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58" r:id="rId6"/>
    <p:sldId id="259" r:id="rId7"/>
    <p:sldId id="262" r:id="rId8"/>
    <p:sldId id="261"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scene3d>
              <a:camera prst="orthographicFront"/>
              <a:lightRig rig="soft" dir="t">
                <a:rot lat="0" lon="0" rev="15600000"/>
              </a:lightRig>
            </a:scene3d>
            <a:sp3d extrusionH="57150" prstMaterial="softEdge">
              <a:bevelT w="25400" h="38100"/>
            </a:sp3d>
          </a:bodyPr>
          <a:lstStyle>
            <a:lvl1pPr algn="l">
              <a:defRPr sz="6000" b="1" cap="none" spc="0">
                <a:ln/>
                <a:solidFill>
                  <a:schemeClr val="accent4"/>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02/06/18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02/06/18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02/06/18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02/06/18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02/06/18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02/06/18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02/06/18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02/06/18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scene3d>
              <a:camera prst="orthographicFront"/>
              <a:lightRig rig="soft" dir="t">
                <a:rot lat="0" lon="0" rev="15600000"/>
              </a:lightRig>
            </a:scene3d>
            <a:sp3d extrusionH="57150" prstMaterial="softEdge">
              <a:bevelT w="25400" h="38100"/>
            </a:sp3d>
          </a:bodyPr>
          <a:lstStyle>
            <a:lvl1pPr algn="l">
              <a:defRPr b="1" cap="none" spc="0">
                <a:ln/>
                <a:solidFill>
                  <a:schemeClr val="accent4"/>
                </a:solidFill>
                <a:effectLst/>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02/06/18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02/06/18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scene3d>
              <a:camera prst="orthographicFront"/>
              <a:lightRig rig="soft" dir="t">
                <a:rot lat="0" lon="0" rev="15600000"/>
              </a:lightRig>
            </a:scene3d>
            <a:sp3d extrusionH="57150" prstMaterial="softEdge">
              <a:bevelT w="25400" h="38100"/>
            </a:sp3d>
          </a:bodyPr>
          <a:lstStyle>
            <a:lvl1pPr algn="r">
              <a:defRPr sz="4000" b="1" cap="none" spc="0">
                <a:ln/>
                <a:solidFill>
                  <a:schemeClr val="accent4"/>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02/06/18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02/06/18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02/06/18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lvl1pPr>
              <a:defRPr b="1" cap="none" spc="0">
                <a:ln/>
                <a:solidFill>
                  <a:schemeClr val="accent4"/>
                </a:solidFill>
                <a:effectLst/>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02/06/18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02/06/18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02/06/18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scene3d>
              <a:camera prst="orthographicFront"/>
              <a:lightRig rig="soft" dir="t">
                <a:rot lat="0" lon="0" rev="15600000"/>
              </a:lightRig>
            </a:scene3d>
            <a:sp3d extrusionH="57150" prstMaterial="softEdge">
              <a:bevelT w="25400" h="38100"/>
            </a:sp3d>
          </a:bodyPr>
          <a:lstStyle>
            <a:lvl1pPr algn="l">
              <a:defRPr sz="3200" b="1" cap="none" spc="0">
                <a:ln/>
                <a:solidFill>
                  <a:schemeClr val="accent4"/>
                </a:solidFill>
                <a:effectLst/>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02/06/18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02/06/18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b="1" kern="1200" cap="none" spc="0" baseline="0">
          <a:ln/>
          <a:solidFill>
            <a:schemeClr val="accent4"/>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book/en/v2/Getting-Started-Git-Basics" TargetMode="External"/><Relationship Id="rId2" Type="http://schemas.openxmlformats.org/officeDocument/2006/relationships/hyperlink" Target="http://progit.org/" TargetMode="External"/><Relationship Id="rId1" Type="http://schemas.openxmlformats.org/officeDocument/2006/relationships/slideLayout" Target="../slideLayouts/slideLayout2.xml"/><Relationship Id="rId6" Type="http://schemas.openxmlformats.org/officeDocument/2006/relationships/hyperlink" Target="https://www.atlassian.com/git/tutorials/learn-git-with-bitbucket-cloud" TargetMode="External"/><Relationship Id="rId5" Type="http://schemas.openxmlformats.org/officeDocument/2006/relationships/hyperlink" Target="https://visualstudio.github.com/" TargetMode="External"/><Relationship Id="rId4" Type="http://schemas.openxmlformats.org/officeDocument/2006/relationships/hyperlink" Target="https://www.sourcetreeapp.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Bitbucket</a:t>
            </a:r>
            <a:r>
              <a:rPr lang="en-US" dirty="0" smtClean="0"/>
              <a:t> </a:t>
            </a:r>
            <a:endParaRPr lang="en-US" dirty="0"/>
          </a:p>
        </p:txBody>
      </p:sp>
      <p:sp>
        <p:nvSpPr>
          <p:cNvPr id="3" name="Subtitle 2"/>
          <p:cNvSpPr>
            <a:spLocks noGrp="1"/>
          </p:cNvSpPr>
          <p:nvPr>
            <p:ph type="subTitle" idx="1"/>
          </p:nvPr>
        </p:nvSpPr>
        <p:spPr/>
        <p:txBody>
          <a:bodyPr/>
          <a:lstStyle/>
          <a:p>
            <a:r>
              <a:rPr lang="en-US" dirty="0" smtClean="0"/>
              <a:t>An introduction of </a:t>
            </a:r>
            <a:r>
              <a:rPr lang="en-US" dirty="0" err="1" smtClean="0"/>
              <a:t>Bitbucket</a:t>
            </a:r>
            <a:r>
              <a:rPr lang="en-US" dirty="0" smtClean="0"/>
              <a:t> and its usages</a:t>
            </a:r>
            <a:endParaRPr lang="en-US" dirty="0"/>
          </a:p>
        </p:txBody>
      </p:sp>
      <p:sp>
        <p:nvSpPr>
          <p:cNvPr id="4" name="Rectangle 3"/>
          <p:cNvSpPr/>
          <p:nvPr/>
        </p:nvSpPr>
        <p:spPr>
          <a:xfrm>
            <a:off x="10454969" y="6396335"/>
            <a:ext cx="1601721" cy="461665"/>
          </a:xfrm>
          <a:prstGeom prst="rect">
            <a:avLst/>
          </a:prstGeom>
          <a:noFill/>
        </p:spPr>
        <p:txBody>
          <a:bodyPr wrap="none" lIns="91440" tIns="45720" rIns="91440" bIns="45720">
            <a:spAutoFit/>
          </a:bodyPr>
          <a:lstStyle/>
          <a:p>
            <a:pPr algn="ctr"/>
            <a:r>
              <a:rPr lang="en-US" sz="2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 S </a:t>
            </a:r>
            <a:r>
              <a:rPr lang="en-US" sz="24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Jodha</a:t>
            </a:r>
            <a:endPar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520906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endParaRPr lang="en-US" dirty="0"/>
          </a:p>
        </p:txBody>
      </p:sp>
      <p:sp>
        <p:nvSpPr>
          <p:cNvPr id="3" name="Content Placeholder 2"/>
          <p:cNvSpPr>
            <a:spLocks noGrp="1"/>
          </p:cNvSpPr>
          <p:nvPr>
            <p:ph idx="1"/>
          </p:nvPr>
        </p:nvSpPr>
        <p:spPr/>
        <p:txBody>
          <a:bodyPr>
            <a:normAutofit lnSpcReduction="10000"/>
          </a:bodyPr>
          <a:lstStyle/>
          <a:p>
            <a:r>
              <a:rPr lang="en-GB" b="1" dirty="0"/>
              <a:t>Frictionless Context Switching</a:t>
            </a:r>
            <a:r>
              <a:rPr lang="en-GB" dirty="0"/>
              <a:t>. Create a branch to try out an idea, commit a few times, switch back to where you branched from, apply a patch, switch back to where you are experimenting, and merge it in. </a:t>
            </a:r>
          </a:p>
          <a:p>
            <a:r>
              <a:rPr lang="en-GB" b="1" dirty="0"/>
              <a:t>Role-Based </a:t>
            </a:r>
            <a:r>
              <a:rPr lang="en-GB" b="1" dirty="0" err="1"/>
              <a:t>Codelines</a:t>
            </a:r>
            <a:r>
              <a:rPr lang="en-GB" dirty="0"/>
              <a:t>. Have a branch that always contains only what goes to production, another that you merge work into for testing, and several smaller ones for day to day work. </a:t>
            </a:r>
          </a:p>
          <a:p>
            <a:r>
              <a:rPr lang="en-GB" b="1" dirty="0"/>
              <a:t>Feature Based Workflow</a:t>
            </a:r>
            <a:r>
              <a:rPr lang="en-GB" dirty="0"/>
              <a:t>. Create new branches for each new feature you're working on so you can seamlessly switch back and forth between them, then delete each branch when that feature gets merged into your main line. </a:t>
            </a:r>
          </a:p>
          <a:p>
            <a:r>
              <a:rPr lang="en-GB" b="1" dirty="0"/>
              <a:t>Disposable Experimentation</a:t>
            </a:r>
            <a:r>
              <a:rPr lang="en-GB" dirty="0"/>
              <a:t>. Create a branch to experiment in, realize it's not going to work, and just delete it - abandoning the work—with nobody else ever seeing it (even if you've pushed other branches in the meantime). </a:t>
            </a:r>
          </a:p>
          <a:p>
            <a:endParaRPr lang="en-US" dirty="0"/>
          </a:p>
        </p:txBody>
      </p:sp>
    </p:spTree>
    <p:extLst>
      <p:ext uri="{BB962C8B-B14F-4D97-AF65-F5344CB8AC3E}">
        <p14:creationId xmlns:p14="http://schemas.microsoft.com/office/powerpoint/2010/main" val="303239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a:t>
            </a:r>
            <a:r>
              <a:rPr lang="en-US" dirty="0" err="1" smtClean="0"/>
              <a:t>Git</a:t>
            </a:r>
            <a:endParaRPr lang="en-US" dirty="0"/>
          </a:p>
        </p:txBody>
      </p:sp>
      <p:sp>
        <p:nvSpPr>
          <p:cNvPr id="5" name="Text Placeholder 4"/>
          <p:cNvSpPr>
            <a:spLocks noGrp="1"/>
          </p:cNvSpPr>
          <p:nvPr>
            <p:ph type="body" idx="1"/>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err="1" smtClean="0">
                <a:ln/>
                <a:solidFill>
                  <a:schemeClr val="accent3"/>
                </a:solidFill>
              </a:rPr>
              <a:t>Git</a:t>
            </a:r>
            <a:r>
              <a:rPr lang="en-US" b="1" dirty="0" smtClean="0">
                <a:ln/>
                <a:solidFill>
                  <a:schemeClr val="accent3"/>
                </a:solidFill>
              </a:rPr>
              <a:t> bash (CLI)</a:t>
            </a:r>
            <a:endParaRPr lang="en-US" b="1" dirty="0">
              <a:ln/>
              <a:solidFill>
                <a:schemeClr val="accent3"/>
              </a:solidFill>
            </a:endParaRPr>
          </a:p>
        </p:txBody>
      </p:sp>
      <p:pic>
        <p:nvPicPr>
          <p:cNvPr id="12" name="Picture 11"/>
          <p:cNvPicPr>
            <a:picLocks noChangeAspect="1"/>
          </p:cNvPicPr>
          <p:nvPr/>
        </p:nvPicPr>
        <p:blipFill>
          <a:blip r:embed="rId2"/>
          <a:stretch>
            <a:fillRect/>
          </a:stretch>
        </p:blipFill>
        <p:spPr>
          <a:xfrm>
            <a:off x="685799" y="2904068"/>
            <a:ext cx="3433212" cy="3163356"/>
          </a:xfrm>
          <a:prstGeom prst="rect">
            <a:avLst/>
          </a:prstGeom>
        </p:spPr>
      </p:pic>
      <p:sp>
        <p:nvSpPr>
          <p:cNvPr id="8" name="Text Placeholder 7"/>
          <p:cNvSpPr>
            <a:spLocks noGrp="1"/>
          </p:cNvSpPr>
          <p:nvPr>
            <p:ph type="body" sz="half" idx="15"/>
          </p:nvPr>
        </p:nvSpPr>
        <p:spPr/>
        <p:txBody>
          <a:bodyPr/>
          <a:lstStyle/>
          <a:p>
            <a:endParaRPr lang="en-US" dirty="0"/>
          </a:p>
        </p:txBody>
      </p:sp>
      <p:sp>
        <p:nvSpPr>
          <p:cNvPr id="6" name="Text Placeholder 5"/>
          <p:cNvSpPr>
            <a:spLocks noGrp="1"/>
          </p:cNvSpPr>
          <p:nvPr>
            <p:ph type="body" sz="quarter" idx="3"/>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err="1" smtClean="0">
                <a:ln/>
                <a:solidFill>
                  <a:schemeClr val="accent3"/>
                </a:solidFill>
              </a:rPr>
              <a:t>Git</a:t>
            </a:r>
            <a:r>
              <a:rPr lang="en-US" b="1" dirty="0" smtClean="0">
                <a:ln/>
                <a:solidFill>
                  <a:schemeClr val="accent3"/>
                </a:solidFill>
              </a:rPr>
              <a:t> in Visual Studio</a:t>
            </a:r>
            <a:endParaRPr lang="en-US" b="1" dirty="0">
              <a:ln/>
              <a:solidFill>
                <a:schemeClr val="accent3"/>
              </a:solidFill>
            </a:endParaRPr>
          </a:p>
        </p:txBody>
      </p:sp>
      <p:pic>
        <p:nvPicPr>
          <p:cNvPr id="13" name="Picture 12"/>
          <p:cNvPicPr>
            <a:picLocks noChangeAspect="1"/>
          </p:cNvPicPr>
          <p:nvPr/>
        </p:nvPicPr>
        <p:blipFill>
          <a:blip r:embed="rId3"/>
          <a:stretch>
            <a:fillRect/>
          </a:stretch>
        </p:blipFill>
        <p:spPr>
          <a:xfrm>
            <a:off x="4390079" y="2912535"/>
            <a:ext cx="3433212" cy="3168199"/>
          </a:xfrm>
          <a:prstGeom prst="rect">
            <a:avLst/>
          </a:prstGeom>
        </p:spPr>
      </p:pic>
      <p:sp>
        <p:nvSpPr>
          <p:cNvPr id="9" name="Text Placeholder 8"/>
          <p:cNvSpPr>
            <a:spLocks noGrp="1"/>
          </p:cNvSpPr>
          <p:nvPr>
            <p:ph type="body" sz="half" idx="16"/>
          </p:nvPr>
        </p:nvSpPr>
        <p:spPr/>
        <p:txBody>
          <a:bodyPr/>
          <a:lstStyle/>
          <a:p>
            <a:endParaRPr lang="en-US" dirty="0"/>
          </a:p>
        </p:txBody>
      </p:sp>
      <p:sp>
        <p:nvSpPr>
          <p:cNvPr id="7" name="Text Placeholder 6"/>
          <p:cNvSpPr>
            <a:spLocks noGrp="1"/>
          </p:cNvSpPr>
          <p:nvPr>
            <p:ph type="body" sz="quarter" idx="13"/>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chemeClr val="accent3"/>
                </a:solidFill>
              </a:rPr>
              <a:t>Source Tree</a:t>
            </a:r>
            <a:endParaRPr lang="en-US" b="1" dirty="0">
              <a:ln/>
              <a:solidFill>
                <a:schemeClr val="accent3"/>
              </a:solidFill>
            </a:endParaRPr>
          </a:p>
        </p:txBody>
      </p:sp>
      <p:pic>
        <p:nvPicPr>
          <p:cNvPr id="11" name="Picture 10"/>
          <p:cNvPicPr>
            <a:picLocks noChangeAspect="1"/>
          </p:cNvPicPr>
          <p:nvPr/>
        </p:nvPicPr>
        <p:blipFill>
          <a:blip r:embed="rId4"/>
          <a:stretch>
            <a:fillRect/>
          </a:stretch>
        </p:blipFill>
        <p:spPr>
          <a:xfrm>
            <a:off x="8047916" y="2819399"/>
            <a:ext cx="3437929" cy="3248025"/>
          </a:xfrm>
          <a:prstGeom prst="rect">
            <a:avLst/>
          </a:prstGeom>
        </p:spPr>
      </p:pic>
      <p:sp>
        <p:nvSpPr>
          <p:cNvPr id="10" name="Text Placeholder 9"/>
          <p:cNvSpPr>
            <a:spLocks noGrp="1"/>
          </p:cNvSpPr>
          <p:nvPr>
            <p:ph type="body" sz="half" idx="17"/>
          </p:nvPr>
        </p:nvSpPr>
        <p:spPr/>
        <p:txBody>
          <a:bodyPr/>
          <a:lstStyle/>
          <a:p>
            <a:endParaRPr lang="en-US" dirty="0"/>
          </a:p>
        </p:txBody>
      </p:sp>
    </p:spTree>
    <p:extLst>
      <p:ext uri="{BB962C8B-B14F-4D97-AF65-F5344CB8AC3E}">
        <p14:creationId xmlns:p14="http://schemas.microsoft.com/office/powerpoint/2010/main" val="141781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smtClean="0"/>
              <a:t>Refrences</a:t>
            </a:r>
            <a:endParaRPr lang="en-US" dirty="0"/>
          </a:p>
        </p:txBody>
      </p:sp>
      <p:sp>
        <p:nvSpPr>
          <p:cNvPr id="12" name="Content Placeholder 11"/>
          <p:cNvSpPr>
            <a:spLocks noGrp="1"/>
          </p:cNvSpPr>
          <p:nvPr>
            <p:ph idx="1"/>
          </p:nvPr>
        </p:nvSpPr>
        <p:spPr/>
        <p:txBody>
          <a:bodyPr/>
          <a:lstStyle/>
          <a:p>
            <a:r>
              <a:rPr lang="en-GB" dirty="0">
                <a:hlinkClick r:id="rId2"/>
              </a:rPr>
              <a:t>http://</a:t>
            </a:r>
            <a:r>
              <a:rPr lang="en-GB" dirty="0" smtClean="0">
                <a:hlinkClick r:id="rId2"/>
              </a:rPr>
              <a:t>progit.org</a:t>
            </a:r>
            <a:r>
              <a:rPr lang="en-GB" dirty="0" smtClean="0"/>
              <a:t>: A good </a:t>
            </a:r>
            <a:r>
              <a:rPr lang="en-GB" dirty="0"/>
              <a:t>free book for git, </a:t>
            </a:r>
            <a:endParaRPr lang="en-GB" dirty="0" smtClean="0"/>
          </a:p>
          <a:p>
            <a:r>
              <a:rPr lang="en-US" dirty="0" smtClean="0">
                <a:hlinkClick r:id="rId3"/>
              </a:rPr>
              <a:t>https</a:t>
            </a:r>
            <a:r>
              <a:rPr lang="en-US" dirty="0">
                <a:hlinkClick r:id="rId3"/>
              </a:rPr>
              <a:t>://</a:t>
            </a:r>
            <a:r>
              <a:rPr lang="en-US" dirty="0" smtClean="0">
                <a:hlinkClick r:id="rId3"/>
              </a:rPr>
              <a:t>git-scm.com/book/en/v2/Getting-Started-Git-Basics</a:t>
            </a:r>
            <a:r>
              <a:rPr lang="en-US" dirty="0" smtClean="0"/>
              <a:t>: </a:t>
            </a:r>
          </a:p>
          <a:p>
            <a:r>
              <a:rPr lang="en-US" dirty="0">
                <a:hlinkClick r:id="rId4"/>
              </a:rPr>
              <a:t>https://www.sourcetreeapp.com</a:t>
            </a:r>
            <a:r>
              <a:rPr lang="en-US" dirty="0" smtClean="0">
                <a:hlinkClick r:id="rId4"/>
              </a:rPr>
              <a:t>/</a:t>
            </a:r>
            <a:r>
              <a:rPr lang="en-US" dirty="0" smtClean="0"/>
              <a:t> (Source Tree)</a:t>
            </a:r>
          </a:p>
          <a:p>
            <a:r>
              <a:rPr lang="en-US" dirty="0">
                <a:hlinkClick r:id="rId5"/>
              </a:rPr>
              <a:t>https://visualstudio.github.com</a:t>
            </a:r>
            <a:r>
              <a:rPr lang="en-US" dirty="0" smtClean="0">
                <a:hlinkClick r:id="rId5"/>
              </a:rPr>
              <a:t>/</a:t>
            </a:r>
            <a:r>
              <a:rPr lang="en-US" dirty="0" smtClean="0"/>
              <a:t> (Visual studio extension)</a:t>
            </a:r>
          </a:p>
          <a:p>
            <a:r>
              <a:rPr lang="en-US" dirty="0">
                <a:hlinkClick r:id="rId6"/>
              </a:rPr>
              <a:t>https://</a:t>
            </a:r>
            <a:r>
              <a:rPr lang="en-US" dirty="0" smtClean="0">
                <a:hlinkClick r:id="rId6"/>
              </a:rPr>
              <a:t>www.atlassian.com/git/tutorials/learn-git-with-bitbucket-cloud</a:t>
            </a:r>
            <a:endParaRPr lang="en-US" dirty="0" smtClean="0"/>
          </a:p>
          <a:p>
            <a:endParaRPr lang="en-US" dirty="0"/>
          </a:p>
        </p:txBody>
      </p:sp>
    </p:spTree>
    <p:extLst>
      <p:ext uri="{BB962C8B-B14F-4D97-AF65-F5344CB8AC3E}">
        <p14:creationId xmlns:p14="http://schemas.microsoft.com/office/powerpoint/2010/main" val="53159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Time.</a:t>
            </a:r>
            <a:endParaRPr lang="en-US" dirty="0"/>
          </a:p>
        </p:txBody>
      </p:sp>
      <p:sp>
        <p:nvSpPr>
          <p:cNvPr id="5" name="Text Placeholder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4629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135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6556310" cy="1293028"/>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err="1"/>
              <a:t>BitBucket</a:t>
            </a:r>
            <a:r>
              <a:rPr lang="en-GB" dirty="0"/>
              <a:t> is a web-based code server and also a great management tool for software projects.</a:t>
            </a:r>
          </a:p>
          <a:p>
            <a:r>
              <a:rPr lang="en-GB" dirty="0" err="1"/>
              <a:t>Bitbucket</a:t>
            </a:r>
            <a:r>
              <a:rPr lang="en-GB" dirty="0"/>
              <a:t> is a hosting service for projects that use either the Mercurial or Git revision control systems. </a:t>
            </a:r>
            <a:r>
              <a:rPr lang="en-GB" dirty="0" err="1"/>
              <a:t>Bitbucket</a:t>
            </a:r>
            <a:r>
              <a:rPr lang="en-GB" dirty="0"/>
              <a:t> offers free source code hosting for Git and Mercurial projects as well as project wikis and issue tracking. Host your code online in as many public and private repositories as you want. Free five-user tier accounts! Manage your projects with confidence with </a:t>
            </a:r>
            <a:r>
              <a:rPr lang="en-GB" dirty="0" err="1"/>
              <a:t>builtin</a:t>
            </a:r>
            <a:r>
              <a:rPr lang="en-GB" dirty="0"/>
              <a:t> issue trackers, wikis, code comments, and pull requests. </a:t>
            </a:r>
            <a:r>
              <a:rPr lang="en-GB" dirty="0" err="1"/>
              <a:t>Bitbucket</a:t>
            </a:r>
            <a:r>
              <a:rPr lang="en-GB" dirty="0"/>
              <a:t> is written in Python using the Django web framework. It is similar to GitHub, which primarily uses Git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229787"/>
            <a:ext cx="2362200" cy="2362200"/>
          </a:xfrm>
          <a:prstGeom prst="rect">
            <a:avLst/>
          </a:prstGeom>
        </p:spPr>
      </p:pic>
    </p:spTree>
    <p:extLst>
      <p:ext uri="{BB962C8B-B14F-4D97-AF65-F5344CB8AC3E}">
        <p14:creationId xmlns:p14="http://schemas.microsoft.com/office/powerpoint/2010/main" val="3710460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System</a:t>
            </a:r>
            <a:endParaRPr lang="en-US" dirty="0"/>
          </a:p>
        </p:txBody>
      </p:sp>
      <p:sp>
        <p:nvSpPr>
          <p:cNvPr id="3" name="Content Placeholder 2"/>
          <p:cNvSpPr>
            <a:spLocks noGrp="1"/>
          </p:cNvSpPr>
          <p:nvPr>
            <p:ph idx="1"/>
          </p:nvPr>
        </p:nvSpPr>
        <p:spPr/>
        <p:txBody>
          <a:bodyPr/>
          <a:lstStyle/>
          <a:p>
            <a:r>
              <a:rPr lang="en-GB" dirty="0"/>
              <a:t> It’s a way that we use to store projects’ source code files in a tree of versions.</a:t>
            </a:r>
          </a:p>
          <a:p>
            <a:r>
              <a:rPr lang="en-GB" dirty="0" smtClean="0"/>
              <a:t>With </a:t>
            </a:r>
            <a:r>
              <a:rPr lang="en-GB" dirty="0"/>
              <a:t>no deal, all those SCMs creators build them on the same rules and structure.</a:t>
            </a:r>
          </a:p>
          <a:p>
            <a:r>
              <a:rPr lang="en-GB" dirty="0" smtClean="0"/>
              <a:t>A </a:t>
            </a:r>
            <a:r>
              <a:rPr lang="en-GB" dirty="0"/>
              <a:t>lot of popular open source projects source codes are collected together all over the world using SCM systems.</a:t>
            </a:r>
          </a:p>
          <a:p>
            <a:endParaRPr lang="en-US" dirty="0"/>
          </a:p>
        </p:txBody>
      </p:sp>
    </p:spTree>
    <p:extLst>
      <p:ext uri="{BB962C8B-B14F-4D97-AF65-F5344CB8AC3E}">
        <p14:creationId xmlns:p14="http://schemas.microsoft.com/office/powerpoint/2010/main" val="417423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SCM </a:t>
            </a:r>
            <a:r>
              <a:rPr lang="en-US" dirty="0"/>
              <a:t>Operations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We can sort operations that we can do with any SCMS into 4 main categories: </a:t>
            </a:r>
            <a:endParaRPr lang="en-US" dirty="0" smtClean="0"/>
          </a:p>
          <a:p>
            <a:endParaRPr lang="en-US" b="1" dirty="0" smtClean="0"/>
          </a:p>
          <a:p>
            <a:r>
              <a:rPr lang="en-US" b="1" dirty="0" smtClean="0"/>
              <a:t> </a:t>
            </a:r>
            <a:r>
              <a:rPr lang="en-US" b="1" dirty="0"/>
              <a:t>Bootstrap </a:t>
            </a:r>
            <a:r>
              <a:rPr lang="en-US" dirty="0"/>
              <a:t>(</a:t>
            </a:r>
            <a:r>
              <a:rPr lang="en-US" dirty="0" err="1"/>
              <a:t>init</a:t>
            </a:r>
            <a:r>
              <a:rPr lang="en-US" dirty="0"/>
              <a:t>, checkout, switch branch)</a:t>
            </a:r>
          </a:p>
          <a:p>
            <a:r>
              <a:rPr lang="en-US" b="1" dirty="0"/>
              <a:t> Modify </a:t>
            </a:r>
            <a:r>
              <a:rPr lang="en-US" dirty="0"/>
              <a:t>(add, delete, rename, commit)</a:t>
            </a:r>
          </a:p>
          <a:p>
            <a:r>
              <a:rPr lang="en-US" b="1" dirty="0"/>
              <a:t> Information </a:t>
            </a:r>
            <a:r>
              <a:rPr lang="en-US" dirty="0"/>
              <a:t>(status, diff, log)</a:t>
            </a:r>
          </a:p>
          <a:p>
            <a:r>
              <a:rPr lang="en-US" b="1" dirty="0"/>
              <a:t> Reference </a:t>
            </a:r>
            <a:r>
              <a:rPr lang="en-US" dirty="0"/>
              <a:t>(tag, branch)</a:t>
            </a:r>
          </a:p>
          <a:p>
            <a:endParaRPr lang="en-US" dirty="0"/>
          </a:p>
        </p:txBody>
      </p:sp>
    </p:spTree>
    <p:extLst>
      <p:ext uri="{BB962C8B-B14F-4D97-AF65-F5344CB8AC3E}">
        <p14:creationId xmlns:p14="http://schemas.microsoft.com/office/powerpoint/2010/main" val="371597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Host codes </a:t>
            </a:r>
            <a:r>
              <a:rPr lang="en-GB" dirty="0" smtClean="0"/>
              <a:t>online???</a:t>
            </a:r>
            <a:endParaRPr lang="en-US" dirty="0"/>
          </a:p>
        </p:txBody>
      </p:sp>
      <p:sp>
        <p:nvSpPr>
          <p:cNvPr id="3" name="Content Placeholder 2"/>
          <p:cNvSpPr>
            <a:spLocks noGrp="1"/>
          </p:cNvSpPr>
          <p:nvPr>
            <p:ph idx="1"/>
          </p:nvPr>
        </p:nvSpPr>
        <p:spPr/>
        <p:txBody>
          <a:bodyPr>
            <a:normAutofit/>
          </a:bodyPr>
          <a:lstStyle/>
          <a:p>
            <a:r>
              <a:rPr lang="en-GB" dirty="0" smtClean="0"/>
              <a:t>Any </a:t>
            </a:r>
            <a:r>
              <a:rPr lang="en-GB" dirty="0"/>
              <a:t>programmer worth their salt knows that source control is crucial. The most obvious perk is allowing you to securely store your code in a safe place. It doesn’t stop there. Having good source control makes it easier to experiment with new features without worrying about irreparably damaging your program. Source control is something we all should do.</a:t>
            </a:r>
          </a:p>
          <a:p>
            <a:r>
              <a:rPr lang="en-GB" dirty="0"/>
              <a:t>Sample Hosting services include:</a:t>
            </a:r>
          </a:p>
          <a:p>
            <a:pPr lvl="1"/>
            <a:r>
              <a:rPr lang="en-GB" dirty="0" err="1"/>
              <a:t>SourceForge</a:t>
            </a:r>
            <a:r>
              <a:rPr lang="en-GB" dirty="0"/>
              <a:t> </a:t>
            </a:r>
            <a:endParaRPr lang="en-GB" dirty="0" smtClean="0"/>
          </a:p>
          <a:p>
            <a:pPr lvl="1"/>
            <a:r>
              <a:rPr lang="en-GB" dirty="0" smtClean="0"/>
              <a:t>Google </a:t>
            </a:r>
            <a:r>
              <a:rPr lang="en-GB" dirty="0"/>
              <a:t>Code </a:t>
            </a:r>
            <a:endParaRPr lang="en-GB" dirty="0" smtClean="0"/>
          </a:p>
          <a:p>
            <a:pPr lvl="1"/>
            <a:r>
              <a:rPr lang="en-GB" dirty="0" smtClean="0"/>
              <a:t>GitHub </a:t>
            </a:r>
          </a:p>
          <a:p>
            <a:pPr lvl="1"/>
            <a:r>
              <a:rPr lang="en-GB" dirty="0" err="1" smtClean="0"/>
              <a:t>BitBucket</a:t>
            </a:r>
            <a:r>
              <a:rPr lang="en-GB" dirty="0" smtClean="0"/>
              <a:t> </a:t>
            </a:r>
          </a:p>
        </p:txBody>
      </p:sp>
    </p:spTree>
    <p:extLst>
      <p:ext uri="{BB962C8B-B14F-4D97-AF65-F5344CB8AC3E}">
        <p14:creationId xmlns:p14="http://schemas.microsoft.com/office/powerpoint/2010/main" val="2342182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0" y="764373"/>
            <a:ext cx="9391650" cy="1293028"/>
          </a:xfrm>
        </p:spPr>
        <p:txBody>
          <a:bodyPr>
            <a:normAutofit fontScale="90000"/>
          </a:bodyPr>
          <a:lstStyle/>
          <a:p>
            <a:r>
              <a:rPr lang="en-GB" dirty="0"/>
              <a:t>The need of online collaborative work. </a:t>
            </a:r>
            <a:br>
              <a:rPr lang="en-GB" dirty="0"/>
            </a:br>
            <a:endParaRPr lang="en-US" dirty="0"/>
          </a:p>
        </p:txBody>
      </p:sp>
      <p:sp>
        <p:nvSpPr>
          <p:cNvPr id="3" name="Content Placeholder 2"/>
          <p:cNvSpPr>
            <a:spLocks noGrp="1"/>
          </p:cNvSpPr>
          <p:nvPr>
            <p:ph idx="1"/>
          </p:nvPr>
        </p:nvSpPr>
        <p:spPr/>
        <p:txBody>
          <a:bodyPr/>
          <a:lstStyle/>
          <a:p>
            <a:r>
              <a:rPr lang="en-GB" dirty="0" smtClean="0"/>
              <a:t>Track </a:t>
            </a:r>
            <a:r>
              <a:rPr lang="en-GB" dirty="0"/>
              <a:t>your change sets, monitor your source code edits, and drill through to your source files. </a:t>
            </a:r>
          </a:p>
          <a:p>
            <a:r>
              <a:rPr lang="en-GB" dirty="0" smtClean="0"/>
              <a:t>It’s </a:t>
            </a:r>
            <a:r>
              <a:rPr lang="en-GB" dirty="0"/>
              <a:t>worth having a </a:t>
            </a:r>
            <a:r>
              <a:rPr lang="en-GB" dirty="0" smtClean="0"/>
              <a:t>backup.</a:t>
            </a:r>
          </a:p>
          <a:p>
            <a:r>
              <a:rPr lang="en-GB" dirty="0" smtClean="0"/>
              <a:t>The </a:t>
            </a:r>
            <a:r>
              <a:rPr lang="en-GB" dirty="0"/>
              <a:t>quicker you make your code publicly available, the quicker you can gain feedback and people to help you. </a:t>
            </a:r>
          </a:p>
          <a:p>
            <a:r>
              <a:rPr lang="en-GB" dirty="0" smtClean="0"/>
              <a:t>Getting </a:t>
            </a:r>
            <a:r>
              <a:rPr lang="en-GB" dirty="0"/>
              <a:t>feedback of users and interested developers who might want to join your team, provide helpful idea and move this project forward</a:t>
            </a:r>
            <a:endParaRPr lang="en-US" dirty="0"/>
          </a:p>
        </p:txBody>
      </p:sp>
    </p:spTree>
    <p:extLst>
      <p:ext uri="{BB962C8B-B14F-4D97-AF65-F5344CB8AC3E}">
        <p14:creationId xmlns:p14="http://schemas.microsoft.com/office/powerpoint/2010/main" val="1289517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under </a:t>
            </a:r>
            <a:r>
              <a:rPr lang="en-US" dirty="0" err="1" smtClean="0"/>
              <a:t>Bitbucket</a:t>
            </a:r>
            <a:endParaRPr lang="en-US" dirty="0"/>
          </a:p>
        </p:txBody>
      </p:sp>
      <p:sp>
        <p:nvSpPr>
          <p:cNvPr id="3" name="Content Placeholder 2"/>
          <p:cNvSpPr>
            <a:spLocks noGrp="1"/>
          </p:cNvSpPr>
          <p:nvPr>
            <p:ph idx="1"/>
          </p:nvPr>
        </p:nvSpPr>
        <p:spPr/>
        <p:txBody>
          <a:bodyPr/>
          <a:lstStyle/>
          <a:p>
            <a:r>
              <a:rPr lang="en-GB" dirty="0"/>
              <a:t>Git is an open source program for tracking changes in text </a:t>
            </a:r>
            <a:r>
              <a:rPr lang="en-GB" dirty="0" smtClean="0"/>
              <a:t>files</a:t>
            </a:r>
          </a:p>
          <a:p>
            <a:r>
              <a:rPr lang="en-GB" dirty="0" smtClean="0"/>
              <a:t>Decentralized </a:t>
            </a:r>
            <a:r>
              <a:rPr lang="en-GB" dirty="0"/>
              <a:t>or </a:t>
            </a:r>
            <a:r>
              <a:rPr lang="en-GB" dirty="0" smtClean="0"/>
              <a:t>Distributed </a:t>
            </a:r>
            <a:r>
              <a:rPr lang="en-GB" dirty="0"/>
              <a:t>Source Code Management(SCMS). </a:t>
            </a:r>
          </a:p>
          <a:p>
            <a:r>
              <a:rPr lang="en-GB" dirty="0" smtClean="0"/>
              <a:t>Superior branching and merging mechanism. </a:t>
            </a:r>
            <a:endParaRPr lang="en-GB" dirty="0"/>
          </a:p>
          <a:p>
            <a:r>
              <a:rPr lang="en-GB" dirty="0" smtClean="0"/>
              <a:t>Support various protection devices against corruption. </a:t>
            </a:r>
            <a:endParaRPr lang="en-GB" dirty="0"/>
          </a:p>
          <a:p>
            <a:r>
              <a:rPr lang="en-GB" dirty="0" smtClean="0"/>
              <a:t>Supported by various code servers.</a:t>
            </a:r>
            <a:endParaRPr lang="en-US" dirty="0"/>
          </a:p>
        </p:txBody>
      </p:sp>
    </p:spTree>
    <p:extLst>
      <p:ext uri="{BB962C8B-B14F-4D97-AF65-F5344CB8AC3E}">
        <p14:creationId xmlns:p14="http://schemas.microsoft.com/office/powerpoint/2010/main" val="288098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Terms</a:t>
            </a:r>
            <a:br>
              <a:rPr lang="en-GB" dirty="0"/>
            </a:br>
            <a:endParaRPr lang="en-US" dirty="0"/>
          </a:p>
        </p:txBody>
      </p:sp>
      <p:sp>
        <p:nvSpPr>
          <p:cNvPr id="3" name="Content Placeholder 2"/>
          <p:cNvSpPr>
            <a:spLocks noGrp="1"/>
          </p:cNvSpPr>
          <p:nvPr>
            <p:ph idx="1"/>
          </p:nvPr>
        </p:nvSpPr>
        <p:spPr/>
        <p:txBody>
          <a:bodyPr>
            <a:normAutofit/>
          </a:bodyPr>
          <a:lstStyle/>
          <a:p>
            <a:r>
              <a:rPr lang="en-GB" b="1" u="sng" dirty="0"/>
              <a:t>Repository :</a:t>
            </a:r>
            <a:r>
              <a:rPr lang="en-GB" b="1" dirty="0"/>
              <a:t> </a:t>
            </a:r>
            <a:r>
              <a:rPr lang="en-GB" dirty="0"/>
              <a:t>It refers to a storage location, often for safety or preservation. A repository contains all of the project files (including documentation), and stores each file's revision history. Repositories can have multiple collaborators and can be either public or private.</a:t>
            </a:r>
            <a:endParaRPr lang="en-GB" dirty="0" smtClean="0"/>
          </a:p>
          <a:p>
            <a:r>
              <a:rPr lang="en-GB" b="1" u="sng" dirty="0"/>
              <a:t>Fork : </a:t>
            </a:r>
            <a:r>
              <a:rPr lang="en-GB" dirty="0"/>
              <a:t>A 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a:t>
            </a:r>
          </a:p>
          <a:p>
            <a:r>
              <a:rPr lang="en-GB" b="1" u="sng" dirty="0"/>
              <a:t>Clone:</a:t>
            </a:r>
            <a:r>
              <a:rPr lang="en-GB" dirty="0"/>
              <a:t> A clone is a copy of a repository that lives on your computer instead of on a website's server somewhere, or the act of making that copy. With your clone you can edit the files in your preferred editor and use Git to keep track of your changes without having to be online.</a:t>
            </a:r>
          </a:p>
          <a:p>
            <a:pPr marL="0" indent="0">
              <a:buNone/>
            </a:pPr>
            <a:endParaRPr lang="en-GB" dirty="0"/>
          </a:p>
        </p:txBody>
      </p:sp>
    </p:spTree>
    <p:extLst>
      <p:ext uri="{BB962C8B-B14F-4D97-AF65-F5344CB8AC3E}">
        <p14:creationId xmlns:p14="http://schemas.microsoft.com/office/powerpoint/2010/main" val="305753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Terms</a:t>
            </a:r>
            <a:br>
              <a:rPr lang="en-GB" dirty="0"/>
            </a:br>
            <a:endParaRPr lang="en-US" dirty="0"/>
          </a:p>
        </p:txBody>
      </p:sp>
      <p:sp>
        <p:nvSpPr>
          <p:cNvPr id="3" name="Content Placeholder 2"/>
          <p:cNvSpPr>
            <a:spLocks noGrp="1"/>
          </p:cNvSpPr>
          <p:nvPr>
            <p:ph idx="1"/>
          </p:nvPr>
        </p:nvSpPr>
        <p:spPr/>
        <p:txBody>
          <a:bodyPr>
            <a:normAutofit fontScale="92500" lnSpcReduction="10000"/>
          </a:bodyPr>
          <a:lstStyle/>
          <a:p>
            <a:r>
              <a:rPr lang="en-GB" b="1" u="sng" dirty="0"/>
              <a:t>Pull:  </a:t>
            </a:r>
            <a:r>
              <a:rPr lang="en-GB" dirty="0"/>
              <a:t>Pull refers to when you are fetching in changes and merging them. </a:t>
            </a:r>
            <a:r>
              <a:rPr lang="en-GB" dirty="0" smtClean="0"/>
              <a:t>For </a:t>
            </a:r>
            <a:r>
              <a:rPr lang="en-GB" dirty="0"/>
              <a:t>instance, if someone has edited the remote file you're both working on, you'll want to pull in those changes to your local copy so that it's up to date.</a:t>
            </a:r>
          </a:p>
          <a:p>
            <a:r>
              <a:rPr lang="en-GB" b="1" u="sng" dirty="0" smtClean="0"/>
              <a:t>Commit</a:t>
            </a:r>
            <a:r>
              <a:rPr lang="en-GB" b="1" u="sng" dirty="0"/>
              <a:t>: </a:t>
            </a:r>
            <a:r>
              <a:rPr lang="en-GB" dirty="0"/>
              <a:t>A commit, or "revision",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p>
          <a:p>
            <a:r>
              <a:rPr lang="en-GB" b="1" u="sng" dirty="0"/>
              <a:t>Push:</a:t>
            </a:r>
            <a:r>
              <a:rPr lang="en-GB" dirty="0"/>
              <a:t> Pushing refers to sending your committed changes to a remote repository such as </a:t>
            </a:r>
            <a:r>
              <a:rPr lang="en-GB" dirty="0" err="1"/>
              <a:t>Bitbucket</a:t>
            </a:r>
            <a:r>
              <a:rPr lang="en-GB" dirty="0" smtClean="0"/>
              <a:t>. For </a:t>
            </a:r>
            <a:r>
              <a:rPr lang="en-GB" dirty="0"/>
              <a:t>instance, if you change something locally, you'd want to then push those changes so that others may access them</a:t>
            </a:r>
          </a:p>
          <a:p>
            <a:r>
              <a:rPr lang="en-GB" b="1" u="sng" dirty="0"/>
              <a:t>Fetch: </a:t>
            </a:r>
            <a:r>
              <a:rPr lang="en-GB" dirty="0"/>
              <a:t>Fetching refers to getting the latest changes from an online repository (like </a:t>
            </a:r>
            <a:r>
              <a:rPr lang="en-GB" dirty="0" err="1"/>
              <a:t>BitBucket</a:t>
            </a:r>
            <a:r>
              <a:rPr lang="en-GB" dirty="0"/>
              <a:t>) without merging them in. Once these changes are fetched you can compare them to your local branches (the code residing on your local machine)</a:t>
            </a:r>
          </a:p>
          <a:p>
            <a:endParaRPr lang="en-US" dirty="0"/>
          </a:p>
        </p:txBody>
      </p:sp>
    </p:spTree>
    <p:extLst>
      <p:ext uri="{BB962C8B-B14F-4D97-AF65-F5344CB8AC3E}">
        <p14:creationId xmlns:p14="http://schemas.microsoft.com/office/powerpoint/2010/main" val="36150909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1421</TotalTime>
  <Words>1038</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Bitbucket </vt:lpstr>
      <vt:lpstr>Introduction</vt:lpstr>
      <vt:lpstr>SCM System</vt:lpstr>
      <vt:lpstr>SCM Operations </vt:lpstr>
      <vt:lpstr>Why Host codes online???</vt:lpstr>
      <vt:lpstr>The need of online collaborative work.  </vt:lpstr>
      <vt:lpstr>Git under Bitbucket</vt:lpstr>
      <vt:lpstr>Technical Terms </vt:lpstr>
      <vt:lpstr>Technical Terms </vt:lpstr>
      <vt:lpstr>Branching and Merging</vt:lpstr>
      <vt:lpstr>Using Git</vt:lpstr>
      <vt:lpstr>Refrences</vt:lpstr>
      <vt:lpstr>Demo Time.</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Bitbucket </dc:title>
  <dc:creator>S singh</dc:creator>
  <cp:lastModifiedBy>S singh</cp:lastModifiedBy>
  <cp:revision>11</cp:revision>
  <dcterms:created xsi:type="dcterms:W3CDTF">2018-02-06T18:22:42Z</dcterms:created>
  <dcterms:modified xsi:type="dcterms:W3CDTF">2018-02-07T18:04:16Z</dcterms:modified>
</cp:coreProperties>
</file>