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5" r:id="rId8"/>
    <p:sldId id="261" r:id="rId9"/>
    <p:sldId id="262" r:id="rId10"/>
    <p:sldId id="266"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50" d="100"/>
          <a:sy n="150" d="100"/>
        </p:scale>
        <p:origin x="70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E6309-24E2-44CE-B11B-BC636BC44F83}"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28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E6309-24E2-44CE-B11B-BC636BC44F83}"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400786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E6309-24E2-44CE-B11B-BC636BC44F83}"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313742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E6309-24E2-44CE-B11B-BC636BC44F83}"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345102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E6309-24E2-44CE-B11B-BC636BC44F83}"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77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E6309-24E2-44CE-B11B-BC636BC44F83}" type="datetimeFigureOut">
              <a:rPr lang="en-US" smtClean="0"/>
              <a:t>12/19/19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426734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E6309-24E2-44CE-B11B-BC636BC44F83}" type="datetimeFigureOut">
              <a:rPr lang="en-US" smtClean="0"/>
              <a:t>12/19/19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282334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E6309-24E2-44CE-B11B-BC636BC44F83}" type="datetimeFigureOut">
              <a:rPr lang="en-US" smtClean="0"/>
              <a:t>12/19/19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304820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6E6309-24E2-44CE-B11B-BC636BC44F83}" type="datetimeFigureOut">
              <a:rPr lang="en-US" smtClean="0"/>
              <a:t>12/19/19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76556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6E6309-24E2-44CE-B11B-BC636BC44F83}" type="datetimeFigureOut">
              <a:rPr lang="en-US" smtClean="0"/>
              <a:t>12/19/19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15C160-7239-42CF-91D5-C7DAF4CBC2F5}" type="slidenum">
              <a:rPr lang="en-US" smtClean="0"/>
              <a:t>‹#›</a:t>
            </a:fld>
            <a:endParaRPr lang="en-US"/>
          </a:p>
        </p:txBody>
      </p:sp>
    </p:spTree>
    <p:extLst>
      <p:ext uri="{BB962C8B-B14F-4D97-AF65-F5344CB8AC3E}">
        <p14:creationId xmlns:p14="http://schemas.microsoft.com/office/powerpoint/2010/main" val="119084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6E6309-24E2-44CE-B11B-BC636BC44F83}" type="datetimeFigureOut">
              <a:rPr lang="en-US" smtClean="0"/>
              <a:t>12/19/19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192681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6E6309-24E2-44CE-B11B-BC636BC44F83}" type="datetimeFigureOut">
              <a:rPr lang="en-US" smtClean="0"/>
              <a:t>12/19/19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15C160-7239-42CF-91D5-C7DAF4CBC2F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198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F262-1045-4090-B9D5-6E860AEC7D33}"/>
              </a:ext>
            </a:extLst>
          </p:cNvPr>
          <p:cNvSpPr>
            <a:spLocks noGrp="1"/>
          </p:cNvSpPr>
          <p:nvPr>
            <p:ph type="ctrTitle"/>
          </p:nvPr>
        </p:nvSpPr>
        <p:spPr/>
        <p:txBody>
          <a:bodyPr>
            <a:normAutofit/>
          </a:bodyPr>
          <a:lstStyle/>
          <a:p>
            <a:r>
              <a:rPr lang="en-US" sz="16600"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rPr>
              <a:t>RPA</a:t>
            </a:r>
          </a:p>
        </p:txBody>
      </p:sp>
      <p:sp>
        <p:nvSpPr>
          <p:cNvPr id="3" name="Subtitle 2">
            <a:extLst>
              <a:ext uri="{FF2B5EF4-FFF2-40B4-BE49-F238E27FC236}">
                <a16:creationId xmlns:a16="http://schemas.microsoft.com/office/drawing/2014/main" id="{A108711C-1432-45F3-991B-EF00375E6C35}"/>
              </a:ext>
            </a:extLst>
          </p:cNvPr>
          <p:cNvSpPr>
            <a:spLocks noGrp="1"/>
          </p:cNvSpPr>
          <p:nvPr>
            <p:ph type="subTitle" idx="1"/>
          </p:nvPr>
        </p:nvSpPr>
        <p:spPr/>
        <p:txBody>
          <a:bodyPr/>
          <a:lstStyle/>
          <a:p>
            <a:r>
              <a:rPr lang="en-US" dirty="0"/>
              <a:t>Robotic Process Automation using </a:t>
            </a:r>
            <a:r>
              <a:rPr lang="en-US" dirty="0" err="1"/>
              <a:t>UiPath</a:t>
            </a:r>
            <a:endParaRPr lang="en-US" dirty="0"/>
          </a:p>
        </p:txBody>
      </p:sp>
    </p:spTree>
    <p:extLst>
      <p:ext uri="{BB962C8B-B14F-4D97-AF65-F5344CB8AC3E}">
        <p14:creationId xmlns:p14="http://schemas.microsoft.com/office/powerpoint/2010/main" val="30934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5521-25B5-4249-AF53-2E1F6A9479E0}"/>
              </a:ext>
            </a:extLst>
          </p:cNvPr>
          <p:cNvSpPr>
            <a:spLocks noGrp="1"/>
          </p:cNvSpPr>
          <p:nvPr>
            <p:ph type="title"/>
          </p:nvPr>
        </p:nvSpPr>
        <p:spPr/>
        <p:txBody>
          <a:bodyPr/>
          <a:lstStyle/>
          <a:p>
            <a:r>
              <a:rPr lang="en-US" dirty="0" err="1"/>
              <a:t>UiPath</a:t>
            </a:r>
            <a:r>
              <a:rPr lang="en-US" dirty="0"/>
              <a:t> UI Demo</a:t>
            </a:r>
          </a:p>
        </p:txBody>
      </p:sp>
      <p:sp>
        <p:nvSpPr>
          <p:cNvPr id="3" name="Content Placeholder 2">
            <a:extLst>
              <a:ext uri="{FF2B5EF4-FFF2-40B4-BE49-F238E27FC236}">
                <a16:creationId xmlns:a16="http://schemas.microsoft.com/office/drawing/2014/main" id="{47B3AB18-2319-4444-AE20-BE74B5AE6FD6}"/>
              </a:ext>
            </a:extLst>
          </p:cNvPr>
          <p:cNvSpPr>
            <a:spLocks noGrp="1"/>
          </p:cNvSpPr>
          <p:nvPr>
            <p:ph idx="1"/>
          </p:nvPr>
        </p:nvSpPr>
        <p:spPr/>
        <p:txBody>
          <a:bodyPr>
            <a:normAutofit fontScale="92500" lnSpcReduction="20000"/>
          </a:bodyPr>
          <a:lstStyle/>
          <a:p>
            <a:r>
              <a:rPr lang="en-US" dirty="0"/>
              <a:t> </a:t>
            </a:r>
          </a:p>
          <a:p>
            <a:pPr>
              <a:buFont typeface="Wingdings" panose="05000000000000000000" pitchFamily="2" charset="2"/>
              <a:buChar char="§"/>
            </a:pPr>
            <a:r>
              <a:rPr lang="en-US" dirty="0"/>
              <a:t>Workflows</a:t>
            </a:r>
          </a:p>
          <a:p>
            <a:pPr>
              <a:buFont typeface="Wingdings" panose="05000000000000000000" pitchFamily="2" charset="2"/>
              <a:buChar char="§"/>
            </a:pPr>
            <a:r>
              <a:rPr lang="en-US" dirty="0"/>
              <a:t>Different Panes (Output, Activities, Project, Variables, Arguments etc.)</a:t>
            </a:r>
          </a:p>
          <a:p>
            <a:pPr>
              <a:buFont typeface="Wingdings" panose="05000000000000000000" pitchFamily="2" charset="2"/>
              <a:buChar char="§"/>
            </a:pPr>
            <a:r>
              <a:rPr lang="en-US" dirty="0"/>
              <a:t>Types of Activities</a:t>
            </a:r>
          </a:p>
          <a:p>
            <a:pPr>
              <a:buFont typeface="Wingdings" panose="05000000000000000000" pitchFamily="2" charset="2"/>
              <a:buChar char="§"/>
            </a:pPr>
            <a:r>
              <a:rPr lang="en-US" dirty="0"/>
              <a:t>Recording</a:t>
            </a:r>
          </a:p>
          <a:p>
            <a:pPr>
              <a:buFont typeface="Wingdings" panose="05000000000000000000" pitchFamily="2" charset="2"/>
              <a:buChar char="§"/>
            </a:pPr>
            <a:r>
              <a:rPr lang="en-US" dirty="0"/>
              <a:t>Screen Scraping</a:t>
            </a:r>
          </a:p>
          <a:p>
            <a:pPr>
              <a:buFont typeface="Wingdings" panose="05000000000000000000" pitchFamily="2" charset="2"/>
              <a:buChar char="§"/>
            </a:pPr>
            <a:r>
              <a:rPr lang="en-US" dirty="0"/>
              <a:t>Data Scraping</a:t>
            </a:r>
          </a:p>
          <a:p>
            <a:pPr>
              <a:buFont typeface="Wingdings" panose="05000000000000000000" pitchFamily="2" charset="2"/>
              <a:buChar char="§"/>
            </a:pPr>
            <a:r>
              <a:rPr lang="en-US" dirty="0"/>
              <a:t>User Events</a:t>
            </a:r>
          </a:p>
          <a:p>
            <a:pPr>
              <a:buFont typeface="Wingdings" panose="05000000000000000000" pitchFamily="2" charset="2"/>
              <a:buChar char="§"/>
            </a:pPr>
            <a:r>
              <a:rPr lang="en-US" dirty="0" err="1"/>
              <a:t>UiExplorer</a:t>
            </a:r>
            <a:endParaRPr lang="en-US" dirty="0"/>
          </a:p>
          <a:p>
            <a:pPr>
              <a:buFont typeface="Wingdings" panose="05000000000000000000" pitchFamily="2" charset="2"/>
              <a:buChar char="§"/>
            </a:pPr>
            <a:r>
              <a:rPr lang="en-US" dirty="0"/>
              <a:t>Debugging </a:t>
            </a:r>
          </a:p>
          <a:p>
            <a:endParaRPr lang="en-US" dirty="0"/>
          </a:p>
        </p:txBody>
      </p:sp>
    </p:spTree>
    <p:extLst>
      <p:ext uri="{BB962C8B-B14F-4D97-AF65-F5344CB8AC3E}">
        <p14:creationId xmlns:p14="http://schemas.microsoft.com/office/powerpoint/2010/main" val="194272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84A-EFDA-452B-BE77-AC7CAC9B804F}"/>
              </a:ext>
            </a:extLst>
          </p:cNvPr>
          <p:cNvSpPr>
            <a:spLocks noGrp="1"/>
          </p:cNvSpPr>
          <p:nvPr>
            <p:ph type="title"/>
          </p:nvPr>
        </p:nvSpPr>
        <p:spPr/>
        <p:txBody>
          <a:bodyPr/>
          <a:lstStyle/>
          <a:p>
            <a:r>
              <a:rPr lang="en-US" dirty="0"/>
              <a:t>Data Scrapping Demo </a:t>
            </a:r>
          </a:p>
        </p:txBody>
      </p:sp>
      <p:sp>
        <p:nvSpPr>
          <p:cNvPr id="4" name="Text Placeholder 3">
            <a:extLst>
              <a:ext uri="{FF2B5EF4-FFF2-40B4-BE49-F238E27FC236}">
                <a16:creationId xmlns:a16="http://schemas.microsoft.com/office/drawing/2014/main" id="{06EABD42-FEBA-4F6B-BC13-CFF9627C0E9F}"/>
              </a:ext>
            </a:extLst>
          </p:cNvPr>
          <p:cNvSpPr>
            <a:spLocks noGrp="1"/>
          </p:cNvSpPr>
          <p:nvPr>
            <p:ph type="body" idx="1"/>
          </p:nvPr>
        </p:nvSpPr>
        <p:spPr/>
        <p:txBody>
          <a:bodyPr/>
          <a:lstStyle/>
          <a:p>
            <a:r>
              <a:rPr lang="en-US" dirty="0"/>
              <a:t>Scrapping data from wiki for RPA keyword </a:t>
            </a:r>
          </a:p>
        </p:txBody>
      </p:sp>
    </p:spTree>
    <p:extLst>
      <p:ext uri="{BB962C8B-B14F-4D97-AF65-F5344CB8AC3E}">
        <p14:creationId xmlns:p14="http://schemas.microsoft.com/office/powerpoint/2010/main" val="363328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0DAB-D374-41F2-B4DA-AAE90AC930B9}"/>
              </a:ext>
            </a:extLst>
          </p:cNvPr>
          <p:cNvSpPr>
            <a:spLocks noGrp="1"/>
          </p:cNvSpPr>
          <p:nvPr>
            <p:ph type="title"/>
          </p:nvPr>
        </p:nvSpPr>
        <p:spPr/>
        <p:txBody>
          <a:bodyPr/>
          <a:lstStyle/>
          <a:p>
            <a:r>
              <a:rPr lang="en-US" b="1" dirty="0"/>
              <a:t>Advance Topics (not part of this training)</a:t>
            </a:r>
            <a:endParaRPr lang="en-US" dirty="0"/>
          </a:p>
        </p:txBody>
      </p:sp>
      <p:sp>
        <p:nvSpPr>
          <p:cNvPr id="3" name="Content Placeholder 2">
            <a:extLst>
              <a:ext uri="{FF2B5EF4-FFF2-40B4-BE49-F238E27FC236}">
                <a16:creationId xmlns:a16="http://schemas.microsoft.com/office/drawing/2014/main" id="{03E4BA6E-F5EB-4EBE-A5B0-CAECB0EE4345}"/>
              </a:ext>
            </a:extLst>
          </p:cNvPr>
          <p:cNvSpPr>
            <a:spLocks noGrp="1"/>
          </p:cNvSpPr>
          <p:nvPr>
            <p:ph idx="1"/>
          </p:nvPr>
        </p:nvSpPr>
        <p:spPr>
          <a:xfrm>
            <a:off x="838200" y="1825625"/>
            <a:ext cx="4621696" cy="4351338"/>
          </a:xfrm>
        </p:spPr>
        <p:txBody>
          <a:bodyPr>
            <a:normAutofit/>
          </a:bodyPr>
          <a:lstStyle/>
          <a:p>
            <a:r>
              <a:rPr lang="en-US" sz="1800" b="1" dirty="0"/>
              <a:t>Orchestrator (advance session)</a:t>
            </a:r>
          </a:p>
          <a:p>
            <a:pPr lvl="1"/>
            <a:r>
              <a:rPr lang="en-US" sz="1800" b="1" dirty="0"/>
              <a:t>Dispatcher</a:t>
            </a:r>
          </a:p>
          <a:p>
            <a:pPr lvl="1"/>
            <a:r>
              <a:rPr lang="en-US" sz="1800" b="1" dirty="0"/>
              <a:t>Performer</a:t>
            </a:r>
          </a:p>
          <a:p>
            <a:r>
              <a:rPr lang="en-US" sz="1800" b="1" dirty="0"/>
              <a:t>Dashboard</a:t>
            </a:r>
          </a:p>
          <a:p>
            <a:r>
              <a:rPr lang="en-US" sz="1800" b="1" dirty="0"/>
              <a:t>Services=&gt; </a:t>
            </a:r>
            <a:r>
              <a:rPr lang="en-US" sz="1800" b="1" dirty="0" err="1"/>
              <a:t>tanent</a:t>
            </a:r>
            <a:endParaRPr lang="en-US" sz="1800" b="1" dirty="0"/>
          </a:p>
          <a:p>
            <a:r>
              <a:rPr lang="en-US" sz="1800" b="1" dirty="0"/>
              <a:t>Running remotely</a:t>
            </a:r>
          </a:p>
          <a:p>
            <a:r>
              <a:rPr lang="en-US" sz="1800" b="1" dirty="0"/>
              <a:t>Deployment</a:t>
            </a:r>
          </a:p>
          <a:p>
            <a:endParaRPr lang="en-US" sz="1800" b="1" dirty="0"/>
          </a:p>
        </p:txBody>
      </p:sp>
      <p:sp>
        <p:nvSpPr>
          <p:cNvPr id="4" name="Content Placeholder 2">
            <a:extLst>
              <a:ext uri="{FF2B5EF4-FFF2-40B4-BE49-F238E27FC236}">
                <a16:creationId xmlns:a16="http://schemas.microsoft.com/office/drawing/2014/main" id="{156BDBB3-A28B-4880-B0CE-2B921A48186E}"/>
              </a:ext>
            </a:extLst>
          </p:cNvPr>
          <p:cNvSpPr txBox="1">
            <a:spLocks/>
          </p:cNvSpPr>
          <p:nvPr/>
        </p:nvSpPr>
        <p:spPr>
          <a:xfrm>
            <a:off x="5459895" y="1825625"/>
            <a:ext cx="5764695"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Orchestrator</a:t>
            </a:r>
          </a:p>
          <a:p>
            <a:pPr lvl="0"/>
            <a:r>
              <a:rPr lang="en-US" sz="2000" b="1" dirty="0"/>
              <a:t>Robots</a:t>
            </a:r>
          </a:p>
          <a:p>
            <a:pPr lvl="1"/>
            <a:r>
              <a:rPr lang="en-US" sz="1800" b="1" dirty="0"/>
              <a:t>Standard</a:t>
            </a:r>
          </a:p>
          <a:p>
            <a:pPr lvl="1"/>
            <a:r>
              <a:rPr lang="en-US" sz="1800" b="1" dirty="0"/>
              <a:t>Floating</a:t>
            </a:r>
          </a:p>
          <a:p>
            <a:pPr lvl="1"/>
            <a:r>
              <a:rPr lang="en-US" sz="1800" b="1" dirty="0"/>
              <a:t>Attended</a:t>
            </a:r>
          </a:p>
          <a:p>
            <a:pPr lvl="1"/>
            <a:r>
              <a:rPr lang="en-US" sz="1800" b="1" dirty="0"/>
              <a:t>Unattended</a:t>
            </a:r>
          </a:p>
          <a:p>
            <a:pPr lvl="1"/>
            <a:r>
              <a:rPr lang="en-US" sz="1800" b="1" dirty="0"/>
              <a:t>Non prod runtime</a:t>
            </a:r>
          </a:p>
          <a:p>
            <a:pPr lvl="0"/>
            <a:r>
              <a:rPr lang="en-US" sz="2000" b="1" dirty="0"/>
              <a:t>Jobs, Queues, Logs, Processes, Triggers, Assets, Tasks, Users</a:t>
            </a:r>
          </a:p>
          <a:p>
            <a:pPr lvl="0"/>
            <a:r>
              <a:rPr lang="en-US" sz="2000" b="1" dirty="0"/>
              <a:t>Machines</a:t>
            </a:r>
          </a:p>
          <a:p>
            <a:pPr lvl="1"/>
            <a:r>
              <a:rPr lang="en-US" sz="1800" b="1" dirty="0"/>
              <a:t>Standard Machine</a:t>
            </a:r>
          </a:p>
          <a:p>
            <a:pPr lvl="1"/>
            <a:r>
              <a:rPr lang="en-US" sz="1800" b="1" dirty="0"/>
              <a:t>Machine Template</a:t>
            </a:r>
          </a:p>
          <a:p>
            <a:pPr lvl="0"/>
            <a:r>
              <a:rPr lang="en-US" sz="2000" b="1" dirty="0"/>
              <a:t>Packages</a:t>
            </a:r>
          </a:p>
        </p:txBody>
      </p:sp>
    </p:spTree>
    <p:extLst>
      <p:ext uri="{BB962C8B-B14F-4D97-AF65-F5344CB8AC3E}">
        <p14:creationId xmlns:p14="http://schemas.microsoft.com/office/powerpoint/2010/main" val="293048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4FD0-45DF-452A-BE95-064535BC6C9A}"/>
              </a:ext>
            </a:extLst>
          </p:cNvPr>
          <p:cNvSpPr>
            <a:spLocks noGrp="1"/>
          </p:cNvSpPr>
          <p:nvPr>
            <p:ph type="title"/>
          </p:nvPr>
        </p:nvSpPr>
        <p:spPr/>
        <p:txBody>
          <a:bodyPr/>
          <a:lstStyle/>
          <a:p>
            <a:r>
              <a:rPr lang="en-US" dirty="0"/>
              <a:t>What is RPA?</a:t>
            </a:r>
          </a:p>
        </p:txBody>
      </p:sp>
      <p:pic>
        <p:nvPicPr>
          <p:cNvPr id="1026" name="Picture 2">
            <a:extLst>
              <a:ext uri="{FF2B5EF4-FFF2-40B4-BE49-F238E27FC236}">
                <a16:creationId xmlns:a16="http://schemas.microsoft.com/office/drawing/2014/main" id="{F7552BCE-238E-4356-BB9C-2B094873F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748" y="2743200"/>
            <a:ext cx="6958788" cy="32827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2FAB2E9-E21C-46DD-B779-BFBB6E2B6CEC}"/>
              </a:ext>
            </a:extLst>
          </p:cNvPr>
          <p:cNvSpPr>
            <a:spLocks noGrp="1"/>
          </p:cNvSpPr>
          <p:nvPr>
            <p:ph idx="1"/>
          </p:nvPr>
        </p:nvSpPr>
        <p:spPr>
          <a:xfrm>
            <a:off x="1097280" y="1845734"/>
            <a:ext cx="3773658" cy="4023360"/>
          </a:xfrm>
        </p:spPr>
        <p:txBody>
          <a:bodyPr>
            <a:normAutofit/>
          </a:bodyPr>
          <a:lstStyle/>
          <a:p>
            <a:r>
              <a:rPr lang="en-GB" sz="1600" dirty="0"/>
              <a:t>RPA is a solution for Repetitive Business Tasks where work with Data Analysis, Fetching the data from various applications, filling the forms etc..</a:t>
            </a:r>
          </a:p>
          <a:p>
            <a:r>
              <a:rPr lang="en-GB" sz="1600" dirty="0"/>
              <a:t>Its a tool based, repetitive task, reduces the human power and, scalability. It contains less code like </a:t>
            </a:r>
            <a:r>
              <a:rPr lang="en-GB" sz="1600" dirty="0" err="1"/>
              <a:t>.net</a:t>
            </a:r>
            <a:r>
              <a:rPr lang="en-GB" sz="1600" dirty="0"/>
              <a:t>, scripting language.</a:t>
            </a:r>
          </a:p>
          <a:p>
            <a:r>
              <a:rPr lang="en-GB" sz="1600" dirty="0"/>
              <a:t> </a:t>
            </a:r>
          </a:p>
          <a:p>
            <a:endParaRPr lang="en-US" sz="1600" dirty="0"/>
          </a:p>
        </p:txBody>
      </p:sp>
    </p:spTree>
    <p:extLst>
      <p:ext uri="{BB962C8B-B14F-4D97-AF65-F5344CB8AC3E}">
        <p14:creationId xmlns:p14="http://schemas.microsoft.com/office/powerpoint/2010/main" val="375398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B4AA-20AF-4AA6-9F0D-6C49335D8E93}"/>
              </a:ext>
            </a:extLst>
          </p:cNvPr>
          <p:cNvSpPr>
            <a:spLocks noGrp="1"/>
          </p:cNvSpPr>
          <p:nvPr>
            <p:ph type="title"/>
          </p:nvPr>
        </p:nvSpPr>
        <p:spPr/>
        <p:txBody>
          <a:bodyPr/>
          <a:lstStyle/>
          <a:p>
            <a:r>
              <a:rPr lang="en-US" dirty="0"/>
              <a:t>Why RPA?</a:t>
            </a:r>
          </a:p>
        </p:txBody>
      </p:sp>
      <p:sp>
        <p:nvSpPr>
          <p:cNvPr id="3" name="Content Placeholder 2">
            <a:extLst>
              <a:ext uri="{FF2B5EF4-FFF2-40B4-BE49-F238E27FC236}">
                <a16:creationId xmlns:a16="http://schemas.microsoft.com/office/drawing/2014/main" id="{7318B4A0-3875-4A81-AD1E-325BA86BEE2F}"/>
              </a:ext>
            </a:extLst>
          </p:cNvPr>
          <p:cNvSpPr>
            <a:spLocks noGrp="1"/>
          </p:cNvSpPr>
          <p:nvPr>
            <p:ph idx="1"/>
          </p:nvPr>
        </p:nvSpPr>
        <p:spPr/>
        <p:txBody>
          <a:bodyPr/>
          <a:lstStyle/>
          <a:p>
            <a:r>
              <a:rPr lang="en-GB" dirty="0"/>
              <a:t>In IT environment, not all the business processes are smart and intelligent. Many of them are dependent on multiple IT systems and not always talk to each other. Such mundane and repetitive tasks are time consuming and </a:t>
            </a:r>
            <a:r>
              <a:rPr lang="en-GB" dirty="0" err="1"/>
              <a:t>labor</a:t>
            </a:r>
            <a:r>
              <a:rPr lang="en-GB" dirty="0"/>
              <a:t> intensive for human beings. With the current automation methods, it takes massive IT transformation plans and implementation processes to make a transition to it. Here comes the relevance of Robotic Process Automation (RPA). RPA holds the power to automate almost all the repetitive, mundane and rule based tasks more quickly accurately and tirelessly, compared to a human being. It uses a machine (robot) that possesses tangible integration and automation capabilities which can mimic human interactions with web applications, web sites, portals, Excel worksheets, legacy green-screen apps, and email and helps automate the tasks. RPA is economically efficient than any other automation solutions that exist currently. Implementing RPA for redundant business processes also enables human beings to shift their focus from repetitive tasks to tasks requiring emotional intelligence, reasoning, judgement and interactions with the customers.</a:t>
            </a:r>
            <a:endParaRPr lang="en-US" dirty="0"/>
          </a:p>
        </p:txBody>
      </p:sp>
    </p:spTree>
    <p:extLst>
      <p:ext uri="{BB962C8B-B14F-4D97-AF65-F5344CB8AC3E}">
        <p14:creationId xmlns:p14="http://schemas.microsoft.com/office/powerpoint/2010/main" val="23624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2D66-0602-490E-911F-F67C4A15F4D3}"/>
              </a:ext>
            </a:extLst>
          </p:cNvPr>
          <p:cNvSpPr>
            <a:spLocks noGrp="1"/>
          </p:cNvSpPr>
          <p:nvPr>
            <p:ph type="title"/>
          </p:nvPr>
        </p:nvSpPr>
        <p:spPr/>
        <p:txBody>
          <a:bodyPr/>
          <a:lstStyle/>
          <a:p>
            <a:r>
              <a:rPr lang="en-US" b="1" dirty="0"/>
              <a:t>Benefits</a:t>
            </a:r>
            <a:r>
              <a:rPr lang="en-US" dirty="0"/>
              <a:t> of RPA?</a:t>
            </a:r>
          </a:p>
        </p:txBody>
      </p:sp>
      <p:sp>
        <p:nvSpPr>
          <p:cNvPr id="3" name="Content Placeholder 2">
            <a:extLst>
              <a:ext uri="{FF2B5EF4-FFF2-40B4-BE49-F238E27FC236}">
                <a16:creationId xmlns:a16="http://schemas.microsoft.com/office/drawing/2014/main" id="{B0888C9C-9034-48BE-9DFB-CFF7B1902FA4}"/>
              </a:ext>
            </a:extLst>
          </p:cNvPr>
          <p:cNvSpPr>
            <a:spLocks noGrp="1"/>
          </p:cNvSpPr>
          <p:nvPr>
            <p:ph idx="1"/>
          </p:nvPr>
        </p:nvSpPr>
        <p:spPr/>
        <p:txBody>
          <a:bodyPr/>
          <a:lstStyle/>
          <a:p>
            <a:r>
              <a:rPr lang="en-GB" dirty="0"/>
              <a:t>RPA automates repetitive tasks and enables improved business efficiency, data security and more effectiveness without altering the existing infrastructure and systems in an organization.</a:t>
            </a:r>
          </a:p>
          <a:p>
            <a:br>
              <a:rPr lang="en-GB" dirty="0"/>
            </a:br>
            <a:r>
              <a:rPr lang="en-GB" dirty="0"/>
              <a:t>• Increased productivity and efficiency</a:t>
            </a:r>
            <a:br>
              <a:rPr lang="en-GB" dirty="0"/>
            </a:br>
            <a:r>
              <a:rPr lang="en-GB" dirty="0"/>
              <a:t>• Faster and easier implementation</a:t>
            </a:r>
            <a:br>
              <a:rPr lang="en-GB" dirty="0"/>
            </a:br>
            <a:r>
              <a:rPr lang="en-GB" dirty="0"/>
              <a:t>• Accuracy</a:t>
            </a:r>
            <a:br>
              <a:rPr lang="en-GB" dirty="0"/>
            </a:br>
            <a:r>
              <a:rPr lang="en-GB" dirty="0"/>
              <a:t>• Flexibility and scalability</a:t>
            </a:r>
            <a:br>
              <a:rPr lang="en-GB" dirty="0"/>
            </a:br>
            <a:r>
              <a:rPr lang="en-GB" dirty="0"/>
              <a:t>• Improved regulatory compliance</a:t>
            </a:r>
            <a:br>
              <a:rPr lang="en-GB" dirty="0"/>
            </a:br>
            <a:r>
              <a:rPr lang="en-GB" dirty="0"/>
              <a:t>• Cost savings</a:t>
            </a:r>
            <a:endParaRPr lang="en-US" dirty="0"/>
          </a:p>
        </p:txBody>
      </p:sp>
    </p:spTree>
    <p:extLst>
      <p:ext uri="{BB962C8B-B14F-4D97-AF65-F5344CB8AC3E}">
        <p14:creationId xmlns:p14="http://schemas.microsoft.com/office/powerpoint/2010/main" val="223843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2D66-0602-490E-911F-F67C4A15F4D3}"/>
              </a:ext>
            </a:extLst>
          </p:cNvPr>
          <p:cNvSpPr>
            <a:spLocks noGrp="1"/>
          </p:cNvSpPr>
          <p:nvPr>
            <p:ph type="title"/>
          </p:nvPr>
        </p:nvSpPr>
        <p:spPr/>
        <p:txBody>
          <a:bodyPr/>
          <a:lstStyle/>
          <a:p>
            <a:r>
              <a:rPr lang="en-US" dirty="0"/>
              <a:t>Applications of RPA?</a:t>
            </a:r>
          </a:p>
        </p:txBody>
      </p:sp>
      <p:sp>
        <p:nvSpPr>
          <p:cNvPr id="3" name="Content Placeholder 2">
            <a:extLst>
              <a:ext uri="{FF2B5EF4-FFF2-40B4-BE49-F238E27FC236}">
                <a16:creationId xmlns:a16="http://schemas.microsoft.com/office/drawing/2014/main" id="{B0888C9C-9034-48BE-9DFB-CFF7B1902FA4}"/>
              </a:ext>
            </a:extLst>
          </p:cNvPr>
          <p:cNvSpPr>
            <a:spLocks noGrp="1"/>
          </p:cNvSpPr>
          <p:nvPr>
            <p:ph idx="1"/>
          </p:nvPr>
        </p:nvSpPr>
        <p:spPr/>
        <p:txBody>
          <a:bodyPr>
            <a:normAutofit fontScale="70000" lnSpcReduction="20000"/>
          </a:bodyPr>
          <a:lstStyle/>
          <a:p>
            <a:r>
              <a:rPr lang="en-GB" b="1" dirty="0"/>
              <a:t>• Financial Services:</a:t>
            </a:r>
            <a:r>
              <a:rPr lang="en-GB" dirty="0"/>
              <a:t> RPA can be used in financial services sector for automating the tasks including account closure and opening, managing audit requests, foreign exchange payments and insurance claims processing.</a:t>
            </a:r>
          </a:p>
          <a:p>
            <a:br>
              <a:rPr lang="en-GB" dirty="0"/>
            </a:br>
            <a:r>
              <a:rPr lang="en-GB" b="1" dirty="0"/>
              <a:t>• Accounting:</a:t>
            </a:r>
            <a:r>
              <a:rPr lang="en-GB" dirty="0"/>
              <a:t> RPA can be used in operational accounting, general accounting, transactional reporting, planning and budgeting.</a:t>
            </a:r>
          </a:p>
          <a:p>
            <a:br>
              <a:rPr lang="en-GB" dirty="0"/>
            </a:br>
            <a:r>
              <a:rPr lang="en-GB" b="1" dirty="0"/>
              <a:t>• Human Resource Administration: </a:t>
            </a:r>
            <a:r>
              <a:rPr lang="en-GB" dirty="0"/>
              <a:t>RPA can automate HR tasks in organizations including onboarding and off boarding tasks, time sheet submission processes, updating and amending employee details and so on.</a:t>
            </a:r>
          </a:p>
          <a:p>
            <a:br>
              <a:rPr lang="en-GB" dirty="0"/>
            </a:br>
            <a:r>
              <a:rPr lang="en-GB" b="1" dirty="0"/>
              <a:t>• Healthcare: </a:t>
            </a:r>
            <a:r>
              <a:rPr lang="en-GB" dirty="0"/>
              <a:t>There are many areas in healthcare sector which RPA can play a significant role. This includes patient care record handling, claims, underwriter, account management, customer support, billing, reporting and analytics.</a:t>
            </a:r>
          </a:p>
          <a:p>
            <a:br>
              <a:rPr lang="en-GB" dirty="0"/>
            </a:br>
            <a:r>
              <a:rPr lang="en-GB" b="1" dirty="0"/>
              <a:t>• Supply chain management: </a:t>
            </a:r>
            <a:r>
              <a:rPr lang="en-GB" dirty="0"/>
              <a:t>RPA in supply chain management involves automation of order processing and payments, procurement, monitoring inventory levels, and tracking shipments to ensure on-time delivery of materials.</a:t>
            </a:r>
          </a:p>
          <a:p>
            <a:br>
              <a:rPr lang="en-GB" dirty="0"/>
            </a:br>
            <a:r>
              <a:rPr lang="en-GB" b="1" dirty="0"/>
              <a:t>• Customer Service: </a:t>
            </a:r>
            <a:r>
              <a:rPr lang="en-GB" dirty="0"/>
              <a:t>RPA can play a key role in redefining the customer service experience by automating the contact </a:t>
            </a:r>
            <a:r>
              <a:rPr lang="en-GB" dirty="0" err="1"/>
              <a:t>center</a:t>
            </a:r>
            <a:r>
              <a:rPr lang="en-GB" dirty="0"/>
              <a:t> tasks including uploading the scanned documents, verifying e-signatures, verification for automatic approval or rejection recommendations and so on.</a:t>
            </a:r>
            <a:endParaRPr lang="en-US" dirty="0"/>
          </a:p>
        </p:txBody>
      </p:sp>
    </p:spTree>
    <p:extLst>
      <p:ext uri="{BB962C8B-B14F-4D97-AF65-F5344CB8AC3E}">
        <p14:creationId xmlns:p14="http://schemas.microsoft.com/office/powerpoint/2010/main" val="30053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F954-38F5-4B14-844B-A5AFDBDE4E67}"/>
              </a:ext>
            </a:extLst>
          </p:cNvPr>
          <p:cNvSpPr>
            <a:spLocks noGrp="1"/>
          </p:cNvSpPr>
          <p:nvPr>
            <p:ph type="title"/>
          </p:nvPr>
        </p:nvSpPr>
        <p:spPr/>
        <p:txBody>
          <a:bodyPr/>
          <a:lstStyle/>
          <a:p>
            <a:r>
              <a:rPr lang="en-US" dirty="0"/>
              <a:t>Different tools for RPA?</a:t>
            </a:r>
          </a:p>
        </p:txBody>
      </p:sp>
      <p:pic>
        <p:nvPicPr>
          <p:cNvPr id="2050" name="Picture 2" descr="Image result for rpa tools">
            <a:extLst>
              <a:ext uri="{FF2B5EF4-FFF2-40B4-BE49-F238E27FC236}">
                <a16:creationId xmlns:a16="http://schemas.microsoft.com/office/drawing/2014/main" id="{3533BA75-AA7A-415B-A321-C1039411FC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0407" y="1846263"/>
            <a:ext cx="715151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1D7C50-E679-46CA-90D5-26E3891DA13F}"/>
              </a:ext>
            </a:extLst>
          </p:cNvPr>
          <p:cNvSpPr>
            <a:spLocks noGrp="1"/>
          </p:cNvSpPr>
          <p:nvPr>
            <p:ph type="title"/>
          </p:nvPr>
        </p:nvSpPr>
        <p:spPr/>
        <p:txBody>
          <a:bodyPr/>
          <a:lstStyle/>
          <a:p>
            <a:r>
              <a:rPr lang="en-US" dirty="0"/>
              <a:t>RPA Tools </a:t>
            </a:r>
            <a:r>
              <a:rPr lang="en-US" b="1" dirty="0"/>
              <a:t>Comparison </a:t>
            </a:r>
            <a:endParaRPr lang="en-US" dirty="0"/>
          </a:p>
        </p:txBody>
      </p:sp>
      <p:graphicFrame>
        <p:nvGraphicFramePr>
          <p:cNvPr id="6" name="Content Placeholder 5">
            <a:extLst>
              <a:ext uri="{FF2B5EF4-FFF2-40B4-BE49-F238E27FC236}">
                <a16:creationId xmlns:a16="http://schemas.microsoft.com/office/drawing/2014/main" id="{5FF3DB65-EBC6-4E67-963B-2FCD2A6FA985}"/>
              </a:ext>
            </a:extLst>
          </p:cNvPr>
          <p:cNvGraphicFramePr>
            <a:graphicFrameLocks noGrp="1"/>
          </p:cNvGraphicFramePr>
          <p:nvPr>
            <p:ph idx="1"/>
            <p:extLst>
              <p:ext uri="{D42A27DB-BD31-4B8C-83A1-F6EECF244321}">
                <p14:modId xmlns:p14="http://schemas.microsoft.com/office/powerpoint/2010/main" val="3904204295"/>
              </p:ext>
            </p:extLst>
          </p:nvPr>
        </p:nvGraphicFramePr>
        <p:xfrm>
          <a:off x="1162050" y="1891665"/>
          <a:ext cx="10128250" cy="2585085"/>
        </p:xfrm>
        <a:graphic>
          <a:graphicData uri="http://schemas.openxmlformats.org/drawingml/2006/table">
            <a:tbl>
              <a:tblPr firstRow="1">
                <a:tableStyleId>{B301B821-A1FF-4177-AEE7-76D212191A09}</a:tableStyleId>
              </a:tblPr>
              <a:tblGrid>
                <a:gridCol w="2194454">
                  <a:extLst>
                    <a:ext uri="{9D8B030D-6E8A-4147-A177-3AD203B41FA5}">
                      <a16:colId xmlns:a16="http://schemas.microsoft.com/office/drawing/2014/main" val="1645372454"/>
                    </a:ext>
                  </a:extLst>
                </a:gridCol>
                <a:gridCol w="2687882">
                  <a:extLst>
                    <a:ext uri="{9D8B030D-6E8A-4147-A177-3AD203B41FA5}">
                      <a16:colId xmlns:a16="http://schemas.microsoft.com/office/drawing/2014/main" val="2774454715"/>
                    </a:ext>
                  </a:extLst>
                </a:gridCol>
                <a:gridCol w="2609972">
                  <a:extLst>
                    <a:ext uri="{9D8B030D-6E8A-4147-A177-3AD203B41FA5}">
                      <a16:colId xmlns:a16="http://schemas.microsoft.com/office/drawing/2014/main" val="2596928026"/>
                    </a:ext>
                  </a:extLst>
                </a:gridCol>
                <a:gridCol w="2635942">
                  <a:extLst>
                    <a:ext uri="{9D8B030D-6E8A-4147-A177-3AD203B41FA5}">
                      <a16:colId xmlns:a16="http://schemas.microsoft.com/office/drawing/2014/main" val="651470439"/>
                    </a:ext>
                  </a:extLst>
                </a:gridCol>
              </a:tblGrid>
              <a:tr h="390525">
                <a:tc>
                  <a:txBody>
                    <a:bodyPr/>
                    <a:lstStyle/>
                    <a:p>
                      <a:r>
                        <a:rPr lang="en-US" dirty="0">
                          <a:effectLst/>
                        </a:rPr>
                        <a:t>Features</a:t>
                      </a:r>
                    </a:p>
                  </a:txBody>
                  <a:tcPr marL="47625" anchor="ctr"/>
                </a:tc>
                <a:tc>
                  <a:txBody>
                    <a:bodyPr/>
                    <a:lstStyle/>
                    <a:p>
                      <a:r>
                        <a:rPr lang="en-US" dirty="0" err="1">
                          <a:effectLst/>
                        </a:rPr>
                        <a:t>UiPath</a:t>
                      </a:r>
                      <a:endParaRPr lang="en-US" dirty="0">
                        <a:effectLst/>
                      </a:endParaRPr>
                    </a:p>
                  </a:txBody>
                  <a:tcPr marL="47625" anchor="ctr"/>
                </a:tc>
                <a:tc>
                  <a:txBody>
                    <a:bodyPr/>
                    <a:lstStyle/>
                    <a:p>
                      <a:r>
                        <a:rPr lang="en-US" dirty="0">
                          <a:effectLst/>
                        </a:rPr>
                        <a:t>Blue Prism</a:t>
                      </a:r>
                    </a:p>
                  </a:txBody>
                  <a:tcPr marL="47625" anchor="ctr"/>
                </a:tc>
                <a:tc>
                  <a:txBody>
                    <a:bodyPr/>
                    <a:lstStyle/>
                    <a:p>
                      <a:r>
                        <a:rPr lang="en-US" dirty="0">
                          <a:effectLst/>
                        </a:rPr>
                        <a:t>Automation Anywhere</a:t>
                      </a:r>
                    </a:p>
                  </a:txBody>
                  <a:tcPr marL="47625" anchor="ctr"/>
                </a:tc>
                <a:extLst>
                  <a:ext uri="{0D108BD9-81ED-4DB2-BD59-A6C34878D82A}">
                    <a16:rowId xmlns:a16="http://schemas.microsoft.com/office/drawing/2014/main" val="1905248176"/>
                  </a:ext>
                </a:extLst>
              </a:tr>
              <a:tr h="409575">
                <a:tc>
                  <a:txBody>
                    <a:bodyPr/>
                    <a:lstStyle/>
                    <a:p>
                      <a:r>
                        <a:rPr lang="en-US">
                          <a:effectLst/>
                        </a:rPr>
                        <a:t>How will I learn?</a:t>
                      </a:r>
                    </a:p>
                  </a:txBody>
                  <a:tcPr marL="47625" anchor="ctr"/>
                </a:tc>
                <a:tc>
                  <a:txBody>
                    <a:bodyPr/>
                    <a:lstStyle/>
                    <a:p>
                      <a:pPr algn="ctr"/>
                      <a:r>
                        <a:rPr lang="en-GB">
                          <a:effectLst/>
                        </a:rPr>
                        <a:t>Has a community edition/ Free edition available</a:t>
                      </a:r>
                    </a:p>
                  </a:txBody>
                  <a:tcPr marL="38100" anchor="ctr"/>
                </a:tc>
                <a:tc>
                  <a:txBody>
                    <a:bodyPr/>
                    <a:lstStyle/>
                    <a:p>
                      <a:pPr algn="ctr"/>
                      <a:r>
                        <a:rPr lang="en-US">
                          <a:effectLst/>
                        </a:rPr>
                        <a:t>No trial version available</a:t>
                      </a:r>
                    </a:p>
                  </a:txBody>
                  <a:tcPr marL="38100" anchor="ctr"/>
                </a:tc>
                <a:tc>
                  <a:txBody>
                    <a:bodyPr/>
                    <a:lstStyle/>
                    <a:p>
                      <a:pPr algn="ctr"/>
                      <a:r>
                        <a:rPr lang="en-GB">
                          <a:effectLst/>
                        </a:rPr>
                        <a:t>Trial version is available for 30 days</a:t>
                      </a:r>
                    </a:p>
                  </a:txBody>
                  <a:tcPr marL="38100" anchor="ctr"/>
                </a:tc>
                <a:extLst>
                  <a:ext uri="{0D108BD9-81ED-4DB2-BD59-A6C34878D82A}">
                    <a16:rowId xmlns:a16="http://schemas.microsoft.com/office/drawing/2014/main" val="296039707"/>
                  </a:ext>
                </a:extLst>
              </a:tr>
              <a:tr h="381000">
                <a:tc>
                  <a:txBody>
                    <a:bodyPr/>
                    <a:lstStyle/>
                    <a:p>
                      <a:r>
                        <a:rPr lang="en-US">
                          <a:effectLst/>
                        </a:rPr>
                        <a:t>Learning Curve</a:t>
                      </a:r>
                    </a:p>
                  </a:txBody>
                  <a:tcPr marL="47625" anchor="ctr"/>
                </a:tc>
                <a:tc>
                  <a:txBody>
                    <a:bodyPr/>
                    <a:lstStyle/>
                    <a:p>
                      <a:pPr algn="ctr"/>
                      <a:r>
                        <a:rPr lang="en-GB">
                          <a:effectLst/>
                        </a:rPr>
                        <a:t>Has a user-friendly visual designer</a:t>
                      </a:r>
                    </a:p>
                  </a:txBody>
                  <a:tcPr marL="38100" anchor="ctr"/>
                </a:tc>
                <a:tc>
                  <a:txBody>
                    <a:bodyPr/>
                    <a:lstStyle/>
                    <a:p>
                      <a:pPr algn="ctr"/>
                      <a:r>
                        <a:rPr lang="en-GB">
                          <a:effectLst/>
                        </a:rPr>
                        <a:t>Has a user-friendly visual designer, easier than Automation Anywhere</a:t>
                      </a:r>
                    </a:p>
                  </a:txBody>
                  <a:tcPr marL="38100" anchor="ctr"/>
                </a:tc>
                <a:tc>
                  <a:txBody>
                    <a:bodyPr/>
                    <a:lstStyle/>
                    <a:p>
                      <a:pPr algn="ctr"/>
                      <a:r>
                        <a:rPr lang="en-GB">
                          <a:effectLst/>
                        </a:rPr>
                        <a:t>Developers friendly but requires high programming skills</a:t>
                      </a:r>
                    </a:p>
                  </a:txBody>
                  <a:tcPr marL="38100" anchor="ctr"/>
                </a:tc>
                <a:extLst>
                  <a:ext uri="{0D108BD9-81ED-4DB2-BD59-A6C34878D82A}">
                    <a16:rowId xmlns:a16="http://schemas.microsoft.com/office/drawing/2014/main" val="657428745"/>
                  </a:ext>
                </a:extLst>
              </a:tr>
              <a:tr h="381000">
                <a:tc>
                  <a:txBody>
                    <a:bodyPr/>
                    <a:lstStyle/>
                    <a:p>
                      <a:r>
                        <a:rPr lang="en-US">
                          <a:effectLst/>
                        </a:rPr>
                        <a:t>Google Trends Popularity</a:t>
                      </a:r>
                    </a:p>
                  </a:txBody>
                  <a:tcPr marL="47625" anchor="ctr"/>
                </a:tc>
                <a:tc>
                  <a:txBody>
                    <a:bodyPr/>
                    <a:lstStyle/>
                    <a:p>
                      <a:pPr algn="ctr"/>
                      <a:r>
                        <a:rPr lang="en-US">
                          <a:effectLst/>
                        </a:rPr>
                        <a:t>Most Popular tool</a:t>
                      </a:r>
                    </a:p>
                  </a:txBody>
                  <a:tcPr marL="38100" anchor="ctr"/>
                </a:tc>
                <a:tc>
                  <a:txBody>
                    <a:bodyPr/>
                    <a:lstStyle/>
                    <a:p>
                      <a:pPr algn="ctr"/>
                      <a:r>
                        <a:rPr lang="en-GB">
                          <a:effectLst/>
                        </a:rPr>
                        <a:t>More popular than Automation Anywhere</a:t>
                      </a:r>
                    </a:p>
                  </a:txBody>
                  <a:tcPr marL="38100" anchor="ctr"/>
                </a:tc>
                <a:tc>
                  <a:txBody>
                    <a:bodyPr/>
                    <a:lstStyle/>
                    <a:p>
                      <a:pPr algn="ctr"/>
                      <a:r>
                        <a:rPr lang="en-GB" dirty="0">
                          <a:effectLst/>
                        </a:rPr>
                        <a:t>Least popular tool in the trio</a:t>
                      </a:r>
                    </a:p>
                  </a:txBody>
                  <a:tcPr marL="38100" anchor="ctr"/>
                </a:tc>
                <a:extLst>
                  <a:ext uri="{0D108BD9-81ED-4DB2-BD59-A6C34878D82A}">
                    <a16:rowId xmlns:a16="http://schemas.microsoft.com/office/drawing/2014/main" val="1016699887"/>
                  </a:ext>
                </a:extLst>
              </a:tr>
            </a:tbl>
          </a:graphicData>
        </a:graphic>
      </p:graphicFrame>
    </p:spTree>
    <p:extLst>
      <p:ext uri="{BB962C8B-B14F-4D97-AF65-F5344CB8AC3E}">
        <p14:creationId xmlns:p14="http://schemas.microsoft.com/office/powerpoint/2010/main" val="147250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E24A-461F-4FF0-8BC9-BD0122B786A5}"/>
              </a:ext>
            </a:extLst>
          </p:cNvPr>
          <p:cNvSpPr>
            <a:spLocks noGrp="1"/>
          </p:cNvSpPr>
          <p:nvPr>
            <p:ph type="title"/>
          </p:nvPr>
        </p:nvSpPr>
        <p:spPr/>
        <p:txBody>
          <a:bodyPr/>
          <a:lstStyle/>
          <a:p>
            <a:r>
              <a:rPr lang="en-US" dirty="0"/>
              <a:t>Using </a:t>
            </a:r>
            <a:r>
              <a:rPr lang="en-US" dirty="0" err="1"/>
              <a:t>UiPath</a:t>
            </a:r>
            <a:endParaRPr lang="en-US" dirty="0"/>
          </a:p>
        </p:txBody>
      </p:sp>
      <p:sp>
        <p:nvSpPr>
          <p:cNvPr id="4" name="Text Placeholder 3">
            <a:extLst>
              <a:ext uri="{FF2B5EF4-FFF2-40B4-BE49-F238E27FC236}">
                <a16:creationId xmlns:a16="http://schemas.microsoft.com/office/drawing/2014/main" id="{ACF465EA-8407-444B-9A1C-915D7AAF97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408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5521-25B5-4249-AF53-2E1F6A9479E0}"/>
              </a:ext>
            </a:extLst>
          </p:cNvPr>
          <p:cNvSpPr>
            <a:spLocks noGrp="1"/>
          </p:cNvSpPr>
          <p:nvPr>
            <p:ph type="title"/>
          </p:nvPr>
        </p:nvSpPr>
        <p:spPr/>
        <p:txBody>
          <a:bodyPr/>
          <a:lstStyle/>
          <a:p>
            <a:r>
              <a:rPr lang="en-US" dirty="0"/>
              <a:t>What is </a:t>
            </a:r>
            <a:r>
              <a:rPr lang="en-US" dirty="0" err="1"/>
              <a:t>UiPath</a:t>
            </a:r>
            <a:r>
              <a:rPr lang="en-US" dirty="0"/>
              <a:t>?</a:t>
            </a:r>
          </a:p>
        </p:txBody>
      </p:sp>
      <p:sp>
        <p:nvSpPr>
          <p:cNvPr id="3" name="Content Placeholder 2">
            <a:extLst>
              <a:ext uri="{FF2B5EF4-FFF2-40B4-BE49-F238E27FC236}">
                <a16:creationId xmlns:a16="http://schemas.microsoft.com/office/drawing/2014/main" id="{47B3AB18-2319-4444-AE20-BE74B5AE6FD6}"/>
              </a:ext>
            </a:extLst>
          </p:cNvPr>
          <p:cNvSpPr>
            <a:spLocks noGrp="1"/>
          </p:cNvSpPr>
          <p:nvPr>
            <p:ph idx="1"/>
          </p:nvPr>
        </p:nvSpPr>
        <p:spPr/>
        <p:txBody>
          <a:bodyPr>
            <a:normAutofit fontScale="70000" lnSpcReduction="20000"/>
          </a:bodyPr>
          <a:lstStyle/>
          <a:p>
            <a:r>
              <a:rPr lang="en-GB" dirty="0" err="1"/>
              <a:t>UiPath</a:t>
            </a:r>
            <a:r>
              <a:rPr lang="en-GB" dirty="0"/>
              <a:t> is a Windows desktop (RPA) Software designed to empower business analysts to automate business processes within their companies.</a:t>
            </a:r>
          </a:p>
          <a:p>
            <a:r>
              <a:rPr lang="en-GB" dirty="0"/>
              <a:t>It works on flow-chart and element activities. It provides change management, deployment management, access control, process </a:t>
            </a:r>
            <a:r>
              <a:rPr lang="en-GB" dirty="0" err="1"/>
              <a:t>modeling</a:t>
            </a:r>
            <a:r>
              <a:rPr lang="en-GB" dirty="0"/>
              <a:t>, remote execution and scheduling, execution monitoring, auditing and </a:t>
            </a:r>
            <a:r>
              <a:rPr lang="en-GB" dirty="0" err="1"/>
              <a:t>analytic’s</a:t>
            </a:r>
            <a:r>
              <a:rPr lang="en-GB" dirty="0"/>
              <a:t> in full compliance with enterprise security and governance best practices.</a:t>
            </a:r>
            <a:endParaRPr lang="en-US" dirty="0"/>
          </a:p>
          <a:p>
            <a:pPr>
              <a:buFont typeface="Wingdings" panose="05000000000000000000" pitchFamily="2" charset="2"/>
              <a:buChar char="§"/>
            </a:pPr>
            <a:r>
              <a:rPr lang="en-US" dirty="0"/>
              <a:t>Workflows</a:t>
            </a:r>
          </a:p>
          <a:p>
            <a:pPr>
              <a:buFont typeface="Wingdings" panose="05000000000000000000" pitchFamily="2" charset="2"/>
              <a:buChar char="§"/>
            </a:pPr>
            <a:r>
              <a:rPr lang="en-US" dirty="0"/>
              <a:t>Different Panes (Output, Activities, Project, Variables, Arguments etc.)</a:t>
            </a:r>
          </a:p>
          <a:p>
            <a:pPr>
              <a:buFont typeface="Wingdings" panose="05000000000000000000" pitchFamily="2" charset="2"/>
              <a:buChar char="§"/>
            </a:pPr>
            <a:r>
              <a:rPr lang="en-US" dirty="0"/>
              <a:t>Types of Activities</a:t>
            </a:r>
          </a:p>
          <a:p>
            <a:pPr>
              <a:buFont typeface="Wingdings" panose="05000000000000000000" pitchFamily="2" charset="2"/>
              <a:buChar char="§"/>
            </a:pPr>
            <a:r>
              <a:rPr lang="en-US" dirty="0"/>
              <a:t>Recording</a:t>
            </a:r>
          </a:p>
          <a:p>
            <a:pPr>
              <a:buFont typeface="Wingdings" panose="05000000000000000000" pitchFamily="2" charset="2"/>
              <a:buChar char="§"/>
            </a:pPr>
            <a:r>
              <a:rPr lang="en-US" dirty="0"/>
              <a:t>Screen Scraping</a:t>
            </a:r>
          </a:p>
          <a:p>
            <a:pPr>
              <a:buFont typeface="Wingdings" panose="05000000000000000000" pitchFamily="2" charset="2"/>
              <a:buChar char="§"/>
            </a:pPr>
            <a:r>
              <a:rPr lang="en-US" dirty="0"/>
              <a:t>Data Scraping</a:t>
            </a:r>
          </a:p>
          <a:p>
            <a:pPr>
              <a:buFont typeface="Wingdings" panose="05000000000000000000" pitchFamily="2" charset="2"/>
              <a:buChar char="§"/>
            </a:pPr>
            <a:r>
              <a:rPr lang="en-US" dirty="0"/>
              <a:t>User Events</a:t>
            </a:r>
          </a:p>
          <a:p>
            <a:pPr>
              <a:buFont typeface="Wingdings" panose="05000000000000000000" pitchFamily="2" charset="2"/>
              <a:buChar char="§"/>
            </a:pPr>
            <a:r>
              <a:rPr lang="en-US" dirty="0" err="1"/>
              <a:t>UiExplorer</a:t>
            </a:r>
            <a:endParaRPr lang="en-US" dirty="0"/>
          </a:p>
          <a:p>
            <a:pPr>
              <a:buFont typeface="Wingdings" panose="05000000000000000000" pitchFamily="2" charset="2"/>
              <a:buChar char="§"/>
            </a:pPr>
            <a:r>
              <a:rPr lang="en-US" dirty="0"/>
              <a:t>Debugging </a:t>
            </a:r>
          </a:p>
          <a:p>
            <a:endParaRPr lang="en-US" dirty="0"/>
          </a:p>
        </p:txBody>
      </p:sp>
    </p:spTree>
    <p:extLst>
      <p:ext uri="{BB962C8B-B14F-4D97-AF65-F5344CB8AC3E}">
        <p14:creationId xmlns:p14="http://schemas.microsoft.com/office/powerpoint/2010/main" val="25775973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TotalTime>
  <Words>807</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RPA</vt:lpstr>
      <vt:lpstr>What is RPA?</vt:lpstr>
      <vt:lpstr>Why RPA?</vt:lpstr>
      <vt:lpstr>Benefits of RPA?</vt:lpstr>
      <vt:lpstr>Applications of RPA?</vt:lpstr>
      <vt:lpstr>Different tools for RPA?</vt:lpstr>
      <vt:lpstr>RPA Tools Comparison </vt:lpstr>
      <vt:lpstr>Using UiPath</vt:lpstr>
      <vt:lpstr>What is UiPath?</vt:lpstr>
      <vt:lpstr>UiPath UI Demo</vt:lpstr>
      <vt:lpstr>Data Scrapping Demo </vt:lpstr>
      <vt:lpstr>Advance Topics (not part of this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&amp; UiPath</dc:title>
  <dc:creator>Prabhjinder Singh</dc:creator>
  <cp:lastModifiedBy>S singh</cp:lastModifiedBy>
  <cp:revision>10</cp:revision>
  <dcterms:created xsi:type="dcterms:W3CDTF">2019-12-19T10:57:14Z</dcterms:created>
  <dcterms:modified xsi:type="dcterms:W3CDTF">2019-12-19T15:27:19Z</dcterms:modified>
</cp:coreProperties>
</file>