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71" r:id="rId7"/>
    <p:sldId id="264" r:id="rId8"/>
    <p:sldId id="272" r:id="rId9"/>
    <p:sldId id="265" r:id="rId10"/>
    <p:sldId id="273" r:id="rId11"/>
    <p:sldId id="270"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7717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364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318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771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668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223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005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751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017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1481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492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574827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lovepreet-singh-189593154/" TargetMode="External"/><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www.linkedin.com/in/amanpreet-oberoi-0318581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incomeprediction190.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0" y="2286000"/>
            <a:ext cx="8637270" cy="0"/>
          </a:xfrm>
          <a:custGeom>
            <a:avLst/>
            <a:gdLst/>
            <a:ahLst/>
            <a:cxnLst/>
            <a:rect l="l" t="t" r="r" b="b"/>
            <a:pathLst>
              <a:path w="8637270">
                <a:moveTo>
                  <a:pt x="0" y="0"/>
                </a:moveTo>
                <a:lnTo>
                  <a:pt x="8637016" y="0"/>
                </a:lnTo>
              </a:path>
            </a:pathLst>
          </a:custGeom>
          <a:ln w="31750">
            <a:solidFill>
              <a:schemeClr val="tx1"/>
            </a:solidFill>
          </a:ln>
        </p:spPr>
        <p:txBody>
          <a:bodyPr wrap="square" lIns="0" tIns="0" rIns="0" bIns="0" rtlCol="0"/>
          <a:lstStyle/>
          <a:p>
            <a:endParaRPr/>
          </a:p>
        </p:txBody>
      </p:sp>
      <p:sp>
        <p:nvSpPr>
          <p:cNvPr id="3" name="object 3"/>
          <p:cNvSpPr txBox="1">
            <a:spLocks noGrp="1"/>
          </p:cNvSpPr>
          <p:nvPr>
            <p:ph type="ctrTitle"/>
          </p:nvPr>
        </p:nvSpPr>
        <p:spPr>
          <a:xfrm>
            <a:off x="737235" y="1447800"/>
            <a:ext cx="10972800" cy="689932"/>
          </a:xfrm>
          <a:prstGeom prst="rect">
            <a:avLst/>
          </a:prstGeom>
        </p:spPr>
        <p:txBody>
          <a:bodyPr vert="horz" wrap="square" lIns="0" tIns="12700" rIns="0" bIns="0" rtlCol="0" anchor="b">
            <a:spAutoFit/>
          </a:bodyPr>
          <a:lstStyle/>
          <a:p>
            <a:pPr marL="12700">
              <a:lnSpc>
                <a:spcPct val="100000"/>
              </a:lnSpc>
              <a:spcBef>
                <a:spcPts val="100"/>
              </a:spcBef>
            </a:pPr>
            <a:r>
              <a:rPr lang="en-IN" sz="4400" spc="50" dirty="0" smtClean="0">
                <a:solidFill>
                  <a:schemeClr val="accent2"/>
                </a:solidFill>
              </a:rPr>
              <a:t>ADULT CENSUS INCOME PREDICTION</a:t>
            </a:r>
            <a:endParaRPr sz="4400" dirty="0">
              <a:solidFill>
                <a:schemeClr val="accent2"/>
              </a:solidFill>
            </a:endParaRPr>
          </a:p>
        </p:txBody>
      </p:sp>
      <p:sp>
        <p:nvSpPr>
          <p:cNvPr id="4" name="Subtitle 3"/>
          <p:cNvSpPr>
            <a:spLocks noGrp="1"/>
          </p:cNvSpPr>
          <p:nvPr>
            <p:ph type="subTitle" idx="1"/>
          </p:nvPr>
        </p:nvSpPr>
        <p:spPr>
          <a:xfrm>
            <a:off x="1651635" y="2434269"/>
            <a:ext cx="9144000" cy="1655762"/>
          </a:xfrm>
        </p:spPr>
        <p:txBody>
          <a:bodyPr/>
          <a:lstStyle/>
          <a:p>
            <a:r>
              <a:rPr lang="en-IN" dirty="0" smtClean="0"/>
              <a:t>Detailed Project Report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10896600" cy="5943600"/>
          </a:xfrm>
        </p:spPr>
        <p:txBody>
          <a:bodyPr>
            <a:normAutofit fontScale="85000" lnSpcReduction="20000"/>
          </a:bodyPr>
          <a:lstStyle/>
          <a:p>
            <a:pPr marL="0" indent="0">
              <a:buNone/>
            </a:pPr>
            <a:r>
              <a:rPr lang="en-US" sz="1900" dirty="0" smtClean="0">
                <a:solidFill>
                  <a:schemeClr val="accent2"/>
                </a:solidFill>
                <a:latin typeface="Times New Roman" panose="02020603050405020304" pitchFamily="18" charset="0"/>
                <a:cs typeface="Times New Roman" panose="02020603050405020304" pitchFamily="18" charset="0"/>
              </a:rPr>
              <a:t>Q1)</a:t>
            </a:r>
            <a:r>
              <a:rPr lang="en-US" sz="1900" dirty="0" smtClean="0">
                <a:latin typeface="Times New Roman" panose="02020603050405020304" pitchFamily="18" charset="0"/>
                <a:cs typeface="Times New Roman" panose="02020603050405020304" pitchFamily="18" charset="0"/>
              </a:rPr>
              <a:t> What’s the source of data?</a:t>
            </a:r>
          </a:p>
          <a:p>
            <a:pPr marL="0" indent="0">
              <a:buNone/>
            </a:pPr>
            <a:r>
              <a:rPr lang="en-US" sz="1900" dirty="0" smtClean="0">
                <a:latin typeface="Times New Roman" panose="02020603050405020304" pitchFamily="18" charset="0"/>
                <a:cs typeface="Times New Roman" panose="02020603050405020304" pitchFamily="18" charset="0"/>
              </a:rPr>
              <a:t>	The data for training is taken from the internship portal of ineuron.ai.</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solidFill>
                  <a:schemeClr val="accent2"/>
                </a:solidFill>
                <a:latin typeface="Times New Roman" panose="02020603050405020304" pitchFamily="18" charset="0"/>
                <a:cs typeface="Times New Roman" panose="02020603050405020304" pitchFamily="18" charset="0"/>
              </a:rPr>
              <a:t>Q 2)</a:t>
            </a:r>
            <a:r>
              <a:rPr lang="en-US" sz="1900" dirty="0" smtClean="0">
                <a:latin typeface="Times New Roman" panose="02020603050405020304" pitchFamily="18" charset="0"/>
                <a:cs typeface="Times New Roman" panose="02020603050405020304" pitchFamily="18" charset="0"/>
              </a:rPr>
              <a:t> What was the type of data?</a:t>
            </a:r>
          </a:p>
          <a:p>
            <a:pPr marL="0" indent="0">
              <a:buNone/>
            </a:pPr>
            <a:r>
              <a:rPr lang="en-US" sz="1900" dirty="0" smtClean="0">
                <a:latin typeface="Times New Roman" panose="02020603050405020304" pitchFamily="18" charset="0"/>
                <a:cs typeface="Times New Roman" panose="02020603050405020304" pitchFamily="18" charset="0"/>
              </a:rPr>
              <a:t>	The data was the combination of numerical and Categorical values.</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solidFill>
                  <a:schemeClr val="accent2"/>
                </a:solidFill>
                <a:latin typeface="Times New Roman" panose="02020603050405020304" pitchFamily="18" charset="0"/>
                <a:cs typeface="Times New Roman" panose="02020603050405020304" pitchFamily="18" charset="0"/>
              </a:rPr>
              <a:t>Q 3)</a:t>
            </a:r>
            <a:r>
              <a:rPr lang="en-US" sz="1900" dirty="0" smtClean="0">
                <a:latin typeface="Times New Roman" panose="02020603050405020304" pitchFamily="18" charset="0"/>
                <a:cs typeface="Times New Roman" panose="02020603050405020304" pitchFamily="18" charset="0"/>
              </a:rPr>
              <a:t> What’s the complete flow you followed in this Project?</a:t>
            </a:r>
          </a:p>
          <a:p>
            <a:pPr marL="0" indent="0">
              <a:buNone/>
            </a:pPr>
            <a:r>
              <a:rPr lang="en-US" sz="1900" dirty="0" smtClean="0">
                <a:latin typeface="Times New Roman" panose="02020603050405020304" pitchFamily="18" charset="0"/>
                <a:cs typeface="Times New Roman" panose="02020603050405020304" pitchFamily="18" charset="0"/>
              </a:rPr>
              <a:t>	Refer slide 4th for better Understanding</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solidFill>
                  <a:schemeClr val="accent2"/>
                </a:solidFill>
                <a:latin typeface="Times New Roman" panose="02020603050405020304" pitchFamily="18" charset="0"/>
                <a:cs typeface="Times New Roman" panose="02020603050405020304" pitchFamily="18" charset="0"/>
              </a:rPr>
              <a:t>Q </a:t>
            </a:r>
            <a:r>
              <a:rPr lang="en-US" sz="1900" dirty="0">
                <a:solidFill>
                  <a:schemeClr val="accent2"/>
                </a:solidFill>
                <a:latin typeface="Times New Roman" panose="02020603050405020304" pitchFamily="18" charset="0"/>
                <a:cs typeface="Times New Roman" panose="02020603050405020304" pitchFamily="18" charset="0"/>
              </a:rPr>
              <a:t>4</a:t>
            </a:r>
            <a:r>
              <a:rPr lang="en-US" sz="1900" dirty="0" smtClean="0">
                <a:solidFill>
                  <a:schemeClr val="accent2"/>
                </a:solidFill>
                <a:latin typeface="Times New Roman" panose="02020603050405020304" pitchFamily="18" charset="0"/>
                <a:cs typeface="Times New Roman" panose="02020603050405020304" pitchFamily="18" charset="0"/>
              </a:rPr>
              <a:t>)</a:t>
            </a:r>
            <a:r>
              <a:rPr lang="en-US" sz="1900" dirty="0" smtClean="0">
                <a:latin typeface="Times New Roman" panose="02020603050405020304" pitchFamily="18" charset="0"/>
                <a:cs typeface="Times New Roman" panose="02020603050405020304" pitchFamily="18" charset="0"/>
              </a:rPr>
              <a:t> How logs are managed?</a:t>
            </a:r>
          </a:p>
          <a:p>
            <a:pPr marL="0" indent="0">
              <a:buNone/>
            </a:pPr>
            <a:r>
              <a:rPr lang="en-US" sz="1900" dirty="0" smtClean="0">
                <a:latin typeface="Times New Roman" panose="02020603050405020304" pitchFamily="18" charset="0"/>
                <a:cs typeface="Times New Roman" panose="02020603050405020304" pitchFamily="18" charset="0"/>
              </a:rPr>
              <a:t>	We are using different logs as per the steps that we follow invalidation and  modeling like File validation log , Data 	Insertion Model Training log , prediction log  etc.</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solidFill>
                  <a:schemeClr val="accent2"/>
                </a:solidFill>
                <a:latin typeface="Times New Roman" panose="02020603050405020304" pitchFamily="18" charset="0"/>
                <a:cs typeface="Times New Roman" panose="02020603050405020304" pitchFamily="18" charset="0"/>
              </a:rPr>
              <a:t>Q 6) </a:t>
            </a:r>
            <a:r>
              <a:rPr lang="en-US" sz="1900" dirty="0" smtClean="0">
                <a:latin typeface="Times New Roman" panose="02020603050405020304" pitchFamily="18" charset="0"/>
                <a:cs typeface="Times New Roman" panose="02020603050405020304" pitchFamily="18" charset="0"/>
              </a:rPr>
              <a:t>What techniques were you using for data pre-processing?</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Removing unwanted attributes</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Visualizing relation of independent variables with each other and output variables</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Checking and changing Distribution of continuous values</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Removing outliers</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Cleaning data and imputing if null values are present.</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Converting categorical data into numeric values.</a:t>
            </a:r>
          </a:p>
          <a:p>
            <a:pPr lvl="1">
              <a:buClr>
                <a:schemeClr val="accent2"/>
              </a:buClr>
              <a:buFont typeface="Courier New" panose="02070309020205020404" pitchFamily="49" charset="0"/>
              <a:buChar char="o"/>
            </a:pPr>
            <a:r>
              <a:rPr lang="en-US" sz="1900" dirty="0" smtClean="0">
                <a:latin typeface="Times New Roman" panose="02020603050405020304" pitchFamily="18" charset="0"/>
                <a:cs typeface="Times New Roman" panose="02020603050405020304" pitchFamily="18" charset="0"/>
              </a:rPr>
              <a:t>Scaling the data</a:t>
            </a:r>
          </a:p>
          <a:p>
            <a:pPr marL="0" indent="0">
              <a:buNone/>
            </a:pPr>
            <a:endParaRPr lang="en-US" sz="1400" dirty="0" smtClean="0"/>
          </a:p>
          <a:p>
            <a:pPr marL="0" indent="0">
              <a:buNone/>
            </a:pPr>
            <a:endParaRPr lang="en-IN" sz="1400" dirty="0"/>
          </a:p>
        </p:txBody>
      </p:sp>
    </p:spTree>
    <p:extLst>
      <p:ext uri="{BB962C8B-B14F-4D97-AF65-F5344CB8AC3E}">
        <p14:creationId xmlns:p14="http://schemas.microsoft.com/office/powerpoint/2010/main" val="125147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How to Make Sure Your Business Is Taken Care Of Even When You’re Not ..."/>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0" y="1631950"/>
            <a:ext cx="5181600" cy="2914650"/>
          </a:xfrm>
        </p:spPr>
      </p:pic>
      <p:sp>
        <p:nvSpPr>
          <p:cNvPr id="5" name="Content Placeholder 4"/>
          <p:cNvSpPr>
            <a:spLocks noGrp="1"/>
          </p:cNvSpPr>
          <p:nvPr>
            <p:ph sz="half" idx="2"/>
          </p:nvPr>
        </p:nvSpPr>
        <p:spPr>
          <a:xfrm>
            <a:off x="6096000" y="1631950"/>
            <a:ext cx="5181600" cy="2914650"/>
          </a:xfrm>
        </p:spPr>
        <p:txBody>
          <a:bodyPr/>
          <a:lstStyle/>
          <a:p>
            <a:pPr marL="0" indent="0">
              <a:buNone/>
            </a:pPr>
            <a:r>
              <a:rPr lang="en-IN" dirty="0" smtClean="0">
                <a:solidFill>
                  <a:schemeClr val="accent2"/>
                </a:solidFill>
              </a:rPr>
              <a:t>Questions ? 	Comments?</a:t>
            </a:r>
          </a:p>
          <a:p>
            <a:pPr marL="0" indent="0">
              <a:buNone/>
            </a:pPr>
            <a:r>
              <a:rPr lang="en-IN" dirty="0">
                <a:solidFill>
                  <a:schemeClr val="accent2"/>
                </a:solidFill>
              </a:rPr>
              <a:t>	</a:t>
            </a:r>
            <a:r>
              <a:rPr lang="en-IN" sz="2000" u="sng" dirty="0" smtClean="0"/>
              <a:t>Contact Information</a:t>
            </a:r>
            <a:r>
              <a:rPr lang="en-IN" sz="2000" dirty="0" smtClean="0"/>
              <a:t> </a:t>
            </a:r>
          </a:p>
          <a:p>
            <a:pPr marL="0" indent="0">
              <a:buNone/>
            </a:pPr>
            <a:r>
              <a:rPr lang="en-IN" sz="2000" dirty="0" smtClean="0">
                <a:hlinkClick r:id="rId3"/>
              </a:rPr>
              <a:t>https://www.linkedin.com/in/lovepreet-singh-189593154/</a:t>
            </a:r>
            <a:endParaRPr lang="en-IN" sz="2000" dirty="0" smtClean="0"/>
          </a:p>
          <a:p>
            <a:pPr marL="0" indent="0">
              <a:buNone/>
            </a:pPr>
            <a:r>
              <a:rPr lang="en-IN" sz="2000" dirty="0" smtClean="0">
                <a:hlinkClick r:id="rId4"/>
              </a:rPr>
              <a:t>https://www.linkedin.com/in/amanpreet-oberoi-031858160/</a:t>
            </a:r>
            <a:endParaRPr lang="en-IN" sz="2000" dirty="0" smtClean="0"/>
          </a:p>
          <a:p>
            <a:pPr marL="0" indent="0">
              <a:buNone/>
            </a:pPr>
            <a:endParaRPr lang="en-IN" dirty="0"/>
          </a:p>
        </p:txBody>
      </p:sp>
      <p:sp>
        <p:nvSpPr>
          <p:cNvPr id="3" name="object 3"/>
          <p:cNvSpPr txBox="1"/>
          <p:nvPr/>
        </p:nvSpPr>
        <p:spPr>
          <a:xfrm>
            <a:off x="7924800" y="4572000"/>
            <a:ext cx="4032123" cy="1821653"/>
          </a:xfrm>
          <a:prstGeom prst="rect">
            <a:avLst/>
          </a:prstGeom>
        </p:spPr>
        <p:txBody>
          <a:bodyPr vert="horz" wrap="square" lIns="0" tIns="13335" rIns="0" bIns="0" rtlCol="0">
            <a:spAutoFit/>
          </a:bodyPr>
          <a:lstStyle/>
          <a:p>
            <a:pPr marL="12700">
              <a:lnSpc>
                <a:spcPct val="100000"/>
              </a:lnSpc>
              <a:spcBef>
                <a:spcPts val="1475"/>
              </a:spcBef>
              <a:buClr>
                <a:srgbClr val="B71E42"/>
              </a:buClr>
              <a:tabLst>
                <a:tab pos="240665" algn="l"/>
                <a:tab pos="241300" algn="l"/>
              </a:tabLst>
            </a:pPr>
            <a:r>
              <a:rPr lang="en-IN" sz="2000" spc="-15" dirty="0" smtClean="0">
                <a:solidFill>
                  <a:schemeClr val="accent2"/>
                </a:solidFill>
                <a:latin typeface="Trebuchet MS"/>
                <a:cs typeface="Trebuchet MS"/>
              </a:rPr>
              <a:t>Developed By </a:t>
            </a:r>
            <a:r>
              <a:rPr lang="en-IN" sz="2000" dirty="0" smtClean="0">
                <a:solidFill>
                  <a:srgbClr val="3D382E"/>
                </a:solidFill>
                <a:latin typeface="Times New Roman"/>
                <a:cs typeface="Times New Roman"/>
              </a:rPr>
              <a:t>–</a:t>
            </a:r>
            <a:endParaRPr lang="en-IN" sz="2000" spc="-15" dirty="0" smtClean="0">
              <a:latin typeface="Trebuchet MS"/>
              <a:cs typeface="Trebuchet MS"/>
            </a:endParaRPr>
          </a:p>
          <a:p>
            <a:pPr marL="1727200" lvl="3" indent="-342900">
              <a:spcBef>
                <a:spcPts val="1475"/>
              </a:spcBef>
              <a:buClr>
                <a:srgbClr val="B71E42"/>
              </a:buClr>
              <a:buFont typeface="Wingdings" panose="05000000000000000000" pitchFamily="2" charset="2"/>
              <a:buChar char="v"/>
              <a:tabLst>
                <a:tab pos="240665" algn="l"/>
                <a:tab pos="241300" algn="l"/>
              </a:tabLst>
            </a:pPr>
            <a:r>
              <a:rPr lang="en-IN" sz="2000" spc="-15" dirty="0" smtClean="0">
                <a:latin typeface="Trebuchet MS"/>
                <a:cs typeface="Trebuchet MS"/>
              </a:rPr>
              <a:t>Lovepreet Singh</a:t>
            </a:r>
          </a:p>
          <a:p>
            <a:pPr marL="1727200" lvl="3" indent="-342900">
              <a:spcBef>
                <a:spcPts val="1475"/>
              </a:spcBef>
              <a:buClr>
                <a:srgbClr val="B71E42"/>
              </a:buClr>
              <a:buFont typeface="Wingdings" panose="05000000000000000000" pitchFamily="2" charset="2"/>
              <a:buChar char="v"/>
              <a:tabLst>
                <a:tab pos="240665" algn="l"/>
                <a:tab pos="241300" algn="l"/>
              </a:tabLst>
            </a:pPr>
            <a:r>
              <a:rPr lang="en-IN" sz="2000" spc="-15" dirty="0" smtClean="0">
                <a:latin typeface="Trebuchet MS"/>
                <a:cs typeface="Trebuchet MS"/>
              </a:rPr>
              <a:t>Amanpreet Oberoi</a:t>
            </a:r>
            <a:endParaRPr lang="en-IN" sz="2000" dirty="0">
              <a:latin typeface="Trebuchet MS"/>
              <a:cs typeface="Trebuchet MS"/>
            </a:endParaRPr>
          </a:p>
          <a:p>
            <a:pPr marL="1727200" lvl="3" indent="-342900">
              <a:spcBef>
                <a:spcPts val="1475"/>
              </a:spcBef>
              <a:buClr>
                <a:srgbClr val="B71E42"/>
              </a:buClr>
              <a:buFont typeface="Wingdings" panose="05000000000000000000" pitchFamily="2" charset="2"/>
              <a:buChar char="v"/>
              <a:tabLst>
                <a:tab pos="240665" algn="l"/>
                <a:tab pos="241300" algn="l"/>
              </a:tabLst>
            </a:pPr>
            <a:r>
              <a:rPr lang="en-IN" sz="2000" spc="-55" dirty="0" smtClean="0">
                <a:latin typeface="Trebuchet MS"/>
                <a:cs typeface="Trebuchet MS"/>
              </a:rPr>
              <a:t>Anjali Mishra</a:t>
            </a:r>
            <a:endParaRPr sz="2000" dirty="0">
              <a:latin typeface="Trebuchet MS"/>
              <a:cs typeface="Trebuchet MS"/>
            </a:endParaRPr>
          </a:p>
        </p:txBody>
      </p:sp>
      <p:pic>
        <p:nvPicPr>
          <p:cNvPr id="9" name="Picture 8"/>
          <p:cNvPicPr>
            <a:picLocks noChangeAspect="1"/>
          </p:cNvPicPr>
          <p:nvPr/>
        </p:nvPicPr>
        <p:blipFill rotWithShape="1">
          <a:blip r:embed="rId5"/>
          <a:srcRect t="30110" b="29638"/>
          <a:stretch/>
        </p:blipFill>
        <p:spPr>
          <a:xfrm>
            <a:off x="762000" y="4546599"/>
            <a:ext cx="5181600" cy="10461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0477" y="662414"/>
            <a:ext cx="2431923" cy="689291"/>
          </a:xfrm>
          <a:prstGeom prst="rect">
            <a:avLst/>
          </a:prstGeom>
        </p:spPr>
        <p:txBody>
          <a:bodyPr vert="horz" wrap="square" lIns="0" tIns="12065" rIns="0" bIns="0" rtlCol="0">
            <a:spAutoFit/>
          </a:bodyPr>
          <a:lstStyle/>
          <a:p>
            <a:pPr marL="12700">
              <a:lnSpc>
                <a:spcPct val="100000"/>
              </a:lnSpc>
              <a:spcBef>
                <a:spcPts val="95"/>
              </a:spcBef>
            </a:pPr>
            <a:r>
              <a:rPr spc="-20" dirty="0">
                <a:solidFill>
                  <a:schemeClr val="accent2">
                    <a:lumMod val="60000"/>
                    <a:lumOff val="40000"/>
                  </a:schemeClr>
                </a:solidFill>
              </a:rPr>
              <a:t>OBJECTIVE</a:t>
            </a:r>
            <a:endParaRPr dirty="0">
              <a:solidFill>
                <a:schemeClr val="accent2">
                  <a:lumMod val="60000"/>
                  <a:lumOff val="40000"/>
                </a:schemeClr>
              </a:solidFill>
            </a:endParaRPr>
          </a:p>
        </p:txBody>
      </p:sp>
      <p:sp>
        <p:nvSpPr>
          <p:cNvPr id="3" name="object 3"/>
          <p:cNvSpPr txBox="1"/>
          <p:nvPr/>
        </p:nvSpPr>
        <p:spPr>
          <a:xfrm>
            <a:off x="1371600" y="1752600"/>
            <a:ext cx="9829800" cy="3731150"/>
          </a:xfrm>
          <a:prstGeom prst="rect">
            <a:avLst/>
          </a:prstGeom>
        </p:spPr>
        <p:txBody>
          <a:bodyPr vert="horz" wrap="square" lIns="0" tIns="12065" rIns="0" bIns="0" rtlCol="0">
            <a:spAutoFit/>
          </a:bodyPr>
          <a:lstStyle/>
          <a:p>
            <a:pPr marL="241300" marR="5080" indent="-229235" algn="just">
              <a:lnSpc>
                <a:spcPct val="120000"/>
              </a:lnSpc>
              <a:spcBef>
                <a:spcPts val="95"/>
              </a:spcBef>
              <a:buClr>
                <a:srgbClr val="B71E42"/>
              </a:buClr>
              <a:buFont typeface="Arial MT"/>
              <a:buChar char="•"/>
              <a:tabLst>
                <a:tab pos="241300" algn="l"/>
                <a:tab pos="241935" algn="l"/>
                <a:tab pos="7957820" algn="l"/>
              </a:tabLst>
            </a:pPr>
            <a:r>
              <a:rPr sz="2000" spc="-25" dirty="0">
                <a:latin typeface="Trebuchet MS"/>
                <a:cs typeface="Trebuchet MS"/>
              </a:rPr>
              <a:t>T</a:t>
            </a:r>
            <a:r>
              <a:rPr sz="2000" spc="-20" dirty="0">
                <a:latin typeface="Trebuchet MS"/>
                <a:cs typeface="Trebuchet MS"/>
              </a:rPr>
              <a:t>h</a:t>
            </a:r>
            <a:r>
              <a:rPr sz="2000" spc="-135" dirty="0">
                <a:latin typeface="Trebuchet MS"/>
                <a:cs typeface="Trebuchet MS"/>
              </a:rPr>
              <a:t>e</a:t>
            </a:r>
            <a:r>
              <a:rPr sz="2000" spc="-65" dirty="0">
                <a:latin typeface="Trebuchet MS"/>
                <a:cs typeface="Trebuchet MS"/>
              </a:rPr>
              <a:t> </a:t>
            </a:r>
            <a:r>
              <a:rPr sz="2000" spc="-135" dirty="0">
                <a:latin typeface="Trebuchet MS"/>
                <a:cs typeface="Trebuchet MS"/>
              </a:rPr>
              <a:t>main</a:t>
            </a:r>
            <a:r>
              <a:rPr sz="2000" spc="-70" dirty="0">
                <a:latin typeface="Trebuchet MS"/>
                <a:cs typeface="Trebuchet MS"/>
              </a:rPr>
              <a:t> </a:t>
            </a:r>
            <a:r>
              <a:rPr sz="2000" spc="-150" dirty="0">
                <a:latin typeface="Trebuchet MS"/>
                <a:cs typeface="Trebuchet MS"/>
              </a:rPr>
              <a:t>aim</a:t>
            </a:r>
            <a:r>
              <a:rPr sz="2000" spc="-70" dirty="0">
                <a:latin typeface="Trebuchet MS"/>
                <a:cs typeface="Trebuchet MS"/>
              </a:rPr>
              <a:t> </a:t>
            </a:r>
            <a:r>
              <a:rPr sz="2000" spc="-105" dirty="0">
                <a:latin typeface="Trebuchet MS"/>
                <a:cs typeface="Trebuchet MS"/>
              </a:rPr>
              <a:t>of</a:t>
            </a:r>
            <a:r>
              <a:rPr sz="2000" spc="-65" dirty="0">
                <a:latin typeface="Trebuchet MS"/>
                <a:cs typeface="Trebuchet MS"/>
              </a:rPr>
              <a:t> </a:t>
            </a:r>
            <a:r>
              <a:rPr sz="2000" spc="-95" dirty="0">
                <a:latin typeface="Trebuchet MS"/>
                <a:cs typeface="Trebuchet MS"/>
              </a:rPr>
              <a:t>t</a:t>
            </a:r>
            <a:r>
              <a:rPr sz="2000" spc="-125" dirty="0">
                <a:latin typeface="Trebuchet MS"/>
                <a:cs typeface="Trebuchet MS"/>
              </a:rPr>
              <a:t>h</a:t>
            </a:r>
            <a:r>
              <a:rPr sz="2000" spc="-75" dirty="0">
                <a:latin typeface="Trebuchet MS"/>
                <a:cs typeface="Trebuchet MS"/>
              </a:rPr>
              <a:t>i</a:t>
            </a:r>
            <a:r>
              <a:rPr sz="2000" spc="-100" dirty="0">
                <a:latin typeface="Trebuchet MS"/>
                <a:cs typeface="Trebuchet MS"/>
              </a:rPr>
              <a:t>s</a:t>
            </a:r>
            <a:r>
              <a:rPr sz="2000" spc="-65" dirty="0">
                <a:latin typeface="Trebuchet MS"/>
                <a:cs typeface="Trebuchet MS"/>
              </a:rPr>
              <a:t> </a:t>
            </a:r>
            <a:r>
              <a:rPr sz="2000" spc="-60" dirty="0">
                <a:latin typeface="Trebuchet MS"/>
                <a:cs typeface="Trebuchet MS"/>
              </a:rPr>
              <a:t>p</a:t>
            </a:r>
            <a:r>
              <a:rPr sz="2000" spc="-85" dirty="0">
                <a:latin typeface="Trebuchet MS"/>
                <a:cs typeface="Trebuchet MS"/>
              </a:rPr>
              <a:t>r</a:t>
            </a:r>
            <a:r>
              <a:rPr sz="2000" spc="-130" dirty="0">
                <a:latin typeface="Trebuchet MS"/>
                <a:cs typeface="Trebuchet MS"/>
              </a:rPr>
              <a:t>oject</a:t>
            </a:r>
            <a:r>
              <a:rPr sz="2000" spc="-85" dirty="0">
                <a:latin typeface="Trebuchet MS"/>
                <a:cs typeface="Trebuchet MS"/>
              </a:rPr>
              <a:t> </a:t>
            </a:r>
            <a:r>
              <a:rPr sz="2000" spc="-75" dirty="0">
                <a:latin typeface="Trebuchet MS"/>
                <a:cs typeface="Trebuchet MS"/>
              </a:rPr>
              <a:t>i</a:t>
            </a:r>
            <a:r>
              <a:rPr sz="2000" spc="-100" dirty="0">
                <a:latin typeface="Trebuchet MS"/>
                <a:cs typeface="Trebuchet MS"/>
              </a:rPr>
              <a:t>s</a:t>
            </a:r>
            <a:r>
              <a:rPr sz="2000" spc="-50" dirty="0">
                <a:latin typeface="Trebuchet MS"/>
                <a:cs typeface="Trebuchet MS"/>
              </a:rPr>
              <a:t> to</a:t>
            </a:r>
            <a:r>
              <a:rPr sz="2000" spc="-65" dirty="0">
                <a:latin typeface="Trebuchet MS"/>
                <a:cs typeface="Trebuchet MS"/>
              </a:rPr>
              <a:t> </a:t>
            </a:r>
            <a:r>
              <a:rPr lang="en-US" sz="2000" spc="-60" dirty="0" smtClean="0">
                <a:latin typeface="Trebuchet MS"/>
                <a:cs typeface="Trebuchet MS"/>
              </a:rPr>
              <a:t>The Adult Census Income Prediction web application to  classified the  income category of either greater than 50K Dollars or less equal to 50K Dollars category of the person by using classification based Supervised Machine Learning algorithms</a:t>
            </a:r>
            <a:r>
              <a:rPr sz="2000" spc="-175" dirty="0" smtClean="0">
                <a:latin typeface="Trebuchet MS"/>
                <a:cs typeface="Trebuchet MS"/>
              </a:rPr>
              <a:t>.</a:t>
            </a:r>
            <a:r>
              <a:rPr sz="2000" spc="30" dirty="0" smtClean="0">
                <a:latin typeface="Trebuchet MS"/>
                <a:cs typeface="Trebuchet MS"/>
              </a:rPr>
              <a:t> </a:t>
            </a:r>
            <a:r>
              <a:rPr sz="2000" spc="-55" dirty="0">
                <a:latin typeface="Trebuchet MS"/>
                <a:cs typeface="Trebuchet MS"/>
              </a:rPr>
              <a:t>This</a:t>
            </a:r>
            <a:r>
              <a:rPr sz="2000" spc="-310" dirty="0">
                <a:latin typeface="Trebuchet MS"/>
                <a:cs typeface="Trebuchet MS"/>
              </a:rPr>
              <a:t> </a:t>
            </a:r>
            <a:r>
              <a:rPr sz="2000" spc="-70" dirty="0">
                <a:latin typeface="Trebuchet MS"/>
                <a:cs typeface="Trebuchet MS"/>
              </a:rPr>
              <a:t>Website</a:t>
            </a:r>
            <a:r>
              <a:rPr sz="2000" spc="-55" dirty="0">
                <a:latin typeface="Trebuchet MS"/>
                <a:cs typeface="Trebuchet MS"/>
              </a:rPr>
              <a:t> </a:t>
            </a:r>
            <a:r>
              <a:rPr sz="2000" spc="-105" dirty="0">
                <a:latin typeface="Trebuchet MS"/>
                <a:cs typeface="Trebuchet MS"/>
              </a:rPr>
              <a:t>helps</a:t>
            </a:r>
            <a:r>
              <a:rPr sz="2000" spc="-50" dirty="0">
                <a:latin typeface="Trebuchet MS"/>
                <a:cs typeface="Trebuchet MS"/>
              </a:rPr>
              <a:t> </a:t>
            </a:r>
            <a:r>
              <a:rPr sz="2000" spc="-114" dirty="0">
                <a:latin typeface="Trebuchet MS"/>
                <a:cs typeface="Trebuchet MS"/>
              </a:rPr>
              <a:t>the</a:t>
            </a:r>
            <a:r>
              <a:rPr sz="2000" spc="-50" dirty="0">
                <a:latin typeface="Trebuchet MS"/>
                <a:cs typeface="Trebuchet MS"/>
              </a:rPr>
              <a:t> </a:t>
            </a:r>
            <a:r>
              <a:rPr lang="en-IN" sz="2000" spc="-65" dirty="0" smtClean="0">
                <a:latin typeface="Trebuchet MS"/>
                <a:cs typeface="Trebuchet MS"/>
              </a:rPr>
              <a:t>user</a:t>
            </a:r>
            <a:r>
              <a:rPr sz="2000" spc="-65" dirty="0" smtClean="0">
                <a:latin typeface="Trebuchet MS"/>
                <a:cs typeface="Trebuchet MS"/>
              </a:rPr>
              <a:t> </a:t>
            </a:r>
            <a:r>
              <a:rPr lang="en-US" sz="2000" spc="-120" dirty="0" smtClean="0">
                <a:latin typeface="Trebuchet MS"/>
                <a:cs typeface="Trebuchet MS"/>
              </a:rPr>
              <a:t>predict whether a person has an income of more than 50K a year or not.</a:t>
            </a:r>
            <a:r>
              <a:rPr sz="2000" spc="-260" dirty="0" smtClean="0">
                <a:latin typeface="Trebuchet MS"/>
                <a:cs typeface="Trebuchet MS"/>
              </a:rPr>
              <a:t> </a:t>
            </a:r>
            <a:r>
              <a:rPr sz="2000" spc="-135" dirty="0">
                <a:latin typeface="Trebuchet MS"/>
                <a:cs typeface="Trebuchet MS"/>
              </a:rPr>
              <a:t>it</a:t>
            </a:r>
            <a:r>
              <a:rPr sz="2000" spc="-55" dirty="0">
                <a:latin typeface="Trebuchet MS"/>
                <a:cs typeface="Trebuchet MS"/>
              </a:rPr>
              <a:t> </a:t>
            </a:r>
            <a:r>
              <a:rPr sz="2000" spc="-105" dirty="0">
                <a:latin typeface="Trebuchet MS"/>
                <a:cs typeface="Trebuchet MS"/>
              </a:rPr>
              <a:t>helps</a:t>
            </a:r>
            <a:r>
              <a:rPr sz="2000" spc="-80" dirty="0">
                <a:latin typeface="Trebuchet MS"/>
                <a:cs typeface="Trebuchet MS"/>
              </a:rPr>
              <a:t> </a:t>
            </a:r>
            <a:r>
              <a:rPr sz="2000" spc="-114" dirty="0">
                <a:latin typeface="Trebuchet MS"/>
                <a:cs typeface="Trebuchet MS"/>
              </a:rPr>
              <a:t>them</a:t>
            </a:r>
            <a:r>
              <a:rPr sz="2000" spc="-70" dirty="0">
                <a:latin typeface="Trebuchet MS"/>
                <a:cs typeface="Trebuchet MS"/>
              </a:rPr>
              <a:t> </a:t>
            </a:r>
            <a:r>
              <a:rPr sz="2000" spc="-50" dirty="0">
                <a:latin typeface="Trebuchet MS"/>
                <a:cs typeface="Trebuchet MS"/>
              </a:rPr>
              <a:t>to</a:t>
            </a:r>
            <a:r>
              <a:rPr sz="2000" spc="-55" dirty="0">
                <a:latin typeface="Trebuchet MS"/>
                <a:cs typeface="Trebuchet MS"/>
              </a:rPr>
              <a:t> </a:t>
            </a:r>
            <a:r>
              <a:rPr sz="2000" spc="-140" dirty="0">
                <a:latin typeface="Trebuchet MS"/>
                <a:cs typeface="Trebuchet MS"/>
              </a:rPr>
              <a:t>get</a:t>
            </a:r>
            <a:r>
              <a:rPr sz="2000" spc="-65" dirty="0">
                <a:latin typeface="Trebuchet MS"/>
                <a:cs typeface="Trebuchet MS"/>
              </a:rPr>
              <a:t> </a:t>
            </a:r>
            <a:r>
              <a:rPr sz="2000" spc="-114" dirty="0">
                <a:latin typeface="Trebuchet MS"/>
                <a:cs typeface="Trebuchet MS"/>
              </a:rPr>
              <a:t>clear</a:t>
            </a:r>
            <a:r>
              <a:rPr sz="2000" spc="-60" dirty="0">
                <a:latin typeface="Trebuchet MS"/>
                <a:cs typeface="Trebuchet MS"/>
              </a:rPr>
              <a:t> </a:t>
            </a:r>
            <a:r>
              <a:rPr lang="en-IN" sz="2000" spc="-145" dirty="0" smtClean="0">
                <a:latin typeface="Trebuchet MS"/>
                <a:cs typeface="Trebuchet MS"/>
              </a:rPr>
              <a:t>about income</a:t>
            </a:r>
            <a:r>
              <a:rPr sz="2000" spc="-120" dirty="0" smtClean="0">
                <a:latin typeface="Trebuchet MS"/>
                <a:cs typeface="Trebuchet MS"/>
              </a:rPr>
              <a:t>.</a:t>
            </a:r>
            <a:r>
              <a:rPr lang="en-US" sz="2000" spc="-120" dirty="0" smtClean="0">
                <a:latin typeface="Trebuchet MS"/>
                <a:cs typeface="Trebuchet MS"/>
              </a:rPr>
              <a:t> The purpose of this application is to discover patterns in income data and then make predictions based on often complex patterns to detect and analyze trends and help solve problems.</a:t>
            </a:r>
          </a:p>
          <a:p>
            <a:pPr marL="241300" marR="5080" indent="-229235" algn="just">
              <a:lnSpc>
                <a:spcPct val="120000"/>
              </a:lnSpc>
              <a:spcBef>
                <a:spcPts val="95"/>
              </a:spcBef>
              <a:buClr>
                <a:srgbClr val="B71E42"/>
              </a:buClr>
              <a:buFont typeface="Arial MT"/>
              <a:buChar char="•"/>
              <a:tabLst>
                <a:tab pos="241300" algn="l"/>
                <a:tab pos="241935" algn="l"/>
                <a:tab pos="7957820" algn="l"/>
              </a:tabLst>
            </a:pPr>
            <a:endParaRPr lang="en-US" sz="2000" spc="-120" dirty="0" smtClean="0">
              <a:latin typeface="Trebuchet MS"/>
              <a:cs typeface="Trebuchet MS"/>
            </a:endParaRPr>
          </a:p>
          <a:p>
            <a:pPr marL="241300" marR="5080" indent="-229235" algn="just">
              <a:lnSpc>
                <a:spcPct val="120000"/>
              </a:lnSpc>
              <a:spcBef>
                <a:spcPts val="95"/>
              </a:spcBef>
              <a:buClr>
                <a:srgbClr val="B71E42"/>
              </a:buClr>
              <a:buFont typeface="Arial MT"/>
              <a:buChar char="•"/>
              <a:tabLst>
                <a:tab pos="241300" algn="l"/>
                <a:tab pos="241935" algn="l"/>
                <a:tab pos="7957820" algn="l"/>
              </a:tabLst>
            </a:pPr>
            <a:r>
              <a:rPr lang="en-US" sz="2000" spc="-120" dirty="0" smtClean="0">
                <a:latin typeface="Trebuchet MS"/>
                <a:cs typeface="Trebuchet MS"/>
              </a:rPr>
              <a:t>For this objective Machine learning is effectively a method of data analysis that works by automating the process of building data models.</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100" y="685800"/>
            <a:ext cx="2127123" cy="690574"/>
          </a:xfrm>
          <a:prstGeom prst="rect">
            <a:avLst/>
          </a:prstGeom>
        </p:spPr>
        <p:txBody>
          <a:bodyPr vert="horz" wrap="square" lIns="0" tIns="13335" rIns="0" bIns="0" rtlCol="0">
            <a:spAutoFit/>
          </a:bodyPr>
          <a:lstStyle/>
          <a:p>
            <a:pPr marL="12700">
              <a:lnSpc>
                <a:spcPct val="100000"/>
              </a:lnSpc>
              <a:spcBef>
                <a:spcPts val="105"/>
              </a:spcBef>
            </a:pPr>
            <a:r>
              <a:rPr lang="en-IN" spc="-75" dirty="0" smtClean="0">
                <a:solidFill>
                  <a:schemeClr val="accent2">
                    <a:lumMod val="60000"/>
                    <a:lumOff val="40000"/>
                  </a:schemeClr>
                </a:solidFill>
              </a:rPr>
              <a:t>Benefits</a:t>
            </a:r>
            <a:endParaRPr spc="-75" dirty="0">
              <a:solidFill>
                <a:schemeClr val="accent2">
                  <a:lumMod val="60000"/>
                  <a:lumOff val="40000"/>
                </a:schemeClr>
              </a:solidFill>
            </a:endParaRPr>
          </a:p>
        </p:txBody>
      </p:sp>
      <p:sp>
        <p:nvSpPr>
          <p:cNvPr id="3" name="object 3"/>
          <p:cNvSpPr txBox="1"/>
          <p:nvPr/>
        </p:nvSpPr>
        <p:spPr>
          <a:xfrm>
            <a:off x="1308100" y="1828800"/>
            <a:ext cx="10045700" cy="4912242"/>
          </a:xfrm>
          <a:prstGeom prst="rect">
            <a:avLst/>
          </a:prstGeom>
        </p:spPr>
        <p:txBody>
          <a:bodyPr vert="horz" wrap="square" lIns="0" tIns="13335" rIns="0" bIns="0" rtlCol="0">
            <a:spAutoFit/>
          </a:bodyPr>
          <a:lstStyle/>
          <a:p>
            <a:pPr marL="241300" indent="-228600" algn="just">
              <a:lnSpc>
                <a:spcPct val="100000"/>
              </a:lnSpc>
              <a:spcBef>
                <a:spcPts val="105"/>
              </a:spcBef>
              <a:buClr>
                <a:srgbClr val="B71E42"/>
              </a:buClr>
              <a:buFont typeface="Arial MT"/>
              <a:buChar char="•"/>
              <a:tabLst>
                <a:tab pos="240665" algn="l"/>
                <a:tab pos="241300" algn="l"/>
              </a:tabLst>
            </a:pPr>
            <a:r>
              <a:rPr lang="en-US" sz="2000" dirty="0" smtClean="0">
                <a:latin typeface="Times New Roman" panose="02020603050405020304" pitchFamily="18" charset="0"/>
                <a:cs typeface="Times New Roman" panose="02020603050405020304" pitchFamily="18" charset="0"/>
              </a:rPr>
              <a:t>The primary purpose of machine learning based Adult Census Income </a:t>
            </a:r>
            <a:r>
              <a:rPr lang="en-US" sz="2000" dirty="0" err="1" smtClean="0">
                <a:latin typeface="Times New Roman" panose="02020603050405020304" pitchFamily="18" charset="0"/>
                <a:cs typeface="Times New Roman" panose="02020603050405020304" pitchFamily="18" charset="0"/>
              </a:rPr>
              <a:t>Perdiction</a:t>
            </a:r>
            <a:r>
              <a:rPr lang="en-US" sz="2000" dirty="0" smtClean="0">
                <a:latin typeface="Times New Roman" panose="02020603050405020304" pitchFamily="18" charset="0"/>
                <a:cs typeface="Times New Roman" panose="02020603050405020304" pitchFamily="18" charset="0"/>
              </a:rPr>
              <a:t> web Application to discover patterns in the user  Income data and then make predictions based on these and intricate patterns </a:t>
            </a:r>
          </a:p>
          <a:p>
            <a:pPr marL="12700" algn="just">
              <a:lnSpc>
                <a:spcPct val="100000"/>
              </a:lnSpc>
              <a:spcBef>
                <a:spcPts val="105"/>
              </a:spcBef>
              <a:buClr>
                <a:srgbClr val="B71E42"/>
              </a:buClr>
              <a:tabLst>
                <a:tab pos="240665" algn="l"/>
                <a:tab pos="241300" algn="l"/>
              </a:tabLst>
            </a:pPr>
            <a:endParaRPr lang="en-US" sz="2000" dirty="0" smtClean="0">
              <a:latin typeface="Times New Roman" panose="02020603050405020304" pitchFamily="18" charset="0"/>
              <a:cs typeface="Times New Roman" panose="02020603050405020304" pitchFamily="18" charset="0"/>
            </a:endParaRPr>
          </a:p>
          <a:p>
            <a:pPr marL="241300" indent="-228600" algn="just">
              <a:lnSpc>
                <a:spcPct val="100000"/>
              </a:lnSpc>
              <a:spcBef>
                <a:spcPts val="105"/>
              </a:spcBef>
              <a:buClr>
                <a:srgbClr val="B71E42"/>
              </a:buClr>
              <a:buFont typeface="Arial MT"/>
              <a:buChar char="•"/>
              <a:tabLst>
                <a:tab pos="240665" algn="l"/>
                <a:tab pos="241300" algn="l"/>
              </a:tabLst>
            </a:pPr>
            <a:r>
              <a:rPr lang="en-US" sz="2000" dirty="0" smtClean="0">
                <a:latin typeface="Times New Roman" panose="02020603050405020304" pitchFamily="18" charset="0"/>
                <a:cs typeface="Times New Roman" panose="02020603050405020304" pitchFamily="18" charset="0"/>
              </a:rPr>
              <a:t>Enables </a:t>
            </a:r>
            <a:r>
              <a:rPr lang="en-US" sz="2000" dirty="0">
                <a:latin typeface="Times New Roman" panose="02020603050405020304" pitchFamily="18" charset="0"/>
                <a:cs typeface="Times New Roman" panose="02020603050405020304" pitchFamily="18" charset="0"/>
              </a:rPr>
              <a:t>complex and larger data to be processed and </a:t>
            </a:r>
            <a:r>
              <a:rPr lang="en-US" sz="2000" dirty="0" smtClean="0">
                <a:latin typeface="Times New Roman" panose="02020603050405020304" pitchFamily="18" charset="0"/>
                <a:cs typeface="Times New Roman" panose="02020603050405020304" pitchFamily="18" charset="0"/>
              </a:rPr>
              <a:t>analyzed </a:t>
            </a:r>
            <a:r>
              <a:rPr lang="en-US" sz="2000" dirty="0">
                <a:latin typeface="Times New Roman" panose="02020603050405020304" pitchFamily="18" charset="0"/>
                <a:cs typeface="Times New Roman" panose="02020603050405020304" pitchFamily="18" charset="0"/>
              </a:rPr>
              <a:t>along with the desired results being achieved such as determining </a:t>
            </a:r>
            <a:r>
              <a:rPr lang="en-US" sz="2000" dirty="0" smtClean="0">
                <a:latin typeface="Times New Roman" panose="02020603050405020304" pitchFamily="18" charset="0"/>
                <a:cs typeface="Times New Roman" panose="02020603050405020304" pitchFamily="18" charset="0"/>
              </a:rPr>
              <a:t>Income trends.</a:t>
            </a:r>
            <a:endParaRPr lang="en-IN" sz="2000" spc="-45" dirty="0" smtClean="0">
              <a:latin typeface="Times New Roman" panose="02020603050405020304" pitchFamily="18" charset="0"/>
              <a:cs typeface="Times New Roman" panose="02020603050405020304" pitchFamily="18" charset="0"/>
            </a:endParaRPr>
          </a:p>
          <a:p>
            <a:pPr marL="241300" indent="-228600" algn="just">
              <a:lnSpc>
                <a:spcPct val="100000"/>
              </a:lnSpc>
              <a:spcBef>
                <a:spcPts val="105"/>
              </a:spcBef>
              <a:buClr>
                <a:srgbClr val="B71E42"/>
              </a:buClr>
              <a:buFont typeface="Arial MT"/>
              <a:buChar char="•"/>
              <a:tabLst>
                <a:tab pos="240665" algn="l"/>
                <a:tab pos="241300" algn="l"/>
              </a:tabLst>
            </a:pPr>
            <a:endParaRPr lang="en-US" sz="2000" spc="-45" dirty="0" smtClean="0">
              <a:latin typeface="Times New Roman" panose="02020603050405020304" pitchFamily="18" charset="0"/>
              <a:cs typeface="Times New Roman" panose="02020603050405020304" pitchFamily="18" charset="0"/>
            </a:endParaRPr>
          </a:p>
          <a:p>
            <a:pPr marL="241300" indent="-228600" algn="just">
              <a:lnSpc>
                <a:spcPct val="100000"/>
              </a:lnSpc>
              <a:spcBef>
                <a:spcPts val="105"/>
              </a:spcBef>
              <a:buClr>
                <a:srgbClr val="B71E42"/>
              </a:buClr>
              <a:buFont typeface="Arial MT"/>
              <a:buChar char="•"/>
              <a:tabLst>
                <a:tab pos="240665" algn="l"/>
                <a:tab pos="241300" algn="l"/>
              </a:tabLst>
            </a:pPr>
            <a:r>
              <a:rPr lang="en-US" sz="2000" spc="-45" dirty="0" smtClean="0">
                <a:latin typeface="Times New Roman" panose="02020603050405020304" pitchFamily="18" charset="0"/>
                <a:cs typeface="Times New Roman" panose="02020603050405020304" pitchFamily="18" charset="0"/>
              </a:rPr>
              <a:t>Make use of the ever increasing amounts of Data being gathered by manipulating and analyzing it without heavy human input.</a:t>
            </a:r>
          </a:p>
          <a:p>
            <a:pPr marL="241300" indent="-228600" algn="just">
              <a:lnSpc>
                <a:spcPct val="100000"/>
              </a:lnSpc>
              <a:spcBef>
                <a:spcPts val="105"/>
              </a:spcBef>
              <a:buClr>
                <a:srgbClr val="B71E42"/>
              </a:buClr>
              <a:buFont typeface="Arial MT"/>
              <a:buChar char="•"/>
              <a:tabLst>
                <a:tab pos="240665" algn="l"/>
                <a:tab pos="241300" algn="l"/>
              </a:tabLst>
            </a:pPr>
            <a:endParaRPr lang="en-US" sz="2000" spc="-55" dirty="0" smtClean="0">
              <a:latin typeface="Times New Roman" panose="02020603050405020304" pitchFamily="18" charset="0"/>
              <a:cs typeface="Times New Roman" panose="02020603050405020304" pitchFamily="18" charset="0"/>
            </a:endParaRPr>
          </a:p>
          <a:p>
            <a:pPr marL="241300" indent="-228600" algn="just">
              <a:lnSpc>
                <a:spcPct val="100000"/>
              </a:lnSpc>
              <a:spcBef>
                <a:spcPts val="105"/>
              </a:spcBef>
              <a:buClr>
                <a:srgbClr val="B71E42"/>
              </a:buClr>
              <a:buFont typeface="Arial MT"/>
              <a:buChar char="•"/>
              <a:tabLst>
                <a:tab pos="240665" algn="l"/>
                <a:tab pos="241300" algn="l"/>
              </a:tabLst>
            </a:pPr>
            <a:r>
              <a:rPr lang="en-US" sz="2000" spc="-55" dirty="0" smtClean="0">
                <a:latin typeface="Times New Roman" panose="02020603050405020304" pitchFamily="18" charset="0"/>
                <a:cs typeface="Times New Roman" panose="02020603050405020304" pitchFamily="18" charset="0"/>
              </a:rPr>
              <a:t>Now can help identify ways for income prediction to be made government so improving efficiency and maximizing the income of a person. </a:t>
            </a:r>
            <a:r>
              <a:rPr sz="2000" spc="-55" dirty="0" smtClean="0">
                <a:latin typeface="Times New Roman" panose="02020603050405020304" pitchFamily="18" charset="0"/>
                <a:cs typeface="Times New Roman" panose="02020603050405020304" pitchFamily="18" charset="0"/>
              </a:rPr>
              <a:t>Ge</a:t>
            </a:r>
            <a:r>
              <a:rPr sz="2000" spc="-35" dirty="0" smtClean="0">
                <a:latin typeface="Times New Roman" panose="02020603050405020304" pitchFamily="18" charset="0"/>
                <a:cs typeface="Times New Roman" panose="02020603050405020304" pitchFamily="18" charset="0"/>
              </a:rPr>
              <a:t>t</a:t>
            </a:r>
            <a:r>
              <a:rPr sz="2000" spc="-70" dirty="0" smtClean="0">
                <a:latin typeface="Times New Roman" panose="02020603050405020304" pitchFamily="18" charset="0"/>
                <a:cs typeface="Times New Roman" panose="02020603050405020304" pitchFamily="18" charset="0"/>
              </a:rPr>
              <a:t> </a:t>
            </a:r>
            <a:r>
              <a:rPr sz="2000" spc="-140" dirty="0" smtClean="0">
                <a:latin typeface="Times New Roman" panose="02020603050405020304" pitchFamily="18" charset="0"/>
                <a:cs typeface="Times New Roman" panose="02020603050405020304" pitchFamily="18" charset="0"/>
              </a:rPr>
              <a:t>ide</a:t>
            </a:r>
            <a:r>
              <a:rPr sz="2000" spc="-155" dirty="0" smtClean="0">
                <a:latin typeface="Times New Roman" panose="02020603050405020304" pitchFamily="18" charset="0"/>
                <a:cs typeface="Times New Roman" panose="02020603050405020304" pitchFamily="18" charset="0"/>
              </a:rPr>
              <a:t>a</a:t>
            </a:r>
            <a:r>
              <a:rPr sz="2000" spc="-50" dirty="0" smtClean="0">
                <a:latin typeface="Times New Roman" panose="02020603050405020304" pitchFamily="18" charset="0"/>
                <a:cs typeface="Times New Roman" panose="02020603050405020304" pitchFamily="18" charset="0"/>
              </a:rPr>
              <a:t> </a:t>
            </a:r>
            <a:r>
              <a:rPr sz="2000" spc="20" dirty="0" smtClean="0">
                <a:latin typeface="Times New Roman" panose="02020603050405020304" pitchFamily="18" charset="0"/>
                <a:cs typeface="Times New Roman" panose="02020603050405020304" pitchFamily="18" charset="0"/>
              </a:rPr>
              <a:t>o</a:t>
            </a:r>
            <a:r>
              <a:rPr sz="2000" spc="-240" dirty="0" smtClean="0">
                <a:latin typeface="Times New Roman" panose="02020603050405020304" pitchFamily="18" charset="0"/>
                <a:cs typeface="Times New Roman" panose="02020603050405020304" pitchFamily="18" charset="0"/>
              </a:rPr>
              <a:t>f</a:t>
            </a:r>
            <a:r>
              <a:rPr sz="2000" spc="-60" dirty="0" smtClean="0">
                <a:latin typeface="Times New Roman" panose="02020603050405020304" pitchFamily="18" charset="0"/>
                <a:cs typeface="Times New Roman" panose="02020603050405020304" pitchFamily="18" charset="0"/>
              </a:rPr>
              <a:t> </a:t>
            </a:r>
            <a:r>
              <a:rPr lang="en-IN" sz="2000" spc="-95" dirty="0" smtClean="0">
                <a:latin typeface="Times New Roman" panose="02020603050405020304" pitchFamily="18" charset="0"/>
                <a:cs typeface="Times New Roman" panose="02020603050405020304" pitchFamily="18" charset="0"/>
              </a:rPr>
              <a:t>income of person </a:t>
            </a:r>
            <a:r>
              <a:rPr lang="en-US" sz="2000" spc="-60" dirty="0" smtClean="0">
                <a:latin typeface="Times New Roman" panose="02020603050405020304" pitchFamily="18" charset="0"/>
                <a:cs typeface="Times New Roman" panose="02020603050405020304" pitchFamily="18" charset="0"/>
              </a:rPr>
              <a:t>either greater than 50K Dollars or less equal to 50K Dollars.</a:t>
            </a:r>
          </a:p>
          <a:p>
            <a:pPr marL="241300" indent="-228600">
              <a:lnSpc>
                <a:spcPct val="100000"/>
              </a:lnSpc>
              <a:spcBef>
                <a:spcPts val="105"/>
              </a:spcBef>
              <a:buClr>
                <a:srgbClr val="B71E42"/>
              </a:buClr>
              <a:buFont typeface="Arial MT"/>
              <a:buChar char="•"/>
              <a:tabLst>
                <a:tab pos="240665" algn="l"/>
                <a:tab pos="241300" algn="l"/>
              </a:tabLst>
            </a:pPr>
            <a:endParaRPr sz="2000" dirty="0" smtClean="0">
              <a:latin typeface="Times New Roman" panose="02020603050405020304" pitchFamily="18" charset="0"/>
              <a:cs typeface="Times New Roman" panose="02020603050405020304" pitchFamily="18" charset="0"/>
            </a:endParaRPr>
          </a:p>
          <a:p>
            <a:pPr marL="241300" indent="-228600">
              <a:lnSpc>
                <a:spcPct val="100000"/>
              </a:lnSpc>
              <a:spcBef>
                <a:spcPts val="1480"/>
              </a:spcBef>
              <a:buClr>
                <a:srgbClr val="B71E42"/>
              </a:buClr>
              <a:buFont typeface="Arial MT"/>
              <a:buChar char="•"/>
              <a:tabLst>
                <a:tab pos="240665" algn="l"/>
                <a:tab pos="241300" algn="l"/>
                <a:tab pos="317119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4658" y="1847850"/>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xfrm>
            <a:off x="838200" y="682619"/>
            <a:ext cx="10515600" cy="690574"/>
          </a:xfrm>
          <a:prstGeom prst="rect">
            <a:avLst/>
          </a:prstGeom>
        </p:spPr>
        <p:txBody>
          <a:bodyPr vert="horz" wrap="square" lIns="0" tIns="13335" rIns="0" bIns="0" rtlCol="0">
            <a:spAutoFit/>
          </a:bodyPr>
          <a:lstStyle/>
          <a:p>
            <a:pPr marL="1148715">
              <a:lnSpc>
                <a:spcPct val="100000"/>
              </a:lnSpc>
              <a:spcBef>
                <a:spcPts val="105"/>
              </a:spcBef>
            </a:pPr>
            <a:r>
              <a:rPr spc="135" dirty="0">
                <a:solidFill>
                  <a:schemeClr val="accent2">
                    <a:lumMod val="60000"/>
                    <a:lumOff val="40000"/>
                  </a:schemeClr>
                </a:solidFill>
              </a:rPr>
              <a:t>ARCHITEC</a:t>
            </a:r>
            <a:r>
              <a:rPr spc="130" dirty="0">
                <a:solidFill>
                  <a:schemeClr val="accent2">
                    <a:lumMod val="60000"/>
                    <a:lumOff val="40000"/>
                  </a:schemeClr>
                </a:solidFill>
              </a:rPr>
              <a:t>T</a:t>
            </a:r>
            <a:r>
              <a:rPr spc="50" dirty="0">
                <a:solidFill>
                  <a:schemeClr val="accent2">
                    <a:lumMod val="60000"/>
                    <a:lumOff val="40000"/>
                  </a:schemeClr>
                </a:solidFill>
              </a:rPr>
              <a:t>URE</a:t>
            </a:r>
          </a:p>
        </p:txBody>
      </p:sp>
      <p:sp>
        <p:nvSpPr>
          <p:cNvPr id="6" name="Rounded Rectangle 5"/>
          <p:cNvSpPr/>
          <p:nvPr/>
        </p:nvSpPr>
        <p:spPr>
          <a:xfrm>
            <a:off x="1390653" y="2299855"/>
            <a:ext cx="11430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Start</a:t>
            </a:r>
            <a:endParaRPr lang="en-IN" sz="1600" b="1" dirty="0">
              <a:solidFill>
                <a:schemeClr val="tx1"/>
              </a:solidFill>
            </a:endParaRPr>
          </a:p>
        </p:txBody>
      </p:sp>
      <p:sp>
        <p:nvSpPr>
          <p:cNvPr id="7" name="Rounded Rectangle 6"/>
          <p:cNvSpPr/>
          <p:nvPr/>
        </p:nvSpPr>
        <p:spPr>
          <a:xfrm>
            <a:off x="3238498" y="2318032"/>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Data collection</a:t>
            </a:r>
            <a:endParaRPr lang="en-IN" sz="1600" b="1" dirty="0">
              <a:solidFill>
                <a:schemeClr val="tx1"/>
              </a:solidFill>
            </a:endParaRPr>
          </a:p>
        </p:txBody>
      </p:sp>
      <p:sp>
        <p:nvSpPr>
          <p:cNvPr id="8" name="Right Arrow 7"/>
          <p:cNvSpPr/>
          <p:nvPr/>
        </p:nvSpPr>
        <p:spPr>
          <a:xfrm>
            <a:off x="2590802" y="2427248"/>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ight Arrow 8"/>
          <p:cNvSpPr/>
          <p:nvPr/>
        </p:nvSpPr>
        <p:spPr>
          <a:xfrm>
            <a:off x="4630880" y="2441105"/>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ight Arrow 9"/>
          <p:cNvSpPr/>
          <p:nvPr/>
        </p:nvSpPr>
        <p:spPr>
          <a:xfrm>
            <a:off x="6715989" y="2427248"/>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ounded Rectangle 10"/>
          <p:cNvSpPr/>
          <p:nvPr/>
        </p:nvSpPr>
        <p:spPr>
          <a:xfrm>
            <a:off x="5275116" y="2285996"/>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Import Data</a:t>
            </a:r>
            <a:r>
              <a:rPr lang="en-IN" b="1" dirty="0" smtClean="0">
                <a:solidFill>
                  <a:schemeClr val="tx1"/>
                </a:solidFill>
              </a:rPr>
              <a:t> </a:t>
            </a:r>
            <a:endParaRPr lang="en-IN" b="1" dirty="0">
              <a:solidFill>
                <a:schemeClr val="tx1"/>
              </a:solidFill>
            </a:endParaRPr>
          </a:p>
        </p:txBody>
      </p:sp>
      <p:sp>
        <p:nvSpPr>
          <p:cNvPr id="12" name="Right Arrow 11"/>
          <p:cNvSpPr/>
          <p:nvPr/>
        </p:nvSpPr>
        <p:spPr>
          <a:xfrm>
            <a:off x="8704105" y="2441105"/>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ounded Rectangle 12"/>
          <p:cNvSpPr/>
          <p:nvPr/>
        </p:nvSpPr>
        <p:spPr>
          <a:xfrm>
            <a:off x="9275606" y="3488959"/>
            <a:ext cx="1786602"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Data Pre-processing</a:t>
            </a:r>
            <a:r>
              <a:rPr lang="en-IN" b="1" dirty="0" smtClean="0">
                <a:solidFill>
                  <a:schemeClr val="tx1"/>
                </a:solidFill>
              </a:rPr>
              <a:t> </a:t>
            </a:r>
            <a:endParaRPr lang="en-IN" b="1" dirty="0">
              <a:solidFill>
                <a:schemeClr val="tx1"/>
              </a:solidFill>
            </a:endParaRPr>
          </a:p>
        </p:txBody>
      </p:sp>
      <p:sp>
        <p:nvSpPr>
          <p:cNvPr id="14" name="Rounded Rectangle 13"/>
          <p:cNvSpPr/>
          <p:nvPr/>
        </p:nvSpPr>
        <p:spPr>
          <a:xfrm>
            <a:off x="7329047" y="2299855"/>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Data Validation</a:t>
            </a:r>
            <a:r>
              <a:rPr lang="en-IN" b="1" dirty="0" smtClean="0">
                <a:solidFill>
                  <a:schemeClr val="tx1"/>
                </a:solidFill>
              </a:rPr>
              <a:t> </a:t>
            </a:r>
            <a:endParaRPr lang="en-IN" b="1" dirty="0">
              <a:solidFill>
                <a:schemeClr val="tx1"/>
              </a:solidFill>
            </a:endParaRPr>
          </a:p>
        </p:txBody>
      </p:sp>
      <p:sp>
        <p:nvSpPr>
          <p:cNvPr id="15" name="Rounded Rectangle 14"/>
          <p:cNvSpPr/>
          <p:nvPr/>
        </p:nvSpPr>
        <p:spPr>
          <a:xfrm>
            <a:off x="9275606" y="2285996"/>
            <a:ext cx="1786602"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Data transformatio</a:t>
            </a:r>
            <a:r>
              <a:rPr lang="en-IN" dirty="0" smtClean="0">
                <a:solidFill>
                  <a:schemeClr val="tx1"/>
                </a:solidFill>
              </a:rPr>
              <a:t>n</a:t>
            </a:r>
            <a:endParaRPr lang="en-IN" b="1" dirty="0">
              <a:solidFill>
                <a:schemeClr val="tx1"/>
              </a:solidFill>
            </a:endParaRPr>
          </a:p>
        </p:txBody>
      </p:sp>
      <p:sp>
        <p:nvSpPr>
          <p:cNvPr id="16" name="Down Arrow 15"/>
          <p:cNvSpPr/>
          <p:nvPr/>
        </p:nvSpPr>
        <p:spPr>
          <a:xfrm>
            <a:off x="9995560" y="2903280"/>
            <a:ext cx="346693" cy="533400"/>
          </a:xfrm>
          <a:prstGeom prst="down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8704105" y="3607604"/>
            <a:ext cx="533400" cy="327713"/>
          </a:xfrm>
          <a:prstGeom prst="lef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7329047" y="3488959"/>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Best Model Selection</a:t>
            </a:r>
            <a:r>
              <a:rPr lang="en-IN" b="1" dirty="0" smtClean="0">
                <a:solidFill>
                  <a:schemeClr val="tx1"/>
                </a:solidFill>
              </a:rPr>
              <a:t> </a:t>
            </a:r>
            <a:endParaRPr lang="en-IN" b="1" dirty="0">
              <a:solidFill>
                <a:schemeClr val="tx1"/>
              </a:solidFill>
            </a:endParaRPr>
          </a:p>
        </p:txBody>
      </p:sp>
      <p:sp>
        <p:nvSpPr>
          <p:cNvPr id="19" name="Rounded Rectangle 18"/>
          <p:cNvSpPr/>
          <p:nvPr/>
        </p:nvSpPr>
        <p:spPr>
          <a:xfrm>
            <a:off x="4953001" y="3525105"/>
            <a:ext cx="1762988"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solidFill>
                  <a:schemeClr val="tx1"/>
                </a:solidFill>
              </a:rPr>
              <a:t>Hyper-parameter Tuning</a:t>
            </a:r>
            <a:r>
              <a:rPr lang="en-US" b="1" dirty="0" smtClean="0">
                <a:solidFill>
                  <a:schemeClr val="tx1"/>
                </a:solidFill>
              </a:rPr>
              <a:t> </a:t>
            </a:r>
            <a:endParaRPr lang="en-IN" b="1" dirty="0">
              <a:solidFill>
                <a:schemeClr val="tx1"/>
              </a:solidFill>
            </a:endParaRPr>
          </a:p>
        </p:txBody>
      </p:sp>
      <p:sp>
        <p:nvSpPr>
          <p:cNvPr id="20" name="Left Arrow 19"/>
          <p:cNvSpPr/>
          <p:nvPr/>
        </p:nvSpPr>
        <p:spPr>
          <a:xfrm>
            <a:off x="6757546" y="3607604"/>
            <a:ext cx="533400" cy="327713"/>
          </a:xfrm>
          <a:prstGeom prst="lef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Left Arrow 20"/>
          <p:cNvSpPr/>
          <p:nvPr/>
        </p:nvSpPr>
        <p:spPr>
          <a:xfrm>
            <a:off x="4448167" y="3607604"/>
            <a:ext cx="489235" cy="327713"/>
          </a:xfrm>
          <a:prstGeom prst="lef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Left Arrow 21"/>
          <p:cNvSpPr/>
          <p:nvPr/>
        </p:nvSpPr>
        <p:spPr>
          <a:xfrm>
            <a:off x="2717214" y="3643750"/>
            <a:ext cx="533400" cy="327713"/>
          </a:xfrm>
          <a:prstGeom prst="lef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3118131" y="3531155"/>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solidFill>
                  <a:schemeClr val="tx1"/>
                </a:solidFill>
              </a:rPr>
              <a:t>Save Model</a:t>
            </a:r>
            <a:endParaRPr lang="en-IN" sz="1600" b="1" dirty="0">
              <a:solidFill>
                <a:schemeClr val="tx1"/>
              </a:solidFill>
            </a:endParaRPr>
          </a:p>
        </p:txBody>
      </p:sp>
      <p:sp>
        <p:nvSpPr>
          <p:cNvPr id="24" name="Rounded Rectangle 23"/>
          <p:cNvSpPr/>
          <p:nvPr/>
        </p:nvSpPr>
        <p:spPr>
          <a:xfrm>
            <a:off x="1390653" y="3531155"/>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solidFill>
                  <a:schemeClr val="tx1"/>
                </a:solidFill>
              </a:rPr>
              <a:t>Deployment</a:t>
            </a:r>
            <a:endParaRPr lang="en-IN" sz="1600" b="1" dirty="0">
              <a:solidFill>
                <a:schemeClr val="tx1"/>
              </a:solidFill>
            </a:endParaRPr>
          </a:p>
        </p:txBody>
      </p:sp>
      <p:sp>
        <p:nvSpPr>
          <p:cNvPr id="25" name="Down Arrow 24"/>
          <p:cNvSpPr/>
          <p:nvPr/>
        </p:nvSpPr>
        <p:spPr>
          <a:xfrm>
            <a:off x="1788806" y="4166265"/>
            <a:ext cx="346693" cy="533400"/>
          </a:xfrm>
          <a:prstGeom prst="down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1390653" y="4751124"/>
            <a:ext cx="1295400"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smtClean="0">
                <a:solidFill>
                  <a:schemeClr val="tx1"/>
                </a:solidFill>
              </a:rPr>
              <a:t>Take data from </a:t>
            </a:r>
            <a:r>
              <a:rPr lang="en-IN" sz="1600" b="1" dirty="0" smtClean="0">
                <a:solidFill>
                  <a:schemeClr val="tx1"/>
                </a:solidFill>
              </a:rPr>
              <a:t>User </a:t>
            </a:r>
            <a:endParaRPr lang="en-IN" sz="1600" b="1" dirty="0">
              <a:solidFill>
                <a:schemeClr val="tx1"/>
              </a:solidFill>
            </a:endParaRPr>
          </a:p>
        </p:txBody>
      </p:sp>
      <p:sp>
        <p:nvSpPr>
          <p:cNvPr id="27" name="Right Arrow 26"/>
          <p:cNvSpPr/>
          <p:nvPr/>
        </p:nvSpPr>
        <p:spPr>
          <a:xfrm>
            <a:off x="2737994" y="4888907"/>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Rounded Rectangle 28"/>
          <p:cNvSpPr/>
          <p:nvPr/>
        </p:nvSpPr>
        <p:spPr>
          <a:xfrm>
            <a:off x="3315542" y="4733192"/>
            <a:ext cx="1485058"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a:solidFill>
                  <a:schemeClr val="tx1"/>
                </a:solidFill>
              </a:rPr>
              <a:t>User data </a:t>
            </a:r>
            <a:r>
              <a:rPr lang="en-IN" sz="1600" b="1" dirty="0" smtClean="0">
                <a:solidFill>
                  <a:schemeClr val="tx1"/>
                </a:solidFill>
              </a:rPr>
              <a:t>Validation</a:t>
            </a:r>
            <a:endParaRPr lang="en-IN" sz="1600" b="1" dirty="0">
              <a:solidFill>
                <a:schemeClr val="tx1"/>
              </a:solidFill>
            </a:endParaRPr>
          </a:p>
        </p:txBody>
      </p:sp>
      <p:sp>
        <p:nvSpPr>
          <p:cNvPr id="30" name="Rounded Rectangle 29"/>
          <p:cNvSpPr/>
          <p:nvPr/>
        </p:nvSpPr>
        <p:spPr>
          <a:xfrm>
            <a:off x="5473377" y="4733192"/>
            <a:ext cx="1485058"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a:solidFill>
                  <a:schemeClr val="tx1"/>
                </a:solidFill>
              </a:rPr>
              <a:t>Make Prediction</a:t>
            </a:r>
            <a:endParaRPr lang="en-IN" sz="1600" b="1" dirty="0">
              <a:solidFill>
                <a:schemeClr val="tx1"/>
              </a:solidFill>
            </a:endParaRPr>
          </a:p>
        </p:txBody>
      </p:sp>
      <p:sp>
        <p:nvSpPr>
          <p:cNvPr id="31" name="Right Arrow 30"/>
          <p:cNvSpPr/>
          <p:nvPr/>
        </p:nvSpPr>
        <p:spPr>
          <a:xfrm>
            <a:off x="4897580" y="4905464"/>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Rounded Rectangle 31"/>
          <p:cNvSpPr/>
          <p:nvPr/>
        </p:nvSpPr>
        <p:spPr>
          <a:xfrm>
            <a:off x="9577150" y="4699665"/>
            <a:ext cx="1485058" cy="565005"/>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a:solidFill>
                  <a:schemeClr val="tx1"/>
                </a:solidFill>
              </a:rPr>
              <a:t>End</a:t>
            </a:r>
            <a:endParaRPr lang="en-IN" sz="1600" b="1" dirty="0">
              <a:solidFill>
                <a:schemeClr val="tx1"/>
              </a:solidFill>
            </a:endParaRPr>
          </a:p>
        </p:txBody>
      </p:sp>
      <p:sp>
        <p:nvSpPr>
          <p:cNvPr id="33" name="Right Arrow 32"/>
          <p:cNvSpPr/>
          <p:nvPr/>
        </p:nvSpPr>
        <p:spPr>
          <a:xfrm>
            <a:off x="6994907" y="4874442"/>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Right Arrow 34"/>
          <p:cNvSpPr/>
          <p:nvPr/>
        </p:nvSpPr>
        <p:spPr>
          <a:xfrm>
            <a:off x="8970805" y="4888906"/>
            <a:ext cx="533400" cy="282503"/>
          </a:xfrm>
          <a:prstGeom prst="rightArrow">
            <a:avLst/>
          </a:prstGeom>
          <a:solidFill>
            <a:schemeClr val="accent2">
              <a:lumMod val="20000"/>
              <a:lumOff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Rounded Rectangle 35"/>
          <p:cNvSpPr/>
          <p:nvPr/>
        </p:nvSpPr>
        <p:spPr>
          <a:xfrm>
            <a:off x="7519964" y="4751122"/>
            <a:ext cx="1450841" cy="565007"/>
          </a:xfrm>
          <a:prstGeom prst="round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a:solidFill>
                  <a:schemeClr val="tx1"/>
                </a:solidFill>
              </a:rPr>
              <a:t>Display Prediction</a:t>
            </a:r>
            <a:endParaRPr lang="en-IN" sz="16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400"/>
            <a:ext cx="9081770" cy="690574"/>
          </a:xfrm>
          <a:prstGeom prst="rect">
            <a:avLst/>
          </a:prstGeom>
        </p:spPr>
        <p:txBody>
          <a:bodyPr vert="horz" wrap="square" lIns="0" tIns="13335" rIns="0" bIns="0" rtlCol="0">
            <a:spAutoFit/>
          </a:bodyPr>
          <a:lstStyle/>
          <a:p>
            <a:pPr marL="12700">
              <a:lnSpc>
                <a:spcPct val="100000"/>
              </a:lnSpc>
              <a:spcBef>
                <a:spcPts val="105"/>
              </a:spcBef>
            </a:pPr>
            <a:r>
              <a:rPr spc="250" dirty="0">
                <a:solidFill>
                  <a:schemeClr val="accent2">
                    <a:lumMod val="60000"/>
                    <a:lumOff val="40000"/>
                  </a:schemeClr>
                </a:solidFill>
              </a:rPr>
              <a:t>D</a:t>
            </a:r>
            <a:r>
              <a:rPr spc="-80" dirty="0">
                <a:solidFill>
                  <a:schemeClr val="accent2">
                    <a:lumMod val="60000"/>
                    <a:lumOff val="40000"/>
                  </a:schemeClr>
                </a:solidFill>
              </a:rPr>
              <a:t>A</a:t>
            </a:r>
            <a:r>
              <a:rPr spc="-260" dirty="0">
                <a:solidFill>
                  <a:schemeClr val="accent2">
                    <a:lumMod val="60000"/>
                    <a:lumOff val="40000"/>
                  </a:schemeClr>
                </a:solidFill>
              </a:rPr>
              <a:t>T</a:t>
            </a:r>
            <a:r>
              <a:rPr spc="250" dirty="0">
                <a:solidFill>
                  <a:schemeClr val="accent2">
                    <a:lumMod val="60000"/>
                    <a:lumOff val="40000"/>
                  </a:schemeClr>
                </a:solidFill>
              </a:rPr>
              <a:t>A</a:t>
            </a:r>
            <a:r>
              <a:rPr spc="-535" dirty="0">
                <a:solidFill>
                  <a:schemeClr val="accent2">
                    <a:lumMod val="60000"/>
                    <a:lumOff val="40000"/>
                  </a:schemeClr>
                </a:solidFill>
              </a:rPr>
              <a:t> </a:t>
            </a:r>
            <a:r>
              <a:rPr lang="en-IN" spc="-204" dirty="0" smtClean="0">
                <a:solidFill>
                  <a:schemeClr val="accent2">
                    <a:lumMod val="60000"/>
                    <a:lumOff val="40000"/>
                  </a:schemeClr>
                </a:solidFill>
              </a:rPr>
              <a:t>Collection, Import and Validation</a:t>
            </a:r>
            <a:r>
              <a:rPr lang="en-IN" dirty="0" smtClean="0">
                <a:solidFill>
                  <a:schemeClr val="accent2">
                    <a:lumMod val="60000"/>
                    <a:lumOff val="40000"/>
                  </a:schemeClr>
                </a:solidFill>
                <a:latin typeface="Times New Roman"/>
                <a:cs typeface="Times New Roman"/>
              </a:rPr>
              <a:t> </a:t>
            </a:r>
            <a:r>
              <a:rPr lang="en-IN" dirty="0" smtClean="0">
                <a:solidFill>
                  <a:srgbClr val="3D382E"/>
                </a:solidFill>
                <a:latin typeface="Times New Roman"/>
                <a:cs typeface="Times New Roman"/>
              </a:rPr>
              <a:t>–</a:t>
            </a:r>
            <a:endParaRPr spc="229" dirty="0"/>
          </a:p>
        </p:txBody>
      </p:sp>
      <p:sp>
        <p:nvSpPr>
          <p:cNvPr id="3" name="object 3"/>
          <p:cNvSpPr txBox="1"/>
          <p:nvPr/>
        </p:nvSpPr>
        <p:spPr>
          <a:xfrm>
            <a:off x="914400" y="1524000"/>
            <a:ext cx="10439400" cy="2968761"/>
          </a:xfrm>
          <a:prstGeom prst="rect">
            <a:avLst/>
          </a:prstGeom>
        </p:spPr>
        <p:txBody>
          <a:bodyPr vert="horz" wrap="square" lIns="0" tIns="13970" rIns="0" bIns="0" rtlCol="0">
            <a:spAutoFit/>
          </a:bodyPr>
          <a:lstStyle/>
          <a:p>
            <a:pPr marL="299085" marR="329565" indent="-287020" algn="just">
              <a:lnSpc>
                <a:spcPct val="99700"/>
              </a:lnSpc>
              <a:spcBef>
                <a:spcPts val="110"/>
              </a:spcBef>
              <a:buClr>
                <a:srgbClr val="B71E42"/>
              </a:buClr>
              <a:buSzPct val="82352"/>
              <a:buFont typeface="Segoe UI Symbol"/>
              <a:buChar char="⮚"/>
              <a:tabLst>
                <a:tab pos="299085" algn="l"/>
                <a:tab pos="299720" algn="l"/>
              </a:tabLst>
            </a:pPr>
            <a:r>
              <a:rPr lang="en-IN" sz="1700" b="1" spc="-5" dirty="0" smtClean="0">
                <a:latin typeface="Times New Roman"/>
                <a:cs typeface="Times New Roman"/>
              </a:rPr>
              <a:t>Data Collection </a:t>
            </a:r>
            <a:r>
              <a:rPr lang="en-IN" sz="1700" spc="-5" dirty="0" smtClean="0">
                <a:latin typeface="Times New Roman"/>
                <a:cs typeface="Times New Roman"/>
              </a:rPr>
              <a:t>– as per data is provided by ineuron.ai according to the problem statement, so first we  				downloaded it on our local pc in the form of .csv file from internship portal and save it in our 				workspace.</a:t>
            </a:r>
            <a:endParaRPr lang="en-IN" sz="1700" spc="-5" dirty="0">
              <a:latin typeface="Times New Roman"/>
              <a:cs typeface="Times New Roman"/>
            </a:endParaRPr>
          </a:p>
          <a:p>
            <a:pPr marL="299085" marR="329565" indent="-287020" algn="just">
              <a:lnSpc>
                <a:spcPct val="99700"/>
              </a:lnSpc>
              <a:spcBef>
                <a:spcPts val="110"/>
              </a:spcBef>
              <a:buClr>
                <a:srgbClr val="B71E42"/>
              </a:buClr>
              <a:buSzPct val="82352"/>
              <a:buFont typeface="Segoe UI Symbol"/>
              <a:buChar char="⮚"/>
              <a:tabLst>
                <a:tab pos="299085" algn="l"/>
                <a:tab pos="299720" algn="l"/>
              </a:tabLst>
            </a:pPr>
            <a:r>
              <a:rPr lang="en-IN" sz="1700" b="1" spc="-5" dirty="0" smtClean="0">
                <a:latin typeface="Times New Roman"/>
                <a:cs typeface="Times New Roman"/>
              </a:rPr>
              <a:t>Data Import </a:t>
            </a:r>
            <a:r>
              <a:rPr lang="en-IN" sz="1700" spc="-5" dirty="0" smtClean="0">
                <a:latin typeface="Times New Roman"/>
                <a:cs typeface="Times New Roman"/>
              </a:rPr>
              <a:t>– for further process we create a python module with the help of pandas library to import the data  				on our </a:t>
            </a:r>
            <a:r>
              <a:rPr lang="en-IN" sz="1700" spc="-5" dirty="0" smtClean="0">
                <a:latin typeface="Times New Roman"/>
                <a:cs typeface="Times New Roman"/>
              </a:rPr>
              <a:t>workspace.</a:t>
            </a:r>
            <a:endParaRPr lang="en-IN" sz="1700" spc="-5" dirty="0" smtClean="0">
              <a:latin typeface="Times New Roman"/>
              <a:cs typeface="Times New Roman"/>
            </a:endParaRPr>
          </a:p>
          <a:p>
            <a:pPr marL="299085" marR="329565" indent="-287020" algn="just">
              <a:lnSpc>
                <a:spcPct val="99700"/>
              </a:lnSpc>
              <a:spcBef>
                <a:spcPts val="110"/>
              </a:spcBef>
              <a:buClr>
                <a:srgbClr val="B71E42"/>
              </a:buClr>
              <a:buSzPct val="82352"/>
              <a:buFont typeface="Segoe UI Symbol"/>
              <a:buChar char="⮚"/>
              <a:tabLst>
                <a:tab pos="299085" algn="l"/>
                <a:tab pos="299720" algn="l"/>
              </a:tabLst>
            </a:pPr>
            <a:r>
              <a:rPr lang="en-IN" sz="1700" b="1" spc="-5" dirty="0" smtClean="0">
                <a:latin typeface="Times New Roman"/>
                <a:cs typeface="Times New Roman"/>
              </a:rPr>
              <a:t>Data </a:t>
            </a:r>
            <a:r>
              <a:rPr sz="1700" b="1" spc="-5" dirty="0" smtClean="0">
                <a:latin typeface="Times New Roman"/>
                <a:cs typeface="Times New Roman"/>
              </a:rPr>
              <a:t> </a:t>
            </a:r>
            <a:r>
              <a:rPr sz="1700" b="1" spc="-25" dirty="0">
                <a:latin typeface="Times New Roman"/>
                <a:cs typeface="Times New Roman"/>
              </a:rPr>
              <a:t>Validation </a:t>
            </a:r>
            <a:r>
              <a:rPr lang="en-IN" sz="1700" dirty="0" smtClean="0">
                <a:latin typeface="Times New Roman"/>
                <a:cs typeface="Times New Roman"/>
              </a:rPr>
              <a:t>–</a:t>
            </a:r>
            <a:r>
              <a:rPr sz="1700" dirty="0" smtClean="0">
                <a:latin typeface="Times New Roman"/>
                <a:cs typeface="Times New Roman"/>
              </a:rPr>
              <a:t> </a:t>
            </a:r>
            <a:endParaRPr lang="en-IN" sz="1700" dirty="0" smtClean="0">
              <a:latin typeface="Times New Roman"/>
              <a:cs typeface="Times New Roman"/>
            </a:endParaRPr>
          </a:p>
          <a:p>
            <a:pPr marL="1670685" marR="329565" lvl="3" indent="-287020" algn="just">
              <a:lnSpc>
                <a:spcPct val="99700"/>
              </a:lnSpc>
              <a:spcBef>
                <a:spcPts val="110"/>
              </a:spcBef>
              <a:buClr>
                <a:srgbClr val="B71E42"/>
              </a:buClr>
              <a:buSzPct val="82352"/>
              <a:buFont typeface="Arial" panose="020B0604020202020204" pitchFamily="34" charset="0"/>
              <a:buChar char="•"/>
              <a:tabLst>
                <a:tab pos="299085" algn="l"/>
                <a:tab pos="299720" algn="l"/>
              </a:tabLst>
            </a:pPr>
            <a:r>
              <a:rPr sz="1700" dirty="0" smtClean="0">
                <a:latin typeface="Times New Roman"/>
                <a:cs typeface="Times New Roman"/>
              </a:rPr>
              <a:t>Number</a:t>
            </a:r>
            <a:r>
              <a:rPr sz="1700" spc="-20" dirty="0" smtClean="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Columns</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Validation</a:t>
            </a:r>
            <a:r>
              <a:rPr sz="1700" spc="-5" dirty="0">
                <a:latin typeface="Times New Roman"/>
                <a:cs typeface="Times New Roman"/>
              </a:rPr>
              <a:t> </a:t>
            </a:r>
            <a:r>
              <a:rPr sz="1700" dirty="0">
                <a:latin typeface="Times New Roman"/>
                <a:cs typeface="Times New Roman"/>
              </a:rPr>
              <a:t>of 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columns</a:t>
            </a:r>
            <a:r>
              <a:rPr sz="1700" spc="5" dirty="0">
                <a:latin typeface="Times New Roman"/>
                <a:cs typeface="Times New Roman"/>
              </a:rPr>
              <a:t> </a:t>
            </a:r>
            <a:r>
              <a:rPr sz="1700" dirty="0">
                <a:latin typeface="Times New Roman"/>
                <a:cs typeface="Times New Roman"/>
              </a:rPr>
              <a:t>present</a:t>
            </a:r>
            <a:r>
              <a:rPr sz="1700" spc="-15"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smtClean="0">
                <a:latin typeface="Times New Roman"/>
                <a:cs typeface="Times New Roman"/>
              </a:rPr>
              <a:t>files,</a:t>
            </a:r>
            <a:endParaRPr lang="en-IN" sz="1700" dirty="0">
              <a:latin typeface="Times New Roman"/>
              <a:cs typeface="Times New Roman"/>
            </a:endParaRPr>
          </a:p>
          <a:p>
            <a:pPr marL="1670685" marR="329565" lvl="3" indent="-287020" algn="just">
              <a:lnSpc>
                <a:spcPct val="99700"/>
              </a:lnSpc>
              <a:spcBef>
                <a:spcPts val="110"/>
              </a:spcBef>
              <a:buClr>
                <a:srgbClr val="B71E42"/>
              </a:buClr>
              <a:buSzPct val="82352"/>
              <a:buFont typeface="Arial" panose="020B0604020202020204" pitchFamily="34" charset="0"/>
              <a:buChar char="•"/>
              <a:tabLst>
                <a:tab pos="299085" algn="l"/>
                <a:tab pos="299720" algn="l"/>
              </a:tabLst>
            </a:pPr>
            <a:r>
              <a:rPr sz="1700" spc="-5" dirty="0" smtClean="0">
                <a:latin typeface="Times New Roman"/>
                <a:cs typeface="Times New Roman"/>
              </a:rPr>
              <a:t>Name </a:t>
            </a:r>
            <a:r>
              <a:rPr sz="1700" dirty="0">
                <a:latin typeface="Times New Roman"/>
                <a:cs typeface="Times New Roman"/>
              </a:rPr>
              <a:t>of Columns - The </a:t>
            </a:r>
            <a:r>
              <a:rPr sz="1700" spc="-5" dirty="0">
                <a:latin typeface="Times New Roman"/>
                <a:cs typeface="Times New Roman"/>
              </a:rPr>
              <a:t>name </a:t>
            </a:r>
            <a:r>
              <a:rPr sz="1700" dirty="0">
                <a:latin typeface="Times New Roman"/>
                <a:cs typeface="Times New Roman"/>
              </a:rPr>
              <a:t>of the </a:t>
            </a:r>
            <a:r>
              <a:rPr sz="1700" spc="-5" dirty="0">
                <a:latin typeface="Times New Roman"/>
                <a:cs typeface="Times New Roman"/>
              </a:rPr>
              <a:t>columns </a:t>
            </a:r>
            <a:r>
              <a:rPr sz="1700" dirty="0">
                <a:latin typeface="Times New Roman"/>
                <a:cs typeface="Times New Roman"/>
              </a:rPr>
              <a:t>is </a:t>
            </a:r>
            <a:r>
              <a:rPr sz="1700" spc="-5" dirty="0">
                <a:latin typeface="Times New Roman"/>
                <a:cs typeface="Times New Roman"/>
              </a:rPr>
              <a:t>validated </a:t>
            </a:r>
            <a:r>
              <a:rPr sz="1700" dirty="0">
                <a:latin typeface="Times New Roman"/>
                <a:cs typeface="Times New Roman"/>
              </a:rPr>
              <a:t>and should be the </a:t>
            </a:r>
            <a:r>
              <a:rPr sz="1700" spc="-5" dirty="0">
                <a:latin typeface="Times New Roman"/>
                <a:cs typeface="Times New Roman"/>
              </a:rPr>
              <a:t>same </a:t>
            </a:r>
            <a:r>
              <a:rPr sz="1700" dirty="0">
                <a:latin typeface="Times New Roman"/>
                <a:cs typeface="Times New Roman"/>
              </a:rPr>
              <a:t>as </a:t>
            </a:r>
            <a:r>
              <a:rPr sz="1700" spc="-5" dirty="0">
                <a:latin typeface="Times New Roman"/>
                <a:cs typeface="Times New Roman"/>
              </a:rPr>
              <a:t>given in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schema</a:t>
            </a:r>
            <a:r>
              <a:rPr sz="1700" spc="-20" dirty="0">
                <a:latin typeface="Times New Roman"/>
                <a:cs typeface="Times New Roman"/>
              </a:rPr>
              <a:t> </a:t>
            </a:r>
            <a:r>
              <a:rPr sz="1700" spc="-5" dirty="0" smtClean="0">
                <a:latin typeface="Times New Roman"/>
                <a:cs typeface="Times New Roman"/>
              </a:rPr>
              <a:t>file.</a:t>
            </a:r>
            <a:endParaRPr lang="en-IN" sz="1700" dirty="0">
              <a:latin typeface="Times New Roman"/>
              <a:cs typeface="Times New Roman"/>
            </a:endParaRPr>
          </a:p>
          <a:p>
            <a:pPr marL="1670685" marR="329565" lvl="3" indent="-287020" algn="just">
              <a:lnSpc>
                <a:spcPct val="99700"/>
              </a:lnSpc>
              <a:spcBef>
                <a:spcPts val="110"/>
              </a:spcBef>
              <a:buClr>
                <a:srgbClr val="B71E42"/>
              </a:buClr>
              <a:buSzPct val="82352"/>
              <a:buFont typeface="Arial" panose="020B0604020202020204" pitchFamily="34" charset="0"/>
              <a:buChar char="•"/>
              <a:tabLst>
                <a:tab pos="299085" algn="l"/>
                <a:tab pos="299720" algn="l"/>
              </a:tabLst>
            </a:pPr>
            <a:r>
              <a:rPr sz="1700" spc="-5" dirty="0" smtClean="0">
                <a:latin typeface="Times New Roman"/>
                <a:cs typeface="Times New Roman"/>
              </a:rPr>
              <a:t>Data</a:t>
            </a:r>
            <a:r>
              <a:rPr sz="1700" spc="-15" dirty="0" smtClean="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 </a:t>
            </a:r>
            <a:r>
              <a:rPr sz="1700" spc="-5" dirty="0">
                <a:latin typeface="Times New Roman"/>
                <a:cs typeface="Times New Roman"/>
              </a:rPr>
              <a:t>columns</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data</a:t>
            </a:r>
            <a:r>
              <a:rPr sz="1700" dirty="0">
                <a:latin typeface="Times New Roman"/>
                <a:cs typeface="Times New Roman"/>
              </a:rPr>
              <a:t> type</a:t>
            </a:r>
            <a:r>
              <a:rPr sz="1700" spc="-5" dirty="0">
                <a:latin typeface="Times New Roman"/>
                <a:cs typeface="Times New Roman"/>
              </a:rPr>
              <a:t> </a:t>
            </a:r>
            <a:r>
              <a:rPr sz="1700" dirty="0">
                <a:latin typeface="Times New Roman"/>
                <a:cs typeface="Times New Roman"/>
              </a:rPr>
              <a:t>of </a:t>
            </a:r>
            <a:r>
              <a:rPr sz="1700" spc="-5" dirty="0">
                <a:latin typeface="Times New Roman"/>
                <a:cs typeface="Times New Roman"/>
              </a:rPr>
              <a:t>columns</a:t>
            </a:r>
            <a:r>
              <a:rPr sz="1700" spc="5" dirty="0">
                <a:latin typeface="Times New Roman"/>
                <a:cs typeface="Times New Roman"/>
              </a:rPr>
              <a:t> </a:t>
            </a:r>
            <a:r>
              <a:rPr sz="1700" dirty="0">
                <a:latin typeface="Times New Roman"/>
                <a:cs typeface="Times New Roman"/>
              </a:rPr>
              <a:t>is</a:t>
            </a:r>
            <a:r>
              <a:rPr sz="1700" spc="5" dirty="0">
                <a:latin typeface="Times New Roman"/>
                <a:cs typeface="Times New Roman"/>
              </a:rPr>
              <a:t> </a:t>
            </a:r>
            <a:r>
              <a:rPr sz="1700" spc="-5" dirty="0">
                <a:latin typeface="Times New Roman"/>
                <a:cs typeface="Times New Roman"/>
              </a:rPr>
              <a:t>given</a:t>
            </a:r>
            <a:r>
              <a:rPr sz="170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schema</a:t>
            </a:r>
            <a:r>
              <a:rPr sz="1700" spc="-15" dirty="0">
                <a:latin typeface="Times New Roman"/>
                <a:cs typeface="Times New Roman"/>
              </a:rPr>
              <a:t> </a:t>
            </a:r>
            <a:r>
              <a:rPr sz="1700" spc="-5" dirty="0" smtClean="0">
                <a:latin typeface="Times New Roman"/>
                <a:cs typeface="Times New Roman"/>
              </a:rPr>
              <a:t>file.</a:t>
            </a:r>
            <a:endParaRPr lang="en-IN" sz="1700" dirty="0">
              <a:latin typeface="Times New Roman"/>
              <a:cs typeface="Times New Roman"/>
            </a:endParaRPr>
          </a:p>
          <a:p>
            <a:pPr marL="1670685" marR="329565" lvl="3" indent="-287020" algn="just">
              <a:lnSpc>
                <a:spcPct val="99700"/>
              </a:lnSpc>
              <a:spcBef>
                <a:spcPts val="110"/>
              </a:spcBef>
              <a:buClr>
                <a:srgbClr val="B71E42"/>
              </a:buClr>
              <a:buSzPct val="82352"/>
              <a:buFont typeface="Arial" panose="020B0604020202020204" pitchFamily="34" charset="0"/>
              <a:buChar char="•"/>
              <a:tabLst>
                <a:tab pos="299085" algn="l"/>
                <a:tab pos="299720" algn="l"/>
              </a:tabLst>
            </a:pPr>
            <a:r>
              <a:rPr sz="1700" spc="-5" dirty="0" smtClean="0">
                <a:latin typeface="Times New Roman"/>
                <a:cs typeface="Times New Roman"/>
              </a:rPr>
              <a:t>Null </a:t>
            </a:r>
            <a:r>
              <a:rPr sz="1700" dirty="0">
                <a:latin typeface="Times New Roman"/>
                <a:cs typeface="Times New Roman"/>
              </a:rPr>
              <a:t>values </a:t>
            </a:r>
            <a:r>
              <a:rPr sz="1700" spc="-5" dirty="0">
                <a:latin typeface="Times New Roman"/>
                <a:cs typeface="Times New Roman"/>
              </a:rPr>
              <a:t>in columns </a:t>
            </a:r>
            <a:r>
              <a:rPr sz="1700" dirty="0">
                <a:latin typeface="Times New Roman"/>
                <a:cs typeface="Times New Roman"/>
              </a:rPr>
              <a:t>- If any of the </a:t>
            </a:r>
            <a:r>
              <a:rPr sz="1700" spc="-5" dirty="0">
                <a:latin typeface="Times New Roman"/>
                <a:cs typeface="Times New Roman"/>
              </a:rPr>
              <a:t>columns </a:t>
            </a:r>
            <a:r>
              <a:rPr sz="1700" dirty="0">
                <a:latin typeface="Times New Roman"/>
                <a:cs typeface="Times New Roman"/>
              </a:rPr>
              <a:t>in a </a:t>
            </a:r>
            <a:r>
              <a:rPr sz="1700" spc="-5" dirty="0">
                <a:latin typeface="Times New Roman"/>
                <a:cs typeface="Times New Roman"/>
              </a:rPr>
              <a:t>file </a:t>
            </a:r>
            <a:r>
              <a:rPr sz="1700" dirty="0">
                <a:latin typeface="Times New Roman"/>
                <a:cs typeface="Times New Roman"/>
              </a:rPr>
              <a:t>have </a:t>
            </a:r>
            <a:r>
              <a:rPr sz="1700" spc="-5" dirty="0">
                <a:latin typeface="Times New Roman"/>
                <a:cs typeface="Times New Roman"/>
              </a:rPr>
              <a:t>all </a:t>
            </a:r>
            <a:r>
              <a:rPr sz="1700" dirty="0">
                <a:latin typeface="Times New Roman"/>
                <a:cs typeface="Times New Roman"/>
              </a:rPr>
              <a:t>the values as NULL or </a:t>
            </a:r>
            <a:r>
              <a:rPr sz="1700" spc="-5" dirty="0" smtClean="0">
                <a:latin typeface="Times New Roman"/>
                <a:cs typeface="Times New Roman"/>
              </a:rPr>
              <a:t>missing</a:t>
            </a:r>
            <a:r>
              <a:rPr lang="en-IN" sz="1700" spc="-5" dirty="0">
                <a:latin typeface="Times New Roman"/>
                <a:cs typeface="Times New Roman"/>
              </a:rPr>
              <a:t>.</a:t>
            </a:r>
            <a:endParaRPr sz="17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325563"/>
          </a:xfrm>
        </p:spPr>
        <p:txBody>
          <a:bodyPr/>
          <a:lstStyle/>
          <a:p>
            <a:r>
              <a:rPr lang="en-IN" dirty="0" smtClean="0">
                <a:solidFill>
                  <a:schemeClr val="accent2">
                    <a:lumMod val="60000"/>
                    <a:lumOff val="40000"/>
                  </a:schemeClr>
                </a:solidFill>
              </a:rPr>
              <a:t>Data Transformation and Pre-processing</a:t>
            </a:r>
            <a:r>
              <a:rPr lang="en-IN" dirty="0" smtClean="0">
                <a:solidFill>
                  <a:schemeClr val="accent2">
                    <a:lumMod val="60000"/>
                    <a:lumOff val="40000"/>
                  </a:schemeClr>
                </a:solidFill>
                <a:latin typeface="Times New Roman"/>
                <a:cs typeface="Times New Roman"/>
              </a:rPr>
              <a:t> </a:t>
            </a:r>
            <a:r>
              <a:rPr lang="en-IN" dirty="0" smtClean="0">
                <a:solidFill>
                  <a:srgbClr val="3D382E"/>
                </a:solidFill>
                <a:latin typeface="Times New Roman"/>
                <a:cs typeface="Times New Roman"/>
              </a:rPr>
              <a:t>–</a:t>
            </a:r>
            <a:endParaRPr lang="en-IN" dirty="0"/>
          </a:p>
        </p:txBody>
      </p:sp>
      <p:sp>
        <p:nvSpPr>
          <p:cNvPr id="3" name="Content Placeholder 2"/>
          <p:cNvSpPr>
            <a:spLocks noGrp="1"/>
          </p:cNvSpPr>
          <p:nvPr>
            <p:ph idx="1"/>
          </p:nvPr>
        </p:nvSpPr>
        <p:spPr>
          <a:xfrm>
            <a:off x="533400" y="1524000"/>
            <a:ext cx="11201400" cy="5334000"/>
          </a:xfrm>
        </p:spPr>
        <p:txBody>
          <a:bodyPr>
            <a:normAutofit/>
          </a:bodyPr>
          <a:lstStyle/>
          <a:p>
            <a:pPr marL="299085" marR="329565" indent="-287020" algn="just">
              <a:lnSpc>
                <a:spcPct val="99700"/>
              </a:lnSpc>
              <a:spcBef>
                <a:spcPts val="110"/>
              </a:spcBef>
              <a:buClr>
                <a:srgbClr val="B71E42"/>
              </a:buClr>
              <a:buSzPct val="82352"/>
              <a:buFont typeface="Segoe UI Symbol"/>
              <a:buChar char="⮚"/>
              <a:tabLst>
                <a:tab pos="299085" algn="l"/>
                <a:tab pos="299720" algn="l"/>
              </a:tabLst>
            </a:pPr>
            <a:r>
              <a:rPr lang="en-IN" sz="2000" b="1" spc="-5" dirty="0" smtClean="0">
                <a:solidFill>
                  <a:srgbClr val="3D382E"/>
                </a:solidFill>
                <a:latin typeface="Times New Roman"/>
                <a:cs typeface="Times New Roman"/>
              </a:rPr>
              <a:t>Data Transformation </a:t>
            </a:r>
            <a:r>
              <a:rPr lang="en-IN" sz="1800" spc="-5" dirty="0" smtClean="0">
                <a:solidFill>
                  <a:srgbClr val="3D382E"/>
                </a:solidFill>
                <a:latin typeface="Times New Roman"/>
                <a:cs typeface="Times New Roman"/>
              </a:rPr>
              <a:t>– </a:t>
            </a:r>
          </a:p>
          <a:p>
            <a:pPr marL="756285" marR="329565" lvl="1" indent="-28702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Extra Spaces </a:t>
            </a:r>
            <a:r>
              <a:rPr lang="en-IN" sz="1800" spc="-5" dirty="0" smtClean="0">
                <a:solidFill>
                  <a:srgbClr val="3D382E"/>
                </a:solidFill>
                <a:latin typeface="Times New Roman"/>
                <a:cs typeface="Times New Roman"/>
              </a:rPr>
              <a:t>– some extra spaces are present in the some of the  object (string) kind entities of the data-frame which can hamper the work while doing pre-processing or time of training . So first we remove these  spaces.</a:t>
            </a:r>
          </a:p>
          <a:p>
            <a:pPr marL="756285" marR="329565" lvl="1" indent="-28702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Replacing unknown entities </a:t>
            </a:r>
            <a:r>
              <a:rPr lang="en-IN" sz="1800" spc="-5" dirty="0" smtClean="0">
                <a:solidFill>
                  <a:srgbClr val="3D382E"/>
                </a:solidFill>
                <a:latin typeface="Times New Roman"/>
                <a:cs typeface="Times New Roman"/>
              </a:rPr>
              <a:t>–  a  question mark  (“ ?”) kind entities are present in the  3 independent Categorical columns of data-frame, so we convert it into missing value </a:t>
            </a:r>
            <a:r>
              <a:rPr lang="en-IN" sz="1800" spc="-5" dirty="0" smtClean="0">
                <a:solidFill>
                  <a:schemeClr val="accent2">
                    <a:lumMod val="75000"/>
                  </a:schemeClr>
                </a:solidFill>
                <a:latin typeface="Times New Roman"/>
                <a:cs typeface="Times New Roman"/>
              </a:rPr>
              <a:t>(NAN).</a:t>
            </a:r>
          </a:p>
          <a:p>
            <a:pPr marL="756285" marR="329565" lvl="1" indent="-28702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Separated Dependent and Independent Variables </a:t>
            </a:r>
            <a:r>
              <a:rPr lang="en-IN" sz="1800" spc="-5" dirty="0" smtClean="0">
                <a:solidFill>
                  <a:srgbClr val="3D382E"/>
                </a:solidFill>
                <a:latin typeface="Times New Roman"/>
                <a:cs typeface="Times New Roman"/>
              </a:rPr>
              <a:t>–  </a:t>
            </a:r>
            <a:r>
              <a:rPr lang="en-US" sz="1800" spc="-5" dirty="0" smtClean="0">
                <a:solidFill>
                  <a:srgbClr val="3D382E"/>
                </a:solidFill>
                <a:latin typeface="Times New Roman"/>
                <a:cs typeface="Times New Roman"/>
              </a:rPr>
              <a:t>Separated all independent  variables  from the dependent Variable.</a:t>
            </a:r>
          </a:p>
          <a:p>
            <a:pPr marL="469265" marR="329565" lvl="1" indent="0" algn="just">
              <a:lnSpc>
                <a:spcPct val="99700"/>
              </a:lnSpc>
              <a:spcBef>
                <a:spcPts val="110"/>
              </a:spcBef>
              <a:buClr>
                <a:srgbClr val="B71E42"/>
              </a:buClr>
              <a:buSzPct val="82352"/>
              <a:buNone/>
              <a:tabLst>
                <a:tab pos="299085" algn="l"/>
                <a:tab pos="299720" algn="l"/>
              </a:tabLst>
            </a:pPr>
            <a:endParaRPr lang="en-US" sz="1800" spc="-5" dirty="0" smtClean="0">
              <a:solidFill>
                <a:srgbClr val="3D382E"/>
              </a:solidFill>
              <a:latin typeface="Times New Roman"/>
              <a:cs typeface="Times New Roman"/>
            </a:endParaRPr>
          </a:p>
          <a:p>
            <a:pPr marL="299085" marR="329565" indent="-287020" algn="just">
              <a:lnSpc>
                <a:spcPct val="99700"/>
              </a:lnSpc>
              <a:spcBef>
                <a:spcPts val="110"/>
              </a:spcBef>
              <a:buClr>
                <a:srgbClr val="B71E42"/>
              </a:buClr>
              <a:buSzPct val="82352"/>
              <a:buFont typeface="Wingdings" panose="05000000000000000000" pitchFamily="2" charset="2"/>
              <a:buChar char="Ø"/>
              <a:tabLst>
                <a:tab pos="299085" algn="l"/>
                <a:tab pos="299720" algn="l"/>
              </a:tabLst>
            </a:pPr>
            <a:r>
              <a:rPr lang="en-IN" sz="2000" b="1" spc="-5" dirty="0" smtClean="0">
                <a:solidFill>
                  <a:srgbClr val="3D382E"/>
                </a:solidFill>
                <a:latin typeface="Times New Roman"/>
                <a:cs typeface="Times New Roman"/>
              </a:rPr>
              <a:t>Data Pre-processing </a:t>
            </a:r>
            <a:r>
              <a:rPr lang="en-IN" sz="1800" spc="-5" dirty="0" smtClean="0">
                <a:solidFill>
                  <a:srgbClr val="3D382E"/>
                </a:solidFill>
                <a:latin typeface="Times New Roman"/>
                <a:cs typeface="Times New Roman"/>
              </a:rPr>
              <a:t>–</a:t>
            </a:r>
          </a:p>
          <a:p>
            <a:pPr marL="755015" marR="329565" lvl="1" indent="-28575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Missing Values Imputation </a:t>
            </a:r>
            <a:r>
              <a:rPr lang="en-IN" sz="1800" spc="-5" dirty="0" smtClean="0">
                <a:solidFill>
                  <a:srgbClr val="3D382E"/>
                </a:solidFill>
                <a:latin typeface="Times New Roman"/>
                <a:cs typeface="Times New Roman"/>
              </a:rPr>
              <a:t>– all the missing values are present in categorical column, so we replaced them with </a:t>
            </a:r>
            <a:r>
              <a:rPr lang="en-IN" sz="1800" spc="-5" dirty="0" smtClean="0">
                <a:solidFill>
                  <a:schemeClr val="accent2">
                    <a:lumMod val="75000"/>
                  </a:schemeClr>
                </a:solidFill>
                <a:latin typeface="Times New Roman"/>
                <a:cs typeface="Times New Roman"/>
              </a:rPr>
              <a:t>MODE values</a:t>
            </a:r>
            <a:r>
              <a:rPr lang="en-IN" sz="1800" spc="-5" dirty="0" smtClean="0">
                <a:solidFill>
                  <a:srgbClr val="3D382E"/>
                </a:solidFill>
                <a:latin typeface="Times New Roman"/>
                <a:cs typeface="Times New Roman"/>
              </a:rPr>
              <a:t>.</a:t>
            </a:r>
          </a:p>
          <a:p>
            <a:pPr marL="755015" marR="329565" lvl="1" indent="-28575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Categorical Variables handling </a:t>
            </a:r>
            <a:r>
              <a:rPr lang="en-IN" sz="1800" spc="-5" dirty="0" smtClean="0">
                <a:solidFill>
                  <a:srgbClr val="3D382E"/>
                </a:solidFill>
                <a:latin typeface="Times New Roman"/>
                <a:cs typeface="Times New Roman"/>
              </a:rPr>
              <a:t>– all the categorical variables are transformed by using </a:t>
            </a:r>
            <a:r>
              <a:rPr lang="en-IN" sz="1800" spc="-5" dirty="0" smtClean="0">
                <a:solidFill>
                  <a:schemeClr val="accent2">
                    <a:lumMod val="75000"/>
                  </a:schemeClr>
                </a:solidFill>
                <a:latin typeface="Times New Roman"/>
                <a:cs typeface="Times New Roman"/>
              </a:rPr>
              <a:t>One-Hot Encoding</a:t>
            </a:r>
            <a:r>
              <a:rPr lang="en-IN" sz="1800" spc="-5" dirty="0" smtClean="0">
                <a:solidFill>
                  <a:srgbClr val="3D382E"/>
                </a:solidFill>
                <a:latin typeface="Times New Roman"/>
                <a:cs typeface="Times New Roman"/>
              </a:rPr>
              <a:t>.</a:t>
            </a:r>
          </a:p>
          <a:p>
            <a:pPr marL="755015" marR="329565" lvl="1" indent="-28575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Outliers handling </a:t>
            </a:r>
            <a:r>
              <a:rPr lang="en-IN" sz="1800" spc="-5" dirty="0" smtClean="0">
                <a:solidFill>
                  <a:srgbClr val="3D382E"/>
                </a:solidFill>
                <a:latin typeface="Times New Roman"/>
                <a:cs typeface="Times New Roman"/>
              </a:rPr>
              <a:t>– outliers computation and handling in the Numerical variables, those need it.</a:t>
            </a:r>
          </a:p>
          <a:p>
            <a:pPr marL="755015" marR="329565" lvl="1" indent="-28575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Imbalanced Dataset</a:t>
            </a:r>
            <a:r>
              <a:rPr lang="en-IN" sz="1800" spc="-5" dirty="0" smtClean="0">
                <a:solidFill>
                  <a:srgbClr val="3D382E"/>
                </a:solidFill>
                <a:latin typeface="Times New Roman"/>
                <a:cs typeface="Times New Roman"/>
              </a:rPr>
              <a:t> – Dataset is highly Imbalanced, so first balanced it by using Random Over Sampler.</a:t>
            </a:r>
          </a:p>
          <a:p>
            <a:pPr marL="755015" marR="329565" lvl="1" indent="-285750" algn="just">
              <a:lnSpc>
                <a:spcPct val="99700"/>
              </a:lnSpc>
              <a:spcBef>
                <a:spcPts val="110"/>
              </a:spcBef>
              <a:buClr>
                <a:srgbClr val="B71E42"/>
              </a:buClr>
              <a:buSzPct val="82352"/>
              <a:tabLst>
                <a:tab pos="299085" algn="l"/>
                <a:tab pos="299720" algn="l"/>
              </a:tabLst>
            </a:pPr>
            <a:r>
              <a:rPr lang="en-IN" sz="1800" b="1" spc="-5" dirty="0" smtClean="0">
                <a:solidFill>
                  <a:srgbClr val="3D382E"/>
                </a:solidFill>
                <a:latin typeface="Times New Roman"/>
                <a:cs typeface="Times New Roman"/>
              </a:rPr>
              <a:t>Feature Scaling </a:t>
            </a:r>
            <a:r>
              <a:rPr lang="en-IN" sz="1800" spc="-5" dirty="0" smtClean="0">
                <a:solidFill>
                  <a:srgbClr val="3D382E"/>
                </a:solidFill>
                <a:latin typeface="Times New Roman"/>
                <a:cs typeface="Times New Roman"/>
              </a:rPr>
              <a:t>– all numeric Variables are on different scale, so we scaled down all the features on same scale with the help of </a:t>
            </a:r>
            <a:r>
              <a:rPr lang="en-IN" sz="1800" spc="-5" dirty="0" smtClean="0">
                <a:solidFill>
                  <a:schemeClr val="accent2">
                    <a:lumMod val="75000"/>
                  </a:schemeClr>
                </a:solidFill>
                <a:latin typeface="Times New Roman"/>
                <a:cs typeface="Times New Roman"/>
              </a:rPr>
              <a:t>Standers Scaler</a:t>
            </a:r>
            <a:r>
              <a:rPr lang="en-IN" sz="1800" spc="-5" dirty="0" smtClean="0">
                <a:solidFill>
                  <a:srgbClr val="3D382E"/>
                </a:solidFill>
                <a:latin typeface="Times New Roman"/>
                <a:cs typeface="Times New Roman"/>
              </a:rPr>
              <a:t>.</a:t>
            </a:r>
            <a:endParaRPr lang="en-US" sz="1800" spc="-5" dirty="0" smtClean="0">
              <a:solidFill>
                <a:srgbClr val="3D382E"/>
              </a:solidFill>
              <a:latin typeface="Times New Roman"/>
              <a:cs typeface="Times New Roman"/>
            </a:endParaRPr>
          </a:p>
          <a:p>
            <a:pPr marL="469265" marR="329565" lvl="1" indent="0" algn="just">
              <a:lnSpc>
                <a:spcPct val="99700"/>
              </a:lnSpc>
              <a:spcBef>
                <a:spcPts val="110"/>
              </a:spcBef>
              <a:buClr>
                <a:srgbClr val="B71E42"/>
              </a:buClr>
              <a:buSzPct val="82352"/>
              <a:buNone/>
              <a:tabLst>
                <a:tab pos="299085" algn="l"/>
                <a:tab pos="299720" algn="l"/>
              </a:tabLst>
            </a:pPr>
            <a:r>
              <a:rPr lang="en-US" sz="1800" spc="-5" dirty="0" smtClean="0">
                <a:solidFill>
                  <a:srgbClr val="3D382E"/>
                </a:solidFill>
                <a:latin typeface="Times New Roman"/>
                <a:cs typeface="Times New Roman"/>
              </a:rPr>
              <a:t> </a:t>
            </a:r>
            <a:endParaRPr lang="en-IN" sz="1800" b="1" spc="-5" dirty="0" smtClean="0">
              <a:solidFill>
                <a:srgbClr val="3D382E"/>
              </a:solidFill>
              <a:latin typeface="Times New Roman"/>
              <a:cs typeface="Times New Roman"/>
            </a:endParaRPr>
          </a:p>
        </p:txBody>
      </p:sp>
    </p:spTree>
    <p:extLst>
      <p:ext uri="{BB962C8B-B14F-4D97-AF65-F5344CB8AC3E}">
        <p14:creationId xmlns:p14="http://schemas.microsoft.com/office/powerpoint/2010/main" val="328502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08269"/>
            <a:ext cx="5181600" cy="1244571"/>
          </a:xfrm>
          <a:prstGeom prst="rect">
            <a:avLst/>
          </a:prstGeom>
        </p:spPr>
        <p:txBody>
          <a:bodyPr vert="horz" wrap="square" lIns="0" tIns="13335" rIns="0" bIns="0" rtlCol="0">
            <a:spAutoFit/>
          </a:bodyPr>
          <a:lstStyle/>
          <a:p>
            <a:pPr marL="12700">
              <a:lnSpc>
                <a:spcPct val="100000"/>
              </a:lnSpc>
              <a:spcBef>
                <a:spcPts val="105"/>
              </a:spcBef>
            </a:pPr>
            <a:r>
              <a:rPr lang="en-IN" sz="3600" dirty="0" smtClean="0">
                <a:solidFill>
                  <a:schemeClr val="accent2">
                    <a:lumMod val="60000"/>
                    <a:lumOff val="40000"/>
                  </a:schemeClr>
                </a:solidFill>
                <a:latin typeface="Times New Roman"/>
                <a:cs typeface="Times New Roman"/>
              </a:rPr>
              <a:t>Best Model</a:t>
            </a:r>
            <a:r>
              <a:rPr sz="3600" spc="-145" dirty="0" smtClean="0">
                <a:solidFill>
                  <a:schemeClr val="accent2">
                    <a:lumMod val="60000"/>
                    <a:lumOff val="40000"/>
                  </a:schemeClr>
                </a:solidFill>
                <a:latin typeface="Times New Roman"/>
                <a:cs typeface="Times New Roman"/>
              </a:rPr>
              <a:t> </a:t>
            </a:r>
            <a:r>
              <a:rPr sz="3600" spc="-5" dirty="0" smtClean="0">
                <a:solidFill>
                  <a:schemeClr val="accent2">
                    <a:lumMod val="60000"/>
                    <a:lumOff val="40000"/>
                  </a:schemeClr>
                </a:solidFill>
                <a:latin typeface="Times New Roman"/>
                <a:cs typeface="Times New Roman"/>
              </a:rPr>
              <a:t>S</a:t>
            </a:r>
            <a:r>
              <a:rPr lang="en-IN" sz="3600" spc="-5" dirty="0" smtClean="0">
                <a:solidFill>
                  <a:schemeClr val="accent2">
                    <a:lumMod val="60000"/>
                    <a:lumOff val="40000"/>
                  </a:schemeClr>
                </a:solidFill>
                <a:latin typeface="Times New Roman"/>
                <a:cs typeface="Times New Roman"/>
              </a:rPr>
              <a:t>election and</a:t>
            </a:r>
            <a:r>
              <a:rPr sz="3600" spc="-55" dirty="0" smtClean="0">
                <a:solidFill>
                  <a:schemeClr val="accent2">
                    <a:lumMod val="60000"/>
                    <a:lumOff val="40000"/>
                  </a:schemeClr>
                </a:solidFill>
                <a:latin typeface="Times New Roman"/>
                <a:cs typeface="Times New Roman"/>
              </a:rPr>
              <a:t> </a:t>
            </a:r>
            <a:r>
              <a:rPr lang="en-IN" sz="3600" spc="-55" dirty="0" smtClean="0">
                <a:solidFill>
                  <a:schemeClr val="accent2">
                    <a:lumMod val="60000"/>
                    <a:lumOff val="40000"/>
                  </a:schemeClr>
                </a:solidFill>
                <a:latin typeface="Times New Roman"/>
                <a:cs typeface="Times New Roman"/>
              </a:rPr>
              <a:t>Hyper-parameter Tuning</a:t>
            </a:r>
            <a:r>
              <a:rPr dirty="0" smtClean="0">
                <a:solidFill>
                  <a:srgbClr val="3D382E"/>
                </a:solidFill>
                <a:latin typeface="Times New Roman"/>
                <a:cs typeface="Times New Roman"/>
              </a:rPr>
              <a:t>–</a:t>
            </a:r>
            <a:endParaRPr dirty="0">
              <a:solidFill>
                <a:srgbClr val="3D382E"/>
              </a:solidFill>
              <a:latin typeface="Times New Roman"/>
              <a:cs typeface="Times New Roman"/>
            </a:endParaRPr>
          </a:p>
        </p:txBody>
      </p:sp>
      <p:sp>
        <p:nvSpPr>
          <p:cNvPr id="3" name="object 3"/>
          <p:cNvSpPr txBox="1"/>
          <p:nvPr/>
        </p:nvSpPr>
        <p:spPr>
          <a:xfrm>
            <a:off x="1371600" y="2057400"/>
            <a:ext cx="9424035" cy="2980303"/>
          </a:xfrm>
          <a:prstGeom prst="rect">
            <a:avLst/>
          </a:prstGeom>
        </p:spPr>
        <p:txBody>
          <a:bodyPr vert="horz" wrap="square" lIns="0" tIns="12700" rIns="0" bIns="0" rtlCol="0">
            <a:spAutoFit/>
          </a:bodyPr>
          <a:lstStyle/>
          <a:p>
            <a:pPr marL="355600" marR="5080" indent="-342900" algn="just">
              <a:lnSpc>
                <a:spcPct val="120000"/>
              </a:lnSpc>
              <a:spcBef>
                <a:spcPts val="100"/>
              </a:spcBef>
              <a:buClr>
                <a:schemeClr val="accent2"/>
              </a:buClr>
              <a:buFont typeface="Wingdings" panose="05000000000000000000" pitchFamily="2" charset="2"/>
              <a:buChar char="q"/>
              <a:tabLst>
                <a:tab pos="8326120" algn="l"/>
              </a:tabLst>
            </a:pPr>
            <a:r>
              <a:rPr sz="2000" dirty="0">
                <a:solidFill>
                  <a:srgbClr val="3D382E"/>
                </a:solidFill>
                <a:latin typeface="Times New Roman"/>
                <a:cs typeface="Times New Roman"/>
              </a:rPr>
              <a:t>A</a:t>
            </a:r>
            <a:r>
              <a:rPr sz="2000" spc="5" dirty="0">
                <a:solidFill>
                  <a:srgbClr val="3D382E"/>
                </a:solidFill>
                <a:latin typeface="Times New Roman"/>
                <a:cs typeface="Times New Roman"/>
              </a:rPr>
              <a:t>f</a:t>
            </a:r>
            <a:r>
              <a:rPr sz="2000" dirty="0">
                <a:solidFill>
                  <a:srgbClr val="3D382E"/>
                </a:solidFill>
                <a:latin typeface="Times New Roman"/>
                <a:cs typeface="Times New Roman"/>
              </a:rPr>
              <a:t>t</a:t>
            </a:r>
            <a:r>
              <a:rPr sz="2000" spc="-10" dirty="0">
                <a:solidFill>
                  <a:srgbClr val="3D382E"/>
                </a:solidFill>
                <a:latin typeface="Times New Roman"/>
                <a:cs typeface="Times New Roman"/>
              </a:rPr>
              <a:t>e</a:t>
            </a:r>
            <a:r>
              <a:rPr sz="2000" dirty="0">
                <a:solidFill>
                  <a:srgbClr val="3D382E"/>
                </a:solidFill>
                <a:latin typeface="Times New Roman"/>
                <a:cs typeface="Times New Roman"/>
              </a:rPr>
              <a:t>r</a:t>
            </a:r>
            <a:r>
              <a:rPr sz="2000" spc="-15" dirty="0">
                <a:solidFill>
                  <a:srgbClr val="3D382E"/>
                </a:solidFill>
                <a:latin typeface="Times New Roman"/>
                <a:cs typeface="Times New Roman"/>
              </a:rPr>
              <a:t> </a:t>
            </a:r>
            <a:r>
              <a:rPr sz="2000" dirty="0">
                <a:solidFill>
                  <a:srgbClr val="3D382E"/>
                </a:solidFill>
                <a:latin typeface="Times New Roman"/>
                <a:cs typeface="Times New Roman"/>
              </a:rPr>
              <a:t>the</a:t>
            </a:r>
            <a:r>
              <a:rPr sz="2000" spc="-25" dirty="0">
                <a:solidFill>
                  <a:srgbClr val="3D382E"/>
                </a:solidFill>
                <a:latin typeface="Times New Roman"/>
                <a:cs typeface="Times New Roman"/>
              </a:rPr>
              <a:t> </a:t>
            </a:r>
            <a:r>
              <a:rPr lang="en-IN" sz="2000" dirty="0" smtClean="0">
                <a:solidFill>
                  <a:srgbClr val="3D382E"/>
                </a:solidFill>
                <a:latin typeface="Times New Roman"/>
                <a:cs typeface="Times New Roman"/>
              </a:rPr>
              <a:t>Pre-processing</a:t>
            </a:r>
            <a:r>
              <a:rPr sz="2000" spc="-30" dirty="0" smtClean="0">
                <a:solidFill>
                  <a:srgbClr val="3D382E"/>
                </a:solidFill>
                <a:latin typeface="Times New Roman"/>
                <a:cs typeface="Times New Roman"/>
              </a:rPr>
              <a:t> </a:t>
            </a:r>
            <a:r>
              <a:rPr lang="en-IN" sz="2000" dirty="0" smtClean="0">
                <a:solidFill>
                  <a:srgbClr val="3D382E"/>
                </a:solidFill>
                <a:latin typeface="Times New Roman"/>
                <a:cs typeface="Times New Roman"/>
              </a:rPr>
              <a:t>is </a:t>
            </a:r>
            <a:r>
              <a:rPr sz="2000" dirty="0" smtClean="0">
                <a:solidFill>
                  <a:srgbClr val="3D382E"/>
                </a:solidFill>
                <a:latin typeface="Times New Roman"/>
                <a:cs typeface="Times New Roman"/>
              </a:rPr>
              <a:t>c</a:t>
            </a:r>
            <a:r>
              <a:rPr lang="en-IN" sz="2000" dirty="0" smtClean="0">
                <a:solidFill>
                  <a:srgbClr val="3D382E"/>
                </a:solidFill>
                <a:latin typeface="Times New Roman"/>
                <a:cs typeface="Times New Roman"/>
              </a:rPr>
              <a:t>completed</a:t>
            </a:r>
            <a:r>
              <a:rPr lang="en-IN" sz="2000" spc="-10" dirty="0" smtClean="0">
                <a:solidFill>
                  <a:srgbClr val="3D382E"/>
                </a:solidFill>
                <a:latin typeface="Times New Roman"/>
                <a:cs typeface="Times New Roman"/>
              </a:rPr>
              <a:t>,</a:t>
            </a:r>
            <a:r>
              <a:rPr sz="2000" spc="-15" dirty="0" smtClean="0">
                <a:solidFill>
                  <a:srgbClr val="3D382E"/>
                </a:solidFill>
                <a:latin typeface="Times New Roman"/>
                <a:cs typeface="Times New Roman"/>
              </a:rPr>
              <a:t> </a:t>
            </a:r>
            <a:r>
              <a:rPr sz="2000" dirty="0">
                <a:solidFill>
                  <a:srgbClr val="3D382E"/>
                </a:solidFill>
                <a:latin typeface="Times New Roman"/>
                <a:cs typeface="Times New Roman"/>
              </a:rPr>
              <a:t>we </a:t>
            </a:r>
            <a:r>
              <a:rPr lang="en-IN" sz="2000" dirty="0" smtClean="0">
                <a:solidFill>
                  <a:srgbClr val="3D382E"/>
                </a:solidFill>
                <a:latin typeface="Times New Roman"/>
                <a:cs typeface="Times New Roman"/>
              </a:rPr>
              <a:t>go for the Model training approach </a:t>
            </a:r>
            <a:r>
              <a:rPr sz="2000" spc="-10" dirty="0" smtClean="0">
                <a:solidFill>
                  <a:srgbClr val="3D382E"/>
                </a:solidFill>
                <a:latin typeface="Times New Roman"/>
                <a:cs typeface="Times New Roman"/>
              </a:rPr>
              <a:t> </a:t>
            </a:r>
            <a:r>
              <a:rPr lang="en-IN" sz="2000" spc="-10" dirty="0" smtClean="0">
                <a:solidFill>
                  <a:srgbClr val="3D382E"/>
                </a:solidFill>
                <a:latin typeface="Times New Roman"/>
                <a:cs typeface="Times New Roman"/>
              </a:rPr>
              <a:t>to find </a:t>
            </a:r>
            <a:r>
              <a:rPr sz="2000" dirty="0" smtClean="0">
                <a:solidFill>
                  <a:srgbClr val="3D382E"/>
                </a:solidFill>
                <a:latin typeface="Times New Roman"/>
                <a:cs typeface="Times New Roman"/>
              </a:rPr>
              <a:t>the</a:t>
            </a:r>
            <a:r>
              <a:rPr sz="2000" spc="-25" dirty="0" smtClean="0">
                <a:solidFill>
                  <a:srgbClr val="3D382E"/>
                </a:solidFill>
                <a:latin typeface="Times New Roman"/>
                <a:cs typeface="Times New Roman"/>
              </a:rPr>
              <a:t> </a:t>
            </a:r>
            <a:r>
              <a:rPr sz="2000" dirty="0">
                <a:solidFill>
                  <a:srgbClr val="3D382E"/>
                </a:solidFill>
                <a:latin typeface="Times New Roman"/>
                <a:cs typeface="Times New Roman"/>
              </a:rPr>
              <a:t>best</a:t>
            </a:r>
            <a:r>
              <a:rPr sz="2000" spc="-10" dirty="0">
                <a:solidFill>
                  <a:srgbClr val="3D382E"/>
                </a:solidFill>
                <a:latin typeface="Times New Roman"/>
                <a:cs typeface="Times New Roman"/>
              </a:rPr>
              <a:t> </a:t>
            </a:r>
            <a:r>
              <a:rPr sz="2000" spc="-25" dirty="0">
                <a:solidFill>
                  <a:srgbClr val="3D382E"/>
                </a:solidFill>
                <a:latin typeface="Times New Roman"/>
                <a:cs typeface="Times New Roman"/>
              </a:rPr>
              <a:t>m</a:t>
            </a:r>
            <a:r>
              <a:rPr sz="2000" dirty="0">
                <a:solidFill>
                  <a:srgbClr val="3D382E"/>
                </a:solidFill>
                <a:latin typeface="Times New Roman"/>
                <a:cs typeface="Times New Roman"/>
              </a:rPr>
              <a:t>o</a:t>
            </a:r>
            <a:r>
              <a:rPr sz="2000" spc="10" dirty="0">
                <a:solidFill>
                  <a:srgbClr val="3D382E"/>
                </a:solidFill>
                <a:latin typeface="Times New Roman"/>
                <a:cs typeface="Times New Roman"/>
              </a:rPr>
              <a:t>d</a:t>
            </a:r>
            <a:r>
              <a:rPr sz="2000" dirty="0">
                <a:solidFill>
                  <a:srgbClr val="3D382E"/>
                </a:solidFill>
                <a:latin typeface="Times New Roman"/>
                <a:cs typeface="Times New Roman"/>
              </a:rPr>
              <a:t>el</a:t>
            </a:r>
            <a:r>
              <a:rPr sz="2000" spc="-15" dirty="0">
                <a:solidFill>
                  <a:srgbClr val="3D382E"/>
                </a:solidFill>
                <a:latin typeface="Times New Roman"/>
                <a:cs typeface="Times New Roman"/>
              </a:rPr>
              <a:t> </a:t>
            </a:r>
            <a:r>
              <a:rPr sz="2000" dirty="0" smtClean="0">
                <a:solidFill>
                  <a:srgbClr val="3D382E"/>
                </a:solidFill>
                <a:latin typeface="Times New Roman"/>
                <a:cs typeface="Times New Roman"/>
              </a:rPr>
              <a:t>f</a:t>
            </a:r>
            <a:r>
              <a:rPr sz="2000" spc="5" dirty="0" smtClean="0">
                <a:solidFill>
                  <a:srgbClr val="3D382E"/>
                </a:solidFill>
                <a:latin typeface="Times New Roman"/>
                <a:cs typeface="Times New Roman"/>
              </a:rPr>
              <a:t>o</a:t>
            </a:r>
            <a:r>
              <a:rPr sz="2000" dirty="0" smtClean="0">
                <a:solidFill>
                  <a:srgbClr val="3D382E"/>
                </a:solidFill>
                <a:latin typeface="Times New Roman"/>
                <a:cs typeface="Times New Roman"/>
              </a:rPr>
              <a:t>r</a:t>
            </a:r>
            <a:r>
              <a:rPr lang="en-IN" sz="2000" spc="-15" dirty="0">
                <a:solidFill>
                  <a:srgbClr val="3D382E"/>
                </a:solidFill>
                <a:latin typeface="Times New Roman"/>
                <a:cs typeface="Times New Roman"/>
              </a:rPr>
              <a:t> </a:t>
            </a:r>
            <a:r>
              <a:rPr lang="en-IN" sz="2000" spc="-15" dirty="0" smtClean="0">
                <a:solidFill>
                  <a:srgbClr val="3D382E"/>
                </a:solidFill>
                <a:latin typeface="Times New Roman"/>
                <a:cs typeface="Times New Roman"/>
              </a:rPr>
              <a:t>our dataset</a:t>
            </a:r>
            <a:r>
              <a:rPr sz="2000" dirty="0" smtClean="0">
                <a:solidFill>
                  <a:srgbClr val="3D382E"/>
                </a:solidFill>
                <a:latin typeface="Times New Roman"/>
                <a:cs typeface="Times New Roman"/>
              </a:rPr>
              <a:t> us</a:t>
            </a:r>
            <a:r>
              <a:rPr lang="en-IN" sz="2000" dirty="0" smtClean="0">
                <a:solidFill>
                  <a:srgbClr val="3D382E"/>
                </a:solidFill>
                <a:latin typeface="Times New Roman"/>
                <a:cs typeface="Times New Roman"/>
              </a:rPr>
              <a:t>e the </a:t>
            </a:r>
            <a:r>
              <a:rPr sz="2000" dirty="0" smtClean="0">
                <a:solidFill>
                  <a:srgbClr val="3D382E"/>
                </a:solidFill>
                <a:latin typeface="Times New Roman"/>
                <a:cs typeface="Times New Roman"/>
              </a:rPr>
              <a:t>a</a:t>
            </a:r>
            <a:r>
              <a:rPr sz="2000" spc="-10" dirty="0" smtClean="0">
                <a:solidFill>
                  <a:srgbClr val="3D382E"/>
                </a:solidFill>
                <a:latin typeface="Times New Roman"/>
                <a:cs typeface="Times New Roman"/>
              </a:rPr>
              <a:t>l</a:t>
            </a:r>
            <a:r>
              <a:rPr sz="2000" dirty="0" smtClean="0">
                <a:solidFill>
                  <a:srgbClr val="3D382E"/>
                </a:solidFill>
                <a:latin typeface="Times New Roman"/>
                <a:cs typeface="Times New Roman"/>
              </a:rPr>
              <a:t>g</a:t>
            </a:r>
            <a:r>
              <a:rPr sz="2000" spc="10" dirty="0" smtClean="0">
                <a:solidFill>
                  <a:srgbClr val="3D382E"/>
                </a:solidFill>
                <a:latin typeface="Times New Roman"/>
                <a:cs typeface="Times New Roman"/>
              </a:rPr>
              <a:t>o</a:t>
            </a:r>
            <a:r>
              <a:rPr sz="2000" dirty="0" smtClean="0">
                <a:solidFill>
                  <a:srgbClr val="3D382E"/>
                </a:solidFill>
                <a:latin typeface="Times New Roman"/>
                <a:cs typeface="Times New Roman"/>
              </a:rPr>
              <a:t>rit</a:t>
            </a:r>
            <a:r>
              <a:rPr sz="2000" spc="-15" dirty="0" smtClean="0">
                <a:solidFill>
                  <a:srgbClr val="3D382E"/>
                </a:solidFill>
                <a:latin typeface="Times New Roman"/>
                <a:cs typeface="Times New Roman"/>
              </a:rPr>
              <a:t>h</a:t>
            </a:r>
            <a:r>
              <a:rPr sz="2000" spc="-25" dirty="0" smtClean="0">
                <a:solidFill>
                  <a:srgbClr val="3D382E"/>
                </a:solidFill>
                <a:latin typeface="Times New Roman"/>
                <a:cs typeface="Times New Roman"/>
              </a:rPr>
              <a:t>m</a:t>
            </a:r>
            <a:r>
              <a:rPr sz="2000" dirty="0" smtClean="0">
                <a:solidFill>
                  <a:srgbClr val="3D382E"/>
                </a:solidFill>
                <a:latin typeface="Times New Roman"/>
                <a:cs typeface="Times New Roman"/>
              </a:rPr>
              <a:t>s  </a:t>
            </a:r>
            <a:r>
              <a:rPr sz="2000" dirty="0" smtClean="0">
                <a:solidFill>
                  <a:schemeClr val="accent2">
                    <a:lumMod val="75000"/>
                  </a:schemeClr>
                </a:solidFill>
                <a:latin typeface="Times New Roman"/>
                <a:cs typeface="Times New Roman"/>
              </a:rPr>
              <a:t>“</a:t>
            </a:r>
            <a:r>
              <a:rPr lang="en-IN" sz="2000" dirty="0" smtClean="0">
                <a:solidFill>
                  <a:schemeClr val="accent2">
                    <a:lumMod val="75000"/>
                  </a:schemeClr>
                </a:solidFill>
                <a:latin typeface="Times New Roman"/>
                <a:cs typeface="Times New Roman"/>
              </a:rPr>
              <a:t>Logistic Regression</a:t>
            </a:r>
            <a:r>
              <a:rPr sz="2000" dirty="0" smtClean="0">
                <a:solidFill>
                  <a:schemeClr val="accent2">
                    <a:lumMod val="75000"/>
                  </a:schemeClr>
                </a:solidFill>
                <a:latin typeface="Times New Roman"/>
                <a:cs typeface="Times New Roman"/>
              </a:rPr>
              <a:t>”</a:t>
            </a:r>
            <a:r>
              <a:rPr sz="2000" dirty="0" smtClean="0">
                <a:solidFill>
                  <a:srgbClr val="3D382E"/>
                </a:solidFill>
                <a:latin typeface="Times New Roman"/>
                <a:cs typeface="Times New Roman"/>
              </a:rPr>
              <a:t> </a:t>
            </a:r>
            <a:r>
              <a:rPr lang="en-IN" sz="2000" dirty="0" smtClean="0">
                <a:solidFill>
                  <a:srgbClr val="3D382E"/>
                </a:solidFill>
                <a:latin typeface="Times New Roman"/>
                <a:cs typeface="Times New Roman"/>
              </a:rPr>
              <a:t>, </a:t>
            </a:r>
            <a:r>
              <a:rPr lang="en-IN" sz="2000" dirty="0" smtClean="0">
                <a:solidFill>
                  <a:schemeClr val="accent2">
                    <a:lumMod val="75000"/>
                  </a:schemeClr>
                </a:solidFill>
                <a:latin typeface="Times New Roman"/>
                <a:cs typeface="Times New Roman"/>
              </a:rPr>
              <a:t>“Random Forest Classifier”</a:t>
            </a:r>
            <a:r>
              <a:rPr lang="en-IN" sz="2000" dirty="0" smtClean="0">
                <a:solidFill>
                  <a:srgbClr val="3D382E"/>
                </a:solidFill>
                <a:latin typeface="Times New Roman"/>
                <a:cs typeface="Times New Roman"/>
              </a:rPr>
              <a:t>,  </a:t>
            </a:r>
            <a:r>
              <a:rPr lang="en-IN" sz="2000" dirty="0" smtClean="0">
                <a:solidFill>
                  <a:schemeClr val="accent2">
                    <a:lumMod val="75000"/>
                  </a:schemeClr>
                </a:solidFill>
                <a:latin typeface="Times New Roman"/>
                <a:cs typeface="Times New Roman"/>
              </a:rPr>
              <a:t>“Gaussian-NB” </a:t>
            </a:r>
            <a:r>
              <a:rPr sz="2000" dirty="0" smtClean="0">
                <a:solidFill>
                  <a:srgbClr val="3D382E"/>
                </a:solidFill>
                <a:latin typeface="Times New Roman"/>
                <a:cs typeface="Times New Roman"/>
              </a:rPr>
              <a:t>and </a:t>
            </a:r>
            <a:r>
              <a:rPr sz="2000" dirty="0">
                <a:solidFill>
                  <a:schemeClr val="accent2">
                    <a:lumMod val="75000"/>
                  </a:schemeClr>
                </a:solidFill>
                <a:latin typeface="Times New Roman"/>
                <a:cs typeface="Times New Roman"/>
              </a:rPr>
              <a:t>"</a:t>
            </a:r>
            <a:r>
              <a:rPr sz="2000" dirty="0" smtClean="0">
                <a:solidFill>
                  <a:schemeClr val="accent2">
                    <a:lumMod val="75000"/>
                  </a:schemeClr>
                </a:solidFill>
                <a:latin typeface="Times New Roman"/>
                <a:cs typeface="Times New Roman"/>
              </a:rPr>
              <a:t>XGBoost</a:t>
            </a:r>
            <a:r>
              <a:rPr lang="en-IN" sz="2000" dirty="0" smtClean="0">
                <a:solidFill>
                  <a:schemeClr val="accent2">
                    <a:lumMod val="75000"/>
                  </a:schemeClr>
                </a:solidFill>
                <a:latin typeface="Times New Roman"/>
                <a:cs typeface="Times New Roman"/>
              </a:rPr>
              <a:t> Classifier</a:t>
            </a:r>
            <a:r>
              <a:rPr sz="2000" dirty="0" smtClean="0">
                <a:solidFill>
                  <a:schemeClr val="accent2">
                    <a:lumMod val="75000"/>
                  </a:schemeClr>
                </a:solidFill>
                <a:latin typeface="Times New Roman"/>
                <a:cs typeface="Times New Roman"/>
              </a:rPr>
              <a:t>"</a:t>
            </a:r>
            <a:r>
              <a:rPr lang="en-IN" sz="2000" dirty="0" smtClean="0">
                <a:solidFill>
                  <a:srgbClr val="3D382E"/>
                </a:solidFill>
                <a:latin typeface="Times New Roman"/>
                <a:cs typeface="Times New Roman"/>
              </a:rPr>
              <a:t> </a:t>
            </a:r>
            <a:r>
              <a:rPr sz="2000" dirty="0" smtClean="0">
                <a:solidFill>
                  <a:srgbClr val="3D382E"/>
                </a:solidFill>
                <a:latin typeface="Times New Roman"/>
                <a:cs typeface="Times New Roman"/>
              </a:rPr>
              <a:t> For</a:t>
            </a:r>
            <a:r>
              <a:rPr lang="en-IN" sz="2000" dirty="0" smtClean="0">
                <a:solidFill>
                  <a:srgbClr val="3D382E"/>
                </a:solidFill>
                <a:latin typeface="Times New Roman"/>
                <a:cs typeface="Times New Roman"/>
              </a:rPr>
              <a:t> every model</a:t>
            </a:r>
            <a:r>
              <a:rPr sz="2000" dirty="0" smtClean="0">
                <a:solidFill>
                  <a:srgbClr val="3D382E"/>
                </a:solidFill>
                <a:latin typeface="Times New Roman"/>
                <a:cs typeface="Times New Roman"/>
              </a:rPr>
              <a:t> </a:t>
            </a:r>
            <a:r>
              <a:rPr sz="2000" dirty="0">
                <a:solidFill>
                  <a:srgbClr val="3D382E"/>
                </a:solidFill>
                <a:latin typeface="Times New Roman"/>
                <a:cs typeface="Times New Roman"/>
              </a:rPr>
              <a:t>tunned </a:t>
            </a:r>
            <a:r>
              <a:rPr sz="2000" spc="-5" dirty="0">
                <a:solidFill>
                  <a:srgbClr val="3D382E"/>
                </a:solidFill>
                <a:latin typeface="Times New Roman"/>
                <a:cs typeface="Times New Roman"/>
              </a:rPr>
              <a:t>algorithms </a:t>
            </a:r>
            <a:r>
              <a:rPr sz="2000" dirty="0">
                <a:solidFill>
                  <a:srgbClr val="3D382E"/>
                </a:solidFill>
                <a:latin typeface="Times New Roman"/>
                <a:cs typeface="Times New Roman"/>
              </a:rPr>
              <a:t>are used. </a:t>
            </a:r>
            <a:r>
              <a:rPr sz="2000" spc="-70" dirty="0">
                <a:solidFill>
                  <a:srgbClr val="3D382E"/>
                </a:solidFill>
                <a:latin typeface="Times New Roman"/>
                <a:cs typeface="Times New Roman"/>
              </a:rPr>
              <a:t>We </a:t>
            </a:r>
            <a:r>
              <a:rPr sz="2000" spc="-65" dirty="0">
                <a:solidFill>
                  <a:srgbClr val="3D382E"/>
                </a:solidFill>
                <a:latin typeface="Times New Roman"/>
                <a:cs typeface="Times New Roman"/>
              </a:rPr>
              <a:t> </a:t>
            </a:r>
            <a:r>
              <a:rPr sz="2000" spc="-5" dirty="0">
                <a:solidFill>
                  <a:srgbClr val="3D382E"/>
                </a:solidFill>
                <a:latin typeface="Times New Roman"/>
                <a:cs typeface="Times New Roman"/>
              </a:rPr>
              <a:t>calculate</a:t>
            </a:r>
            <a:r>
              <a:rPr sz="2000" spc="-25" dirty="0">
                <a:solidFill>
                  <a:srgbClr val="3D382E"/>
                </a:solidFill>
                <a:latin typeface="Times New Roman"/>
                <a:cs typeface="Times New Roman"/>
              </a:rPr>
              <a:t> </a:t>
            </a:r>
            <a:r>
              <a:rPr sz="2000" dirty="0">
                <a:solidFill>
                  <a:srgbClr val="3D382E"/>
                </a:solidFill>
                <a:latin typeface="Times New Roman"/>
                <a:cs typeface="Times New Roman"/>
              </a:rPr>
              <a:t>the</a:t>
            </a:r>
            <a:r>
              <a:rPr sz="2000" spc="-114" dirty="0">
                <a:solidFill>
                  <a:srgbClr val="3D382E"/>
                </a:solidFill>
                <a:latin typeface="Times New Roman"/>
                <a:cs typeface="Times New Roman"/>
              </a:rPr>
              <a:t> </a:t>
            </a:r>
            <a:r>
              <a:rPr lang="en-IN" sz="2000" dirty="0" smtClean="0">
                <a:solidFill>
                  <a:srgbClr val="3D382E"/>
                </a:solidFill>
                <a:latin typeface="Times New Roman"/>
                <a:cs typeface="Times New Roman"/>
              </a:rPr>
              <a:t>Accuracy-score </a:t>
            </a:r>
            <a:r>
              <a:rPr sz="2000" dirty="0" smtClean="0">
                <a:solidFill>
                  <a:srgbClr val="3D382E"/>
                </a:solidFill>
                <a:latin typeface="Times New Roman"/>
                <a:cs typeface="Times New Roman"/>
              </a:rPr>
              <a:t>for</a:t>
            </a:r>
            <a:r>
              <a:rPr sz="2000" spc="-25" dirty="0" smtClean="0">
                <a:solidFill>
                  <a:srgbClr val="3D382E"/>
                </a:solidFill>
                <a:latin typeface="Times New Roman"/>
                <a:cs typeface="Times New Roman"/>
              </a:rPr>
              <a:t> </a:t>
            </a:r>
            <a:r>
              <a:rPr lang="en-IN" sz="2000" dirty="0" smtClean="0">
                <a:solidFill>
                  <a:srgbClr val="3D382E"/>
                </a:solidFill>
                <a:latin typeface="Times New Roman"/>
                <a:cs typeface="Times New Roman"/>
              </a:rPr>
              <a:t>all</a:t>
            </a:r>
            <a:r>
              <a:rPr sz="2000" spc="-20" dirty="0" smtClean="0">
                <a:solidFill>
                  <a:srgbClr val="3D382E"/>
                </a:solidFill>
                <a:latin typeface="Times New Roman"/>
                <a:cs typeface="Times New Roman"/>
              </a:rPr>
              <a:t> </a:t>
            </a:r>
            <a:r>
              <a:rPr lang="en-IN" sz="2000" spc="-20" dirty="0" smtClean="0">
                <a:solidFill>
                  <a:srgbClr val="3D382E"/>
                </a:solidFill>
                <a:latin typeface="Times New Roman"/>
                <a:cs typeface="Times New Roman"/>
              </a:rPr>
              <a:t>the </a:t>
            </a:r>
            <a:r>
              <a:rPr sz="2000" spc="-5" dirty="0" smtClean="0">
                <a:solidFill>
                  <a:srgbClr val="3D382E"/>
                </a:solidFill>
                <a:latin typeface="Times New Roman"/>
                <a:cs typeface="Times New Roman"/>
              </a:rPr>
              <a:t>models </a:t>
            </a:r>
            <a:r>
              <a:rPr sz="2000" dirty="0">
                <a:solidFill>
                  <a:srgbClr val="3D382E"/>
                </a:solidFill>
                <a:latin typeface="Times New Roman"/>
                <a:cs typeface="Times New Roman"/>
              </a:rPr>
              <a:t>and</a:t>
            </a:r>
            <a:r>
              <a:rPr sz="2000" spc="-10" dirty="0">
                <a:solidFill>
                  <a:srgbClr val="3D382E"/>
                </a:solidFill>
                <a:latin typeface="Times New Roman"/>
                <a:cs typeface="Times New Roman"/>
              </a:rPr>
              <a:t> </a:t>
            </a:r>
            <a:r>
              <a:rPr sz="2000" spc="-5" dirty="0">
                <a:solidFill>
                  <a:srgbClr val="3D382E"/>
                </a:solidFill>
                <a:latin typeface="Times New Roman"/>
                <a:cs typeface="Times New Roman"/>
              </a:rPr>
              <a:t>select</a:t>
            </a:r>
            <a:r>
              <a:rPr sz="2000" spc="-10" dirty="0">
                <a:solidFill>
                  <a:srgbClr val="3D382E"/>
                </a:solidFill>
                <a:latin typeface="Times New Roman"/>
                <a:cs typeface="Times New Roman"/>
              </a:rPr>
              <a:t> </a:t>
            </a:r>
            <a:r>
              <a:rPr sz="2000" dirty="0">
                <a:solidFill>
                  <a:srgbClr val="3D382E"/>
                </a:solidFill>
                <a:latin typeface="Times New Roman"/>
                <a:cs typeface="Times New Roman"/>
              </a:rPr>
              <a:t>the</a:t>
            </a:r>
            <a:r>
              <a:rPr sz="2000" spc="-10" dirty="0">
                <a:solidFill>
                  <a:srgbClr val="3D382E"/>
                </a:solidFill>
                <a:latin typeface="Times New Roman"/>
                <a:cs typeface="Times New Roman"/>
              </a:rPr>
              <a:t> </a:t>
            </a:r>
            <a:r>
              <a:rPr sz="2000" spc="-5" dirty="0">
                <a:solidFill>
                  <a:srgbClr val="3D382E"/>
                </a:solidFill>
                <a:latin typeface="Times New Roman"/>
                <a:cs typeface="Times New Roman"/>
              </a:rPr>
              <a:t>model</a:t>
            </a:r>
            <a:r>
              <a:rPr sz="2000" spc="-10" dirty="0">
                <a:solidFill>
                  <a:srgbClr val="3D382E"/>
                </a:solidFill>
                <a:latin typeface="Times New Roman"/>
                <a:cs typeface="Times New Roman"/>
              </a:rPr>
              <a:t> </a:t>
            </a:r>
            <a:r>
              <a:rPr sz="2000" dirty="0">
                <a:solidFill>
                  <a:srgbClr val="3D382E"/>
                </a:solidFill>
                <a:latin typeface="Times New Roman"/>
                <a:cs typeface="Times New Roman"/>
              </a:rPr>
              <a:t>with</a:t>
            </a:r>
            <a:r>
              <a:rPr sz="2000" spc="-15" dirty="0">
                <a:solidFill>
                  <a:srgbClr val="3D382E"/>
                </a:solidFill>
                <a:latin typeface="Times New Roman"/>
                <a:cs typeface="Times New Roman"/>
              </a:rPr>
              <a:t> </a:t>
            </a:r>
            <a:r>
              <a:rPr sz="2000" dirty="0">
                <a:solidFill>
                  <a:srgbClr val="3D382E"/>
                </a:solidFill>
                <a:latin typeface="Times New Roman"/>
                <a:cs typeface="Times New Roman"/>
              </a:rPr>
              <a:t>the</a:t>
            </a:r>
            <a:r>
              <a:rPr sz="2000" spc="-10" dirty="0">
                <a:solidFill>
                  <a:srgbClr val="3D382E"/>
                </a:solidFill>
                <a:latin typeface="Times New Roman"/>
                <a:cs typeface="Times New Roman"/>
              </a:rPr>
              <a:t> </a:t>
            </a:r>
            <a:r>
              <a:rPr sz="2000" dirty="0">
                <a:solidFill>
                  <a:srgbClr val="3D382E"/>
                </a:solidFill>
                <a:latin typeface="Times New Roman"/>
                <a:cs typeface="Times New Roman"/>
              </a:rPr>
              <a:t>best</a:t>
            </a:r>
            <a:r>
              <a:rPr sz="2000" spc="-5" dirty="0">
                <a:solidFill>
                  <a:srgbClr val="3D382E"/>
                </a:solidFill>
                <a:latin typeface="Times New Roman"/>
                <a:cs typeface="Times New Roman"/>
              </a:rPr>
              <a:t> </a:t>
            </a:r>
            <a:r>
              <a:rPr sz="2000" dirty="0" smtClean="0">
                <a:solidFill>
                  <a:srgbClr val="3D382E"/>
                </a:solidFill>
                <a:latin typeface="Times New Roman"/>
                <a:cs typeface="Times New Roman"/>
              </a:rPr>
              <a:t>score.</a:t>
            </a:r>
            <a:endParaRPr lang="en-IN" sz="2000" dirty="0">
              <a:latin typeface="Times New Roman"/>
              <a:cs typeface="Times New Roman"/>
            </a:endParaRPr>
          </a:p>
          <a:p>
            <a:pPr marL="355600" marR="5080" indent="-342900" algn="just">
              <a:lnSpc>
                <a:spcPct val="120000"/>
              </a:lnSpc>
              <a:spcBef>
                <a:spcPts val="100"/>
              </a:spcBef>
              <a:buClr>
                <a:schemeClr val="accent2"/>
              </a:buClr>
              <a:buFont typeface="Wingdings" panose="05000000000000000000" pitchFamily="2" charset="2"/>
              <a:buChar char="q"/>
              <a:tabLst>
                <a:tab pos="8326120" algn="l"/>
              </a:tabLst>
            </a:pPr>
            <a:r>
              <a:rPr sz="2000" spc="-20" dirty="0" smtClean="0">
                <a:solidFill>
                  <a:srgbClr val="3D382E"/>
                </a:solidFill>
                <a:latin typeface="Times New Roman"/>
                <a:cs typeface="Times New Roman"/>
              </a:rPr>
              <a:t>Similarly,</a:t>
            </a:r>
            <a:r>
              <a:rPr sz="2000" spc="5" dirty="0" smtClean="0">
                <a:solidFill>
                  <a:srgbClr val="3D382E"/>
                </a:solidFill>
                <a:latin typeface="Times New Roman"/>
                <a:cs typeface="Times New Roman"/>
              </a:rPr>
              <a:t> </a:t>
            </a:r>
            <a:r>
              <a:rPr sz="2000" spc="-5" dirty="0" smtClean="0">
                <a:solidFill>
                  <a:srgbClr val="3D382E"/>
                </a:solidFill>
                <a:latin typeface="Times New Roman"/>
                <a:cs typeface="Times New Roman"/>
              </a:rPr>
              <a:t>the</a:t>
            </a:r>
            <a:r>
              <a:rPr lang="en-IN" sz="2000" spc="-5" dirty="0" smtClean="0">
                <a:solidFill>
                  <a:srgbClr val="3D382E"/>
                </a:solidFill>
                <a:latin typeface="Times New Roman"/>
                <a:cs typeface="Times New Roman"/>
              </a:rPr>
              <a:t> best</a:t>
            </a:r>
            <a:r>
              <a:rPr sz="2000" spc="5" dirty="0" smtClean="0">
                <a:solidFill>
                  <a:srgbClr val="3D382E"/>
                </a:solidFill>
                <a:latin typeface="Times New Roman"/>
                <a:cs typeface="Times New Roman"/>
              </a:rPr>
              <a:t> </a:t>
            </a:r>
            <a:r>
              <a:rPr sz="2000" spc="-5" dirty="0" smtClean="0">
                <a:solidFill>
                  <a:srgbClr val="3D382E"/>
                </a:solidFill>
                <a:latin typeface="Times New Roman"/>
                <a:cs typeface="Times New Roman"/>
              </a:rPr>
              <a:t>model </a:t>
            </a:r>
            <a:r>
              <a:rPr sz="2000" dirty="0" smtClean="0">
                <a:solidFill>
                  <a:srgbClr val="3D382E"/>
                </a:solidFill>
                <a:latin typeface="Times New Roman"/>
                <a:cs typeface="Times New Roman"/>
              </a:rPr>
              <a:t>is</a:t>
            </a:r>
            <a:r>
              <a:rPr sz="2000" spc="-10" dirty="0" smtClean="0">
                <a:solidFill>
                  <a:srgbClr val="3D382E"/>
                </a:solidFill>
                <a:latin typeface="Times New Roman"/>
                <a:cs typeface="Times New Roman"/>
              </a:rPr>
              <a:t> </a:t>
            </a:r>
            <a:r>
              <a:rPr sz="2000" spc="-5" dirty="0" smtClean="0">
                <a:solidFill>
                  <a:srgbClr val="3D382E"/>
                </a:solidFill>
                <a:latin typeface="Times New Roman"/>
                <a:cs typeface="Times New Roman"/>
              </a:rPr>
              <a:t>selected</a:t>
            </a:r>
            <a:r>
              <a:rPr sz="2000" spc="-10" dirty="0" smtClean="0">
                <a:solidFill>
                  <a:srgbClr val="3D382E"/>
                </a:solidFill>
                <a:latin typeface="Times New Roman"/>
                <a:cs typeface="Times New Roman"/>
              </a:rPr>
              <a:t> </a:t>
            </a:r>
            <a:r>
              <a:rPr lang="en-IN" sz="2000" spc="-10" dirty="0" smtClean="0">
                <a:solidFill>
                  <a:srgbClr val="3D382E"/>
                </a:solidFill>
                <a:latin typeface="Times New Roman"/>
                <a:cs typeface="Times New Roman"/>
              </a:rPr>
              <a:t>is </a:t>
            </a:r>
            <a:r>
              <a:rPr lang="en-IN" sz="2000" dirty="0" smtClean="0">
                <a:solidFill>
                  <a:schemeClr val="accent2">
                    <a:lumMod val="75000"/>
                  </a:schemeClr>
                </a:solidFill>
                <a:latin typeface="Times New Roman"/>
                <a:cs typeface="Times New Roman"/>
              </a:rPr>
              <a:t>"XGBoost Classifier"</a:t>
            </a:r>
            <a:r>
              <a:rPr sz="2000" spc="-145" dirty="0" smtClean="0">
                <a:solidFill>
                  <a:srgbClr val="3D382E"/>
                </a:solidFill>
                <a:latin typeface="Times New Roman"/>
                <a:cs typeface="Times New Roman"/>
              </a:rPr>
              <a:t> </a:t>
            </a:r>
            <a:r>
              <a:rPr lang="en-IN" sz="2000" dirty="0" smtClean="0">
                <a:solidFill>
                  <a:srgbClr val="3D382E"/>
                </a:solidFill>
                <a:latin typeface="Times New Roman"/>
                <a:cs typeface="Times New Roman"/>
              </a:rPr>
              <a:t>and</a:t>
            </a:r>
            <a:r>
              <a:rPr sz="2000" spc="5" dirty="0" smtClean="0">
                <a:solidFill>
                  <a:srgbClr val="3D382E"/>
                </a:solidFill>
                <a:latin typeface="Times New Roman"/>
                <a:cs typeface="Times New Roman"/>
              </a:rPr>
              <a:t> </a:t>
            </a:r>
            <a:r>
              <a:rPr lang="en-IN" sz="2000" spc="5" dirty="0" smtClean="0">
                <a:solidFill>
                  <a:srgbClr val="3D382E"/>
                </a:solidFill>
                <a:latin typeface="Times New Roman"/>
                <a:cs typeface="Times New Roman"/>
              </a:rPr>
              <a:t>after hyper-parameter tuning by selecting best Parameters </a:t>
            </a:r>
            <a:r>
              <a:rPr lang="en-IN" sz="2000" spc="5" dirty="0">
                <a:solidFill>
                  <a:srgbClr val="3D382E"/>
                </a:solidFill>
                <a:latin typeface="Times New Roman"/>
                <a:cs typeface="Times New Roman"/>
              </a:rPr>
              <a:t>w</a:t>
            </a:r>
            <a:r>
              <a:rPr lang="en-IN" sz="2000" spc="5" dirty="0" smtClean="0">
                <a:solidFill>
                  <a:srgbClr val="3D382E"/>
                </a:solidFill>
                <a:latin typeface="Times New Roman"/>
                <a:cs typeface="Times New Roman"/>
              </a:rPr>
              <a:t>ith the help of </a:t>
            </a:r>
            <a:r>
              <a:rPr lang="en-IN" sz="2000" spc="5" dirty="0" err="1" smtClean="0">
                <a:solidFill>
                  <a:schemeClr val="accent2">
                    <a:lumMod val="75000"/>
                  </a:schemeClr>
                </a:solidFill>
                <a:latin typeface="Times New Roman"/>
                <a:cs typeface="Times New Roman"/>
              </a:rPr>
              <a:t>RandomizedSearchCV</a:t>
            </a:r>
            <a:r>
              <a:rPr lang="en-IN" sz="2000" spc="5" dirty="0" smtClean="0">
                <a:solidFill>
                  <a:srgbClr val="3D382E"/>
                </a:solidFill>
                <a:latin typeface="Times New Roman"/>
                <a:cs typeface="Times New Roman"/>
              </a:rPr>
              <a:t> </a:t>
            </a:r>
            <a:r>
              <a:rPr sz="2000" spc="-5" dirty="0" smtClean="0">
                <a:solidFill>
                  <a:srgbClr val="3D382E"/>
                </a:solidFill>
                <a:latin typeface="Times New Roman"/>
                <a:cs typeface="Times New Roman"/>
              </a:rPr>
              <a:t>the model </a:t>
            </a:r>
            <a:r>
              <a:rPr lang="en-IN" sz="2000" dirty="0" smtClean="0">
                <a:solidFill>
                  <a:srgbClr val="3D382E"/>
                </a:solidFill>
                <a:latin typeface="Times New Roman"/>
                <a:cs typeface="Times New Roman"/>
              </a:rPr>
              <a:t>is</a:t>
            </a:r>
            <a:r>
              <a:rPr lang="en-IN" sz="2000" spc="-5" dirty="0" smtClean="0">
                <a:solidFill>
                  <a:srgbClr val="3D382E"/>
                </a:solidFill>
                <a:latin typeface="Times New Roman"/>
                <a:cs typeface="Times New Roman"/>
              </a:rPr>
              <a:t> </a:t>
            </a:r>
            <a:r>
              <a:rPr sz="2000" dirty="0" smtClean="0">
                <a:solidFill>
                  <a:srgbClr val="3D382E"/>
                </a:solidFill>
                <a:latin typeface="Times New Roman"/>
                <a:cs typeface="Times New Roman"/>
              </a:rPr>
              <a:t>saved </a:t>
            </a:r>
            <a:r>
              <a:rPr lang="en-IN" sz="2000" dirty="0" smtClean="0">
                <a:solidFill>
                  <a:srgbClr val="3D382E"/>
                </a:solidFill>
                <a:latin typeface="Times New Roman"/>
                <a:cs typeface="Times New Roman"/>
              </a:rPr>
              <a:t>in workspace </a:t>
            </a:r>
            <a:r>
              <a:rPr sz="2000" spc="-484" dirty="0" smtClean="0">
                <a:solidFill>
                  <a:srgbClr val="3D382E"/>
                </a:solidFill>
                <a:latin typeface="Times New Roman"/>
                <a:cs typeface="Times New Roman"/>
              </a:rPr>
              <a:t> </a:t>
            </a:r>
            <a:r>
              <a:rPr sz="2000" dirty="0" smtClean="0">
                <a:solidFill>
                  <a:srgbClr val="3D382E"/>
                </a:solidFill>
                <a:latin typeface="Times New Roman"/>
                <a:cs typeface="Times New Roman"/>
              </a:rPr>
              <a:t>for</a:t>
            </a:r>
            <a:r>
              <a:rPr sz="2000" spc="-35" dirty="0" smtClean="0">
                <a:solidFill>
                  <a:srgbClr val="3D382E"/>
                </a:solidFill>
                <a:latin typeface="Times New Roman"/>
                <a:cs typeface="Times New Roman"/>
              </a:rPr>
              <a:t> </a:t>
            </a:r>
            <a:r>
              <a:rPr sz="2000" dirty="0" smtClean="0">
                <a:solidFill>
                  <a:srgbClr val="3D382E"/>
                </a:solidFill>
                <a:latin typeface="Times New Roman"/>
                <a:cs typeface="Times New Roman"/>
              </a:rPr>
              <a:t>use</a:t>
            </a:r>
            <a:r>
              <a:rPr sz="2000" spc="-10" dirty="0" smtClean="0">
                <a:solidFill>
                  <a:srgbClr val="3D382E"/>
                </a:solidFill>
                <a:latin typeface="Times New Roman"/>
                <a:cs typeface="Times New Roman"/>
              </a:rPr>
              <a:t> </a:t>
            </a:r>
            <a:r>
              <a:rPr sz="2000" dirty="0" smtClean="0">
                <a:solidFill>
                  <a:srgbClr val="3D382E"/>
                </a:solidFill>
                <a:latin typeface="Times New Roman"/>
                <a:cs typeface="Times New Roman"/>
              </a:rPr>
              <a:t>in</a:t>
            </a:r>
            <a:r>
              <a:rPr sz="2000" spc="-10" dirty="0" smtClean="0">
                <a:solidFill>
                  <a:srgbClr val="3D382E"/>
                </a:solidFill>
                <a:latin typeface="Times New Roman"/>
                <a:cs typeface="Times New Roman"/>
              </a:rPr>
              <a:t> </a:t>
            </a:r>
            <a:r>
              <a:rPr sz="2000" spc="-5" dirty="0" smtClean="0">
                <a:solidFill>
                  <a:srgbClr val="3D382E"/>
                </a:solidFill>
                <a:latin typeface="Times New Roman"/>
                <a:cs typeface="Times New Roman"/>
              </a:rPr>
              <a:t>prediction</a:t>
            </a:r>
            <a:r>
              <a:rPr lang="en-IN" sz="2000" spc="-5" dirty="0" smtClean="0">
                <a:solidFill>
                  <a:srgbClr val="3D382E"/>
                </a:solidFill>
                <a:latin typeface="Times New Roman"/>
                <a:cs typeface="Times New Roman"/>
              </a:rPr>
              <a:t>.</a:t>
            </a:r>
            <a:endParaRPr sz="2000" dirty="0">
              <a:latin typeface="Times New Roman"/>
              <a:cs typeface="Times New Roman"/>
            </a:endParaRPr>
          </a:p>
        </p:txBody>
      </p:sp>
      <p:pic>
        <p:nvPicPr>
          <p:cNvPr id="4" name="Picture 3"/>
          <p:cNvPicPr>
            <a:picLocks noChangeAspect="1"/>
          </p:cNvPicPr>
          <p:nvPr/>
        </p:nvPicPr>
        <p:blipFill>
          <a:blip r:embed="rId2"/>
          <a:stretch>
            <a:fillRect/>
          </a:stretch>
        </p:blipFill>
        <p:spPr>
          <a:xfrm>
            <a:off x="7543800" y="614095"/>
            <a:ext cx="2133600" cy="10060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60000"/>
                    <a:lumOff val="40000"/>
                  </a:schemeClr>
                </a:solidFill>
              </a:rPr>
              <a:t>Deployment</a:t>
            </a:r>
            <a:r>
              <a:rPr lang="en-IN" dirty="0" smtClean="0"/>
              <a:t> </a:t>
            </a:r>
            <a:r>
              <a:rPr lang="en-IN" dirty="0" smtClean="0">
                <a:solidFill>
                  <a:srgbClr val="3D382E"/>
                </a:solidFill>
                <a:latin typeface="Times New Roman"/>
                <a:cs typeface="Times New Roman"/>
              </a:rPr>
              <a:t>–</a:t>
            </a:r>
            <a:endParaRPr lang="en-IN" dirty="0"/>
          </a:p>
        </p:txBody>
      </p:sp>
      <p:sp>
        <p:nvSpPr>
          <p:cNvPr id="3" name="Content Placeholder 2"/>
          <p:cNvSpPr>
            <a:spLocks noGrp="1"/>
          </p:cNvSpPr>
          <p:nvPr>
            <p:ph idx="1"/>
          </p:nvPr>
        </p:nvSpPr>
        <p:spPr>
          <a:xfrm>
            <a:off x="838200" y="1981200"/>
            <a:ext cx="10515600" cy="4351338"/>
          </a:xfrm>
        </p:spPr>
        <p:txBody>
          <a:bodyPr/>
          <a:lstStyle/>
          <a:p>
            <a:pPr algn="just">
              <a:buClr>
                <a:schemeClr val="accent2"/>
              </a:buClr>
              <a:buFont typeface="Wingdings" panose="05000000000000000000" pitchFamily="2" charset="2"/>
              <a:buChar char="Ø"/>
            </a:pPr>
            <a:r>
              <a:rPr lang="en-IN" dirty="0" smtClean="0"/>
              <a:t> </a:t>
            </a:r>
            <a:r>
              <a:rPr lang="en-IN" sz="2000" dirty="0" smtClean="0"/>
              <a:t>After Training and model Selection we go for the Deployment of the project  for this we create a web application by using </a:t>
            </a:r>
            <a:r>
              <a:rPr lang="en-IN" sz="2000" dirty="0" smtClean="0">
                <a:solidFill>
                  <a:schemeClr val="accent2">
                    <a:lumMod val="75000"/>
                  </a:schemeClr>
                </a:solidFill>
              </a:rPr>
              <a:t>“</a:t>
            </a:r>
            <a:r>
              <a:rPr lang="en-IN" sz="2000" b="1" dirty="0" smtClean="0">
                <a:solidFill>
                  <a:schemeClr val="accent2">
                    <a:lumMod val="75000"/>
                  </a:schemeClr>
                </a:solidFill>
              </a:rPr>
              <a:t>Flask</a:t>
            </a:r>
            <a:r>
              <a:rPr lang="en-IN" sz="2000" dirty="0" smtClean="0">
                <a:solidFill>
                  <a:schemeClr val="accent2">
                    <a:lumMod val="75000"/>
                  </a:schemeClr>
                </a:solidFill>
              </a:rPr>
              <a:t> Web Application framework”</a:t>
            </a:r>
            <a:r>
              <a:rPr lang="en-US" sz="2000" dirty="0" smtClean="0"/>
              <a:t> for the backend</a:t>
            </a:r>
            <a:r>
              <a:rPr lang="en-IN" sz="2000" dirty="0">
                <a:solidFill>
                  <a:schemeClr val="accent2">
                    <a:lumMod val="75000"/>
                  </a:schemeClr>
                </a:solidFill>
              </a:rPr>
              <a:t> </a:t>
            </a:r>
            <a:r>
              <a:rPr lang="en-IN" sz="2000" dirty="0" smtClean="0"/>
              <a:t>development.</a:t>
            </a:r>
          </a:p>
          <a:p>
            <a:pPr algn="just">
              <a:buClr>
                <a:schemeClr val="accent2"/>
              </a:buClr>
              <a:buFont typeface="Wingdings" panose="05000000000000000000" pitchFamily="2" charset="2"/>
              <a:buChar char="Ø"/>
            </a:pPr>
            <a:endParaRPr lang="en-IN" sz="2000" b="1" dirty="0" smtClean="0">
              <a:solidFill>
                <a:schemeClr val="accent2"/>
              </a:solidFill>
            </a:endParaRPr>
          </a:p>
          <a:p>
            <a:pPr algn="just">
              <a:buClr>
                <a:schemeClr val="accent2"/>
              </a:buClr>
              <a:buFont typeface="Wingdings" panose="05000000000000000000" pitchFamily="2" charset="2"/>
              <a:buChar char="Ø"/>
            </a:pPr>
            <a:r>
              <a:rPr lang="en-IN" sz="2000" b="1" dirty="0" smtClean="0">
                <a:solidFill>
                  <a:schemeClr val="accent2"/>
                </a:solidFill>
              </a:rPr>
              <a:t>HTML</a:t>
            </a:r>
            <a:r>
              <a:rPr lang="en-IN" sz="2000" dirty="0" smtClean="0"/>
              <a:t> and </a:t>
            </a:r>
            <a:r>
              <a:rPr lang="en-IN" sz="2000" b="1" dirty="0" smtClean="0">
                <a:solidFill>
                  <a:schemeClr val="accent2"/>
                </a:solidFill>
              </a:rPr>
              <a:t>CSS</a:t>
            </a:r>
            <a:r>
              <a:rPr lang="en-IN" sz="2000" dirty="0" smtClean="0"/>
              <a:t> are used for the  Frontend development.</a:t>
            </a:r>
          </a:p>
          <a:p>
            <a:pPr algn="just">
              <a:buClr>
                <a:schemeClr val="accent2"/>
              </a:buClr>
              <a:buFont typeface="Wingdings" panose="05000000000000000000" pitchFamily="2" charset="2"/>
              <a:buChar char="Ø"/>
            </a:pPr>
            <a:endParaRPr lang="en-US" sz="2000" dirty="0" smtClean="0"/>
          </a:p>
          <a:p>
            <a:pPr algn="just">
              <a:buClr>
                <a:schemeClr val="accent2"/>
              </a:buClr>
              <a:buFont typeface="Wingdings" panose="05000000000000000000" pitchFamily="2" charset="2"/>
              <a:buChar char="Ø"/>
            </a:pPr>
            <a:r>
              <a:rPr lang="en-US" sz="2000" dirty="0" smtClean="0"/>
              <a:t>Flask is used for the backend, but it makes use of a templating language called Jinja2 which is used to create HTML markup formats that are returned to the user via an HTTP request. More on that in a bit.</a:t>
            </a:r>
          </a:p>
          <a:p>
            <a:pPr algn="just">
              <a:buClr>
                <a:schemeClr val="accent2"/>
              </a:buClr>
              <a:buFont typeface="Wingdings" panose="05000000000000000000" pitchFamily="2" charset="2"/>
              <a:buChar char="Ø"/>
            </a:pPr>
            <a:endParaRPr lang="en-US" sz="2000" dirty="0" smtClean="0"/>
          </a:p>
          <a:p>
            <a:pPr algn="just">
              <a:buClr>
                <a:schemeClr val="accent2"/>
              </a:buClr>
              <a:buFont typeface="Wingdings" panose="05000000000000000000" pitchFamily="2" charset="2"/>
              <a:buChar char="Ø"/>
            </a:pPr>
            <a:r>
              <a:rPr lang="en-US" sz="2000" dirty="0" smtClean="0"/>
              <a:t>After creation of web application </a:t>
            </a:r>
            <a:r>
              <a:rPr lang="en-US" sz="2000" b="1" dirty="0" smtClean="0">
                <a:solidFill>
                  <a:schemeClr val="accent2"/>
                </a:solidFill>
              </a:rPr>
              <a:t>“Heroku”</a:t>
            </a:r>
            <a:r>
              <a:rPr lang="en-US" sz="2000" dirty="0" smtClean="0"/>
              <a:t> is used as a platform as a service (PaaS) that build, run, and operate applications entirely in the cloud. </a:t>
            </a:r>
            <a:endParaRPr lang="en-IN" sz="2000" dirty="0" smtClean="0"/>
          </a:p>
        </p:txBody>
      </p:sp>
      <p:pic>
        <p:nvPicPr>
          <p:cNvPr id="6" name="Picture 5"/>
          <p:cNvPicPr>
            <a:picLocks noChangeAspect="1"/>
          </p:cNvPicPr>
          <p:nvPr/>
        </p:nvPicPr>
        <p:blipFill>
          <a:blip r:embed="rId2"/>
          <a:stretch>
            <a:fillRect/>
          </a:stretch>
        </p:blipFill>
        <p:spPr>
          <a:xfrm>
            <a:off x="8087009" y="1027906"/>
            <a:ext cx="1905000" cy="742897"/>
          </a:xfrm>
          <a:prstGeom prst="rect">
            <a:avLst/>
          </a:prstGeom>
        </p:spPr>
      </p:pic>
      <p:pic>
        <p:nvPicPr>
          <p:cNvPr id="7" name="Picture 6"/>
          <p:cNvPicPr>
            <a:picLocks noChangeAspect="1"/>
          </p:cNvPicPr>
          <p:nvPr/>
        </p:nvPicPr>
        <p:blipFill>
          <a:blip r:embed="rId3"/>
          <a:stretch>
            <a:fillRect/>
          </a:stretch>
        </p:blipFill>
        <p:spPr>
          <a:xfrm>
            <a:off x="6553200" y="540925"/>
            <a:ext cx="1533809" cy="636822"/>
          </a:xfrm>
          <a:prstGeom prst="rect">
            <a:avLst/>
          </a:prstGeom>
        </p:spPr>
      </p:pic>
    </p:spTree>
    <p:extLst>
      <p:ext uri="{BB962C8B-B14F-4D97-AF65-F5344CB8AC3E}">
        <p14:creationId xmlns:p14="http://schemas.microsoft.com/office/powerpoint/2010/main" val="414916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85800"/>
            <a:ext cx="3955924" cy="690574"/>
          </a:xfrm>
          <a:prstGeom prst="rect">
            <a:avLst/>
          </a:prstGeom>
        </p:spPr>
        <p:txBody>
          <a:bodyPr vert="horz" wrap="square" lIns="0" tIns="13335" rIns="0" bIns="0" rtlCol="0">
            <a:spAutoFit/>
          </a:bodyPr>
          <a:lstStyle/>
          <a:p>
            <a:pPr marL="12700">
              <a:lnSpc>
                <a:spcPct val="100000"/>
              </a:lnSpc>
              <a:spcBef>
                <a:spcPts val="105"/>
              </a:spcBef>
            </a:pPr>
            <a:r>
              <a:rPr dirty="0" smtClean="0">
                <a:solidFill>
                  <a:schemeClr val="accent2">
                    <a:lumMod val="60000"/>
                    <a:lumOff val="40000"/>
                  </a:schemeClr>
                </a:solidFill>
                <a:latin typeface="Times New Roman"/>
                <a:cs typeface="Times New Roman"/>
              </a:rPr>
              <a:t>PR</a:t>
            </a:r>
            <a:r>
              <a:rPr spc="-15" dirty="0" smtClean="0">
                <a:solidFill>
                  <a:schemeClr val="accent2">
                    <a:lumMod val="60000"/>
                    <a:lumOff val="40000"/>
                  </a:schemeClr>
                </a:solidFill>
                <a:latin typeface="Times New Roman"/>
                <a:cs typeface="Times New Roman"/>
              </a:rPr>
              <a:t>E</a:t>
            </a:r>
            <a:r>
              <a:rPr dirty="0" smtClean="0">
                <a:solidFill>
                  <a:schemeClr val="accent2">
                    <a:lumMod val="60000"/>
                    <a:lumOff val="40000"/>
                  </a:schemeClr>
                </a:solidFill>
                <a:latin typeface="Times New Roman"/>
                <a:cs typeface="Times New Roman"/>
              </a:rPr>
              <a:t>DICTION</a:t>
            </a:r>
            <a:r>
              <a:rPr lang="en-IN" dirty="0" smtClean="0">
                <a:solidFill>
                  <a:srgbClr val="3D382E"/>
                </a:solidFill>
                <a:latin typeface="Times New Roman"/>
                <a:cs typeface="Times New Roman"/>
              </a:rPr>
              <a:t> –</a:t>
            </a:r>
            <a:endParaRPr dirty="0">
              <a:solidFill>
                <a:srgbClr val="3D382E"/>
              </a:solidFill>
              <a:latin typeface="Times New Roman"/>
              <a:cs typeface="Times New Roman"/>
            </a:endParaRPr>
          </a:p>
        </p:txBody>
      </p:sp>
      <p:sp>
        <p:nvSpPr>
          <p:cNvPr id="4" name="Content Placeholder 3"/>
          <p:cNvSpPr>
            <a:spLocks noGrp="1"/>
          </p:cNvSpPr>
          <p:nvPr>
            <p:ph idx="1"/>
          </p:nvPr>
        </p:nvSpPr>
        <p:spPr>
          <a:xfrm>
            <a:off x="762000" y="1589604"/>
            <a:ext cx="10515600" cy="4887396"/>
          </a:xfrm>
        </p:spPr>
        <p:txBody>
          <a:bodyPr/>
          <a:lstStyle/>
          <a:p>
            <a:pPr>
              <a:buClr>
                <a:schemeClr val="accent2"/>
              </a:buClr>
              <a:buFont typeface="Wingdings" panose="05000000000000000000" pitchFamily="2" charset="2"/>
              <a:buChar char="Ø"/>
            </a:pPr>
            <a:r>
              <a:rPr lang="en-IN" dirty="0" smtClean="0"/>
              <a:t> </a:t>
            </a:r>
            <a:r>
              <a:rPr lang="en-IN" sz="1800" dirty="0" smtClean="0"/>
              <a:t>While Deployment we created a app which is using the input from user as a HTML form having fields </a:t>
            </a:r>
            <a:r>
              <a:rPr lang="en-IN" spc="-5" dirty="0" smtClean="0">
                <a:solidFill>
                  <a:srgbClr val="3D382E"/>
                </a:solidFill>
                <a:latin typeface="Times New Roman"/>
                <a:cs typeface="Times New Roman"/>
              </a:rPr>
              <a:t>–</a:t>
            </a:r>
          </a:p>
          <a:p>
            <a:pPr marL="0" indent="0">
              <a:buClr>
                <a:schemeClr val="accent2"/>
              </a:buClr>
              <a:buNone/>
            </a:pPr>
            <a:endParaRPr lang="en-IN" dirty="0"/>
          </a:p>
          <a:p>
            <a:pPr marL="0" indent="0">
              <a:buClr>
                <a:schemeClr val="accent2"/>
              </a:buClr>
              <a:buNone/>
            </a:pPr>
            <a:endParaRPr lang="en-IN" dirty="0" smtClean="0"/>
          </a:p>
          <a:p>
            <a:pPr marL="0" indent="0">
              <a:buClr>
                <a:schemeClr val="accent2"/>
              </a:buClr>
              <a:buNone/>
            </a:pPr>
            <a:endParaRPr lang="en-IN" dirty="0"/>
          </a:p>
          <a:p>
            <a:pPr marL="0" indent="0">
              <a:buClr>
                <a:schemeClr val="accent2"/>
              </a:buClr>
              <a:buNone/>
            </a:pPr>
            <a:endParaRPr lang="en-IN" dirty="0" smtClean="0"/>
          </a:p>
          <a:p>
            <a:pPr marL="0" indent="0">
              <a:buClr>
                <a:schemeClr val="accent2"/>
              </a:buClr>
              <a:buNone/>
            </a:pPr>
            <a:endParaRPr lang="en-IN" dirty="0"/>
          </a:p>
          <a:p>
            <a:pPr marL="0" indent="0">
              <a:buClr>
                <a:schemeClr val="accent2"/>
              </a:buClr>
              <a:buNone/>
            </a:pPr>
            <a:endParaRPr lang="en-IN" dirty="0" smtClean="0"/>
          </a:p>
          <a:p>
            <a:pPr marL="0" indent="0">
              <a:buClr>
                <a:schemeClr val="accent2"/>
              </a:buClr>
              <a:buNone/>
            </a:pPr>
            <a:endParaRPr lang="en-IN" dirty="0"/>
          </a:p>
          <a:p>
            <a:pPr marL="0" indent="0">
              <a:buClr>
                <a:schemeClr val="accent2"/>
              </a:buClr>
              <a:buNone/>
            </a:pPr>
            <a:endParaRPr lang="en-IN" sz="1800" dirty="0" smtClean="0"/>
          </a:p>
          <a:p>
            <a:pPr marL="0" indent="0">
              <a:buClr>
                <a:schemeClr val="accent2"/>
              </a:buClr>
              <a:buNone/>
            </a:pPr>
            <a:r>
              <a:rPr lang="en-IN" sz="1800" dirty="0"/>
              <a:t>	</a:t>
            </a:r>
            <a:r>
              <a:rPr lang="en-IN" sz="1800" dirty="0" smtClean="0"/>
              <a:t>	</a:t>
            </a:r>
            <a:r>
              <a:rPr lang="en-IN" sz="1800" dirty="0" smtClean="0">
                <a:solidFill>
                  <a:schemeClr val="accent2"/>
                </a:solidFill>
              </a:rPr>
              <a:t>Application Link</a:t>
            </a:r>
            <a:r>
              <a:rPr lang="en-IN" sz="1800" dirty="0" smtClean="0"/>
              <a:t>:	</a:t>
            </a:r>
            <a:r>
              <a:rPr lang="en-IN" sz="1800" dirty="0" smtClean="0">
                <a:hlinkClick r:id="rId2" action="ppaction://hlinkfile"/>
              </a:rPr>
              <a:t>incomeprediction190.herokuapp.com</a:t>
            </a:r>
            <a:endParaRPr lang="en-IN" sz="1800" dirty="0" smtClean="0"/>
          </a:p>
          <a:p>
            <a:pPr marL="0" indent="0">
              <a:buClr>
                <a:schemeClr val="accent2"/>
              </a:buClr>
              <a:buNone/>
            </a:pPr>
            <a:endParaRPr lang="en-IN" dirty="0" smtClean="0"/>
          </a:p>
        </p:txBody>
      </p:sp>
      <p:pic>
        <p:nvPicPr>
          <p:cNvPr id="8" name="Picture 7"/>
          <p:cNvPicPr>
            <a:picLocks noChangeAspect="1"/>
          </p:cNvPicPr>
          <p:nvPr/>
        </p:nvPicPr>
        <p:blipFill rotWithShape="1">
          <a:blip r:embed="rId3"/>
          <a:srcRect l="4528" t="32396" r="2196" b="4732"/>
          <a:stretch/>
        </p:blipFill>
        <p:spPr>
          <a:xfrm>
            <a:off x="762000" y="2133600"/>
            <a:ext cx="10515600" cy="366553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1923</TotalTime>
  <Words>1099</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MT</vt:lpstr>
      <vt:lpstr>Calibri</vt:lpstr>
      <vt:lpstr>Calibri Light</vt:lpstr>
      <vt:lpstr>Courier New</vt:lpstr>
      <vt:lpstr>Segoe UI Symbol</vt:lpstr>
      <vt:lpstr>Times New Roman</vt:lpstr>
      <vt:lpstr>Trebuchet MS</vt:lpstr>
      <vt:lpstr>Wingdings</vt:lpstr>
      <vt:lpstr>Office Theme</vt:lpstr>
      <vt:lpstr>ADULT CENSUS INCOME PREDICTION</vt:lpstr>
      <vt:lpstr>OBJECTIVE</vt:lpstr>
      <vt:lpstr>Benefits</vt:lpstr>
      <vt:lpstr>ARCHITECTURE</vt:lpstr>
      <vt:lpstr>DATA Collection, Import and Validation –</vt:lpstr>
      <vt:lpstr>Data Transformation and Pre-processing –</vt:lpstr>
      <vt:lpstr>Best Model Selection and Hyper-parameter Tuning–</vt:lpstr>
      <vt:lpstr>Deployment –</vt:lpstr>
      <vt:lpstr>PREDICTION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FS19IF009 Pankaj</dc:creator>
  <cp:lastModifiedBy>pc</cp:lastModifiedBy>
  <cp:revision>33</cp:revision>
  <dcterms:created xsi:type="dcterms:W3CDTF">2021-10-24T03:57:09Z</dcterms:created>
  <dcterms:modified xsi:type="dcterms:W3CDTF">2021-10-26T08:21:48Z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for Microsoft 365</vt:lpwstr>
  </property>
  <property fmtid="{D5CDD505-2E9C-101B-9397-08002B2CF9AE}" pid="4" name="LastSaved">
    <vt:filetime>2021-10-24T00:00:00Z</vt:filetime>
  </property>
</Properties>
</file>