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"/>
    <p:sldMasterId id="2147483677" r:id="rId18"/>
    <p:sldMasterId id="2147483688" r:id="rId19"/>
    <p:sldMasterId id="2147483699" r:id="rId20"/>
    <p:sldMasterId id="2147483710" r:id="rId21"/>
    <p:sldMasterId id="2147483720" r:id="rId22"/>
  </p:sldMasterIdLst>
  <p:notesMasterIdLst>
    <p:notesMasterId r:id="rId40"/>
  </p:notesMasterIdLst>
  <p:handoutMasterIdLst>
    <p:handoutMasterId r:id="rId41"/>
  </p:handoutMasterIdLst>
  <p:sldIdLst>
    <p:sldId id="501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03" r:id="rId39"/>
  </p:sldIdLst>
  <p:sldSz cx="9144000" cy="6858000" type="screen4x3"/>
  <p:notesSz cx="6797675" cy="9928225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ja Bezjak" initials="SB" lastIdx="2" clrIdx="0"/>
  <p:cmAuthor id="1" name="Vipavc Brvar, Irena" initials="VB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A0E"/>
    <a:srgbClr val="FDD44F"/>
    <a:srgbClr val="FE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8" autoAdjust="0"/>
  </p:normalViewPr>
  <p:slideViewPr>
    <p:cSldViewPr>
      <p:cViewPr varScale="1">
        <p:scale>
          <a:sx n="96" d="100"/>
          <a:sy n="96" d="100"/>
        </p:scale>
        <p:origin x="151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2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5.xml"/><Relationship Id="rId34" Type="http://schemas.openxmlformats.org/officeDocument/2006/relationships/slide" Target="slides/slide12.xml"/><Relationship Id="rId42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3.xml"/><Relationship Id="rId31" Type="http://schemas.openxmlformats.org/officeDocument/2006/relationships/slide" Target="slides/slide9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6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71EFA972-5048-46C4-B985-EBCF5C167A28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6B85217C-2A4B-4EF1-A984-D382426647C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649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FED22476-879D-4112-847C-7AAFC53BA7F7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FE347E39-09D9-4CE2-8F3C-1A762EB6E11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205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63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gif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8.gi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30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/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868863"/>
            <a:ext cx="8641655" cy="1655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  <a:endParaRPr lang="sl-SI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0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60000"/>
          </a:xfrm>
          <a:prstGeom prst="rect">
            <a:avLst/>
          </a:prstGeom>
          <a:solidFill>
            <a:srgbClr val="FDD44F"/>
          </a:solidFill>
        </p:spPr>
        <p:txBody>
          <a:bodyPr anchor="ctr"/>
          <a:lstStyle>
            <a:lvl1pPr eaLnBrk="1" latinLnBrk="0" hangingPunct="1">
              <a:defRPr kumimoji="0" sz="1800" b="1">
                <a:solidFill>
                  <a:srgbClr val="9D0A0E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6000" y="808876"/>
            <a:ext cx="8077200" cy="562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6B64-3991-4455-8251-E1727C2A5ADE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7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2C960-F9F2-45D1-B744-6DA9DDAB933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18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3614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348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28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4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2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170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9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7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7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95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2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341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194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5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0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6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08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1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143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2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6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4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38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726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728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42063-7BCE-40FE-913F-97A8EFCA4022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BEC20-53D5-4BCB-8511-252A1B0BC8F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3458975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61" y="6319082"/>
            <a:ext cx="1173714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761" y="6159578"/>
            <a:ext cx="1627414" cy="5721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121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12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6157974"/>
            <a:ext cx="1544562" cy="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CE20C-0E33-4AA8-9380-2486078C5EBA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BC91-9E62-44DD-ACF9-4344C8C9BF8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5319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6" y="6008170"/>
            <a:ext cx="2414375" cy="6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90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192F97-2E49-4275-9679-3A7A0ED2E3F6}" type="slidenum">
              <a:rPr lang="en-GB" altLang="sl-SI"/>
              <a:pPr/>
              <a:t>‹#›</a:t>
            </a:fld>
            <a:endParaRPr lang="en-GB" altLang="sl-SI"/>
          </a:p>
        </p:txBody>
      </p:sp>
    </p:spTree>
    <p:extLst>
      <p:ext uri="{BB962C8B-B14F-4D97-AF65-F5344CB8AC3E}">
        <p14:creationId xmlns:p14="http://schemas.microsoft.com/office/powerpoint/2010/main" val="114951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055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2B83A-4258-46ED-ABF0-6F6DCC351D27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96935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5095-488D-473C-B51F-2F58E4A83861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3EF0-6BCF-486D-AB41-89811E1048E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169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sl-SI" dirty="0"/>
          </a:p>
        </p:txBody>
      </p:sp>
      <p:pic>
        <p:nvPicPr>
          <p:cNvPr id="5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4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800200" cy="1291372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l-SI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66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232/1.13710" TargetMode="Externa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spsr.12450" TargetMode="Externa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CGRT/covid-policy-tracker/blob/master/documentation/codebook.md#containment-and-closure-policies" TargetMode="External"/><Relationship Id="rId7" Type="http://schemas.openxmlformats.org/officeDocument/2006/relationships/hyperlink" Target="https://github.com/OxCGRT/covid-policy-tracker/blob/master/documentation/codebook.md#miscellaneous-policie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3.xml"/><Relationship Id="rId6" Type="http://schemas.openxmlformats.org/officeDocument/2006/relationships/hyperlink" Target="https://github.com/OxCGRT/covid-policy-tracker/blob/master/documentation/codebook.md#vaccination-policies" TargetMode="External"/><Relationship Id="rId5" Type="http://schemas.openxmlformats.org/officeDocument/2006/relationships/hyperlink" Target="https://github.com/OxCGRT/covid-policy-tracker/blob/master/documentation/codebook.md#health-system-policies" TargetMode="External"/><Relationship Id="rId4" Type="http://schemas.openxmlformats.org/officeDocument/2006/relationships/hyperlink" Target="https://github.com/OxCGRT/covid-policy-tracker/blob/master/documentation/codebook.md#economic-polic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0275074020942445#bibr9-0275074020942445" TargetMode="External"/><Relationship Id="rId2" Type="http://schemas.openxmlformats.org/officeDocument/2006/relationships/hyperlink" Target="https://journals.sagepub.com/doi/full/10.1177/0275074020942445#bibr15-0275074020942445" TargetMode="Externa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s://innovation-entrepreneurship.springeropen.com/articles/10.1186/s13731-022-00219-2#ref-CR6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232/1.13710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4821" y="4705634"/>
            <a:ext cx="8642350" cy="431775"/>
          </a:xfrm>
        </p:spPr>
        <p:txBody>
          <a:bodyPr/>
          <a:lstStyle/>
          <a:p>
            <a:r>
              <a:rPr lang="sl-SI" dirty="0" smtClean="0"/>
              <a:t>	Janez Štebe</a:t>
            </a:r>
            <a:r>
              <a:rPr lang="en-GB" dirty="0" smtClean="0"/>
              <a:t>, </a:t>
            </a:r>
            <a:r>
              <a:rPr lang="sl-SI" dirty="0" smtClean="0"/>
              <a:t>ADP/UL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50825" y="5137409"/>
            <a:ext cx="8642350" cy="1099904"/>
          </a:xfrm>
        </p:spPr>
        <p:txBody>
          <a:bodyPr/>
          <a:lstStyle/>
          <a:p>
            <a:pPr algn="ctr"/>
            <a:r>
              <a:rPr lang="sl-SI" dirty="0" smtClean="0"/>
              <a:t> SLOVENSKO SOCIOLOŠKO SREČANJE </a:t>
            </a:r>
            <a:r>
              <a:rPr lang="sl-SI" dirty="0"/>
              <a:t>2022 </a:t>
            </a:r>
            <a:r>
              <a:rPr lang="it-IT" dirty="0" smtClean="0"/>
              <a:t> </a:t>
            </a:r>
            <a:endParaRPr lang="sl-SI" dirty="0" smtClean="0"/>
          </a:p>
          <a:p>
            <a:pPr algn="ctr"/>
            <a:r>
              <a:rPr lang="it-IT" dirty="0" smtClean="0"/>
              <a:t>Fakulteta </a:t>
            </a:r>
            <a:r>
              <a:rPr lang="it-IT" dirty="0"/>
              <a:t>za družbene vede, Univerza v Ljubljani </a:t>
            </a:r>
            <a:endParaRPr lang="sl-SI" dirty="0" smtClean="0"/>
          </a:p>
          <a:p>
            <a:pPr algn="ctr"/>
            <a:r>
              <a:rPr lang="sl-SI" dirty="0" smtClean="0"/>
              <a:t>4</a:t>
            </a:r>
            <a:r>
              <a:rPr lang="sl-SI" dirty="0"/>
              <a:t>. in 5. november </a:t>
            </a:r>
            <a:endParaRPr lang="sl-SI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2411156"/>
            <a:ext cx="7704856" cy="1914929"/>
          </a:xfrm>
        </p:spPr>
        <p:txBody>
          <a:bodyPr/>
          <a:lstStyle/>
          <a:p>
            <a:r>
              <a:rPr lang="sl-SI" sz="3600" dirty="0">
                <a:solidFill>
                  <a:srgbClr val="9D0A0E"/>
                </a:solidFill>
              </a:rPr>
              <a:t>Družbeni in politični odziv Slovenije na COVID-19 krizo v primerjalni </a:t>
            </a:r>
            <a:r>
              <a:rPr lang="sl-SI" sz="3600" dirty="0" smtClean="0">
                <a:solidFill>
                  <a:srgbClr val="9D0A0E"/>
                </a:solidFill>
              </a:rPr>
              <a:t>perspektivi</a:t>
            </a: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3071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40" y="1268760"/>
            <a:ext cx="8229600" cy="48965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'SUPPOSE_NATIONAL_GOVERNMENT': 'SUPPOSE/OPPOSE NATIONAL GOVERNMENT IN GENERAL',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'SATISFACTION_PANDEMIC_MEASURES</a:t>
            </a:r>
            <a:r>
              <a:rPr lang="en-US" sz="1800" dirty="0"/>
              <a:t>': 'SATISFACTION WITH GOVERNMENT CORONAVIRUS PANDEMIC MEASURES',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'LIMITATION_INDIVIDUAL_FREEDOMS_JUSTIFIED</a:t>
            </a:r>
            <a:r>
              <a:rPr lang="en-US" sz="1800" dirty="0"/>
              <a:t>': 'LIMITATION OF INDIVID FREEDOM - JUSTIFIED VS OPPOSED',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</a:t>
            </a:r>
            <a:r>
              <a:rPr lang="en-US" sz="1800" dirty="0" err="1" smtClean="0"/>
              <a:t>Everyone_should_get_vaccinated_it_is_civic_duty</a:t>
            </a:r>
            <a:r>
              <a:rPr lang="sl-SI" sz="1800" dirty="0" smtClean="0"/>
              <a:t>‘</a:t>
            </a:r>
            <a:r>
              <a:rPr lang="en-US" sz="1800" dirty="0" smtClean="0"/>
              <a:t>‚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1800" dirty="0" err="1" smtClean="0"/>
              <a:t>Vaccination</a:t>
            </a:r>
            <a:r>
              <a:rPr lang="sl-SI" sz="1800" dirty="0" smtClean="0"/>
              <a:t> </a:t>
            </a:r>
            <a:r>
              <a:rPr lang="sl-SI" sz="1800" dirty="0" err="1" smtClean="0"/>
              <a:t>intention</a:t>
            </a:r>
            <a:r>
              <a:rPr lang="sl-SI" sz="1800" dirty="0" smtClean="0"/>
              <a:t>:  </a:t>
            </a:r>
            <a:r>
              <a:rPr lang="en-US" sz="1800" dirty="0" smtClean="0"/>
              <a:t>'</a:t>
            </a:r>
            <a:r>
              <a:rPr lang="en-US" sz="1800" dirty="0" err="1" smtClean="0"/>
              <a:t>All_Less_Vaccinated_Later_Never</a:t>
            </a:r>
            <a:r>
              <a:rPr lang="sl-SI" sz="1800" dirty="0" smtClean="0"/>
              <a:t>‘</a:t>
            </a:r>
            <a:r>
              <a:rPr lang="en-US" sz="1800" dirty="0" smtClean="0"/>
              <a:t>‚</a:t>
            </a:r>
            <a:endParaRPr lang="sl-SI" sz="1800" dirty="0" smtClean="0"/>
          </a:p>
          <a:p>
            <a:r>
              <a:rPr lang="sl-SI" dirty="0"/>
              <a:t>Korelacije na </a:t>
            </a:r>
            <a:r>
              <a:rPr lang="sl-SI" dirty="0" err="1"/>
              <a:t>agregiranih</a:t>
            </a:r>
            <a:r>
              <a:rPr lang="sl-SI" dirty="0"/>
              <a:t> vrednostih po državah</a:t>
            </a:r>
          </a:p>
          <a:p>
            <a:r>
              <a:rPr lang="sl-SI" dirty="0" smtClean="0"/>
              <a:t>				</a:t>
            </a:r>
            <a:r>
              <a:rPr lang="en-US" dirty="0" smtClean="0"/>
              <a:t> </a:t>
            </a:r>
            <a:r>
              <a:rPr lang="en-US" sz="1400" dirty="0"/>
              <a:t>LIMITATION_INDIVIDUAL_FREEDOMS_JUSTIFIED  \</a:t>
            </a:r>
          </a:p>
          <a:p>
            <a:r>
              <a:rPr lang="en-US" sz="1400" dirty="0"/>
              <a:t>SUPPOSE_NATIONAL_GOVERNMENT                            </a:t>
            </a:r>
            <a:r>
              <a:rPr lang="sl-SI" sz="1400" dirty="0" smtClean="0"/>
              <a:t>		</a:t>
            </a:r>
            <a:r>
              <a:rPr lang="en-US" sz="1400" dirty="0" smtClean="0"/>
              <a:t>0.84</a:t>
            </a:r>
            <a:endParaRPr lang="sl-SI" sz="1400" dirty="0" smtClean="0"/>
          </a:p>
          <a:p>
            <a:r>
              <a:rPr lang="en-US" sz="1400" dirty="0" smtClean="0"/>
              <a:t>SATISFACTION_PANDEMIC_MEASURES                     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0.75</a:t>
            </a:r>
            <a:endParaRPr lang="sl-SI" sz="1400" dirty="0" smtClean="0"/>
          </a:p>
          <a:p>
            <a:r>
              <a:rPr lang="en-US" sz="1400" dirty="0" smtClean="0"/>
              <a:t>LIMITATION_INDIVIDUAL_FREEDOMS_JUSTIFIED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1</a:t>
            </a:r>
            <a:endParaRPr lang="sl-SI" sz="1400" dirty="0" smtClean="0"/>
          </a:p>
          <a:p>
            <a:r>
              <a:rPr lang="en-US" sz="1400" dirty="0" err="1" smtClean="0"/>
              <a:t>Everyone_should_get_vaccinated_it_is_civic_duty</a:t>
            </a:r>
            <a:r>
              <a:rPr lang="en-US" sz="1400" dirty="0" smtClean="0"/>
              <a:t>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0.74</a:t>
            </a:r>
            <a:endParaRPr lang="sl-SI" sz="1400" dirty="0" smtClean="0"/>
          </a:p>
          <a:p>
            <a:r>
              <a:rPr lang="en-US" sz="1400" dirty="0" err="1" smtClean="0"/>
              <a:t>All_Less_Vaccinated_Later_Never</a:t>
            </a:r>
            <a:r>
              <a:rPr lang="en-US" sz="1400" dirty="0" smtClean="0"/>
              <a:t>                               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0.79</a:t>
            </a:r>
            <a:endParaRPr lang="sl-SI" sz="1400" dirty="0"/>
          </a:p>
          <a:p>
            <a:pPr marL="4229100" lvl="8" indent="-342900"/>
            <a:r>
              <a:rPr lang="sl-SI" sz="1200" dirty="0" err="1" smtClean="0"/>
              <a:t>European</a:t>
            </a:r>
            <a:r>
              <a:rPr lang="sl-SI" sz="1200" dirty="0" smtClean="0"/>
              <a:t> </a:t>
            </a:r>
            <a:r>
              <a:rPr lang="sl-SI" sz="1200" dirty="0" err="1"/>
              <a:t>Commission</a:t>
            </a:r>
            <a:r>
              <a:rPr lang="sl-SI" sz="1200" dirty="0"/>
              <a:t>, </a:t>
            </a:r>
            <a:r>
              <a:rPr lang="sl-SI" sz="1200" dirty="0" err="1"/>
              <a:t>Brussels</a:t>
            </a:r>
            <a:r>
              <a:rPr lang="sl-SI" sz="1200" dirty="0"/>
              <a:t> (2021). </a:t>
            </a:r>
            <a:r>
              <a:rPr lang="sl-SI" sz="1200" dirty="0" err="1"/>
              <a:t>Flash</a:t>
            </a:r>
            <a:r>
              <a:rPr lang="sl-SI" sz="1200" dirty="0"/>
              <a:t> </a:t>
            </a:r>
            <a:r>
              <a:rPr lang="sl-SI" sz="1200" dirty="0" err="1"/>
              <a:t>Eurobarometer</a:t>
            </a:r>
            <a:r>
              <a:rPr lang="sl-SI" sz="1200" dirty="0"/>
              <a:t> 494 (</a:t>
            </a:r>
            <a:r>
              <a:rPr lang="sl-SI" sz="1200" dirty="0" err="1"/>
              <a:t>Attitudes</a:t>
            </a:r>
            <a:r>
              <a:rPr lang="sl-SI" sz="1200" dirty="0"/>
              <a:t> on </a:t>
            </a:r>
            <a:r>
              <a:rPr lang="sl-SI" sz="1200" dirty="0" err="1"/>
              <a:t>Vaccination</a:t>
            </a:r>
            <a:r>
              <a:rPr lang="sl-SI" sz="1200" dirty="0"/>
              <a:t> </a:t>
            </a:r>
            <a:r>
              <a:rPr lang="sl-SI" sz="1200" dirty="0" err="1"/>
              <a:t>against</a:t>
            </a:r>
            <a:r>
              <a:rPr lang="sl-SI" sz="1200" dirty="0"/>
              <a:t> Covid-19). </a:t>
            </a:r>
            <a:r>
              <a:rPr lang="sl-SI" sz="1200" i="1" dirty="0"/>
              <a:t>GESIS Data </a:t>
            </a:r>
            <a:r>
              <a:rPr lang="sl-SI" sz="1200" i="1" dirty="0" err="1"/>
              <a:t>Archive</a:t>
            </a:r>
            <a:r>
              <a:rPr lang="sl-SI" sz="1200" i="1" dirty="0"/>
              <a:t>, </a:t>
            </a:r>
            <a:r>
              <a:rPr lang="sl-SI" sz="1200" i="1" dirty="0" err="1"/>
              <a:t>Cologne</a:t>
            </a:r>
            <a:r>
              <a:rPr lang="sl-SI" sz="1200" i="1" dirty="0"/>
              <a:t>. ZA7771 Data file </a:t>
            </a:r>
            <a:r>
              <a:rPr lang="sl-SI" sz="1200" i="1" dirty="0" err="1"/>
              <a:t>Version</a:t>
            </a:r>
            <a:r>
              <a:rPr lang="sl-SI" sz="1200" i="1" dirty="0"/>
              <a:t> 1.0.0, https://doi.org/10.4232/1.13786.</a:t>
            </a:r>
            <a:endParaRPr lang="sl-SI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/>
          </a:p>
          <a:p>
            <a:endParaRPr lang="sl-SI" dirty="0" smtClean="0"/>
          </a:p>
          <a:p>
            <a:pPr marL="3314700" lvl="6" indent="-342900"/>
            <a:r>
              <a:rPr lang="sl-SI" sz="1400" dirty="0" err="1" smtClean="0"/>
              <a:t>European</a:t>
            </a:r>
            <a:r>
              <a:rPr lang="sl-SI" sz="1400" dirty="0" smtClean="0"/>
              <a:t> </a:t>
            </a:r>
            <a:r>
              <a:rPr lang="sl-SI" sz="1400" dirty="0" err="1"/>
              <a:t>Parliament</a:t>
            </a:r>
            <a:r>
              <a:rPr lang="sl-SI" sz="1400" dirty="0"/>
              <a:t>, </a:t>
            </a:r>
            <a:r>
              <a:rPr lang="sl-SI" sz="1400" dirty="0" err="1"/>
              <a:t>Directorate</a:t>
            </a:r>
            <a:r>
              <a:rPr lang="sl-SI" sz="1400" dirty="0"/>
              <a:t>-General </a:t>
            </a:r>
            <a:r>
              <a:rPr lang="sl-SI" sz="1400" dirty="0" err="1"/>
              <a:t>For</a:t>
            </a:r>
            <a:r>
              <a:rPr lang="sl-SI" sz="1400" dirty="0"/>
              <a:t> </a:t>
            </a:r>
            <a:r>
              <a:rPr lang="sl-SI" sz="1400" dirty="0" err="1"/>
              <a:t>Communication</a:t>
            </a:r>
            <a:r>
              <a:rPr lang="sl-SI" sz="1400" dirty="0"/>
              <a:t>. ‘</a:t>
            </a:r>
            <a:r>
              <a:rPr lang="sl-SI" sz="1400" dirty="0" err="1"/>
              <a:t>European</a:t>
            </a:r>
            <a:r>
              <a:rPr lang="sl-SI" sz="1400" dirty="0"/>
              <a:t> </a:t>
            </a:r>
            <a:r>
              <a:rPr lang="sl-SI" sz="1400" dirty="0" err="1"/>
              <a:t>Parliament</a:t>
            </a:r>
            <a:r>
              <a:rPr lang="sl-SI" sz="1400" dirty="0"/>
              <a:t> COVID-19 </a:t>
            </a:r>
            <a:r>
              <a:rPr lang="sl-SI" sz="1400" dirty="0" err="1"/>
              <a:t>Survey</a:t>
            </a:r>
            <a:r>
              <a:rPr lang="sl-SI" sz="1400" dirty="0"/>
              <a:t> – </a:t>
            </a:r>
            <a:r>
              <a:rPr lang="sl-SI" sz="1400" dirty="0" err="1"/>
              <a:t>Round</a:t>
            </a:r>
            <a:r>
              <a:rPr lang="sl-SI" sz="1400" dirty="0"/>
              <a:t> 3European </a:t>
            </a:r>
            <a:r>
              <a:rPr lang="sl-SI" sz="1400" dirty="0" err="1"/>
              <a:t>Parliament</a:t>
            </a:r>
            <a:r>
              <a:rPr lang="sl-SI" sz="1400" dirty="0"/>
              <a:t> COVID-19 </a:t>
            </a:r>
            <a:r>
              <a:rPr lang="sl-SI" sz="1400" dirty="0" err="1"/>
              <a:t>Survey</a:t>
            </a:r>
            <a:r>
              <a:rPr lang="sl-SI" sz="1400" dirty="0"/>
              <a:t> – </a:t>
            </a:r>
            <a:r>
              <a:rPr lang="sl-SI" sz="1400" dirty="0" err="1"/>
              <a:t>Round</a:t>
            </a:r>
            <a:r>
              <a:rPr lang="sl-SI" sz="1400" dirty="0"/>
              <a:t> 3’. GESIS Data </a:t>
            </a:r>
            <a:r>
              <a:rPr lang="sl-SI" sz="1400" dirty="0" err="1"/>
              <a:t>Archive</a:t>
            </a:r>
            <a:r>
              <a:rPr lang="sl-SI" sz="1400" dirty="0"/>
              <a:t>, 2021. </a:t>
            </a:r>
            <a:r>
              <a:rPr lang="sl-SI" sz="1400" u="sng" dirty="0">
                <a:hlinkClick r:id="rId2"/>
              </a:rPr>
              <a:t>https://doi.org/10.4232/1.13710</a:t>
            </a:r>
            <a:r>
              <a:rPr lang="sl-SI" sz="1400" dirty="0"/>
              <a:t>.</a:t>
            </a:r>
          </a:p>
          <a:p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846339"/>
          </a:xfrm>
        </p:spPr>
        <p:txBody>
          <a:bodyPr/>
          <a:lstStyle/>
          <a:p>
            <a:r>
              <a:rPr lang="sl-SI" dirty="0" smtClean="0"/>
              <a:t>Podpora, zadovoljstvo z omejitvenimi ukrepi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31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4" y="681280"/>
            <a:ext cx="8407846" cy="540963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Graf z državami: Individualizem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92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683664"/>
            <a:ext cx="8620396" cy="497758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</a:t>
            </a:r>
            <a:r>
              <a:rPr lang="sl-SI" dirty="0"/>
              <a:t>Togost</a:t>
            </a:r>
          </a:p>
        </p:txBody>
      </p:sp>
    </p:spTree>
    <p:extLst>
      <p:ext uri="{BB962C8B-B14F-4D97-AF65-F5344CB8AC3E}">
        <p14:creationId xmlns:p14="http://schemas.microsoft.com/office/powerpoint/2010/main" val="477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1495429"/>
            <a:ext cx="8229600" cy="39401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30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348710" cy="648072"/>
          </a:xfrm>
        </p:spPr>
        <p:txBody>
          <a:bodyPr/>
          <a:lstStyle/>
          <a:p>
            <a:r>
              <a:rPr lang="sl-SI" dirty="0" smtClean="0"/>
              <a:t>Hvala za pozornost!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190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Kolikšna </a:t>
            </a:r>
            <a:r>
              <a:rPr lang="sl-SI" dirty="0"/>
              <a:t>je bila podpora in sledenje omejitvenim ukrepom za blaženje poteka </a:t>
            </a:r>
            <a:r>
              <a:rPr lang="sl-SI" dirty="0" smtClean="0"/>
              <a:t>epidemije?</a:t>
            </a:r>
          </a:p>
          <a:p>
            <a:endParaRPr lang="sl-SI" dirty="0" smtClean="0"/>
          </a:p>
          <a:p>
            <a:r>
              <a:rPr lang="sl-SI" dirty="0" smtClean="0"/>
              <a:t>Strogost ukrepov? </a:t>
            </a:r>
            <a:endParaRPr lang="sl-SI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dirty="0" smtClean="0"/>
              <a:t>odvisna </a:t>
            </a:r>
            <a:r>
              <a:rPr lang="sl-SI" dirty="0" smtClean="0"/>
              <a:t>tudi od stanja in dinamike epidemije; po drugi strani so države sprejemale (vsaj na začetku) dokaj podobne ukrepe – posnemale druga drugo? (</a:t>
            </a:r>
            <a:r>
              <a:rPr lang="en-US" sz="1400" i="1" dirty="0" err="1"/>
              <a:t>Rausis</a:t>
            </a:r>
            <a:r>
              <a:rPr lang="en-US" sz="1400" i="1" dirty="0"/>
              <a:t>, F. and </a:t>
            </a:r>
            <a:r>
              <a:rPr lang="en-US" sz="1400" i="1" dirty="0" err="1"/>
              <a:t>Hoffmeyer-Zlotnik</a:t>
            </a:r>
            <a:r>
              <a:rPr lang="en-US" sz="1400" i="1" dirty="0"/>
              <a:t>, P. (2021), Contagious Policies? Studying National Responses to a Global Pandemic in Europe. Swiss </a:t>
            </a:r>
            <a:r>
              <a:rPr lang="en-US" sz="1400" i="1" dirty="0" err="1"/>
              <a:t>Polit</a:t>
            </a:r>
            <a:r>
              <a:rPr lang="en-US" sz="1400" i="1" dirty="0"/>
              <a:t> </a:t>
            </a:r>
            <a:r>
              <a:rPr lang="en-US" sz="1400" i="1" dirty="0" err="1"/>
              <a:t>Sci</a:t>
            </a:r>
            <a:r>
              <a:rPr lang="en-US" sz="1400" i="1" dirty="0"/>
              <a:t> Rev, 27: 283-296. </a:t>
            </a:r>
            <a:r>
              <a:rPr lang="en-US" sz="1400" i="1" dirty="0">
                <a:hlinkClick r:id="rId2"/>
              </a:rPr>
              <a:t>https://</a:t>
            </a:r>
            <a:r>
              <a:rPr lang="en-US" sz="1400" i="1" dirty="0" smtClean="0">
                <a:hlinkClick r:id="rId2"/>
              </a:rPr>
              <a:t>doi.org/10.1111/spsr.12450</a:t>
            </a:r>
            <a:r>
              <a:rPr lang="sl-SI" sz="1400" i="1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Sledenje ukrepom?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dirty="0" smtClean="0"/>
              <a:t>odvisno od splošnega družbenega in političnega zaupanja, solidarnosti in kohezivnosti v družbi…</a:t>
            </a:r>
            <a:endParaRPr lang="sl-SI" dirty="0"/>
          </a:p>
          <a:p>
            <a:endParaRPr lang="sl-SI" dirty="0"/>
          </a:p>
          <a:p>
            <a:r>
              <a:rPr lang="sl-SI" dirty="0"/>
              <a:t>Kakšno vlogo imajo pri tem dimenzije nacionalne kulture?</a:t>
            </a:r>
          </a:p>
          <a:p>
            <a:endParaRPr lang="sl-S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630315"/>
          </a:xfrm>
        </p:spPr>
        <p:txBody>
          <a:bodyPr/>
          <a:lstStyle/>
          <a:p>
            <a:r>
              <a:rPr lang="sl-SI" dirty="0" smtClean="0"/>
              <a:t>Glavno vprašanje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721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4" y="867627"/>
            <a:ext cx="8101012" cy="54006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Strogost ukrepov – dinamika 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302840" y="616530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Vir: </a:t>
            </a:r>
            <a:r>
              <a:rPr lang="en-US" dirty="0" smtClean="0"/>
              <a:t>Hale</a:t>
            </a:r>
            <a:r>
              <a:rPr lang="en-US" dirty="0"/>
              <a:t>, Thomas, Sam Webster, Anna Petherick, Toby Phillips, and Beatriz Kira (2020). Oxford COVID-19 Government Response Tracker, </a:t>
            </a:r>
            <a:r>
              <a:rPr lang="en-US" dirty="0" err="1"/>
              <a:t>Blavatnik</a:t>
            </a:r>
            <a:r>
              <a:rPr lang="en-US" dirty="0"/>
              <a:t> School of Government</a:t>
            </a:r>
            <a:r>
              <a:rPr lang="en-US" dirty="0" smtClean="0"/>
              <a:t>.</a:t>
            </a:r>
            <a:endParaRPr lang="sl-SI" dirty="0"/>
          </a:p>
        </p:txBody>
      </p:sp>
      <p:sp>
        <p:nvSpPr>
          <p:cNvPr id="7" name="Line Callout 3 6"/>
          <p:cNvSpPr/>
          <p:nvPr/>
        </p:nvSpPr>
        <p:spPr>
          <a:xfrm>
            <a:off x="1907704" y="728699"/>
            <a:ext cx="1296144" cy="27785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19409"/>
              <a:gd name="adj8" fmla="val 22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Slovenija</a:t>
            </a:r>
            <a:endParaRPr lang="sl-SI" dirty="0"/>
          </a:p>
        </p:txBody>
      </p:sp>
      <p:sp>
        <p:nvSpPr>
          <p:cNvPr id="8" name="Line Callout 1 (No Border) 7"/>
          <p:cNvSpPr/>
          <p:nvPr/>
        </p:nvSpPr>
        <p:spPr>
          <a:xfrm>
            <a:off x="2771800" y="1268760"/>
            <a:ext cx="1296144" cy="360040"/>
          </a:xfrm>
          <a:prstGeom prst="callout1">
            <a:avLst>
              <a:gd name="adj1" fmla="val 18750"/>
              <a:gd name="adj2" fmla="val -8333"/>
              <a:gd name="adj3" fmla="val 327629"/>
              <a:gd name="adj4" fmla="val -23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Madžarska</a:t>
            </a:r>
            <a:endParaRPr lang="sl-SI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4932973" y="1628158"/>
            <a:ext cx="1297077" cy="360039"/>
          </a:xfrm>
          <a:prstGeom prst="accentCallout1">
            <a:avLst>
              <a:gd name="adj1" fmla="val 18750"/>
              <a:gd name="adj2" fmla="val -8333"/>
              <a:gd name="adj3" fmla="val 336594"/>
              <a:gd name="adj4" fmla="val -75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Francija</a:t>
            </a:r>
            <a:endParaRPr lang="sl-SI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5868144" y="2189244"/>
            <a:ext cx="1728192" cy="411502"/>
          </a:xfrm>
          <a:prstGeom prst="callout1">
            <a:avLst>
              <a:gd name="adj1" fmla="val 18750"/>
              <a:gd name="adj2" fmla="val -8333"/>
              <a:gd name="adj3" fmla="val 266740"/>
              <a:gd name="adj4" fmla="val -78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Danska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6230050" y="476672"/>
            <a:ext cx="2913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·  </a:t>
            </a:r>
            <a:r>
              <a:rPr lang="en-GB" sz="1400" u="sng" dirty="0">
                <a:hlinkClick r:id="rId3"/>
              </a:rPr>
              <a:t>C - containment and closure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4"/>
              </a:rPr>
              <a:t>E - economic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5"/>
              </a:rPr>
              <a:t>H - health system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6"/>
              </a:rPr>
              <a:t>V - vaccination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7"/>
              </a:rPr>
              <a:t>M - miscellaneous policies</a:t>
            </a:r>
            <a:endParaRPr lang="sl-SI" sz="1400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912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260648"/>
            <a:ext cx="10520274" cy="597666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Strogost ukrepov – Evropske države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219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382" y="683664"/>
            <a:ext cx="8595195" cy="44735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400" dirty="0" smtClean="0"/>
              <a:t>Sledenje ukrepom  - </a:t>
            </a:r>
            <a:r>
              <a:rPr lang="sl-SI" sz="2400" dirty="0"/>
              <a:t>o</a:t>
            </a:r>
            <a:r>
              <a:rPr lang="sl-SI" sz="2400" dirty="0" smtClean="0"/>
              <a:t>mejitev gibanja (2021)</a:t>
            </a:r>
            <a:endParaRPr lang="sl-SI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24634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Google LLC </a:t>
            </a:r>
            <a:r>
              <a:rPr lang="sl-SI" i="1" dirty="0"/>
              <a:t>"Google COVID-19 </a:t>
            </a:r>
            <a:r>
              <a:rPr lang="sl-SI" i="1" dirty="0" err="1"/>
              <a:t>Community</a:t>
            </a:r>
            <a:r>
              <a:rPr lang="sl-SI" i="1" dirty="0"/>
              <a:t> </a:t>
            </a:r>
            <a:r>
              <a:rPr lang="sl-SI" i="1" dirty="0" err="1"/>
              <a:t>Mobility</a:t>
            </a:r>
            <a:r>
              <a:rPr lang="sl-SI" i="1" dirty="0"/>
              <a:t> </a:t>
            </a:r>
            <a:r>
              <a:rPr lang="sl-SI" i="1" dirty="0" err="1"/>
              <a:t>Reports</a:t>
            </a:r>
            <a:r>
              <a:rPr lang="sl-SI" i="1" dirty="0"/>
              <a:t>"</a:t>
            </a:r>
            <a:r>
              <a:rPr lang="sl-SI" dirty="0"/>
              <a:t>.</a:t>
            </a:r>
            <a:br>
              <a:rPr lang="sl-SI" dirty="0"/>
            </a:br>
            <a:r>
              <a:rPr lang="sl-SI" dirty="0"/>
              <a:t>https://www.google.com/covid19/mobility/ </a:t>
            </a:r>
            <a:r>
              <a:rPr lang="sl-SI" dirty="0" err="1"/>
              <a:t>Accessed</a:t>
            </a:r>
            <a:r>
              <a:rPr lang="sl-SI" dirty="0"/>
              <a:t>: </a:t>
            </a:r>
            <a:r>
              <a:rPr lang="sl-SI" dirty="0" smtClean="0"/>
              <a:t>11. 22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118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Kultura = pomeni in vrednote, po katerih se razlikujemo </a:t>
            </a:r>
            <a:r>
              <a:rPr lang="en-GB" dirty="0" smtClean="0"/>
              <a:t>(</a:t>
            </a:r>
            <a:r>
              <a:rPr lang="en-GB" u="sng" dirty="0" smtClean="0">
                <a:hlinkClick r:id="rId2"/>
              </a:rPr>
              <a:t>Hofstede </a:t>
            </a:r>
            <a:r>
              <a:rPr lang="en-GB" u="sng" dirty="0">
                <a:hlinkClick r:id="rId2"/>
              </a:rPr>
              <a:t>et al., 2010</a:t>
            </a:r>
            <a:r>
              <a:rPr lang="en-GB" dirty="0"/>
              <a:t>). </a:t>
            </a:r>
            <a:r>
              <a:rPr lang="sl-SI" dirty="0" smtClean="0"/>
              <a:t>Loči Individualizem, Distanco do moči, Izogibanje negotovosti, </a:t>
            </a:r>
            <a:r>
              <a:rPr lang="sl-SI" dirty="0" err="1" smtClean="0"/>
              <a:t>Maskulinizem</a:t>
            </a:r>
            <a:r>
              <a:rPr lang="sl-SI" dirty="0" smtClean="0"/>
              <a:t>, ...</a:t>
            </a:r>
          </a:p>
          <a:p>
            <a:r>
              <a:rPr lang="sl-SI" sz="1600" dirty="0" smtClean="0"/>
              <a:t>Primer hipoteze: v bolj </a:t>
            </a:r>
            <a:r>
              <a:rPr lang="sl-SI" sz="1600" b="1" dirty="0" smtClean="0"/>
              <a:t>kolektivistični</a:t>
            </a:r>
            <a:r>
              <a:rPr lang="sl-SI" sz="1600" dirty="0" smtClean="0"/>
              <a:t> kulturi je izrazitejši </a:t>
            </a:r>
          </a:p>
          <a:p>
            <a:r>
              <a:rPr lang="sl-SI" sz="1600" dirty="0" smtClean="0"/>
              <a:t>občutek skupnostne soodvisnosti; </a:t>
            </a:r>
          </a:p>
          <a:p>
            <a:r>
              <a:rPr lang="sl-SI" sz="1600" dirty="0" smtClean="0"/>
              <a:t>prisotna je dolžnosti skrbi za skupno dobro</a:t>
            </a:r>
          </a:p>
          <a:p>
            <a:endParaRPr lang="sl-SI" sz="1600" dirty="0" smtClean="0"/>
          </a:p>
          <a:p>
            <a:r>
              <a:rPr lang="sl-SI" sz="1600" dirty="0" smtClean="0"/>
              <a:t> </a:t>
            </a:r>
            <a:r>
              <a:rPr lang="sl-SI" dirty="0" err="1" smtClean="0"/>
              <a:t>Loose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</a:t>
            </a:r>
            <a:r>
              <a:rPr lang="sl-SI" dirty="0" err="1" smtClean="0"/>
              <a:t>Tight</a:t>
            </a:r>
            <a:r>
              <a:rPr lang="sl-SI" dirty="0" smtClean="0"/>
              <a:t> </a:t>
            </a:r>
            <a:r>
              <a:rPr lang="sl-SI" dirty="0" err="1" smtClean="0"/>
              <a:t>cultures</a:t>
            </a:r>
            <a:r>
              <a:rPr lang="sl-SI" dirty="0" smtClean="0"/>
              <a:t> – kulturna Togost </a:t>
            </a:r>
            <a:r>
              <a:rPr lang="sl-SI" dirty="0" err="1" smtClean="0"/>
              <a:t>vs</a:t>
            </a:r>
            <a:r>
              <a:rPr lang="sl-SI" dirty="0" smtClean="0"/>
              <a:t>. Ohlapnost: razširjenost sledenja družbenim norma in stopnja sankcioniranja odstopanj </a:t>
            </a:r>
            <a:r>
              <a:rPr lang="en-GB" dirty="0" smtClean="0"/>
              <a:t>(</a:t>
            </a:r>
            <a:r>
              <a:rPr lang="en-GB" u="sng" dirty="0" err="1" smtClean="0">
                <a:hlinkClick r:id="rId3"/>
              </a:rPr>
              <a:t>Gelfand</a:t>
            </a:r>
            <a:r>
              <a:rPr lang="en-GB" u="sng" dirty="0" smtClean="0">
                <a:hlinkClick r:id="rId3"/>
              </a:rPr>
              <a:t> </a:t>
            </a:r>
            <a:r>
              <a:rPr lang="en-GB" u="sng" dirty="0">
                <a:hlinkClick r:id="rId3"/>
              </a:rPr>
              <a:t>et al., 2011</a:t>
            </a:r>
            <a:r>
              <a:rPr lang="en-GB" dirty="0" smtClean="0"/>
              <a:t>)</a:t>
            </a:r>
            <a:r>
              <a:rPr lang="sl-SI" dirty="0"/>
              <a:t> </a:t>
            </a:r>
            <a:endParaRPr lang="sl-SI" dirty="0" smtClean="0"/>
          </a:p>
          <a:p>
            <a:pPr marL="4057650" lvl="8" indent="-171450"/>
            <a:r>
              <a:rPr lang="sl-SI" sz="1200" dirty="0" smtClean="0"/>
              <a:t>Gelfand </a:t>
            </a:r>
            <a:r>
              <a:rPr lang="sl-SI" sz="1200" dirty="0"/>
              <a:t>MJ, Jackson JC, Pan X, </a:t>
            </a:r>
            <a:r>
              <a:rPr lang="sl-SI" sz="1200" dirty="0" err="1"/>
              <a:t>Nau</a:t>
            </a:r>
            <a:r>
              <a:rPr lang="sl-SI" sz="1200" dirty="0"/>
              <a:t> D, </a:t>
            </a:r>
            <a:r>
              <a:rPr lang="sl-SI" sz="1200" dirty="0" err="1"/>
              <a:t>Pieper</a:t>
            </a:r>
            <a:r>
              <a:rPr lang="sl-SI" sz="1200" dirty="0"/>
              <a:t> D, </a:t>
            </a:r>
            <a:r>
              <a:rPr lang="sl-SI" sz="1200" dirty="0" err="1"/>
              <a:t>Denison</a:t>
            </a:r>
            <a:r>
              <a:rPr lang="sl-SI" sz="1200" dirty="0"/>
              <a:t> E, </a:t>
            </a:r>
            <a:r>
              <a:rPr lang="sl-SI" sz="1200" dirty="0" err="1"/>
              <a:t>Dagher</a:t>
            </a:r>
            <a:r>
              <a:rPr lang="sl-SI" sz="1200" dirty="0"/>
              <a:t> M, Van Lange PAM, </a:t>
            </a:r>
            <a:r>
              <a:rPr lang="sl-SI" sz="1200" dirty="0" err="1"/>
              <a:t>Chiu</a:t>
            </a:r>
            <a:r>
              <a:rPr lang="sl-SI" sz="1200" dirty="0"/>
              <a:t> CY, </a:t>
            </a:r>
            <a:r>
              <a:rPr lang="sl-SI" sz="1200" dirty="0" err="1"/>
              <a:t>Wang</a:t>
            </a:r>
            <a:r>
              <a:rPr lang="sl-SI" sz="1200" dirty="0"/>
              <a:t> M. The </a:t>
            </a:r>
            <a:r>
              <a:rPr lang="sl-SI" sz="1200" dirty="0" err="1"/>
              <a:t>relationship</a:t>
            </a:r>
            <a:r>
              <a:rPr lang="sl-SI" sz="1200" dirty="0"/>
              <a:t> </a:t>
            </a:r>
            <a:r>
              <a:rPr lang="sl-SI" sz="1200" dirty="0" err="1"/>
              <a:t>between</a:t>
            </a:r>
            <a:r>
              <a:rPr lang="sl-SI" sz="1200" dirty="0"/>
              <a:t> </a:t>
            </a:r>
            <a:r>
              <a:rPr lang="sl-SI" sz="1200" dirty="0" err="1"/>
              <a:t>cultural</a:t>
            </a:r>
            <a:r>
              <a:rPr lang="sl-SI" sz="1200" dirty="0"/>
              <a:t> </a:t>
            </a:r>
            <a:r>
              <a:rPr lang="sl-SI" sz="1200" dirty="0" err="1"/>
              <a:t>tightness-looseness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COVID-19 </a:t>
            </a:r>
            <a:r>
              <a:rPr lang="sl-SI" sz="1200" dirty="0" err="1"/>
              <a:t>cases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</a:t>
            </a:r>
            <a:r>
              <a:rPr lang="sl-SI" sz="1200" dirty="0" err="1"/>
              <a:t>deaths</a:t>
            </a:r>
            <a:r>
              <a:rPr lang="sl-SI" sz="1200" dirty="0"/>
              <a:t>: a global </a:t>
            </a:r>
            <a:r>
              <a:rPr lang="sl-SI" sz="1200" dirty="0" err="1"/>
              <a:t>analysis</a:t>
            </a:r>
            <a:r>
              <a:rPr lang="sl-SI" sz="1200" dirty="0"/>
              <a:t>. Lancet Planet </a:t>
            </a:r>
            <a:r>
              <a:rPr lang="sl-SI" sz="1200" dirty="0" err="1"/>
              <a:t>Health</a:t>
            </a:r>
            <a:r>
              <a:rPr lang="sl-SI" sz="1200" dirty="0"/>
              <a:t>. 2021 Mar;5(3):e135-e144. </a:t>
            </a:r>
            <a:r>
              <a:rPr lang="sl-SI" sz="1200" dirty="0" err="1"/>
              <a:t>doi</a:t>
            </a:r>
            <a:r>
              <a:rPr lang="sl-SI" sz="1200" dirty="0"/>
              <a:t>: 10.1016/S2542-5196(20)30301-6. </a:t>
            </a:r>
            <a:endParaRPr lang="sl-SI" dirty="0"/>
          </a:p>
          <a:p>
            <a:r>
              <a:rPr lang="sl-SI" dirty="0" smtClean="0"/>
              <a:t>Večji </a:t>
            </a:r>
            <a:r>
              <a:rPr lang="sl-SI" dirty="0"/>
              <a:t>kot je SD, bolj kulturno ohlapna je družba (država</a:t>
            </a:r>
            <a:r>
              <a:rPr lang="sl-SI" dirty="0" smtClean="0"/>
              <a:t>)</a:t>
            </a:r>
          </a:p>
          <a:p>
            <a:r>
              <a:rPr lang="sl-SI" dirty="0" smtClean="0"/>
              <a:t>- </a:t>
            </a:r>
            <a:r>
              <a:rPr lang="en-US" dirty="0"/>
              <a:t>'CTL_C': 'Cultural Tightness and Looseness - Combination Index </a:t>
            </a:r>
            <a:r>
              <a:rPr lang="en-US" dirty="0" smtClean="0"/>
              <a:t>(CTL_C</a:t>
            </a:r>
            <a:r>
              <a:rPr lang="en-US" dirty="0"/>
              <a:t>) (0= Most Tight</a:t>
            </a:r>
            <a:r>
              <a:rPr lang="en-US" dirty="0" smtClean="0"/>
              <a:t>)‚</a:t>
            </a:r>
            <a:r>
              <a:rPr lang="sl-SI" dirty="0" smtClean="0"/>
              <a:t> </a:t>
            </a:r>
            <a:r>
              <a:rPr lang="sl-SI" dirty="0" err="1"/>
              <a:t>Uz</a:t>
            </a:r>
            <a:r>
              <a:rPr lang="sl-SI" dirty="0"/>
              <a:t> (</a:t>
            </a:r>
            <a:r>
              <a:rPr lang="sl-SI" u="sng" dirty="0">
                <a:hlinkClick r:id="rId4" tooltip="Uz, I. (2015a). The index of cultural tightness and looseness among 68 countries. Journal of Cross-Cultural Psychology, 3, 319–335. &#10;                  https://doi.org/10.1177/0022022114563611&#10;                  &#10;                "/>
              </a:rPr>
              <a:t>2015a</a:t>
            </a:r>
            <a:r>
              <a:rPr lang="sl-SI" dirty="0" smtClean="0"/>
              <a:t>)</a:t>
            </a:r>
            <a:endParaRPr lang="sl-SI" sz="1400" dirty="0" smtClean="0"/>
          </a:p>
          <a:p>
            <a:r>
              <a:rPr lang="sl-SI" sz="1400" dirty="0" smtClean="0"/>
              <a:t>bolj </a:t>
            </a:r>
            <a:r>
              <a:rPr lang="sl-SI" sz="1400" b="1" dirty="0" smtClean="0"/>
              <a:t>ohlapna </a:t>
            </a:r>
            <a:r>
              <a:rPr lang="sl-SI" sz="1400" dirty="0" smtClean="0"/>
              <a:t> kultura dopušča odstopanja od pravil in ima bolj sproščeno prisilo</a:t>
            </a:r>
          </a:p>
          <a:p>
            <a:endParaRPr lang="sl-S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usmerjenost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17882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i="1" dirty="0" smtClean="0"/>
              <a:t>Glej za primere uporabe koncepta pri sledenju ukrepom za omejevanje korone: </a:t>
            </a:r>
          </a:p>
          <a:p>
            <a:r>
              <a:rPr lang="en-US" sz="1200" i="1" dirty="0" err="1" smtClean="0"/>
              <a:t>Im</a:t>
            </a:r>
            <a:r>
              <a:rPr lang="en-US" sz="1200" i="1" dirty="0" smtClean="0"/>
              <a:t>, H., &amp; Chen, C. (2020, June 27). Social Distancing Around the Globe: Cultural Correlates of Reduced Mobility. https://doi.org/10.31234/osf.io/b2s37</a:t>
            </a:r>
            <a:endParaRPr lang="sl-SI" sz="1200" i="1" dirty="0"/>
          </a:p>
        </p:txBody>
      </p:sp>
    </p:spTree>
    <p:extLst>
      <p:ext uri="{BB962C8B-B14F-4D97-AF65-F5344CB8AC3E}">
        <p14:creationId xmlns:p14="http://schemas.microsoft.com/office/powerpoint/2010/main" val="13473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0" y="1196752"/>
            <a:ext cx="9320575" cy="51125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usmerjenost po državah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900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False_Viruses</a:t>
            </a:r>
            <a:r>
              <a:rPr lang="en-US" dirty="0"/>
              <a:t>': 'Viruses have been produced in government laboratories to control our freedom',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False_Cancer</a:t>
            </a:r>
            <a:r>
              <a:rPr lang="en-US" dirty="0"/>
              <a:t>': 'The cure for cancer exists but is hidden from the public by commercial interests',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False_Climate</a:t>
            </a:r>
            <a:r>
              <a:rPr lang="en-US" dirty="0"/>
              <a:t>': 'Climate change is for the most part caused by natural cycles rather than human activities',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False_Soc_Sci</a:t>
            </a:r>
            <a:r>
              <a:rPr lang="en-US" dirty="0"/>
              <a:t>': 'The methods used by the natural sciences and the social sciences are equally </a:t>
            </a:r>
            <a:r>
              <a:rPr lang="en-US" dirty="0" smtClean="0"/>
              <a:t>scientific‚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Korelacije na </a:t>
            </a:r>
            <a:r>
              <a:rPr lang="sl-SI" dirty="0" err="1" smtClean="0"/>
              <a:t>agregiranih</a:t>
            </a:r>
            <a:r>
              <a:rPr lang="sl-SI" dirty="0" smtClean="0"/>
              <a:t> vrednostih po državah:</a:t>
            </a:r>
            <a:endParaRPr lang="sl-SI" dirty="0"/>
          </a:p>
          <a:p>
            <a:r>
              <a:rPr lang="sl-SI" dirty="0" smtClean="0"/>
              <a:t>		</a:t>
            </a:r>
            <a:r>
              <a:rPr lang="sl-SI" dirty="0" err="1" smtClean="0"/>
              <a:t>False_Viruses</a:t>
            </a:r>
            <a:r>
              <a:rPr lang="sl-SI" dirty="0" smtClean="0"/>
              <a:t>  </a:t>
            </a:r>
            <a:r>
              <a:rPr lang="sl-SI" dirty="0" err="1"/>
              <a:t>False_Climate</a:t>
            </a:r>
            <a:r>
              <a:rPr lang="sl-SI" dirty="0"/>
              <a:t>  </a:t>
            </a:r>
            <a:r>
              <a:rPr lang="sl-SI" dirty="0" err="1"/>
              <a:t>False_Cancer</a:t>
            </a:r>
            <a:endParaRPr lang="sl-SI" dirty="0"/>
          </a:p>
          <a:p>
            <a:r>
              <a:rPr lang="sl-SI" dirty="0" err="1"/>
              <a:t>False_Viruses</a:t>
            </a:r>
            <a:r>
              <a:rPr lang="sl-SI" dirty="0"/>
              <a:t>       1.000000       0.608094      0.952494</a:t>
            </a:r>
          </a:p>
          <a:p>
            <a:r>
              <a:rPr lang="sl-SI" dirty="0" err="1"/>
              <a:t>False_Climate</a:t>
            </a:r>
            <a:r>
              <a:rPr lang="sl-SI" dirty="0"/>
              <a:t>       0.608094       1.000000      0.590008</a:t>
            </a:r>
          </a:p>
          <a:p>
            <a:r>
              <a:rPr lang="sl-SI" dirty="0" err="1"/>
              <a:t>False_Cancer</a:t>
            </a:r>
            <a:r>
              <a:rPr lang="sl-SI" dirty="0"/>
              <a:t>        0.952494       0.590008      </a:t>
            </a:r>
            <a:r>
              <a:rPr lang="sl-SI" dirty="0" smtClean="0"/>
              <a:t>1.000000</a:t>
            </a:r>
          </a:p>
          <a:p>
            <a:endParaRPr lang="sl-SI" dirty="0" smtClean="0"/>
          </a:p>
          <a:p>
            <a:pPr marL="3771900" lvl="7" indent="-342900"/>
            <a:r>
              <a:rPr lang="sl-SI" sz="1200" dirty="0" err="1"/>
              <a:t>European</a:t>
            </a:r>
            <a:r>
              <a:rPr lang="sl-SI" sz="1200" dirty="0"/>
              <a:t> </a:t>
            </a:r>
            <a:r>
              <a:rPr lang="sl-SI" sz="1200" dirty="0" err="1"/>
              <a:t>Parliament</a:t>
            </a:r>
            <a:r>
              <a:rPr lang="sl-SI" sz="1200" dirty="0"/>
              <a:t>, </a:t>
            </a:r>
            <a:r>
              <a:rPr lang="sl-SI" sz="1200" dirty="0" err="1"/>
              <a:t>Directorate</a:t>
            </a:r>
            <a:r>
              <a:rPr lang="sl-SI" sz="1200" dirty="0"/>
              <a:t>-General </a:t>
            </a:r>
            <a:r>
              <a:rPr lang="sl-SI" sz="1200" dirty="0" err="1"/>
              <a:t>For</a:t>
            </a:r>
            <a:r>
              <a:rPr lang="sl-SI" sz="1200" dirty="0"/>
              <a:t> </a:t>
            </a:r>
            <a:r>
              <a:rPr lang="sl-SI" sz="1200" dirty="0" err="1"/>
              <a:t>Communication</a:t>
            </a:r>
            <a:r>
              <a:rPr lang="sl-SI" sz="1200" dirty="0"/>
              <a:t>. ‘</a:t>
            </a:r>
            <a:r>
              <a:rPr lang="sl-SI" sz="1200" dirty="0" err="1"/>
              <a:t>European</a:t>
            </a:r>
            <a:r>
              <a:rPr lang="sl-SI" sz="1200" dirty="0"/>
              <a:t> </a:t>
            </a:r>
            <a:r>
              <a:rPr lang="sl-SI" sz="1200" dirty="0" err="1"/>
              <a:t>Parliament</a:t>
            </a:r>
            <a:r>
              <a:rPr lang="sl-SI" sz="1200" dirty="0"/>
              <a:t> COVID-19 </a:t>
            </a:r>
            <a:r>
              <a:rPr lang="sl-SI" sz="1200" dirty="0" err="1"/>
              <a:t>Survey</a:t>
            </a:r>
            <a:r>
              <a:rPr lang="sl-SI" sz="1200" dirty="0"/>
              <a:t> – </a:t>
            </a:r>
            <a:r>
              <a:rPr lang="sl-SI" sz="1200" dirty="0" err="1"/>
              <a:t>Round</a:t>
            </a:r>
            <a:r>
              <a:rPr lang="sl-SI" sz="1200" dirty="0"/>
              <a:t> 3European </a:t>
            </a:r>
            <a:r>
              <a:rPr lang="sl-SI" sz="1200" dirty="0" err="1"/>
              <a:t>Parliament</a:t>
            </a:r>
            <a:r>
              <a:rPr lang="sl-SI" sz="1200" dirty="0"/>
              <a:t> COVID-19 </a:t>
            </a:r>
            <a:r>
              <a:rPr lang="sl-SI" sz="1200" dirty="0" err="1"/>
              <a:t>Survey</a:t>
            </a:r>
            <a:r>
              <a:rPr lang="sl-SI" sz="1200" dirty="0"/>
              <a:t> – </a:t>
            </a:r>
            <a:r>
              <a:rPr lang="sl-SI" sz="1200" dirty="0" err="1"/>
              <a:t>Round</a:t>
            </a:r>
            <a:r>
              <a:rPr lang="sl-SI" sz="1200" dirty="0"/>
              <a:t> 3’. GESIS Data </a:t>
            </a:r>
            <a:r>
              <a:rPr lang="sl-SI" sz="1200" dirty="0" err="1"/>
              <a:t>Archive</a:t>
            </a:r>
            <a:r>
              <a:rPr lang="sl-SI" sz="1200" dirty="0"/>
              <a:t>, 2021. </a:t>
            </a:r>
            <a:r>
              <a:rPr lang="sl-SI" sz="1200" u="sng" dirty="0">
                <a:hlinkClick r:id="rId2"/>
              </a:rPr>
              <a:t>https://doi.org/10.4232/1.13710</a:t>
            </a:r>
            <a:r>
              <a:rPr lang="sl-SI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l-SI" dirty="0" smtClean="0"/>
          </a:p>
          <a:p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Verjetje v teorije zarote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865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31" y="548680"/>
            <a:ext cx="9187129" cy="61718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Verjetje v teorije </a:t>
            </a:r>
            <a:r>
              <a:rPr lang="sl-SI" dirty="0" smtClean="0"/>
              <a:t>zarote – po državah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519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P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predloga_V5_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5_r1" id="{DEB7CCA7-BC6E-4A83-9684-A03424FD1D59}" vid="{9678392C-2B11-4B47-847E-92374888360A}"/>
    </a:ext>
  </a:extLst>
</a:theme>
</file>

<file path=ppt/theme/theme3.xml><?xml version="1.0" encoding="utf-8"?>
<a:theme xmlns:a="http://schemas.openxmlformats.org/drawingml/2006/main" name="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4.xml><?xml version="1.0" encoding="utf-8"?>
<a:theme xmlns:a="http://schemas.openxmlformats.org/drawingml/2006/main" name="1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5.xml><?xml version="1.0" encoding="utf-8"?>
<a:theme xmlns:a="http://schemas.openxmlformats.org/drawingml/2006/main" name="2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6.xml><?xml version="1.0" encoding="utf-8"?>
<a:theme xmlns:a="http://schemas.openxmlformats.org/drawingml/2006/main" name="PPT_predloga_V7.2_01-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7.2_01-2021" id="{7F6BA096-338A-4401-84D2-B1AD93F987AF}" vid="{5CC03823-FF96-409F-B8B3-9192DE064BB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58EE159C1924F8652B06F120A6EA7" ma:contentTypeVersion="11" ma:contentTypeDescription="Create a new document." ma:contentTypeScope="" ma:versionID="e1f16e98f3f73d58d664d827f53c162f">
  <xsd:schema xmlns:xsd="http://www.w3.org/2001/XMLSchema" xmlns:xs="http://www.w3.org/2001/XMLSchema" xmlns:p="http://schemas.microsoft.com/office/2006/metadata/properties" xmlns:ns3="83beb7fb-3ec9-4221-ac63-05247518c0e4" targetNamespace="http://schemas.microsoft.com/office/2006/metadata/properties" ma:root="true" ma:fieldsID="795e872048b5152396dd9960f6cec7b0" ns3:_="">
    <xsd:import namespace="83beb7fb-3ec9-4221-ac63-05247518c0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eb7fb-3ec9-4221-ac63-05247518c0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D9E90ACF-8E67-413E-8FEA-FC1A7CB52AE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5DA212F-2D74-4398-9349-611E6A23460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28A627F-D077-4B4F-9E3C-CDCA8307AAF5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7E0A2D1-8E96-4FF7-91D9-90AFB27F41A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1B36C218-D736-4A27-B3F9-58131C34B6A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1F3BDC8D-B9EC-4AD5-9D71-7796AF5DD0CD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39F07B7-54C4-49F7-A353-07979AE4E038}">
  <ds:schemaRefs>
    <ds:schemaRef ds:uri="83beb7fb-3ec9-4221-ac63-05247518c0e4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16.xml><?xml version="1.0" encoding="utf-8"?>
<ds:datastoreItem xmlns:ds="http://schemas.openxmlformats.org/officeDocument/2006/customXml" ds:itemID="{7BBABB73-3148-4D90-A6E5-140B1E00E5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982755-1D12-4A15-BA8D-E3CA5C92D28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4BA7034-06B3-403F-9BA0-D601377711A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D612AC3-53F8-480B-A72A-220E69A81BC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6FF0134E-9D0D-4108-BB03-14E793A41CB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5F70A0A-32DF-46EF-BCA9-3C804F3015E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E7B2C2D-338F-4C0B-822C-D0DF992976A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73F4A0D-15F6-4C70-85C5-5AB6420DE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beb7fb-3ec9-4221-ac63-05247518c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5D99C64-0478-404E-A702-ED12FCFEEA0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772</Words>
  <Application>Microsoft Office PowerPoint</Application>
  <PresentationFormat>On-screen Show (4:3)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Tahoma</vt:lpstr>
      <vt:lpstr>Verdana</vt:lpstr>
      <vt:lpstr>ADP-en</vt:lpstr>
      <vt:lpstr>PPT_predloga_V5_r1</vt:lpstr>
      <vt:lpstr>PPT_predloga_V6</vt:lpstr>
      <vt:lpstr>1_PPT_predloga_V6</vt:lpstr>
      <vt:lpstr>2_PPT_predloga_V6</vt:lpstr>
      <vt:lpstr>PPT_predloga_V7.2_01-2021</vt:lpstr>
      <vt:lpstr>Družbeni in politični odziv Slovenije na COVID-19 krizo v primerjalni perspektivi</vt:lpstr>
      <vt:lpstr>Glavno vprašanje</vt:lpstr>
      <vt:lpstr>Strogost ukrepov – dinamika </vt:lpstr>
      <vt:lpstr>Strogost ukrepov – Evropske države</vt:lpstr>
      <vt:lpstr>Sledenje ukrepom  - omejitev gibanja (2021)</vt:lpstr>
      <vt:lpstr>Kulturna usmerjenost</vt:lpstr>
      <vt:lpstr>Kulturna usmerjenost po državah</vt:lpstr>
      <vt:lpstr>Verjetje v teorije zarote</vt:lpstr>
      <vt:lpstr>Verjetje v teorije zarote – po državah</vt:lpstr>
      <vt:lpstr>Podpora, zadovoljstvo z omejitvenimi ukrepi</vt:lpstr>
      <vt:lpstr>Graf z državami: Individualizem</vt:lpstr>
      <vt:lpstr>Kulturna Togost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ARHIV DRUŽBOSLOVNIH PODATKOV in SEKUNDARNA ANALIZA PODATKOV</dc:title>
  <dc:creator>IRVI</dc:creator>
  <cp:lastModifiedBy>JS</cp:lastModifiedBy>
  <cp:revision>715</cp:revision>
  <cp:lastPrinted>2019-02-26T16:53:01Z</cp:lastPrinted>
  <dcterms:created xsi:type="dcterms:W3CDTF">2013-10-22T09:14:53Z</dcterms:created>
  <dcterms:modified xsi:type="dcterms:W3CDTF">2022-11-05T07:05:40Z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0x01010075058EE159C1924F8652B06F120A6EA7</vt:lpwstr>
  </property>
</Properties>
</file>