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7"/>
    <p:sldMasterId id="2147483677" r:id="rId18"/>
    <p:sldMasterId id="2147483688" r:id="rId19"/>
    <p:sldMasterId id="2147483699" r:id="rId20"/>
    <p:sldMasterId id="2147483710" r:id="rId21"/>
    <p:sldMasterId id="2147483720" r:id="rId22"/>
  </p:sldMasterIdLst>
  <p:notesMasterIdLst>
    <p:notesMasterId r:id="rId52"/>
  </p:notesMasterIdLst>
  <p:handoutMasterIdLst>
    <p:handoutMasterId r:id="rId53"/>
  </p:handoutMasterIdLst>
  <p:sldIdLst>
    <p:sldId id="501" r:id="rId23"/>
    <p:sldId id="504" r:id="rId24"/>
    <p:sldId id="505" r:id="rId25"/>
    <p:sldId id="506" r:id="rId26"/>
    <p:sldId id="507" r:id="rId27"/>
    <p:sldId id="508" r:id="rId28"/>
    <p:sldId id="509" r:id="rId29"/>
    <p:sldId id="510" r:id="rId30"/>
    <p:sldId id="511" r:id="rId31"/>
    <p:sldId id="512" r:id="rId32"/>
    <p:sldId id="530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4" r:id="rId45"/>
    <p:sldId id="525" r:id="rId46"/>
    <p:sldId id="526" r:id="rId47"/>
    <p:sldId id="527" r:id="rId48"/>
    <p:sldId id="528" r:id="rId49"/>
    <p:sldId id="529" r:id="rId50"/>
    <p:sldId id="503" r:id="rId51"/>
  </p:sldIdLst>
  <p:sldSz cx="9144000" cy="6858000" type="screen4x3"/>
  <p:notesSz cx="6797675" cy="9928225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nja Bezjak" initials="SB" lastIdx="2" clrIdx="0"/>
  <p:cmAuthor id="1" name="Vipavc Brvar, Irena" initials="VBI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0A0E"/>
    <a:srgbClr val="FDD44F"/>
    <a:srgbClr val="FE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58" autoAdjust="0"/>
  </p:normalViewPr>
  <p:slideViewPr>
    <p:cSldViewPr>
      <p:cViewPr varScale="1">
        <p:scale>
          <a:sx n="96" d="100"/>
          <a:sy n="96" d="100"/>
        </p:scale>
        <p:origin x="151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2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5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50" Type="http://schemas.openxmlformats.org/officeDocument/2006/relationships/slide" Target="slides/slide28.xml"/><Relationship Id="rId55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7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9" Type="http://schemas.openxmlformats.org/officeDocument/2006/relationships/slideMaster" Target="slideMasters/slideMaster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6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56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29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20" Type="http://schemas.openxmlformats.org/officeDocument/2006/relationships/slideMaster" Target="slideMasters/slideMaster4.xml"/><Relationship Id="rId41" Type="http://schemas.openxmlformats.org/officeDocument/2006/relationships/slide" Target="slides/slide19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660" cy="498135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2" y="4"/>
            <a:ext cx="2945660" cy="498135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r">
              <a:defRPr sz="1200"/>
            </a:lvl1pPr>
          </a:lstStyle>
          <a:p>
            <a:fld id="{71EFA972-5048-46C4-B985-EBCF5C167A28}" type="datetimeFigureOut">
              <a:rPr lang="sl-SI" smtClean="0"/>
              <a:t>4. 11. 2022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60" cy="498134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2" y="9430092"/>
            <a:ext cx="2945660" cy="498134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r">
              <a:defRPr sz="1200"/>
            </a:lvl1pPr>
          </a:lstStyle>
          <a:p>
            <a:fld id="{6B85217C-2A4B-4EF1-A984-D382426647C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26492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2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412"/>
          </a:xfrm>
          <a:prstGeom prst="rect">
            <a:avLst/>
          </a:prstGeom>
        </p:spPr>
        <p:txBody>
          <a:bodyPr vert="horz" lIns="92126" tIns="46063" rIns="92126" bIns="46063" rtlCol="0"/>
          <a:lstStyle>
            <a:lvl1pPr algn="r">
              <a:defRPr sz="1200"/>
            </a:lvl1pPr>
          </a:lstStyle>
          <a:p>
            <a:fld id="{FED22476-879D-4112-847C-7AAFC53BA7F7}" type="datetimeFigureOut">
              <a:rPr lang="sl-SI" smtClean="0"/>
              <a:t>4. 11. 2022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26" tIns="46063" rIns="92126" bIns="46063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2126" tIns="46063" rIns="92126" bIns="4606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2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2"/>
          </a:xfrm>
          <a:prstGeom prst="rect">
            <a:avLst/>
          </a:prstGeom>
        </p:spPr>
        <p:txBody>
          <a:bodyPr vert="horz" lIns="92126" tIns="46063" rIns="92126" bIns="46063" rtlCol="0" anchor="b"/>
          <a:lstStyle>
            <a:lvl1pPr algn="r">
              <a:defRPr sz="1200"/>
            </a:lvl1pPr>
          </a:lstStyle>
          <a:p>
            <a:fld id="{FE347E39-09D9-4CE2-8F3C-1A762EB6E11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699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47E39-09D9-4CE2-8F3C-1A762EB6E110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4205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47E39-09D9-4CE2-8F3C-1A762EB6E110}" type="slidenum">
              <a:rPr lang="sl-SI" smtClean="0"/>
              <a:t>29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563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png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5.png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28.gif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8.gif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20.png"/><Relationship Id="rId9" Type="http://schemas.openxmlformats.org/officeDocument/2006/relationships/image" Target="../media/image30.jpe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504" y="2708920"/>
            <a:ext cx="8856984" cy="10801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sl-SI" dirty="0" smtClean="0"/>
              <a:t>Naslov</a:t>
            </a:r>
            <a:endParaRPr lang="sl-SI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38272" y="4077073"/>
            <a:ext cx="865420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>
              <a:defRPr/>
            </a:lvl1pPr>
          </a:lstStyle>
          <a:p>
            <a:pPr lvl="0"/>
            <a:r>
              <a:rPr lang="sl-SI" dirty="0" smtClean="0"/>
              <a:t>Podnaslov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4868863"/>
            <a:ext cx="8641655" cy="165576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algn="l"/>
            <a:r>
              <a:rPr lang="sl-SI" dirty="0" smtClean="0">
                <a:latin typeface="Tahoma" pitchFamily="34" charset="0"/>
              </a:rPr>
              <a:t>ADP, Univerza v Ljubljani, 2013</a:t>
            </a:r>
            <a:endParaRPr lang="sl-SI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07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360000"/>
          </a:xfrm>
          <a:prstGeom prst="rect">
            <a:avLst/>
          </a:prstGeom>
          <a:solidFill>
            <a:srgbClr val="FDD44F"/>
          </a:solidFill>
        </p:spPr>
        <p:txBody>
          <a:bodyPr anchor="ctr"/>
          <a:lstStyle>
            <a:lvl1pPr eaLnBrk="1" latinLnBrk="0" hangingPunct="1">
              <a:defRPr kumimoji="0" sz="1800" b="1">
                <a:solidFill>
                  <a:srgbClr val="9D0A0E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6000" y="808876"/>
            <a:ext cx="8077200" cy="562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76B64-3991-4455-8251-E1727C2A5ADE}" type="datetime1">
              <a:rPr lang="en-US"/>
              <a:pPr>
                <a:defRPr/>
              </a:pPr>
              <a:t>11/4/2022</a:t>
            </a:fld>
            <a:endParaRPr lang="sl-SI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7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2C960-F9F2-45D1-B744-6DA9DDAB933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7" name="Rectangle 12"/>
          <p:cNvSpPr>
            <a:spLocks noGrp="1"/>
          </p:cNvSpPr>
          <p:nvPr>
            <p:ph type="ftr" sz="quarter" idx="18"/>
          </p:nvPr>
        </p:nvSpPr>
        <p:spPr>
          <a:xfrm>
            <a:off x="179388" y="6453188"/>
            <a:ext cx="3733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36141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504" y="2708920"/>
            <a:ext cx="8856984" cy="10801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sl-SI" dirty="0" smtClean="0"/>
              <a:t>Naslov</a:t>
            </a:r>
            <a:endParaRPr lang="sl-SI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38272" y="4077073"/>
            <a:ext cx="865420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Podnaslov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251521" y="4869160"/>
            <a:ext cx="8640959" cy="43204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sl-SI" dirty="0" smtClean="0"/>
              <a:t>Ime in priimek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251520" y="5301208"/>
            <a:ext cx="8640959" cy="576064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sl-SI" dirty="0" smtClean="0"/>
              <a:t>ADP, 2015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6247" y="6162017"/>
            <a:ext cx="3167861" cy="582718"/>
            <a:chOff x="286247" y="6162017"/>
            <a:chExt cx="3167861" cy="582718"/>
          </a:xfrm>
        </p:grpSpPr>
        <p:pic>
          <p:nvPicPr>
            <p:cNvPr id="15" name="Picture 2" descr="S:\ARHIV 2\SHARED\koristne_zadeve\GrafikeADP\logo drugi\CESSDA_od_2015\cessda logo soli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773" y="6267110"/>
              <a:ext cx="1140335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ojstersekm\Downloads\g304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247" y="6162017"/>
              <a:ext cx="1170856" cy="582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348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504" y="2708920"/>
            <a:ext cx="8856984" cy="10801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sl-SI" dirty="0" smtClean="0"/>
              <a:t>Naslov</a:t>
            </a:r>
            <a:endParaRPr lang="sl-SI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38272" y="4077073"/>
            <a:ext cx="865420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Podnaslov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4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7504" y="2708920"/>
            <a:ext cx="8856984" cy="108012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sl-SI" dirty="0" smtClean="0"/>
              <a:t>Naslov</a:t>
            </a:r>
            <a:endParaRPr lang="sl-SI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38272" y="4077073"/>
            <a:ext cx="865420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Podnaslov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251521" y="4869160"/>
            <a:ext cx="8640959" cy="432047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sl-SI" dirty="0" smtClean="0"/>
              <a:t>Ime in priimek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251520" y="5301208"/>
            <a:ext cx="8640959" cy="576064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sl-SI" dirty="0" smtClean="0"/>
              <a:t>ADP, 2015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6247" y="6162017"/>
            <a:ext cx="3167861" cy="582718"/>
            <a:chOff x="286247" y="6162017"/>
            <a:chExt cx="3167861" cy="582718"/>
          </a:xfrm>
        </p:grpSpPr>
        <p:pic>
          <p:nvPicPr>
            <p:cNvPr id="15" name="Picture 2" descr="S:\ARHIV 2\SHARED\koristne_zadeve\GrafikeADP\logo drugi\CESSDA_od_2015\cessda logo soli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773" y="6267110"/>
              <a:ext cx="1140335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ojstersekm\Downloads\g304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247" y="6162017"/>
              <a:ext cx="1170856" cy="582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028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 sz="2200"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14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520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dva stolpca vseb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51520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 sz="2200"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4170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azna str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97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520" y="188640"/>
            <a:ext cx="8352928" cy="432048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2200" b="1" dirty="0" smtClean="0"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Kontakt</a:t>
            </a:r>
            <a:endParaRPr lang="sl-SI" sz="2200" b="1" dirty="0">
              <a:solidFill>
                <a:srgbClr val="9D0A0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716016" y="2280016"/>
              <a:ext cx="3816424" cy="2631490"/>
              <a:chOff x="4716016" y="2280016"/>
              <a:chExt cx="3816424" cy="26314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716016" y="2415154"/>
                <a:ext cx="432048" cy="2361214"/>
                <a:chOff x="4716016" y="2420888"/>
                <a:chExt cx="432048" cy="2361214"/>
              </a:xfrm>
            </p:grpSpPr>
            <p:pic>
              <p:nvPicPr>
                <p:cNvPr id="1036" name="Picture 12" descr="C:\Users\ojstersekm\Downloads\1436448496_Facebook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70699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7" name="Picture 13" descr="C:\Users\ojstersekm\Downloads\1436448479_Mail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063943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C:\Users\ojstersekm\Downloads\1436448470_Twitter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4350054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C:\Users\ojstersekm\Downloads\1436448515_IE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242088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5237121" y="2280016"/>
                <a:ext cx="3295319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www.adp.fdv.uni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arhiv.podatkov@fdv.uni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Arhiv.Druzboslovnih.Podatkov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@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07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520" y="188640"/>
            <a:ext cx="8352928" cy="432048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2200" b="1" dirty="0" smtClean="0"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Kontakt</a:t>
            </a:r>
            <a:endParaRPr lang="sl-SI" sz="2200" b="1" dirty="0">
              <a:solidFill>
                <a:srgbClr val="9D0A0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184482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716016" y="2280016"/>
              <a:ext cx="3816424" cy="2631490"/>
              <a:chOff x="4716016" y="2280016"/>
              <a:chExt cx="3816424" cy="26314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716016" y="2415154"/>
                <a:ext cx="432048" cy="2361214"/>
                <a:chOff x="4716016" y="2420888"/>
                <a:chExt cx="432048" cy="2361214"/>
              </a:xfrm>
            </p:grpSpPr>
            <p:pic>
              <p:nvPicPr>
                <p:cNvPr id="1036" name="Picture 12" descr="C:\Users\ojstersekm\Downloads\1436448496_Facebook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70699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7" name="Picture 13" descr="C:\Users\ojstersekm\Downloads\1436448479_Mail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063943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C:\Users\ojstersekm\Downloads\1436448470_Twitter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4350054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C:\Users\ojstersekm\Downloads\1436448515_IE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242088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5237121" y="2280016"/>
                <a:ext cx="3295319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www.adp.fdv.uni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arhiv.podatkov@fdv.uni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Arhiv.Druzboslovnih.Podatkov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@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5725" y="5737867"/>
            <a:ext cx="8584612" cy="894027"/>
            <a:chOff x="155725" y="5737867"/>
            <a:chExt cx="7437539" cy="894027"/>
          </a:xfrm>
        </p:grpSpPr>
        <p:pic>
          <p:nvPicPr>
            <p:cNvPr id="27" name="Picture 3" descr="C:\Users\ojstersekm\Downloads\path5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25" y="5737867"/>
              <a:ext cx="880442" cy="880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S:\ARHIV 2\SHARED\koristne_zadeve\GrafikeADP\logo drugi\CESSDA_od_2015\cessda logo soli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0331" y="6342727"/>
              <a:ext cx="872933" cy="2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S:\ARHIV 2\SHARED\koristne_zadeve\GrafikeADP\Ceesda Saw\CESSDA SaW Logo\1. Positive\cessdasaw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2862"/>
            <a:stretch/>
          </p:blipFill>
          <p:spPr bwMode="auto">
            <a:xfrm>
              <a:off x="3581568" y="6342727"/>
              <a:ext cx="1475145" cy="2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S:\ARHIV 2\SHARED\koristne_zadeve\GrafikeADP\logo_predloge_drugi\SEEDS_log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0" t="8632" r="15808" b="27652"/>
            <a:stretch/>
          </p:blipFill>
          <p:spPr bwMode="auto">
            <a:xfrm>
              <a:off x="5454271" y="5840976"/>
              <a:ext cx="936104" cy="790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04" y="6304556"/>
            <a:ext cx="2140072" cy="3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6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6952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520" y="188640"/>
            <a:ext cx="8352928" cy="432048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2200" b="1" dirty="0" smtClean="0"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Kontakt</a:t>
            </a:r>
            <a:endParaRPr lang="sl-SI" sz="2200" b="1" dirty="0">
              <a:solidFill>
                <a:srgbClr val="9D0A0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184482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716016" y="2280016"/>
              <a:ext cx="3816424" cy="2631490"/>
              <a:chOff x="4716016" y="2280016"/>
              <a:chExt cx="3816424" cy="26314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716016" y="2415154"/>
                <a:ext cx="432048" cy="2361214"/>
                <a:chOff x="4716016" y="2420888"/>
                <a:chExt cx="432048" cy="2361214"/>
              </a:xfrm>
            </p:grpSpPr>
            <p:pic>
              <p:nvPicPr>
                <p:cNvPr id="1036" name="Picture 12" descr="C:\Users\ojstersekm\Downloads\1436448496_Facebook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70699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7" name="Picture 13" descr="C:\Users\ojstersekm\Downloads\1436448479_Mail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3063943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C:\Users\ojstersekm\Downloads\1436448470_Twitter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4350054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C:\Users\ojstersekm\Downloads\1436448515_IE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2420888"/>
                  <a:ext cx="432048" cy="4320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5237121" y="2280016"/>
                <a:ext cx="3295319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www.adp.fdv.uni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arhiv.podatkov@fdv.uni</a:t>
                </a: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lj.si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Arhiv.Druzboslovnih.Podatkov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sl-SI" sz="1600" b="1" dirty="0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@</a:t>
                </a:r>
                <a:r>
                  <a:rPr lang="sl-SI" sz="1600" b="1" dirty="0" err="1" smtClean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ArhivPodatkov</a:t>
                </a:r>
                <a:endPara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5725" y="5737867"/>
            <a:ext cx="8584612" cy="894027"/>
            <a:chOff x="155725" y="5737867"/>
            <a:chExt cx="7437539" cy="894027"/>
          </a:xfrm>
        </p:grpSpPr>
        <p:pic>
          <p:nvPicPr>
            <p:cNvPr id="22" name="Picture 3" descr="C:\Users\ojstersekm\Downloads\path50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25" y="5737867"/>
              <a:ext cx="880442" cy="880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S:\ARHIV 2\SHARED\koristne_zadeve\GrafikeADP\logo drugi\CESSDA_od_2015\cessda logo soli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0331" y="6342727"/>
              <a:ext cx="872933" cy="2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S:\ARHIV 2\SHARED\koristne_zadeve\GrafikeADP\Ceesda Saw\CESSDA SaW Logo\1. Positive\cessdasaw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2862"/>
            <a:stretch/>
          </p:blipFill>
          <p:spPr bwMode="auto">
            <a:xfrm>
              <a:off x="3581568" y="6342727"/>
              <a:ext cx="1475145" cy="2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S:\ARHIV 2\SHARED\koristne_zadeve\GrafikeADP\logo_predloge_drugi\SEEDS_log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0" t="8632" r="15808" b="27652"/>
            <a:stretch/>
          </p:blipFill>
          <p:spPr bwMode="auto">
            <a:xfrm>
              <a:off x="5454271" y="5840976"/>
              <a:ext cx="936104" cy="790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04" y="6304556"/>
            <a:ext cx="2140072" cy="3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0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68" y="405381"/>
            <a:ext cx="5607732" cy="895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3000" y="1711697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44440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341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16" name="Picture 2" descr="C:\Users\ojstersekm\Downloads\g30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134356"/>
            <a:ext cx="1170856" cy="58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44" y="6266442"/>
            <a:ext cx="1654264" cy="318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268" y="365124"/>
            <a:ext cx="5607732" cy="89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912" y="6060888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4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2840" y="134389"/>
            <a:ext cx="82125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3194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5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dva stolpca vseb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51520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1520" y="134389"/>
            <a:ext cx="828092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azna str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04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20" name="Rectangle 19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4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3" descr="C:\Users\ojstersekm\Downloads\pat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7" name="TextBox 36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46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67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0" name="TextBox 29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39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18" name="Picture 3" descr="C:\Users\ojstersekm\Downloads\path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2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08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010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68" y="405381"/>
            <a:ext cx="5607732" cy="895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3000" y="1711697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44440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1854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16" name="Picture 2" descr="C:\Users\ojstersekm\Downloads\g30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134356"/>
            <a:ext cx="1170856" cy="58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44" y="6266442"/>
            <a:ext cx="1654264" cy="318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268" y="365124"/>
            <a:ext cx="5607732" cy="89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912" y="6060888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2840" y="134389"/>
            <a:ext cx="82125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41439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dva stolpca vseb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51520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1520" y="134389"/>
            <a:ext cx="828092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2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azna str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6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20" name="Rectangle 19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4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3" descr="C:\Users\ojstersekm\Downloads\pat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7" name="TextBox 36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46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50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0" name="TextBox 29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39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18" name="Picture 3" descr="C:\Users\ojstersekm\Downloads\path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16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38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9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68" y="405381"/>
            <a:ext cx="5607732" cy="895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3000" y="1711697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44440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77265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40" y="6213659"/>
            <a:ext cx="1324548" cy="466903"/>
          </a:xfrm>
          <a:prstGeom prst="rect">
            <a:avLst/>
          </a:prstGeom>
        </p:spPr>
      </p:pic>
      <p:pic>
        <p:nvPicPr>
          <p:cNvPr id="16" name="Picture 2" descr="C:\Users\ojstersekm\Downloads\g304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134356"/>
            <a:ext cx="1170856" cy="58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44" y="6266442"/>
            <a:ext cx="1654264" cy="3185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268" y="365124"/>
            <a:ext cx="5607732" cy="89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912" y="6060888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1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2840" y="134389"/>
            <a:ext cx="82125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6728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4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dva stolpca vseb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51520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1520" y="134389"/>
            <a:ext cx="828092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9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azna str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75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20" name="Rectangle 19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5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3" descr="C:\Users\ojstersekm\Downloads\pat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7" name="TextBox 36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46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6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0" name="TextBox 29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sz="1800" b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baseline="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baseline="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39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18" name="Picture 3" descr="C:\Users\ojstersekm\Downloads\path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9" y="5788672"/>
            <a:ext cx="1016230" cy="8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05" y="6241346"/>
            <a:ext cx="1654264" cy="3185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77" y="6008170"/>
            <a:ext cx="772443" cy="7724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5" y="6228893"/>
            <a:ext cx="2012827" cy="3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7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42063-7BCE-40FE-913F-97A8EFCA4022}" type="datetime1">
              <a:rPr lang="en-US"/>
              <a:pPr>
                <a:defRPr/>
              </a:pPr>
              <a:t>11/4/2022</a:t>
            </a:fld>
            <a:endParaRPr lang="sl-SI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BEC20-53D5-4BCB-8511-252A1B0BC8F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5" name="Rectangle 12"/>
          <p:cNvSpPr>
            <a:spLocks noGrp="1"/>
          </p:cNvSpPr>
          <p:nvPr>
            <p:ph type="ftr" sz="quarter" idx="12"/>
          </p:nvPr>
        </p:nvSpPr>
        <p:spPr>
          <a:xfrm>
            <a:off x="179388" y="6453188"/>
            <a:ext cx="3733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3458975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68" y="405381"/>
            <a:ext cx="5607732" cy="895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3000" y="1711697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>
              <a:solidFill>
                <a:prstClr val="black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44440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>
              <a:solidFill>
                <a:prstClr val="black"/>
              </a:solidFill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461" y="6319082"/>
            <a:ext cx="1173714" cy="4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9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68" y="405381"/>
            <a:ext cx="5607732" cy="895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43000" y="1711697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>
              <a:solidFill>
                <a:prstClr val="black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44440"/>
            <a:ext cx="6858000" cy="182128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sl-SI" dirty="0">
              <a:solidFill>
                <a:prstClr val="black"/>
              </a:solidFill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417" y="6125357"/>
            <a:ext cx="1600758" cy="5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22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53" y="6317716"/>
            <a:ext cx="1121728" cy="21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68" y="365124"/>
            <a:ext cx="5607732" cy="89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49" y="6055381"/>
            <a:ext cx="756000" cy="75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3" y="6063655"/>
            <a:ext cx="724122" cy="7241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761" y="6159578"/>
            <a:ext cx="1627414" cy="5721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64977"/>
            <a:ext cx="2578833" cy="7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0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slovnica z UNI in CESS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143000" y="3602038"/>
            <a:ext cx="6858000" cy="1004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 smtClean="0"/>
              <a:t>Podnaslov</a:t>
            </a:r>
            <a:endParaRPr lang="sl-S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53" y="6317716"/>
            <a:ext cx="1121728" cy="21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68" y="365124"/>
            <a:ext cx="5607732" cy="89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940088"/>
            <a:ext cx="68580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51520" y="5085184"/>
            <a:ext cx="8642350" cy="4317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algn="l"/>
            <a:r>
              <a:rPr lang="sl-SI" b="1" dirty="0" smtClean="0">
                <a:latin typeface="Tahoma" pitchFamily="34" charset="0"/>
              </a:rPr>
              <a:t>IME PRIMEK PREDAVATELJA</a:t>
            </a:r>
            <a:endParaRPr lang="sl-SI" dirty="0" smtClean="0">
              <a:latin typeface="Tahoma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250825" y="5589588"/>
            <a:ext cx="8642350" cy="4318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sl-SI" dirty="0" smtClean="0">
                <a:latin typeface="Tahoma" pitchFamily="34" charset="0"/>
              </a:rPr>
              <a:t>ADP, Univerza v Ljubljani,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49" y="6055381"/>
            <a:ext cx="756000" cy="75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3" y="6063655"/>
            <a:ext cx="724122" cy="7241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417" y="6125357"/>
            <a:ext cx="1600758" cy="564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64977"/>
            <a:ext cx="2578833" cy="7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5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2840" y="134389"/>
            <a:ext cx="82125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1212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05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dva stolpca vseb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51520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1520" y="134389"/>
            <a:ext cx="828092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7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azna str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128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2" name="TextBox 1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20" name="Rectangle 19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76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90" y="6222484"/>
            <a:ext cx="1495638" cy="288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7" name="TextBox 36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46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88" y="6008170"/>
            <a:ext cx="772443" cy="7724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80" y="6106391"/>
            <a:ext cx="1755064" cy="576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2" y="6056491"/>
            <a:ext cx="724122" cy="7241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28" y="6157974"/>
            <a:ext cx="1544562" cy="4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2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CE20C-0E33-4AA8-9380-2486078C5EBA}" type="datetime1">
              <a:rPr lang="en-US"/>
              <a:pPr>
                <a:defRPr/>
              </a:pPr>
              <a:t>11/4/2022</a:t>
            </a:fld>
            <a:endParaRPr lang="sl-SI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0BC91-9E62-44DD-ACF9-4344C8C9BF89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>
          <a:xfrm>
            <a:off x="179388" y="6453188"/>
            <a:ext cx="3733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531932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ontakt z logo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059126" y="0"/>
            <a:ext cx="84874" cy="6858000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7544" y="2204864"/>
            <a:ext cx="8064896" cy="3024336"/>
            <a:chOff x="467544" y="2204864"/>
            <a:chExt cx="8064896" cy="3024336"/>
          </a:xfrm>
        </p:grpSpPr>
        <p:sp>
          <p:nvSpPr>
            <p:cNvPr id="30" name="TextBox 29"/>
            <p:cNvSpPr txBox="1"/>
            <p:nvPr/>
          </p:nvSpPr>
          <p:spPr>
            <a:xfrm>
              <a:off x="467544" y="2510849"/>
              <a:ext cx="3675450" cy="211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Univerza v Ljubljani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Fakulteta za družbene vede</a:t>
              </a:r>
            </a:p>
            <a:p>
              <a:pPr algn="r">
                <a:lnSpc>
                  <a:spcPct val="150000"/>
                </a:lnSpc>
              </a:pPr>
              <a:r>
                <a:rPr lang="sl-SI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 družboslovnih podatkov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Kardeljeva ploščad 5</a:t>
              </a:r>
            </a:p>
            <a:p>
              <a:pPr algn="r">
                <a:lnSpc>
                  <a:spcPct val="150000"/>
                </a:lnSpc>
              </a:pPr>
              <a:r>
                <a:rPr lang="sl-SI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 Ljubljana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37121" y="2280016"/>
              <a:ext cx="329531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www.adp.fdv.uni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arhiv.podatkov@fdv.uni</a:t>
              </a: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lj.si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Arhiv.Druzboslovnih.Podatkov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50000"/>
                </a:lnSpc>
              </a:pPr>
              <a:r>
                <a:rPr lang="sl-SI" sz="1600" b="1" dirty="0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@</a:t>
              </a:r>
              <a:r>
                <a:rPr lang="sl-SI" sz="1600" b="1" dirty="0" err="1" smtClean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ArhivPodatkov</a:t>
              </a:r>
              <a:endParaRPr lang="sl-SI" sz="16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06646" y="2204864"/>
              <a:ext cx="45719" cy="302433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57" y="2483687"/>
            <a:ext cx="461727" cy="4215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790" y="3137124"/>
            <a:ext cx="432711" cy="348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340" y="3717032"/>
            <a:ext cx="309371" cy="39776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929" y="4346654"/>
            <a:ext cx="403172" cy="347349"/>
          </a:xfrm>
          <a:prstGeom prst="rect">
            <a:avLst/>
          </a:prstGeom>
        </p:spPr>
      </p:pic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319930" y="303242"/>
            <a:ext cx="8348710" cy="5492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D0A0E"/>
                </a:solidFill>
              </a:defRPr>
            </a:lvl1pPr>
          </a:lstStyle>
          <a:p>
            <a:r>
              <a:rPr lang="sl-SI" dirty="0" smtClean="0"/>
              <a:t>Kontakt</a:t>
            </a:r>
            <a:endParaRPr lang="sl-SI" dirty="0"/>
          </a:p>
        </p:txBody>
      </p:sp>
      <p:sp>
        <p:nvSpPr>
          <p:cNvPr id="39" name="Text Placeholder 2"/>
          <p:cNvSpPr>
            <a:spLocks noGrp="1"/>
          </p:cNvSpPr>
          <p:nvPr>
            <p:ph idx="1" hasCustomPrompt="1"/>
          </p:nvPr>
        </p:nvSpPr>
        <p:spPr>
          <a:xfrm>
            <a:off x="319930" y="1235285"/>
            <a:ext cx="834871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sl-SI" dirty="0" smtClean="0"/>
              <a:t>Zahvalni tekst, slika…</a:t>
            </a:r>
            <a:endParaRPr 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303242"/>
            <a:ext cx="629063" cy="4457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2" y="6056491"/>
            <a:ext cx="724122" cy="7241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80" y="6106391"/>
            <a:ext cx="1755064" cy="576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90" y="6222484"/>
            <a:ext cx="1495638" cy="288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88" y="6008170"/>
            <a:ext cx="772443" cy="7724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96" y="6008170"/>
            <a:ext cx="2414375" cy="6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5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3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990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alt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alt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192F97-2E49-4275-9679-3A7A0ED2E3F6}" type="slidenum">
              <a:rPr lang="en-GB" altLang="sl-SI"/>
              <a:pPr/>
              <a:t>‹#›</a:t>
            </a:fld>
            <a:endParaRPr lang="en-GB" altLang="sl-SI"/>
          </a:p>
        </p:txBody>
      </p:sp>
    </p:spTree>
    <p:extLst>
      <p:ext uri="{BB962C8B-B14F-4D97-AF65-F5344CB8AC3E}">
        <p14:creationId xmlns:p14="http://schemas.microsoft.com/office/powerpoint/2010/main" val="114951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6477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4038600" cy="37449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9138"/>
            <a:ext cx="4038600" cy="37449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9055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sl-SI" alt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9055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sl-SI" alt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9055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2B83A-4258-46ED-ABF0-6F6DCC351D27}" type="slidenum">
              <a:rPr lang="sl-SI" altLang="sl-SI"/>
              <a:pPr/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96935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F5095-488D-473C-B51F-2F58E4A83861}" type="datetime1">
              <a:rPr lang="en-US"/>
              <a:pPr>
                <a:defRPr/>
              </a:pPr>
              <a:t>11/4/2022</a:t>
            </a:fld>
            <a:endParaRPr lang="sl-SI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E3EF0-6BCF-486D-AB41-89811E1048E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2"/>
          </p:nvPr>
        </p:nvSpPr>
        <p:spPr>
          <a:xfrm>
            <a:off x="179388" y="6453188"/>
            <a:ext cx="3733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91692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005064"/>
          </a:xfrm>
          <a:prstGeom prst="rect">
            <a:avLst/>
          </a:prstGeom>
          <a:solidFill>
            <a:srgbClr val="767676"/>
          </a:solidFill>
          <a:ln>
            <a:solidFill>
              <a:srgbClr val="767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9" name="Flowchart: Process 18"/>
          <p:cNvSpPr/>
          <p:nvPr/>
        </p:nvSpPr>
        <p:spPr>
          <a:xfrm>
            <a:off x="0" y="2492896"/>
            <a:ext cx="9144000" cy="1440160"/>
          </a:xfrm>
          <a:prstGeom prst="flowChartProcess">
            <a:avLst/>
          </a:prstGeom>
          <a:solidFill>
            <a:srgbClr val="FDD44F"/>
          </a:solidFill>
          <a:ln>
            <a:solidFill>
              <a:srgbClr val="FD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sl-SI" dirty="0"/>
          </a:p>
        </p:txBody>
      </p:sp>
      <p:pic>
        <p:nvPicPr>
          <p:cNvPr id="5" name="Picture 2" descr="S:\ARHIV 2\SHARED\koristne_zadeve\GrafikeADP\logo\SLO\logoZnapisom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797372" cy="128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42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4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005064"/>
          </a:xfrm>
          <a:prstGeom prst="rect">
            <a:avLst/>
          </a:prstGeom>
          <a:solidFill>
            <a:srgbClr val="767676"/>
          </a:solidFill>
          <a:ln>
            <a:solidFill>
              <a:srgbClr val="767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800200" cy="1291372"/>
          </a:xfrm>
          <a:prstGeom prst="rect">
            <a:avLst/>
          </a:prstGeom>
        </p:spPr>
      </p:pic>
      <p:sp>
        <p:nvSpPr>
          <p:cNvPr id="19" name="Flowchart: Process 18"/>
          <p:cNvSpPr/>
          <p:nvPr/>
        </p:nvSpPr>
        <p:spPr>
          <a:xfrm>
            <a:off x="0" y="2492896"/>
            <a:ext cx="9144000" cy="1440160"/>
          </a:xfrm>
          <a:prstGeom prst="flowChartProcess">
            <a:avLst/>
          </a:prstGeom>
          <a:solidFill>
            <a:srgbClr val="FDD44F"/>
          </a:solidFill>
          <a:ln>
            <a:solidFill>
              <a:srgbClr val="FDD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l-SI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5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455"/>
            <a:ext cx="1693010" cy="1223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2191" y="1478422"/>
            <a:ext cx="8708164" cy="1678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4" name="Picture 2" descr="S:\ARHIV 2\SHARED\koristne_zadeve\GrafikeADP\logo\SLO\logoZnapisom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797372" cy="128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74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455"/>
            <a:ext cx="1693010" cy="1223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2191" y="1478422"/>
            <a:ext cx="8708164" cy="1678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4" name="Picture 2" descr="S:\ARHIV 2\SHARED\koristne_zadeve\GrafikeADP\logo\SLO\logoZnapisom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797372" cy="128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9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455"/>
            <a:ext cx="1693010" cy="1223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2191" y="1478422"/>
            <a:ext cx="8708164" cy="1678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9660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455"/>
            <a:ext cx="1693010" cy="1223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2191" y="1478422"/>
            <a:ext cx="8708164" cy="1678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r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r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r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232/1.13710" TargetMode="Externa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11/spsr.12450" TargetMode="Externa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xCGRT/covid-policy-tracker/blob/master/documentation/codebook.md#containment-and-closure-policies" TargetMode="External"/><Relationship Id="rId7" Type="http://schemas.openxmlformats.org/officeDocument/2006/relationships/hyperlink" Target="https://github.com/OxCGRT/covid-policy-tracker/blob/master/documentation/codebook.md#miscellaneous-policies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3.xml"/><Relationship Id="rId6" Type="http://schemas.openxmlformats.org/officeDocument/2006/relationships/hyperlink" Target="https://github.com/OxCGRT/covid-policy-tracker/blob/master/documentation/codebook.md#vaccination-policies" TargetMode="External"/><Relationship Id="rId5" Type="http://schemas.openxmlformats.org/officeDocument/2006/relationships/hyperlink" Target="https://github.com/OxCGRT/covid-policy-tracker/blob/master/documentation/codebook.md#health-system-policies" TargetMode="External"/><Relationship Id="rId4" Type="http://schemas.openxmlformats.org/officeDocument/2006/relationships/hyperlink" Target="https://github.com/OxCGRT/covid-policy-tracker/blob/master/documentation/codebook.md#economic-polici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doi/full/10.1177/0275074020942445#bibr9-0275074020942445" TargetMode="External"/><Relationship Id="rId2" Type="http://schemas.openxmlformats.org/officeDocument/2006/relationships/hyperlink" Target="https://journals.sagepub.com/doi/full/10.1177/0275074020942445#bibr15-0275074020942445" TargetMode="External"/><Relationship Id="rId1" Type="http://schemas.openxmlformats.org/officeDocument/2006/relationships/slideLayout" Target="../slideLayouts/slideLayout43.xml"/><Relationship Id="rId4" Type="http://schemas.openxmlformats.org/officeDocument/2006/relationships/hyperlink" Target="https://innovation-entrepreneurship.springeropen.com/articles/10.1186/s13731-022-00219-2#ref-CR6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232/1.13710" TargetMode="Externa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4821" y="4705634"/>
            <a:ext cx="8642350" cy="431775"/>
          </a:xfrm>
        </p:spPr>
        <p:txBody>
          <a:bodyPr/>
          <a:lstStyle/>
          <a:p>
            <a:r>
              <a:rPr lang="sl-SI" dirty="0" smtClean="0"/>
              <a:t>	Janez Štebe</a:t>
            </a:r>
            <a:r>
              <a:rPr lang="en-GB" dirty="0" smtClean="0"/>
              <a:t>, </a:t>
            </a:r>
            <a:r>
              <a:rPr lang="sl-SI" dirty="0" smtClean="0"/>
              <a:t>ADP/UL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50825" y="5137409"/>
            <a:ext cx="8642350" cy="1099904"/>
          </a:xfrm>
        </p:spPr>
        <p:txBody>
          <a:bodyPr/>
          <a:lstStyle/>
          <a:p>
            <a:pPr algn="ctr"/>
            <a:r>
              <a:rPr lang="sl-SI" dirty="0" smtClean="0"/>
              <a:t> SLOVENSKO SOCIOLOŠKO SREČANJE </a:t>
            </a:r>
            <a:r>
              <a:rPr lang="sl-SI" dirty="0"/>
              <a:t>2022 </a:t>
            </a:r>
            <a:r>
              <a:rPr lang="it-IT" dirty="0" smtClean="0"/>
              <a:t> </a:t>
            </a:r>
            <a:endParaRPr lang="sl-SI" dirty="0" smtClean="0"/>
          </a:p>
          <a:p>
            <a:pPr algn="ctr"/>
            <a:r>
              <a:rPr lang="it-IT" dirty="0" smtClean="0"/>
              <a:t>Fakulteta </a:t>
            </a:r>
            <a:r>
              <a:rPr lang="it-IT" dirty="0"/>
              <a:t>za družbene vede, Univerza v Ljubljani </a:t>
            </a:r>
            <a:endParaRPr lang="sl-SI" dirty="0" smtClean="0"/>
          </a:p>
          <a:p>
            <a:pPr algn="ctr"/>
            <a:r>
              <a:rPr lang="sl-SI" dirty="0" smtClean="0"/>
              <a:t>4</a:t>
            </a:r>
            <a:r>
              <a:rPr lang="sl-SI" dirty="0"/>
              <a:t>. in 5. november </a:t>
            </a:r>
            <a:endParaRPr lang="sl-SI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2411156"/>
            <a:ext cx="7704856" cy="1914929"/>
          </a:xfrm>
        </p:spPr>
        <p:txBody>
          <a:bodyPr/>
          <a:lstStyle/>
          <a:p>
            <a:r>
              <a:rPr lang="sl-SI" sz="3600" dirty="0">
                <a:solidFill>
                  <a:srgbClr val="9D0A0E"/>
                </a:solidFill>
              </a:rPr>
              <a:t>Družbeni in politični odziv Slovenije na COVID-19 krizo v primerjalni </a:t>
            </a:r>
            <a:r>
              <a:rPr lang="sl-SI" sz="3600" dirty="0" smtClean="0">
                <a:solidFill>
                  <a:srgbClr val="9D0A0E"/>
                </a:solidFill>
              </a:rPr>
              <a:t>perspektivi</a:t>
            </a:r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33071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840" y="1268760"/>
            <a:ext cx="8229600" cy="48965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'SUPPOSE_NATIONAL_GOVERNMENT': 'SUPPOSE/OPPOSE NATIONAL GOVERNMENT IN GENERAL', </a:t>
            </a:r>
            <a:endParaRPr lang="sl-SI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'SATISFACTION_PANDEMIC_MEASURES</a:t>
            </a:r>
            <a:r>
              <a:rPr lang="en-US" sz="1800" dirty="0"/>
              <a:t>': 'SATISFACTION WITH GOVERNMENT CORONAVIRUS PANDEMIC MEASURES', </a:t>
            </a:r>
            <a:endParaRPr lang="sl-SI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'LIMITATION_INDIVIDUAL_FREEDOMS_JUSTIFIED</a:t>
            </a:r>
            <a:r>
              <a:rPr lang="en-US" sz="1800" dirty="0"/>
              <a:t>': 'LIMITATION OF INDIVID FREEDOM - JUSTIFIED VS OPPOSED', </a:t>
            </a:r>
            <a:endParaRPr lang="sl-SI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'</a:t>
            </a:r>
            <a:r>
              <a:rPr lang="en-US" sz="1800" dirty="0" err="1" smtClean="0"/>
              <a:t>Everyone_should_get_vaccinated_it_is_civic_duty</a:t>
            </a:r>
            <a:r>
              <a:rPr lang="sl-SI" sz="1800" dirty="0" smtClean="0"/>
              <a:t>‘</a:t>
            </a:r>
            <a:r>
              <a:rPr lang="en-US" sz="1800" dirty="0" smtClean="0"/>
              <a:t>‚</a:t>
            </a:r>
            <a:endParaRPr lang="sl-SI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1800" dirty="0" err="1" smtClean="0"/>
              <a:t>Vaccination</a:t>
            </a:r>
            <a:r>
              <a:rPr lang="sl-SI" sz="1800" dirty="0" smtClean="0"/>
              <a:t> </a:t>
            </a:r>
            <a:r>
              <a:rPr lang="sl-SI" sz="1800" dirty="0" err="1" smtClean="0"/>
              <a:t>intention</a:t>
            </a:r>
            <a:r>
              <a:rPr lang="sl-SI" sz="1800" dirty="0" smtClean="0"/>
              <a:t>:  </a:t>
            </a:r>
            <a:r>
              <a:rPr lang="en-US" sz="1800" dirty="0" smtClean="0"/>
              <a:t>'</a:t>
            </a:r>
            <a:r>
              <a:rPr lang="en-US" sz="1800" dirty="0" err="1" smtClean="0"/>
              <a:t>All_Less_Vaccinated_Later_Never</a:t>
            </a:r>
            <a:r>
              <a:rPr lang="sl-SI" sz="1800" dirty="0" smtClean="0"/>
              <a:t>‘</a:t>
            </a:r>
            <a:r>
              <a:rPr lang="en-US" sz="1800" dirty="0" smtClean="0"/>
              <a:t>‚</a:t>
            </a:r>
            <a:endParaRPr lang="sl-SI" sz="1800" dirty="0" smtClean="0"/>
          </a:p>
          <a:p>
            <a:r>
              <a:rPr lang="sl-SI" dirty="0"/>
              <a:t>Korelacije na </a:t>
            </a:r>
            <a:r>
              <a:rPr lang="sl-SI" dirty="0" err="1"/>
              <a:t>agregiranih</a:t>
            </a:r>
            <a:r>
              <a:rPr lang="sl-SI" dirty="0"/>
              <a:t> vrednostih po državah</a:t>
            </a:r>
          </a:p>
          <a:p>
            <a:r>
              <a:rPr lang="sl-SI" dirty="0" smtClean="0"/>
              <a:t>				</a:t>
            </a:r>
            <a:r>
              <a:rPr lang="en-US" dirty="0" smtClean="0"/>
              <a:t> </a:t>
            </a:r>
            <a:r>
              <a:rPr lang="en-US" sz="1400" dirty="0"/>
              <a:t>LIMITATION_INDIVIDUAL_FREEDOMS_JUSTIFIED  \</a:t>
            </a:r>
          </a:p>
          <a:p>
            <a:r>
              <a:rPr lang="en-US" sz="1400" dirty="0"/>
              <a:t>SUPPOSE_NATIONAL_GOVERNMENT                            </a:t>
            </a:r>
            <a:r>
              <a:rPr lang="sl-SI" sz="1400" dirty="0" smtClean="0"/>
              <a:t>		</a:t>
            </a:r>
            <a:r>
              <a:rPr lang="en-US" sz="1400" dirty="0" smtClean="0"/>
              <a:t>0.84</a:t>
            </a:r>
            <a:endParaRPr lang="sl-SI" sz="1400" dirty="0" smtClean="0"/>
          </a:p>
          <a:p>
            <a:r>
              <a:rPr lang="en-US" sz="1400" dirty="0" smtClean="0"/>
              <a:t>SATISFACTION_PANDEMIC_MEASURES                                        </a:t>
            </a:r>
            <a:r>
              <a:rPr lang="sl-SI" sz="1400" dirty="0" smtClean="0"/>
              <a:t>	</a:t>
            </a:r>
            <a:r>
              <a:rPr lang="en-US" sz="1400" dirty="0" smtClean="0"/>
              <a:t>0.75</a:t>
            </a:r>
            <a:endParaRPr lang="sl-SI" sz="1400" dirty="0" smtClean="0"/>
          </a:p>
          <a:p>
            <a:r>
              <a:rPr lang="en-US" sz="1400" dirty="0" smtClean="0"/>
              <a:t>LIMITATION_INDIVIDUAL_FREEDOMS_JUSTIFIED                 </a:t>
            </a:r>
            <a:r>
              <a:rPr lang="sl-SI" sz="1400" dirty="0" smtClean="0"/>
              <a:t>	</a:t>
            </a:r>
            <a:r>
              <a:rPr lang="en-US" sz="1400" dirty="0" smtClean="0"/>
              <a:t>1</a:t>
            </a:r>
            <a:endParaRPr lang="sl-SI" sz="1400" dirty="0" smtClean="0"/>
          </a:p>
          <a:p>
            <a:r>
              <a:rPr lang="en-US" sz="1400" dirty="0" err="1" smtClean="0"/>
              <a:t>Everyone_should_get_vaccinated_it_is_civic_duty</a:t>
            </a:r>
            <a:r>
              <a:rPr lang="en-US" sz="1400" dirty="0" smtClean="0"/>
              <a:t>                   </a:t>
            </a:r>
            <a:r>
              <a:rPr lang="sl-SI" sz="1400" dirty="0" smtClean="0"/>
              <a:t>	</a:t>
            </a:r>
            <a:r>
              <a:rPr lang="en-US" sz="1400" dirty="0" smtClean="0"/>
              <a:t>0.74</a:t>
            </a:r>
            <a:endParaRPr lang="sl-SI" sz="1400" dirty="0" smtClean="0"/>
          </a:p>
          <a:p>
            <a:r>
              <a:rPr lang="en-US" sz="1400" dirty="0" err="1" smtClean="0"/>
              <a:t>All_Less_Vaccinated_Later_Never</a:t>
            </a:r>
            <a:r>
              <a:rPr lang="en-US" sz="1400" dirty="0" smtClean="0"/>
              <a:t>                                                  </a:t>
            </a:r>
            <a:r>
              <a:rPr lang="sl-SI" sz="1400" dirty="0" smtClean="0"/>
              <a:t>	</a:t>
            </a:r>
            <a:r>
              <a:rPr lang="en-US" sz="1400" dirty="0" smtClean="0"/>
              <a:t>0.79</a:t>
            </a:r>
            <a:endParaRPr lang="sl-SI" sz="1400" dirty="0"/>
          </a:p>
          <a:p>
            <a:pPr marL="4229100" lvl="8" indent="-342900"/>
            <a:r>
              <a:rPr lang="sl-SI" sz="1200" dirty="0" err="1" smtClean="0"/>
              <a:t>European</a:t>
            </a:r>
            <a:r>
              <a:rPr lang="sl-SI" sz="1200" dirty="0" smtClean="0"/>
              <a:t> </a:t>
            </a:r>
            <a:r>
              <a:rPr lang="sl-SI" sz="1200" dirty="0" err="1"/>
              <a:t>Commission</a:t>
            </a:r>
            <a:r>
              <a:rPr lang="sl-SI" sz="1200" dirty="0"/>
              <a:t>, </a:t>
            </a:r>
            <a:r>
              <a:rPr lang="sl-SI" sz="1200" dirty="0" err="1"/>
              <a:t>Brussels</a:t>
            </a:r>
            <a:r>
              <a:rPr lang="sl-SI" sz="1200" dirty="0"/>
              <a:t> (2021). </a:t>
            </a:r>
            <a:r>
              <a:rPr lang="sl-SI" sz="1200" dirty="0" err="1"/>
              <a:t>Flash</a:t>
            </a:r>
            <a:r>
              <a:rPr lang="sl-SI" sz="1200" dirty="0"/>
              <a:t> </a:t>
            </a:r>
            <a:r>
              <a:rPr lang="sl-SI" sz="1200" dirty="0" err="1"/>
              <a:t>Eurobarometer</a:t>
            </a:r>
            <a:r>
              <a:rPr lang="sl-SI" sz="1200" dirty="0"/>
              <a:t> 494 (</a:t>
            </a:r>
            <a:r>
              <a:rPr lang="sl-SI" sz="1200" dirty="0" err="1"/>
              <a:t>Attitudes</a:t>
            </a:r>
            <a:r>
              <a:rPr lang="sl-SI" sz="1200" dirty="0"/>
              <a:t> on </a:t>
            </a:r>
            <a:r>
              <a:rPr lang="sl-SI" sz="1200" dirty="0" err="1"/>
              <a:t>Vaccination</a:t>
            </a:r>
            <a:r>
              <a:rPr lang="sl-SI" sz="1200" dirty="0"/>
              <a:t> </a:t>
            </a:r>
            <a:r>
              <a:rPr lang="sl-SI" sz="1200" dirty="0" err="1"/>
              <a:t>against</a:t>
            </a:r>
            <a:r>
              <a:rPr lang="sl-SI" sz="1200" dirty="0"/>
              <a:t> Covid-19). </a:t>
            </a:r>
            <a:r>
              <a:rPr lang="sl-SI" sz="1200" i="1" dirty="0"/>
              <a:t>GESIS Data </a:t>
            </a:r>
            <a:r>
              <a:rPr lang="sl-SI" sz="1200" i="1" dirty="0" err="1"/>
              <a:t>Archive</a:t>
            </a:r>
            <a:r>
              <a:rPr lang="sl-SI" sz="1200" i="1" dirty="0"/>
              <a:t>, </a:t>
            </a:r>
            <a:r>
              <a:rPr lang="sl-SI" sz="1200" i="1" dirty="0" err="1"/>
              <a:t>Cologne</a:t>
            </a:r>
            <a:r>
              <a:rPr lang="sl-SI" sz="1200" i="1" dirty="0"/>
              <a:t>. ZA7771 Data file </a:t>
            </a:r>
            <a:r>
              <a:rPr lang="sl-SI" sz="1200" i="1" dirty="0" err="1"/>
              <a:t>Version</a:t>
            </a:r>
            <a:r>
              <a:rPr lang="sl-SI" sz="1200" i="1" dirty="0"/>
              <a:t> 1.0.0, https://doi.org/10.4232/1.13786.</a:t>
            </a:r>
            <a:endParaRPr lang="sl-SI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 smtClean="0"/>
          </a:p>
          <a:p>
            <a:endParaRPr lang="sl-SI" dirty="0"/>
          </a:p>
          <a:p>
            <a:endParaRPr lang="sl-SI" dirty="0"/>
          </a:p>
          <a:p>
            <a:endParaRPr lang="sl-SI" dirty="0" smtClean="0"/>
          </a:p>
          <a:p>
            <a:pPr marL="3314700" lvl="6" indent="-342900"/>
            <a:r>
              <a:rPr lang="sl-SI" sz="1400" dirty="0" err="1" smtClean="0"/>
              <a:t>European</a:t>
            </a:r>
            <a:r>
              <a:rPr lang="sl-SI" sz="1400" dirty="0" smtClean="0"/>
              <a:t> </a:t>
            </a:r>
            <a:r>
              <a:rPr lang="sl-SI" sz="1400" dirty="0" err="1"/>
              <a:t>Parliament</a:t>
            </a:r>
            <a:r>
              <a:rPr lang="sl-SI" sz="1400" dirty="0"/>
              <a:t>, </a:t>
            </a:r>
            <a:r>
              <a:rPr lang="sl-SI" sz="1400" dirty="0" err="1"/>
              <a:t>Directorate</a:t>
            </a:r>
            <a:r>
              <a:rPr lang="sl-SI" sz="1400" dirty="0"/>
              <a:t>-General </a:t>
            </a:r>
            <a:r>
              <a:rPr lang="sl-SI" sz="1400" dirty="0" err="1"/>
              <a:t>For</a:t>
            </a:r>
            <a:r>
              <a:rPr lang="sl-SI" sz="1400" dirty="0"/>
              <a:t> </a:t>
            </a:r>
            <a:r>
              <a:rPr lang="sl-SI" sz="1400" dirty="0" err="1"/>
              <a:t>Communication</a:t>
            </a:r>
            <a:r>
              <a:rPr lang="sl-SI" sz="1400" dirty="0"/>
              <a:t>. ‘</a:t>
            </a:r>
            <a:r>
              <a:rPr lang="sl-SI" sz="1400" dirty="0" err="1"/>
              <a:t>European</a:t>
            </a:r>
            <a:r>
              <a:rPr lang="sl-SI" sz="1400" dirty="0"/>
              <a:t> </a:t>
            </a:r>
            <a:r>
              <a:rPr lang="sl-SI" sz="1400" dirty="0" err="1"/>
              <a:t>Parliament</a:t>
            </a:r>
            <a:r>
              <a:rPr lang="sl-SI" sz="1400" dirty="0"/>
              <a:t> COVID-19 </a:t>
            </a:r>
            <a:r>
              <a:rPr lang="sl-SI" sz="1400" dirty="0" err="1"/>
              <a:t>Survey</a:t>
            </a:r>
            <a:r>
              <a:rPr lang="sl-SI" sz="1400" dirty="0"/>
              <a:t> – </a:t>
            </a:r>
            <a:r>
              <a:rPr lang="sl-SI" sz="1400" dirty="0" err="1"/>
              <a:t>Round</a:t>
            </a:r>
            <a:r>
              <a:rPr lang="sl-SI" sz="1400" dirty="0"/>
              <a:t> 3European </a:t>
            </a:r>
            <a:r>
              <a:rPr lang="sl-SI" sz="1400" dirty="0" err="1"/>
              <a:t>Parliament</a:t>
            </a:r>
            <a:r>
              <a:rPr lang="sl-SI" sz="1400" dirty="0"/>
              <a:t> COVID-19 </a:t>
            </a:r>
            <a:r>
              <a:rPr lang="sl-SI" sz="1400" dirty="0" err="1"/>
              <a:t>Survey</a:t>
            </a:r>
            <a:r>
              <a:rPr lang="sl-SI" sz="1400" dirty="0"/>
              <a:t> – </a:t>
            </a:r>
            <a:r>
              <a:rPr lang="sl-SI" sz="1400" dirty="0" err="1"/>
              <a:t>Round</a:t>
            </a:r>
            <a:r>
              <a:rPr lang="sl-SI" sz="1400" dirty="0"/>
              <a:t> 3’. GESIS Data </a:t>
            </a:r>
            <a:r>
              <a:rPr lang="sl-SI" sz="1400" dirty="0" err="1"/>
              <a:t>Archive</a:t>
            </a:r>
            <a:r>
              <a:rPr lang="sl-SI" sz="1400" dirty="0"/>
              <a:t>, 2021. </a:t>
            </a:r>
            <a:r>
              <a:rPr lang="sl-SI" sz="1400" u="sng" dirty="0">
                <a:hlinkClick r:id="rId2"/>
              </a:rPr>
              <a:t>https://doi.org/10.4232/1.13710</a:t>
            </a:r>
            <a:r>
              <a:rPr lang="sl-SI" sz="1400" dirty="0"/>
              <a:t>.</a:t>
            </a:r>
          </a:p>
          <a:p>
            <a:endParaRPr lang="sl-S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2840" y="134389"/>
            <a:ext cx="8212510" cy="846339"/>
          </a:xfrm>
        </p:spPr>
        <p:txBody>
          <a:bodyPr/>
          <a:lstStyle/>
          <a:p>
            <a:r>
              <a:rPr lang="sl-SI" dirty="0" smtClean="0"/>
              <a:t>Podpora, zadovoljstvo z omejitvenimi ukrepi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531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69644"/>
              </p:ext>
            </p:extLst>
          </p:nvPr>
        </p:nvGraphicFramePr>
        <p:xfrm>
          <a:off x="378075" y="1340768"/>
          <a:ext cx="8137275" cy="3859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206">
                  <a:extLst>
                    <a:ext uri="{9D8B030D-6E8A-4147-A177-3AD203B41FA5}">
                      <a16:colId xmlns:a16="http://schemas.microsoft.com/office/drawing/2014/main" val="2060074920"/>
                    </a:ext>
                  </a:extLst>
                </a:gridCol>
                <a:gridCol w="539167">
                  <a:extLst>
                    <a:ext uri="{9D8B030D-6E8A-4147-A177-3AD203B41FA5}">
                      <a16:colId xmlns:a16="http://schemas.microsoft.com/office/drawing/2014/main" val="1745719812"/>
                    </a:ext>
                  </a:extLst>
                </a:gridCol>
                <a:gridCol w="572346">
                  <a:extLst>
                    <a:ext uri="{9D8B030D-6E8A-4147-A177-3AD203B41FA5}">
                      <a16:colId xmlns:a16="http://schemas.microsoft.com/office/drawing/2014/main" val="491835491"/>
                    </a:ext>
                  </a:extLst>
                </a:gridCol>
                <a:gridCol w="962206">
                  <a:extLst>
                    <a:ext uri="{9D8B030D-6E8A-4147-A177-3AD203B41FA5}">
                      <a16:colId xmlns:a16="http://schemas.microsoft.com/office/drawing/2014/main" val="1599212848"/>
                    </a:ext>
                  </a:extLst>
                </a:gridCol>
                <a:gridCol w="1094924">
                  <a:extLst>
                    <a:ext uri="{9D8B030D-6E8A-4147-A177-3AD203B41FA5}">
                      <a16:colId xmlns:a16="http://schemas.microsoft.com/office/drawing/2014/main" val="318431148"/>
                    </a:ext>
                  </a:extLst>
                </a:gridCol>
                <a:gridCol w="1053450">
                  <a:extLst>
                    <a:ext uri="{9D8B030D-6E8A-4147-A177-3AD203B41FA5}">
                      <a16:colId xmlns:a16="http://schemas.microsoft.com/office/drawing/2014/main" val="3566763857"/>
                    </a:ext>
                  </a:extLst>
                </a:gridCol>
                <a:gridCol w="539167">
                  <a:extLst>
                    <a:ext uri="{9D8B030D-6E8A-4147-A177-3AD203B41FA5}">
                      <a16:colId xmlns:a16="http://schemas.microsoft.com/office/drawing/2014/main" val="4250405730"/>
                    </a:ext>
                  </a:extLst>
                </a:gridCol>
                <a:gridCol w="539167">
                  <a:extLst>
                    <a:ext uri="{9D8B030D-6E8A-4147-A177-3AD203B41FA5}">
                      <a16:colId xmlns:a16="http://schemas.microsoft.com/office/drawing/2014/main" val="3354416127"/>
                    </a:ext>
                  </a:extLst>
                </a:gridCol>
                <a:gridCol w="729949">
                  <a:extLst>
                    <a:ext uri="{9D8B030D-6E8A-4147-A177-3AD203B41FA5}">
                      <a16:colId xmlns:a16="http://schemas.microsoft.com/office/drawing/2014/main" val="3601240174"/>
                    </a:ext>
                  </a:extLst>
                </a:gridCol>
                <a:gridCol w="605526">
                  <a:extLst>
                    <a:ext uri="{9D8B030D-6E8A-4147-A177-3AD203B41FA5}">
                      <a16:colId xmlns:a16="http://schemas.microsoft.com/office/drawing/2014/main" val="871979574"/>
                    </a:ext>
                  </a:extLst>
                </a:gridCol>
                <a:gridCol w="539167">
                  <a:extLst>
                    <a:ext uri="{9D8B030D-6E8A-4147-A177-3AD203B41FA5}">
                      <a16:colId xmlns:a16="http://schemas.microsoft.com/office/drawing/2014/main" val="3048079993"/>
                    </a:ext>
                  </a:extLst>
                </a:gridCol>
              </a:tblGrid>
              <a:tr h="635956">
                <a:tc>
                  <a:txBody>
                    <a:bodyPr/>
                    <a:lstStyle/>
                    <a:p>
                      <a:pPr algn="l" fontAlgn="b"/>
                      <a:endParaRPr lang="sl-S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 dirty="0" err="1">
                          <a:effectLst/>
                        </a:rPr>
                        <a:t>Individualism</a:t>
                      </a:r>
                      <a:endParaRPr lang="sl-SI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 dirty="0" err="1">
                          <a:effectLst/>
                        </a:rPr>
                        <a:t>SupportGOVERNMENT</a:t>
                      </a:r>
                      <a:endParaRPr lang="sl-SI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 dirty="0">
                          <a:effectLst/>
                        </a:rPr>
                        <a:t>LIMITATION_FREEDOMS</a:t>
                      </a:r>
                      <a:endParaRPr lang="sl-SI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 dirty="0" err="1">
                          <a:effectLst/>
                        </a:rPr>
                        <a:t>Everyone_vaccinated_duty</a:t>
                      </a:r>
                      <a:endParaRPr lang="sl-SI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>
                          <a:effectLst/>
                        </a:rPr>
                        <a:t>SATISFACTION_MEASURES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>
                          <a:effectLst/>
                        </a:rPr>
                        <a:t>False_Viruses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>
                          <a:effectLst/>
                        </a:rPr>
                        <a:t>All_Less_Vaccinated_Later_Never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>
                          <a:effectLst/>
                        </a:rPr>
                        <a:t>Stringency&gt;6_22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 dirty="0" err="1">
                          <a:effectLst/>
                        </a:rPr>
                        <a:t>Stringency</a:t>
                      </a:r>
                      <a:r>
                        <a:rPr lang="sl-SI" sz="1050" u="none" strike="noStrike" dirty="0">
                          <a:effectLst/>
                        </a:rPr>
                        <a:t>&lt;_22</a:t>
                      </a:r>
                      <a:endParaRPr lang="sl-SI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>
                          <a:effectLst/>
                        </a:rPr>
                        <a:t>Mobility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extLst>
                  <a:ext uri="{0D108BD9-81ED-4DB2-BD59-A6C34878D82A}">
                    <a16:rowId xmlns:a16="http://schemas.microsoft.com/office/drawing/2014/main" val="2389749127"/>
                  </a:ext>
                </a:extLst>
              </a:tr>
              <a:tr h="246789"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>
                          <a:effectLst/>
                        </a:rPr>
                        <a:t>SI_POV_GINI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-0,33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0,01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-0,08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 dirty="0">
                          <a:effectLst/>
                        </a:rPr>
                        <a:t>0,11</a:t>
                      </a:r>
                      <a:endParaRPr lang="sl-S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 dirty="0">
                          <a:effectLst/>
                        </a:rPr>
                        <a:t>-0,08</a:t>
                      </a:r>
                      <a:endParaRPr lang="sl-S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100" u="none" strike="noStrike" dirty="0">
                          <a:effectLst/>
                        </a:rPr>
                        <a:t>-</a:t>
                      </a:r>
                      <a:r>
                        <a:rPr lang="sl-SI" sz="1100" b="1" i="1" u="none" strike="noStrike" dirty="0">
                          <a:effectLst/>
                        </a:rPr>
                        <a:t>0,51</a:t>
                      </a:r>
                      <a:endParaRPr lang="sl-SI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-0,13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0,21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-0,09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0,05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extLst>
                  <a:ext uri="{0D108BD9-81ED-4DB2-BD59-A6C34878D82A}">
                    <a16:rowId xmlns:a16="http://schemas.microsoft.com/office/drawing/2014/main" val="1254447386"/>
                  </a:ext>
                </a:extLst>
              </a:tr>
              <a:tr h="246789"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>
                          <a:effectLst/>
                        </a:rPr>
                        <a:t>Tightness_adjusted_scale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-0,18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0,28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100" b="1" i="1" u="none" strike="noStrike" dirty="0">
                          <a:effectLst/>
                        </a:rPr>
                        <a:t>0,44</a:t>
                      </a:r>
                      <a:endParaRPr lang="sl-SI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b="0" i="0" u="none" strike="noStrike" dirty="0">
                          <a:effectLst/>
                        </a:rPr>
                        <a:t>0,39</a:t>
                      </a:r>
                      <a:endParaRPr lang="sl-S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 dirty="0">
                          <a:effectLst/>
                        </a:rPr>
                        <a:t>0,51</a:t>
                      </a:r>
                      <a:endParaRPr lang="sl-SI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0,13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0,28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100" b="1" i="1" u="none" strike="noStrike" dirty="0">
                          <a:effectLst/>
                        </a:rPr>
                        <a:t>0,25</a:t>
                      </a:r>
                      <a:endParaRPr lang="sl-SI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-0,08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100" u="none" strike="noStrike" dirty="0">
                          <a:effectLst/>
                        </a:rPr>
                        <a:t>-</a:t>
                      </a:r>
                      <a:r>
                        <a:rPr lang="sl-SI" sz="1100" b="1" i="1" u="none" strike="noStrike" dirty="0">
                          <a:effectLst/>
                        </a:rPr>
                        <a:t>0,13</a:t>
                      </a:r>
                      <a:endParaRPr lang="sl-SI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extLst>
                  <a:ext uri="{0D108BD9-81ED-4DB2-BD59-A6C34878D82A}">
                    <a16:rowId xmlns:a16="http://schemas.microsoft.com/office/drawing/2014/main" val="1897716815"/>
                  </a:ext>
                </a:extLst>
              </a:tr>
              <a:tr h="227805"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>
                          <a:effectLst/>
                        </a:rPr>
                        <a:t>CTL_C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0,34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0,22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0,43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0,36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 dirty="0">
                          <a:effectLst/>
                        </a:rPr>
                        <a:t>0,18</a:t>
                      </a:r>
                      <a:endParaRPr lang="sl-S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b="1" i="1" u="none" strike="noStrike" dirty="0">
                          <a:effectLst/>
                        </a:rPr>
                        <a:t>0,64</a:t>
                      </a:r>
                      <a:endParaRPr lang="sl-SI" sz="105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0,39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0,10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0,16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-0,17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extLst>
                  <a:ext uri="{0D108BD9-81ED-4DB2-BD59-A6C34878D82A}">
                    <a16:rowId xmlns:a16="http://schemas.microsoft.com/office/drawing/2014/main" val="1434364972"/>
                  </a:ext>
                </a:extLst>
              </a:tr>
              <a:tr h="246789"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>
                          <a:effectLst/>
                        </a:rPr>
                        <a:t>Individualism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1,00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0,35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100" b="1" u="none" strike="noStrike" dirty="0">
                          <a:effectLst/>
                        </a:rPr>
                        <a:t>0,42</a:t>
                      </a:r>
                      <a:endParaRPr lang="sl-SI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0,18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 dirty="0">
                          <a:effectLst/>
                        </a:rPr>
                        <a:t>0,39</a:t>
                      </a:r>
                      <a:endParaRPr lang="sl-SI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b="1" i="1" u="none" strike="noStrike" dirty="0">
                          <a:effectLst/>
                        </a:rPr>
                        <a:t>0,73</a:t>
                      </a:r>
                      <a:endParaRPr lang="sl-SI" sz="105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0,49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-0,05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-0,13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100" b="1" i="1" u="none" strike="noStrike" dirty="0">
                          <a:effectLst/>
                        </a:rPr>
                        <a:t>-0,18</a:t>
                      </a:r>
                      <a:endParaRPr lang="sl-SI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extLst>
                  <a:ext uri="{0D108BD9-81ED-4DB2-BD59-A6C34878D82A}">
                    <a16:rowId xmlns:a16="http://schemas.microsoft.com/office/drawing/2014/main" val="2090308724"/>
                  </a:ext>
                </a:extLst>
              </a:tr>
              <a:tr h="411842"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>
                          <a:effectLst/>
                        </a:rPr>
                        <a:t>SUPPOSE_NATIONAL_GOVERNMENT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0,35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1,00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0,84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0,52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 dirty="0">
                          <a:effectLst/>
                        </a:rPr>
                        <a:t>0,86</a:t>
                      </a:r>
                      <a:endParaRPr lang="sl-SI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0,50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0,62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100" u="none" strike="noStrike">
                          <a:effectLst/>
                        </a:rPr>
                        <a:t>0,17</a:t>
                      </a:r>
                      <a:endParaRPr lang="sl-SI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100" u="none" strike="noStrike">
                          <a:effectLst/>
                        </a:rPr>
                        <a:t>0,41</a:t>
                      </a:r>
                      <a:endParaRPr lang="sl-SI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100" b="1" i="1" u="none" strike="noStrike">
                          <a:effectLst/>
                        </a:rPr>
                        <a:t>-0,27</a:t>
                      </a:r>
                      <a:endParaRPr lang="sl-SI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extLst>
                  <a:ext uri="{0D108BD9-81ED-4DB2-BD59-A6C34878D82A}">
                    <a16:rowId xmlns:a16="http://schemas.microsoft.com/office/drawing/2014/main" val="3068344920"/>
                  </a:ext>
                </a:extLst>
              </a:tr>
              <a:tr h="411842"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>
                          <a:effectLst/>
                        </a:rPr>
                        <a:t>LIMITATION_INDIVIDUAL_FREEDOMS_JUSTIFIED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0,42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0,84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1,00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b="1" u="none" strike="noStrike" dirty="0">
                          <a:effectLst/>
                        </a:rPr>
                        <a:t>0,74</a:t>
                      </a:r>
                      <a:endParaRPr lang="sl-SI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b="1" u="none" strike="noStrike" dirty="0">
                          <a:effectLst/>
                        </a:rPr>
                        <a:t>0,75</a:t>
                      </a:r>
                      <a:endParaRPr lang="sl-SI" sz="105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 dirty="0">
                          <a:effectLst/>
                        </a:rPr>
                        <a:t>0,63</a:t>
                      </a:r>
                      <a:endParaRPr lang="sl-S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b="1" u="none" strike="noStrike" dirty="0">
                          <a:effectLst/>
                        </a:rPr>
                        <a:t>0,80</a:t>
                      </a:r>
                      <a:endParaRPr lang="sl-SI" sz="105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0,13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100" u="none" strike="noStrike">
                          <a:effectLst/>
                        </a:rPr>
                        <a:t>0,31</a:t>
                      </a:r>
                      <a:endParaRPr lang="sl-SI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100" b="1" i="1" u="none" strike="noStrike" dirty="0">
                          <a:effectLst/>
                        </a:rPr>
                        <a:t>-0,32</a:t>
                      </a:r>
                      <a:endParaRPr lang="sl-SI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extLst>
                  <a:ext uri="{0D108BD9-81ED-4DB2-BD59-A6C34878D82A}">
                    <a16:rowId xmlns:a16="http://schemas.microsoft.com/office/drawing/2014/main" val="2706488927"/>
                  </a:ext>
                </a:extLst>
              </a:tr>
              <a:tr h="411842"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>
                          <a:effectLst/>
                        </a:rPr>
                        <a:t>Everyone_should_get_vaccinated_it_is_civic_duty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0,18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0,52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0,74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1,00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 dirty="0">
                          <a:effectLst/>
                        </a:rPr>
                        <a:t>0,38</a:t>
                      </a:r>
                      <a:endParaRPr lang="sl-S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 dirty="0">
                          <a:effectLst/>
                        </a:rPr>
                        <a:t>0,32</a:t>
                      </a:r>
                      <a:endParaRPr lang="sl-S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 dirty="0">
                          <a:effectLst/>
                        </a:rPr>
                        <a:t>0,86</a:t>
                      </a:r>
                      <a:endParaRPr lang="sl-SI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 dirty="0">
                          <a:effectLst/>
                        </a:rPr>
                        <a:t>0,36</a:t>
                      </a:r>
                      <a:endParaRPr lang="sl-SI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0,12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-0,12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extLst>
                  <a:ext uri="{0D108BD9-81ED-4DB2-BD59-A6C34878D82A}">
                    <a16:rowId xmlns:a16="http://schemas.microsoft.com/office/drawing/2014/main" val="2308879361"/>
                  </a:ext>
                </a:extLst>
              </a:tr>
              <a:tr h="411842"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>
                          <a:effectLst/>
                        </a:rPr>
                        <a:t>SATISFACTION_PANDEMIC_MEASURES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0,39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0,86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0,75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0,38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1,00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 dirty="0">
                          <a:effectLst/>
                        </a:rPr>
                        <a:t>0,53</a:t>
                      </a:r>
                      <a:endParaRPr lang="sl-S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0,47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-0,04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0,24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-0,10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extLst>
                  <a:ext uri="{0D108BD9-81ED-4DB2-BD59-A6C34878D82A}">
                    <a16:rowId xmlns:a16="http://schemas.microsoft.com/office/drawing/2014/main" val="1600393837"/>
                  </a:ext>
                </a:extLst>
              </a:tr>
              <a:tr h="227805">
                <a:tc>
                  <a:txBody>
                    <a:bodyPr/>
                    <a:lstStyle/>
                    <a:p>
                      <a:pPr algn="l" fontAlgn="t"/>
                      <a:r>
                        <a:rPr lang="sl-SI" sz="1050" u="none" strike="noStrike">
                          <a:effectLst/>
                        </a:rPr>
                        <a:t>False_Viruses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0,73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0,50</a:t>
                      </a:r>
                      <a:endParaRPr lang="sl-SI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0,63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0,32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>
                          <a:effectLst/>
                        </a:rPr>
                        <a:t>0,53</a:t>
                      </a:r>
                      <a:endParaRPr lang="sl-SI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 dirty="0">
                          <a:effectLst/>
                        </a:rPr>
                        <a:t>1,00</a:t>
                      </a:r>
                      <a:endParaRPr lang="sl-S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 dirty="0">
                          <a:effectLst/>
                        </a:rPr>
                        <a:t>0,60</a:t>
                      </a:r>
                      <a:endParaRPr lang="sl-S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 dirty="0">
                          <a:effectLst/>
                        </a:rPr>
                        <a:t>-0,12</a:t>
                      </a:r>
                      <a:endParaRPr lang="sl-S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 dirty="0">
                          <a:effectLst/>
                        </a:rPr>
                        <a:t>0,07</a:t>
                      </a:r>
                      <a:endParaRPr lang="sl-SI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050" u="none" strike="noStrike" dirty="0">
                          <a:effectLst/>
                        </a:rPr>
                        <a:t>-</a:t>
                      </a:r>
                      <a:r>
                        <a:rPr lang="sl-SI" sz="1050" b="1" i="1" u="none" strike="noStrike" dirty="0">
                          <a:effectLst/>
                        </a:rPr>
                        <a:t>0,27</a:t>
                      </a:r>
                      <a:endParaRPr lang="sl-SI" sz="105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3" marR="5033" marT="5033" marB="0" anchor="b"/>
                </a:tc>
                <a:extLst>
                  <a:ext uri="{0D108BD9-81ED-4DB2-BD59-A6C34878D82A}">
                    <a16:rowId xmlns:a16="http://schemas.microsoft.com/office/drawing/2014/main" val="3783484638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Korelacije: Sledenje in podpora ukrepom po lastnostih držav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874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4" y="681280"/>
            <a:ext cx="8407846" cy="5409631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Graf z državami: Individualizem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692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683664"/>
            <a:ext cx="8620396" cy="497758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Kulturna </a:t>
            </a:r>
            <a:r>
              <a:rPr lang="sl-SI" dirty="0"/>
              <a:t>Togost</a:t>
            </a:r>
          </a:p>
        </p:txBody>
      </p:sp>
    </p:spTree>
    <p:extLst>
      <p:ext uri="{BB962C8B-B14F-4D97-AF65-F5344CB8AC3E}">
        <p14:creationId xmlns:p14="http://schemas.microsoft.com/office/powerpoint/2010/main" val="4773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1495429"/>
            <a:ext cx="8229600" cy="3940166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430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018"/>
            <a:ext cx="9144000" cy="43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018"/>
            <a:ext cx="9144000" cy="43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4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018"/>
            <a:ext cx="9144000" cy="43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595"/>
            <a:ext cx="9144000" cy="44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1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595"/>
            <a:ext cx="9144000" cy="44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Kolikšna </a:t>
            </a:r>
            <a:r>
              <a:rPr lang="sl-SI" dirty="0"/>
              <a:t>je bila podpora in sledenje omejitvenim ukrepom za blaženje poteka </a:t>
            </a:r>
            <a:r>
              <a:rPr lang="sl-SI" dirty="0" smtClean="0"/>
              <a:t>epidemije?</a:t>
            </a:r>
          </a:p>
          <a:p>
            <a:endParaRPr lang="sl-SI" dirty="0" smtClean="0"/>
          </a:p>
          <a:p>
            <a:r>
              <a:rPr lang="sl-SI" dirty="0" smtClean="0"/>
              <a:t>Strogost ukrepov? </a:t>
            </a:r>
            <a:endParaRPr lang="sl-SI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dirty="0" smtClean="0"/>
              <a:t>odvisna </a:t>
            </a:r>
            <a:r>
              <a:rPr lang="sl-SI" dirty="0" smtClean="0"/>
              <a:t>tudi od stanja in dinamike epidemije; po drugi strani so države sprejemale (vsaj na začetku) dokaj podobne ukrepe – posnemale druga drugo? (</a:t>
            </a:r>
            <a:r>
              <a:rPr lang="en-US" sz="1400" i="1" dirty="0" err="1"/>
              <a:t>Rausis</a:t>
            </a:r>
            <a:r>
              <a:rPr lang="en-US" sz="1400" i="1" dirty="0"/>
              <a:t>, F. and </a:t>
            </a:r>
            <a:r>
              <a:rPr lang="en-US" sz="1400" i="1" dirty="0" err="1"/>
              <a:t>Hoffmeyer-Zlotnik</a:t>
            </a:r>
            <a:r>
              <a:rPr lang="en-US" sz="1400" i="1" dirty="0"/>
              <a:t>, P. (2021), Contagious Policies? Studying National Responses to a Global Pandemic in Europe. Swiss </a:t>
            </a:r>
            <a:r>
              <a:rPr lang="en-US" sz="1400" i="1" dirty="0" err="1"/>
              <a:t>Polit</a:t>
            </a:r>
            <a:r>
              <a:rPr lang="en-US" sz="1400" i="1" dirty="0"/>
              <a:t> </a:t>
            </a:r>
            <a:r>
              <a:rPr lang="en-US" sz="1400" i="1" dirty="0" err="1"/>
              <a:t>Sci</a:t>
            </a:r>
            <a:r>
              <a:rPr lang="en-US" sz="1400" i="1" dirty="0"/>
              <a:t> Rev, 27: 283-296. </a:t>
            </a:r>
            <a:r>
              <a:rPr lang="en-US" sz="1400" i="1" dirty="0">
                <a:hlinkClick r:id="rId2"/>
              </a:rPr>
              <a:t>https://</a:t>
            </a:r>
            <a:r>
              <a:rPr lang="en-US" sz="1400" i="1" dirty="0" smtClean="0">
                <a:hlinkClick r:id="rId2"/>
              </a:rPr>
              <a:t>doi.org/10.1111/spsr.12450</a:t>
            </a:r>
            <a:r>
              <a:rPr lang="sl-SI" sz="1400" i="1" dirty="0" smtClean="0"/>
              <a:t>)</a:t>
            </a:r>
          </a:p>
          <a:p>
            <a:endParaRPr lang="sl-SI" dirty="0" smtClean="0"/>
          </a:p>
          <a:p>
            <a:r>
              <a:rPr lang="sl-SI" dirty="0" smtClean="0"/>
              <a:t>Sledenje ukrepom?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dirty="0" smtClean="0"/>
              <a:t>odvisno od splošnega družbenega in političnega zaupanja, solidarnosti in kohezivnosti v družbi…</a:t>
            </a:r>
            <a:endParaRPr lang="sl-SI" dirty="0"/>
          </a:p>
          <a:p>
            <a:endParaRPr lang="sl-SI" dirty="0"/>
          </a:p>
          <a:p>
            <a:r>
              <a:rPr lang="sl-SI" dirty="0"/>
              <a:t>Kakšno vlogo imajo pri tem dimenzije nacionalne kulture?</a:t>
            </a:r>
          </a:p>
          <a:p>
            <a:endParaRPr lang="sl-S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2840" y="134389"/>
            <a:ext cx="8212510" cy="630315"/>
          </a:xfrm>
        </p:spPr>
        <p:txBody>
          <a:bodyPr/>
          <a:lstStyle/>
          <a:p>
            <a:r>
              <a:rPr lang="sl-SI" dirty="0" smtClean="0"/>
              <a:t>Glavno vprašanje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721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595"/>
            <a:ext cx="9144000" cy="44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595"/>
            <a:ext cx="9144000" cy="44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595"/>
            <a:ext cx="9144000" cy="44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595"/>
            <a:ext cx="9144000" cy="44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595"/>
            <a:ext cx="9144000" cy="44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595"/>
            <a:ext cx="9144000" cy="44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595"/>
            <a:ext cx="9144000" cy="44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595"/>
            <a:ext cx="9144000" cy="44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595"/>
            <a:ext cx="9144000" cy="44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052736"/>
            <a:ext cx="8348710" cy="648072"/>
          </a:xfrm>
        </p:spPr>
        <p:txBody>
          <a:bodyPr/>
          <a:lstStyle/>
          <a:p>
            <a:r>
              <a:rPr lang="sl-SI" dirty="0" smtClean="0"/>
              <a:t>Hvala za pozornost!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190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94" y="867627"/>
            <a:ext cx="8101012" cy="540067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Strogost ukrepov – dinamika </a:t>
            </a:r>
            <a:endParaRPr lang="sl-SI" dirty="0"/>
          </a:p>
        </p:txBody>
      </p:sp>
      <p:sp>
        <p:nvSpPr>
          <p:cNvPr id="5" name="TextBox 4"/>
          <p:cNvSpPr txBox="1"/>
          <p:nvPr/>
        </p:nvSpPr>
        <p:spPr>
          <a:xfrm>
            <a:off x="302840" y="616530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Vir: </a:t>
            </a:r>
            <a:r>
              <a:rPr lang="en-US" dirty="0" smtClean="0"/>
              <a:t>Hale</a:t>
            </a:r>
            <a:r>
              <a:rPr lang="en-US" dirty="0"/>
              <a:t>, Thomas, Sam Webster, Anna Petherick, Toby Phillips, and Beatriz Kira (2020). Oxford COVID-19 Government Response Tracker, </a:t>
            </a:r>
            <a:r>
              <a:rPr lang="en-US" dirty="0" err="1"/>
              <a:t>Blavatnik</a:t>
            </a:r>
            <a:r>
              <a:rPr lang="en-US" dirty="0"/>
              <a:t> School of Government</a:t>
            </a:r>
            <a:r>
              <a:rPr lang="en-US" dirty="0" smtClean="0"/>
              <a:t>.</a:t>
            </a:r>
            <a:endParaRPr lang="sl-SI" dirty="0"/>
          </a:p>
        </p:txBody>
      </p:sp>
      <p:sp>
        <p:nvSpPr>
          <p:cNvPr id="7" name="Line Callout 3 6"/>
          <p:cNvSpPr/>
          <p:nvPr/>
        </p:nvSpPr>
        <p:spPr>
          <a:xfrm>
            <a:off x="1907704" y="728699"/>
            <a:ext cx="1296144" cy="277857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419409"/>
              <a:gd name="adj8" fmla="val 22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Slovenija</a:t>
            </a:r>
            <a:endParaRPr lang="sl-SI" dirty="0"/>
          </a:p>
        </p:txBody>
      </p:sp>
      <p:sp>
        <p:nvSpPr>
          <p:cNvPr id="8" name="Line Callout 1 (No Border) 7"/>
          <p:cNvSpPr/>
          <p:nvPr/>
        </p:nvSpPr>
        <p:spPr>
          <a:xfrm>
            <a:off x="2771800" y="1268760"/>
            <a:ext cx="1296144" cy="360040"/>
          </a:xfrm>
          <a:prstGeom prst="callout1">
            <a:avLst>
              <a:gd name="adj1" fmla="val 18750"/>
              <a:gd name="adj2" fmla="val -8333"/>
              <a:gd name="adj3" fmla="val 327629"/>
              <a:gd name="adj4" fmla="val -23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Madžarska</a:t>
            </a:r>
            <a:endParaRPr lang="sl-SI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4932973" y="1628158"/>
            <a:ext cx="1297077" cy="360039"/>
          </a:xfrm>
          <a:prstGeom prst="accentCallout1">
            <a:avLst>
              <a:gd name="adj1" fmla="val 18750"/>
              <a:gd name="adj2" fmla="val -8333"/>
              <a:gd name="adj3" fmla="val 336594"/>
              <a:gd name="adj4" fmla="val -75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Francija</a:t>
            </a:r>
            <a:endParaRPr lang="sl-SI" dirty="0"/>
          </a:p>
        </p:txBody>
      </p:sp>
      <p:sp>
        <p:nvSpPr>
          <p:cNvPr id="10" name="Line Callout 1 (No Border) 9"/>
          <p:cNvSpPr/>
          <p:nvPr/>
        </p:nvSpPr>
        <p:spPr>
          <a:xfrm>
            <a:off x="5868144" y="2189244"/>
            <a:ext cx="1728192" cy="411502"/>
          </a:xfrm>
          <a:prstGeom prst="callout1">
            <a:avLst>
              <a:gd name="adj1" fmla="val 18750"/>
              <a:gd name="adj2" fmla="val -8333"/>
              <a:gd name="adj3" fmla="val 266740"/>
              <a:gd name="adj4" fmla="val -78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smtClean="0"/>
              <a:t>Danska</a:t>
            </a:r>
            <a:endParaRPr lang="sl-SI" dirty="0"/>
          </a:p>
        </p:txBody>
      </p:sp>
      <p:sp>
        <p:nvSpPr>
          <p:cNvPr id="11" name="TextBox 10"/>
          <p:cNvSpPr txBox="1"/>
          <p:nvPr/>
        </p:nvSpPr>
        <p:spPr>
          <a:xfrm>
            <a:off x="6230050" y="476672"/>
            <a:ext cx="29139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·  </a:t>
            </a:r>
            <a:r>
              <a:rPr lang="en-GB" sz="1400" u="sng" dirty="0">
                <a:hlinkClick r:id="rId3"/>
              </a:rPr>
              <a:t>C - containment and closure policies</a:t>
            </a:r>
            <a:r>
              <a:rPr lang="en-GB" sz="1400" dirty="0"/>
              <a:t> </a:t>
            </a:r>
            <a:endParaRPr lang="sl-SI" sz="1400" dirty="0"/>
          </a:p>
          <a:p>
            <a:r>
              <a:rPr lang="en-GB" sz="1400" dirty="0"/>
              <a:t>·  </a:t>
            </a:r>
            <a:r>
              <a:rPr lang="en-GB" sz="1400" u="sng" dirty="0">
                <a:hlinkClick r:id="rId4"/>
              </a:rPr>
              <a:t>E - economic policies</a:t>
            </a:r>
            <a:r>
              <a:rPr lang="en-GB" sz="1400" dirty="0"/>
              <a:t> </a:t>
            </a:r>
            <a:endParaRPr lang="sl-SI" sz="1400" dirty="0"/>
          </a:p>
          <a:p>
            <a:r>
              <a:rPr lang="en-GB" sz="1400" dirty="0"/>
              <a:t>·  </a:t>
            </a:r>
            <a:r>
              <a:rPr lang="en-GB" sz="1400" u="sng" dirty="0">
                <a:hlinkClick r:id="rId5"/>
              </a:rPr>
              <a:t>H - health system policies</a:t>
            </a:r>
            <a:r>
              <a:rPr lang="en-GB" sz="1400" dirty="0"/>
              <a:t> </a:t>
            </a:r>
            <a:endParaRPr lang="sl-SI" sz="1400" dirty="0"/>
          </a:p>
          <a:p>
            <a:r>
              <a:rPr lang="en-GB" sz="1400" dirty="0"/>
              <a:t>·  </a:t>
            </a:r>
            <a:r>
              <a:rPr lang="en-GB" sz="1400" u="sng" dirty="0">
                <a:hlinkClick r:id="rId6"/>
              </a:rPr>
              <a:t>V - vaccination policies</a:t>
            </a:r>
            <a:r>
              <a:rPr lang="en-GB" sz="1400" dirty="0"/>
              <a:t> </a:t>
            </a:r>
            <a:endParaRPr lang="sl-SI" sz="1400" dirty="0"/>
          </a:p>
          <a:p>
            <a:r>
              <a:rPr lang="en-GB" sz="1400" dirty="0"/>
              <a:t>·  </a:t>
            </a:r>
            <a:r>
              <a:rPr lang="en-GB" sz="1400" u="sng" dirty="0">
                <a:hlinkClick r:id="rId7"/>
              </a:rPr>
              <a:t>M - miscellaneous policies</a:t>
            </a:r>
            <a:endParaRPr lang="sl-SI" sz="1400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912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260648"/>
            <a:ext cx="10520274" cy="597666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Strogost ukrepov – Evropske države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0219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2382" y="683664"/>
            <a:ext cx="8595195" cy="447352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2400" dirty="0" smtClean="0"/>
              <a:t>Sledenje ukrepom  - </a:t>
            </a:r>
            <a:r>
              <a:rPr lang="sl-SI" sz="2400" dirty="0"/>
              <a:t>o</a:t>
            </a:r>
            <a:r>
              <a:rPr lang="sl-SI" sz="2400" dirty="0" smtClean="0"/>
              <a:t>mejitev gibanja (2021)</a:t>
            </a:r>
            <a:endParaRPr lang="sl-SI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246344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Google LLC </a:t>
            </a:r>
            <a:r>
              <a:rPr lang="sl-SI" i="1" dirty="0"/>
              <a:t>"Google COVID-19 </a:t>
            </a:r>
            <a:r>
              <a:rPr lang="sl-SI" i="1" dirty="0" err="1"/>
              <a:t>Community</a:t>
            </a:r>
            <a:r>
              <a:rPr lang="sl-SI" i="1" dirty="0"/>
              <a:t> </a:t>
            </a:r>
            <a:r>
              <a:rPr lang="sl-SI" i="1" dirty="0" err="1"/>
              <a:t>Mobility</a:t>
            </a:r>
            <a:r>
              <a:rPr lang="sl-SI" i="1" dirty="0"/>
              <a:t> </a:t>
            </a:r>
            <a:r>
              <a:rPr lang="sl-SI" i="1" dirty="0" err="1"/>
              <a:t>Reports</a:t>
            </a:r>
            <a:r>
              <a:rPr lang="sl-SI" i="1" dirty="0"/>
              <a:t>"</a:t>
            </a:r>
            <a:r>
              <a:rPr lang="sl-SI" dirty="0"/>
              <a:t>.</a:t>
            </a:r>
            <a:br>
              <a:rPr lang="sl-SI" dirty="0"/>
            </a:br>
            <a:r>
              <a:rPr lang="sl-SI" dirty="0"/>
              <a:t>https://www.google.com/covid19/mobility/ </a:t>
            </a:r>
            <a:r>
              <a:rPr lang="sl-SI" dirty="0" err="1"/>
              <a:t>Accessed</a:t>
            </a:r>
            <a:r>
              <a:rPr lang="sl-SI" dirty="0"/>
              <a:t>: </a:t>
            </a:r>
            <a:r>
              <a:rPr lang="sl-SI" dirty="0" smtClean="0"/>
              <a:t>11. 22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1183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Kultura = pomeni in vrednote, po katerih se razlikujemo </a:t>
            </a:r>
            <a:r>
              <a:rPr lang="en-GB" dirty="0" smtClean="0"/>
              <a:t>(</a:t>
            </a:r>
            <a:r>
              <a:rPr lang="en-GB" u="sng" dirty="0" smtClean="0">
                <a:hlinkClick r:id="rId2"/>
              </a:rPr>
              <a:t>Hofstede </a:t>
            </a:r>
            <a:r>
              <a:rPr lang="en-GB" u="sng" dirty="0">
                <a:hlinkClick r:id="rId2"/>
              </a:rPr>
              <a:t>et al., 2010</a:t>
            </a:r>
            <a:r>
              <a:rPr lang="en-GB" dirty="0"/>
              <a:t>). </a:t>
            </a:r>
            <a:r>
              <a:rPr lang="sl-SI" dirty="0" smtClean="0"/>
              <a:t>Loči Individualizem, Distanco do moči, Izogibanje negotovosti, </a:t>
            </a:r>
            <a:r>
              <a:rPr lang="sl-SI" dirty="0" err="1" smtClean="0"/>
              <a:t>Maskulinizem</a:t>
            </a:r>
            <a:r>
              <a:rPr lang="sl-SI" dirty="0" smtClean="0"/>
              <a:t>, ...</a:t>
            </a:r>
          </a:p>
          <a:p>
            <a:r>
              <a:rPr lang="sl-SI" sz="1600" dirty="0" smtClean="0"/>
              <a:t>Primer hipoteze: v bolj </a:t>
            </a:r>
            <a:r>
              <a:rPr lang="sl-SI" sz="1600" b="1" dirty="0" smtClean="0"/>
              <a:t>kolektivistični</a:t>
            </a:r>
            <a:r>
              <a:rPr lang="sl-SI" sz="1600" dirty="0" smtClean="0"/>
              <a:t> kulturi je izrazitejši </a:t>
            </a:r>
          </a:p>
          <a:p>
            <a:r>
              <a:rPr lang="sl-SI" sz="1600" dirty="0" smtClean="0"/>
              <a:t>občutek skupnostne soodvisnosti; </a:t>
            </a:r>
          </a:p>
          <a:p>
            <a:r>
              <a:rPr lang="sl-SI" sz="1600" dirty="0" smtClean="0"/>
              <a:t>prisotna je dolžnosti skrbi za skupno dobro</a:t>
            </a:r>
          </a:p>
          <a:p>
            <a:endParaRPr lang="sl-SI" sz="1600" dirty="0" smtClean="0"/>
          </a:p>
          <a:p>
            <a:r>
              <a:rPr lang="sl-SI" sz="1600" dirty="0" smtClean="0"/>
              <a:t> </a:t>
            </a:r>
            <a:r>
              <a:rPr lang="sl-SI" dirty="0" err="1" smtClean="0"/>
              <a:t>Loose</a:t>
            </a:r>
            <a:r>
              <a:rPr lang="sl-SI" dirty="0" smtClean="0"/>
              <a:t> </a:t>
            </a:r>
            <a:r>
              <a:rPr lang="sl-SI" dirty="0" err="1" smtClean="0"/>
              <a:t>vs</a:t>
            </a:r>
            <a:r>
              <a:rPr lang="sl-SI" dirty="0" smtClean="0"/>
              <a:t>. </a:t>
            </a:r>
            <a:r>
              <a:rPr lang="sl-SI" dirty="0" err="1" smtClean="0"/>
              <a:t>Tight</a:t>
            </a:r>
            <a:r>
              <a:rPr lang="sl-SI" dirty="0" smtClean="0"/>
              <a:t> </a:t>
            </a:r>
            <a:r>
              <a:rPr lang="sl-SI" dirty="0" err="1" smtClean="0"/>
              <a:t>cultures</a:t>
            </a:r>
            <a:r>
              <a:rPr lang="sl-SI" dirty="0" smtClean="0"/>
              <a:t> – kulturna Togost </a:t>
            </a:r>
            <a:r>
              <a:rPr lang="sl-SI" dirty="0" err="1" smtClean="0"/>
              <a:t>vs</a:t>
            </a:r>
            <a:r>
              <a:rPr lang="sl-SI" dirty="0" smtClean="0"/>
              <a:t>. Ohlapnost: razširjenost sledenja družbenim norma in stopnja sankcioniranja odstopanj </a:t>
            </a:r>
            <a:r>
              <a:rPr lang="en-GB" dirty="0" smtClean="0"/>
              <a:t>(</a:t>
            </a:r>
            <a:r>
              <a:rPr lang="en-GB" u="sng" dirty="0" err="1" smtClean="0">
                <a:hlinkClick r:id="rId3"/>
              </a:rPr>
              <a:t>Gelfand</a:t>
            </a:r>
            <a:r>
              <a:rPr lang="en-GB" u="sng" dirty="0" smtClean="0">
                <a:hlinkClick r:id="rId3"/>
              </a:rPr>
              <a:t> </a:t>
            </a:r>
            <a:r>
              <a:rPr lang="en-GB" u="sng" dirty="0">
                <a:hlinkClick r:id="rId3"/>
              </a:rPr>
              <a:t>et al., 2011</a:t>
            </a:r>
            <a:r>
              <a:rPr lang="en-GB" dirty="0" smtClean="0"/>
              <a:t>)</a:t>
            </a:r>
            <a:r>
              <a:rPr lang="sl-SI" dirty="0"/>
              <a:t> </a:t>
            </a:r>
            <a:endParaRPr lang="sl-SI" dirty="0" smtClean="0"/>
          </a:p>
          <a:p>
            <a:pPr marL="4057650" lvl="8" indent="-171450"/>
            <a:r>
              <a:rPr lang="sl-SI" sz="1200" dirty="0" smtClean="0"/>
              <a:t>Gelfand </a:t>
            </a:r>
            <a:r>
              <a:rPr lang="sl-SI" sz="1200" dirty="0"/>
              <a:t>MJ, Jackson JC, Pan X, </a:t>
            </a:r>
            <a:r>
              <a:rPr lang="sl-SI" sz="1200" dirty="0" err="1"/>
              <a:t>Nau</a:t>
            </a:r>
            <a:r>
              <a:rPr lang="sl-SI" sz="1200" dirty="0"/>
              <a:t> D, </a:t>
            </a:r>
            <a:r>
              <a:rPr lang="sl-SI" sz="1200" dirty="0" err="1"/>
              <a:t>Pieper</a:t>
            </a:r>
            <a:r>
              <a:rPr lang="sl-SI" sz="1200" dirty="0"/>
              <a:t> D, </a:t>
            </a:r>
            <a:r>
              <a:rPr lang="sl-SI" sz="1200" dirty="0" err="1"/>
              <a:t>Denison</a:t>
            </a:r>
            <a:r>
              <a:rPr lang="sl-SI" sz="1200" dirty="0"/>
              <a:t> E, </a:t>
            </a:r>
            <a:r>
              <a:rPr lang="sl-SI" sz="1200" dirty="0" err="1"/>
              <a:t>Dagher</a:t>
            </a:r>
            <a:r>
              <a:rPr lang="sl-SI" sz="1200" dirty="0"/>
              <a:t> M, Van Lange PAM, </a:t>
            </a:r>
            <a:r>
              <a:rPr lang="sl-SI" sz="1200" dirty="0" err="1"/>
              <a:t>Chiu</a:t>
            </a:r>
            <a:r>
              <a:rPr lang="sl-SI" sz="1200" dirty="0"/>
              <a:t> CY, </a:t>
            </a:r>
            <a:r>
              <a:rPr lang="sl-SI" sz="1200" dirty="0" err="1"/>
              <a:t>Wang</a:t>
            </a:r>
            <a:r>
              <a:rPr lang="sl-SI" sz="1200" dirty="0"/>
              <a:t> M. The </a:t>
            </a:r>
            <a:r>
              <a:rPr lang="sl-SI" sz="1200" dirty="0" err="1"/>
              <a:t>relationship</a:t>
            </a:r>
            <a:r>
              <a:rPr lang="sl-SI" sz="1200" dirty="0"/>
              <a:t> </a:t>
            </a:r>
            <a:r>
              <a:rPr lang="sl-SI" sz="1200" dirty="0" err="1"/>
              <a:t>between</a:t>
            </a:r>
            <a:r>
              <a:rPr lang="sl-SI" sz="1200" dirty="0"/>
              <a:t> </a:t>
            </a:r>
            <a:r>
              <a:rPr lang="sl-SI" sz="1200" dirty="0" err="1"/>
              <a:t>cultural</a:t>
            </a:r>
            <a:r>
              <a:rPr lang="sl-SI" sz="1200" dirty="0"/>
              <a:t> </a:t>
            </a:r>
            <a:r>
              <a:rPr lang="sl-SI" sz="1200" dirty="0" err="1"/>
              <a:t>tightness-looseness</a:t>
            </a:r>
            <a:r>
              <a:rPr lang="sl-SI" sz="1200" dirty="0"/>
              <a:t> </a:t>
            </a:r>
            <a:r>
              <a:rPr lang="sl-SI" sz="1200" dirty="0" err="1"/>
              <a:t>and</a:t>
            </a:r>
            <a:r>
              <a:rPr lang="sl-SI" sz="1200" dirty="0"/>
              <a:t> COVID-19 </a:t>
            </a:r>
            <a:r>
              <a:rPr lang="sl-SI" sz="1200" dirty="0" err="1"/>
              <a:t>cases</a:t>
            </a:r>
            <a:r>
              <a:rPr lang="sl-SI" sz="1200" dirty="0"/>
              <a:t> </a:t>
            </a:r>
            <a:r>
              <a:rPr lang="sl-SI" sz="1200" dirty="0" err="1"/>
              <a:t>and</a:t>
            </a:r>
            <a:r>
              <a:rPr lang="sl-SI" sz="1200" dirty="0"/>
              <a:t> </a:t>
            </a:r>
            <a:r>
              <a:rPr lang="sl-SI" sz="1200" dirty="0" err="1"/>
              <a:t>deaths</a:t>
            </a:r>
            <a:r>
              <a:rPr lang="sl-SI" sz="1200" dirty="0"/>
              <a:t>: a global </a:t>
            </a:r>
            <a:r>
              <a:rPr lang="sl-SI" sz="1200" dirty="0" err="1"/>
              <a:t>analysis</a:t>
            </a:r>
            <a:r>
              <a:rPr lang="sl-SI" sz="1200" dirty="0"/>
              <a:t>. Lancet Planet </a:t>
            </a:r>
            <a:r>
              <a:rPr lang="sl-SI" sz="1200" dirty="0" err="1"/>
              <a:t>Health</a:t>
            </a:r>
            <a:r>
              <a:rPr lang="sl-SI" sz="1200" dirty="0"/>
              <a:t>. 2021 Mar;5(3):e135-e144. </a:t>
            </a:r>
            <a:r>
              <a:rPr lang="sl-SI" sz="1200" dirty="0" err="1"/>
              <a:t>doi</a:t>
            </a:r>
            <a:r>
              <a:rPr lang="sl-SI" sz="1200" dirty="0"/>
              <a:t>: 10.1016/S2542-5196(20)30301-6. </a:t>
            </a:r>
            <a:endParaRPr lang="sl-SI" dirty="0"/>
          </a:p>
          <a:p>
            <a:r>
              <a:rPr lang="sl-SI" dirty="0" smtClean="0"/>
              <a:t>Večji </a:t>
            </a:r>
            <a:r>
              <a:rPr lang="sl-SI" dirty="0"/>
              <a:t>kot je SD, bolj kulturno ohlapna je družba (država</a:t>
            </a:r>
            <a:r>
              <a:rPr lang="sl-SI" dirty="0" smtClean="0"/>
              <a:t>)</a:t>
            </a:r>
          </a:p>
          <a:p>
            <a:r>
              <a:rPr lang="sl-SI" dirty="0" smtClean="0"/>
              <a:t>- </a:t>
            </a:r>
            <a:r>
              <a:rPr lang="en-US" dirty="0"/>
              <a:t>'CTL_C': 'Cultural Tightness and Looseness - Combination Index </a:t>
            </a:r>
            <a:r>
              <a:rPr lang="en-US" dirty="0" smtClean="0"/>
              <a:t>(CTL_C</a:t>
            </a:r>
            <a:r>
              <a:rPr lang="en-US" dirty="0"/>
              <a:t>) (0= Most Tight</a:t>
            </a:r>
            <a:r>
              <a:rPr lang="en-US" dirty="0" smtClean="0"/>
              <a:t>)‚</a:t>
            </a:r>
            <a:r>
              <a:rPr lang="sl-SI" dirty="0" smtClean="0"/>
              <a:t> </a:t>
            </a:r>
            <a:r>
              <a:rPr lang="sl-SI" dirty="0" err="1"/>
              <a:t>Uz</a:t>
            </a:r>
            <a:r>
              <a:rPr lang="sl-SI" dirty="0"/>
              <a:t> (</a:t>
            </a:r>
            <a:r>
              <a:rPr lang="sl-SI" u="sng" dirty="0">
                <a:hlinkClick r:id="rId4" tooltip="Uz, I. (2015a). The index of cultural tightness and looseness among 68 countries. Journal of Cross-Cultural Psychology, 3, 319–335. &#10;                  https://doi.org/10.1177/0022022114563611&#10;                  &#10;                "/>
              </a:rPr>
              <a:t>2015a</a:t>
            </a:r>
            <a:r>
              <a:rPr lang="sl-SI" dirty="0" smtClean="0"/>
              <a:t>)</a:t>
            </a:r>
            <a:endParaRPr lang="sl-SI" sz="1400" dirty="0" smtClean="0"/>
          </a:p>
          <a:p>
            <a:r>
              <a:rPr lang="sl-SI" sz="1400" dirty="0" smtClean="0"/>
              <a:t>bolj </a:t>
            </a:r>
            <a:r>
              <a:rPr lang="sl-SI" sz="1400" b="1" dirty="0" smtClean="0"/>
              <a:t>ohlapna </a:t>
            </a:r>
            <a:r>
              <a:rPr lang="sl-SI" sz="1400" dirty="0" smtClean="0"/>
              <a:t> kultura dopušča odstopanja od pravil in ima bolj sproščeno prisilo</a:t>
            </a:r>
          </a:p>
          <a:p>
            <a:endParaRPr lang="sl-SI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Kulturna usmerjenost</a:t>
            </a:r>
            <a:endParaRPr lang="sl-SI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617882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200" i="1" dirty="0" smtClean="0"/>
              <a:t>Glej za primere uporabe koncepta pri sledenju ukrepom za omejevanje korone: </a:t>
            </a:r>
          </a:p>
          <a:p>
            <a:r>
              <a:rPr lang="en-US" sz="1200" i="1" dirty="0" err="1" smtClean="0"/>
              <a:t>Im</a:t>
            </a:r>
            <a:r>
              <a:rPr lang="en-US" sz="1200" i="1" dirty="0" smtClean="0"/>
              <a:t>, H., &amp; Chen, C. (2020, June 27). Social Distancing Around the Globe: Cultural Correlates of Reduced Mobility. https://doi.org/10.31234/osf.io/b2s37</a:t>
            </a:r>
            <a:endParaRPr lang="sl-SI" sz="1200" i="1" dirty="0"/>
          </a:p>
        </p:txBody>
      </p:sp>
    </p:spTree>
    <p:extLst>
      <p:ext uri="{BB962C8B-B14F-4D97-AF65-F5344CB8AC3E}">
        <p14:creationId xmlns:p14="http://schemas.microsoft.com/office/powerpoint/2010/main" val="13473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0" y="1196752"/>
            <a:ext cx="9320575" cy="511256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Kulturna usmerjenost po državah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900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</a:t>
            </a:r>
            <a:r>
              <a:rPr lang="en-US" dirty="0" err="1"/>
              <a:t>False_Viruses</a:t>
            </a:r>
            <a:r>
              <a:rPr lang="en-US" dirty="0"/>
              <a:t>': 'Viruses have been produced in government laboratories to control our freedom', </a:t>
            </a:r>
            <a:endParaRPr lang="sl-SI" dirty="0" smtClean="0"/>
          </a:p>
          <a:p>
            <a:r>
              <a:rPr lang="en-US" dirty="0" smtClean="0"/>
              <a:t>'</a:t>
            </a:r>
            <a:r>
              <a:rPr lang="en-US" dirty="0" err="1" smtClean="0"/>
              <a:t>False_Cancer</a:t>
            </a:r>
            <a:r>
              <a:rPr lang="en-US" dirty="0"/>
              <a:t>': 'The cure for cancer exists but is hidden from the public by commercial interests', </a:t>
            </a:r>
            <a:endParaRPr lang="sl-SI" dirty="0" smtClean="0"/>
          </a:p>
          <a:p>
            <a:r>
              <a:rPr lang="en-US" dirty="0" smtClean="0"/>
              <a:t>'</a:t>
            </a:r>
            <a:r>
              <a:rPr lang="en-US" dirty="0" err="1" smtClean="0"/>
              <a:t>False_Climate</a:t>
            </a:r>
            <a:r>
              <a:rPr lang="en-US" dirty="0"/>
              <a:t>': 'Climate change is for the most part caused by natural cycles rather than human activities', </a:t>
            </a:r>
            <a:endParaRPr lang="sl-SI" dirty="0" smtClean="0"/>
          </a:p>
          <a:p>
            <a:r>
              <a:rPr lang="en-US" dirty="0" smtClean="0"/>
              <a:t>'</a:t>
            </a:r>
            <a:r>
              <a:rPr lang="en-US" dirty="0" err="1" smtClean="0"/>
              <a:t>False_Soc_Sci</a:t>
            </a:r>
            <a:r>
              <a:rPr lang="en-US" dirty="0"/>
              <a:t>': 'The methods used by the natural sciences and the social sciences are equally </a:t>
            </a:r>
            <a:r>
              <a:rPr lang="en-US" dirty="0" smtClean="0"/>
              <a:t>scientific‚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Korelacije na </a:t>
            </a:r>
            <a:r>
              <a:rPr lang="sl-SI" dirty="0" err="1" smtClean="0"/>
              <a:t>agregiranih</a:t>
            </a:r>
            <a:r>
              <a:rPr lang="sl-SI" dirty="0" smtClean="0"/>
              <a:t> vrednostih po državah:</a:t>
            </a:r>
            <a:endParaRPr lang="sl-SI" dirty="0"/>
          </a:p>
          <a:p>
            <a:r>
              <a:rPr lang="sl-SI" dirty="0" smtClean="0"/>
              <a:t>		</a:t>
            </a:r>
            <a:r>
              <a:rPr lang="sl-SI" dirty="0" err="1" smtClean="0"/>
              <a:t>False_Viruses</a:t>
            </a:r>
            <a:r>
              <a:rPr lang="sl-SI" dirty="0" smtClean="0"/>
              <a:t>  </a:t>
            </a:r>
            <a:r>
              <a:rPr lang="sl-SI" dirty="0" err="1"/>
              <a:t>False_Climate</a:t>
            </a:r>
            <a:r>
              <a:rPr lang="sl-SI" dirty="0"/>
              <a:t>  </a:t>
            </a:r>
            <a:r>
              <a:rPr lang="sl-SI" dirty="0" err="1"/>
              <a:t>False_Cancer</a:t>
            </a:r>
            <a:endParaRPr lang="sl-SI" dirty="0"/>
          </a:p>
          <a:p>
            <a:r>
              <a:rPr lang="sl-SI" dirty="0" err="1"/>
              <a:t>False_Viruses</a:t>
            </a:r>
            <a:r>
              <a:rPr lang="sl-SI" dirty="0"/>
              <a:t>       1.000000       0.608094      0.952494</a:t>
            </a:r>
          </a:p>
          <a:p>
            <a:r>
              <a:rPr lang="sl-SI" dirty="0" err="1"/>
              <a:t>False_Climate</a:t>
            </a:r>
            <a:r>
              <a:rPr lang="sl-SI" dirty="0"/>
              <a:t>       0.608094       1.000000      0.590008</a:t>
            </a:r>
          </a:p>
          <a:p>
            <a:r>
              <a:rPr lang="sl-SI" dirty="0" err="1"/>
              <a:t>False_Cancer</a:t>
            </a:r>
            <a:r>
              <a:rPr lang="sl-SI" dirty="0"/>
              <a:t>        0.952494       0.590008      </a:t>
            </a:r>
            <a:r>
              <a:rPr lang="sl-SI" dirty="0" smtClean="0"/>
              <a:t>1.000000</a:t>
            </a:r>
          </a:p>
          <a:p>
            <a:endParaRPr lang="sl-SI" dirty="0" smtClean="0"/>
          </a:p>
          <a:p>
            <a:pPr marL="3771900" lvl="7" indent="-342900"/>
            <a:r>
              <a:rPr lang="sl-SI" sz="1200" dirty="0" err="1"/>
              <a:t>European</a:t>
            </a:r>
            <a:r>
              <a:rPr lang="sl-SI" sz="1200" dirty="0"/>
              <a:t> </a:t>
            </a:r>
            <a:r>
              <a:rPr lang="sl-SI" sz="1200" dirty="0" err="1"/>
              <a:t>Parliament</a:t>
            </a:r>
            <a:r>
              <a:rPr lang="sl-SI" sz="1200" dirty="0"/>
              <a:t>, </a:t>
            </a:r>
            <a:r>
              <a:rPr lang="sl-SI" sz="1200" dirty="0" err="1"/>
              <a:t>Directorate</a:t>
            </a:r>
            <a:r>
              <a:rPr lang="sl-SI" sz="1200" dirty="0"/>
              <a:t>-General </a:t>
            </a:r>
            <a:r>
              <a:rPr lang="sl-SI" sz="1200" dirty="0" err="1"/>
              <a:t>For</a:t>
            </a:r>
            <a:r>
              <a:rPr lang="sl-SI" sz="1200" dirty="0"/>
              <a:t> </a:t>
            </a:r>
            <a:r>
              <a:rPr lang="sl-SI" sz="1200" dirty="0" err="1"/>
              <a:t>Communication</a:t>
            </a:r>
            <a:r>
              <a:rPr lang="sl-SI" sz="1200" dirty="0"/>
              <a:t>. ‘</a:t>
            </a:r>
            <a:r>
              <a:rPr lang="sl-SI" sz="1200" dirty="0" err="1"/>
              <a:t>European</a:t>
            </a:r>
            <a:r>
              <a:rPr lang="sl-SI" sz="1200" dirty="0"/>
              <a:t> </a:t>
            </a:r>
            <a:r>
              <a:rPr lang="sl-SI" sz="1200" dirty="0" err="1"/>
              <a:t>Parliament</a:t>
            </a:r>
            <a:r>
              <a:rPr lang="sl-SI" sz="1200" dirty="0"/>
              <a:t> COVID-19 </a:t>
            </a:r>
            <a:r>
              <a:rPr lang="sl-SI" sz="1200" dirty="0" err="1"/>
              <a:t>Survey</a:t>
            </a:r>
            <a:r>
              <a:rPr lang="sl-SI" sz="1200" dirty="0"/>
              <a:t> – </a:t>
            </a:r>
            <a:r>
              <a:rPr lang="sl-SI" sz="1200" dirty="0" err="1"/>
              <a:t>Round</a:t>
            </a:r>
            <a:r>
              <a:rPr lang="sl-SI" sz="1200" dirty="0"/>
              <a:t> 3European </a:t>
            </a:r>
            <a:r>
              <a:rPr lang="sl-SI" sz="1200" dirty="0" err="1"/>
              <a:t>Parliament</a:t>
            </a:r>
            <a:r>
              <a:rPr lang="sl-SI" sz="1200" dirty="0"/>
              <a:t> COVID-19 </a:t>
            </a:r>
            <a:r>
              <a:rPr lang="sl-SI" sz="1200" dirty="0" err="1"/>
              <a:t>Survey</a:t>
            </a:r>
            <a:r>
              <a:rPr lang="sl-SI" sz="1200" dirty="0"/>
              <a:t> – </a:t>
            </a:r>
            <a:r>
              <a:rPr lang="sl-SI" sz="1200" dirty="0" err="1"/>
              <a:t>Round</a:t>
            </a:r>
            <a:r>
              <a:rPr lang="sl-SI" sz="1200" dirty="0"/>
              <a:t> 3’. GESIS Data </a:t>
            </a:r>
            <a:r>
              <a:rPr lang="sl-SI" sz="1200" dirty="0" err="1"/>
              <a:t>Archive</a:t>
            </a:r>
            <a:r>
              <a:rPr lang="sl-SI" sz="1200" dirty="0"/>
              <a:t>, 2021. </a:t>
            </a:r>
            <a:r>
              <a:rPr lang="sl-SI" sz="1200" u="sng" dirty="0">
                <a:hlinkClick r:id="rId2"/>
              </a:rPr>
              <a:t>https://doi.org/10.4232/1.13710</a:t>
            </a:r>
            <a:r>
              <a:rPr lang="sl-SI" sz="1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l-SI" dirty="0" smtClean="0"/>
          </a:p>
          <a:p>
            <a:endParaRPr lang="sl-S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Verjetje v teorije zarote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865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531" y="548680"/>
            <a:ext cx="9187129" cy="61718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Verjetje v teorije </a:t>
            </a:r>
            <a:r>
              <a:rPr lang="sl-SI" dirty="0" smtClean="0"/>
              <a:t>zarote – po državah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519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P-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_predloga_V5_r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redloga_V5_r1" id="{DEB7CCA7-BC6E-4A83-9684-A03424FD1D59}" vid="{9678392C-2B11-4B47-847E-92374888360A}"/>
    </a:ext>
  </a:extLst>
</a:theme>
</file>

<file path=ppt/theme/theme3.xml><?xml version="1.0" encoding="utf-8"?>
<a:theme xmlns:a="http://schemas.openxmlformats.org/drawingml/2006/main" name="PPT_predloga_V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redloga_V6" id="{E990980B-0BB4-4FF9-88AA-637CBA03C6A6}" vid="{74BA01F6-98D2-4BE0-8626-B58D397F51BE}"/>
    </a:ext>
  </a:extLst>
</a:theme>
</file>

<file path=ppt/theme/theme4.xml><?xml version="1.0" encoding="utf-8"?>
<a:theme xmlns:a="http://schemas.openxmlformats.org/drawingml/2006/main" name="1_PPT_predloga_V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redloga_V6" id="{E990980B-0BB4-4FF9-88AA-637CBA03C6A6}" vid="{74BA01F6-98D2-4BE0-8626-B58D397F51BE}"/>
    </a:ext>
  </a:extLst>
</a:theme>
</file>

<file path=ppt/theme/theme5.xml><?xml version="1.0" encoding="utf-8"?>
<a:theme xmlns:a="http://schemas.openxmlformats.org/drawingml/2006/main" name="2_PPT_predloga_V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redloga_V6" id="{E990980B-0BB4-4FF9-88AA-637CBA03C6A6}" vid="{74BA01F6-98D2-4BE0-8626-B58D397F51BE}"/>
    </a:ext>
  </a:extLst>
</a:theme>
</file>

<file path=ppt/theme/theme6.xml><?xml version="1.0" encoding="utf-8"?>
<a:theme xmlns:a="http://schemas.openxmlformats.org/drawingml/2006/main" name="PPT_predloga_V7.2_01-202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redloga_V7.2_01-2021" id="{7F6BA096-338A-4401-84D2-B1AD93F987AF}" vid="{5CC03823-FF96-409F-B8B3-9192DE064BBF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58EE159C1924F8652B06F120A6EA7" ma:contentTypeVersion="11" ma:contentTypeDescription="Create a new document." ma:contentTypeScope="" ma:versionID="e1f16e98f3f73d58d664d827f53c162f">
  <xsd:schema xmlns:xsd="http://www.w3.org/2001/XMLSchema" xmlns:xs="http://www.w3.org/2001/XMLSchema" xmlns:p="http://schemas.microsoft.com/office/2006/metadata/properties" xmlns:ns3="83beb7fb-3ec9-4221-ac63-05247518c0e4" targetNamespace="http://schemas.microsoft.com/office/2006/metadata/properties" ma:root="true" ma:fieldsID="795e872048b5152396dd9960f6cec7b0" ns3:_="">
    <xsd:import namespace="83beb7fb-3ec9-4221-ac63-05247518c0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beb7fb-3ec9-4221-ac63-05247518c0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D9E90ACF-8E67-413E-8FEA-FC1A7CB52AE8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A5DA212F-2D74-4398-9349-611E6A234609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A28A627F-D077-4B4F-9E3C-CDCA8307AAF5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E7E0A2D1-8E96-4FF7-91D9-90AFB27F41AD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1B36C218-D736-4A27-B3F9-58131C34B6A6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1F3BDC8D-B9EC-4AD5-9D71-7796AF5DD0CD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739F07B7-54C4-49F7-A353-07979AE4E038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  <ds:schemaRef ds:uri="83beb7fb-3ec9-4221-ac63-05247518c0e4"/>
  </ds:schemaRefs>
</ds:datastoreItem>
</file>

<file path=customXml/itemProps16.xml><?xml version="1.0" encoding="utf-8"?>
<ds:datastoreItem xmlns:ds="http://schemas.openxmlformats.org/officeDocument/2006/customXml" ds:itemID="{7BBABB73-3148-4D90-A6E5-140B1E00E5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982755-1D12-4A15-BA8D-E3CA5C92D28F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74BA7034-06B3-403F-9BA0-D601377711A0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9D612AC3-53F8-480B-A72A-220E69A81BC3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6FF0134E-9D0D-4108-BB03-14E793A41CBA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35F70A0A-32DF-46EF-BCA9-3C804F3015E0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0E7B2C2D-338F-4C0B-822C-D0DF992976A0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773F4A0D-15F6-4C70-85C5-5AB6420DEE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beb7fb-3ec9-4221-ac63-05247518c0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D5D99C64-0478-404E-A702-ED12FCFEEA09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10603</TotalTime>
  <Words>912</Words>
  <Application>Microsoft Office PowerPoint</Application>
  <PresentationFormat>On-screen Show (4:3)</PresentationFormat>
  <Paragraphs>197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Tahoma</vt:lpstr>
      <vt:lpstr>Verdana</vt:lpstr>
      <vt:lpstr>ADP-en</vt:lpstr>
      <vt:lpstr>PPT_predloga_V5_r1</vt:lpstr>
      <vt:lpstr>PPT_predloga_V6</vt:lpstr>
      <vt:lpstr>1_PPT_predloga_V6</vt:lpstr>
      <vt:lpstr>2_PPT_predloga_V6</vt:lpstr>
      <vt:lpstr>PPT_predloga_V7.2_01-2021</vt:lpstr>
      <vt:lpstr>Družbeni in politični odziv Slovenije na COVID-19 krizo v primerjalni perspektivi</vt:lpstr>
      <vt:lpstr>Glavno vprašanje</vt:lpstr>
      <vt:lpstr>Strogost ukrepov – dinamika </vt:lpstr>
      <vt:lpstr>Strogost ukrepov – Evropske države</vt:lpstr>
      <vt:lpstr>Sledenje ukrepom  - omejitev gibanja (2021)</vt:lpstr>
      <vt:lpstr>Kulturna usmerjenost</vt:lpstr>
      <vt:lpstr>Kulturna usmerjenost po državah</vt:lpstr>
      <vt:lpstr>Verjetje v teorije zarote</vt:lpstr>
      <vt:lpstr>Verjetje v teorije zarote – po državah</vt:lpstr>
      <vt:lpstr>Podpora, zadovoljstvo z omejitvenimi ukrepi</vt:lpstr>
      <vt:lpstr>Korelacije: Sledenje in podpora ukrepom po lastnostih držav</vt:lpstr>
      <vt:lpstr>Graf z državami: Individualizem</vt:lpstr>
      <vt:lpstr>Kulturna Togost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ARHIV DRUŽBOSLOVNIH PODATKOV in SEKUNDARNA ANALIZA PODATKOV</dc:title>
  <dc:creator>IRVI</dc:creator>
  <cp:lastModifiedBy>JS</cp:lastModifiedBy>
  <cp:revision>717</cp:revision>
  <cp:lastPrinted>2019-02-26T16:53:01Z</cp:lastPrinted>
  <dcterms:created xsi:type="dcterms:W3CDTF">2013-10-22T09:14:53Z</dcterms:created>
  <dcterms:modified xsi:type="dcterms:W3CDTF">2022-11-05T08:59:50Z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0x01010075058EE159C1924F8652B06F120A6EA7</vt:lpwstr>
  </property>
</Properties>
</file>