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7"/>
    <p:sldMasterId id="2147483677" r:id="rId18"/>
    <p:sldMasterId id="2147483688" r:id="rId19"/>
    <p:sldMasterId id="2147483699" r:id="rId20"/>
    <p:sldMasterId id="2147483710" r:id="rId21"/>
    <p:sldMasterId id="2147483720" r:id="rId22"/>
  </p:sldMasterIdLst>
  <p:notesMasterIdLst>
    <p:notesMasterId r:id="rId52"/>
  </p:notesMasterIdLst>
  <p:handoutMasterIdLst>
    <p:handoutMasterId r:id="rId53"/>
  </p:handoutMasterIdLst>
  <p:sldIdLst>
    <p:sldId id="501" r:id="rId23"/>
    <p:sldId id="504" r:id="rId24"/>
    <p:sldId id="505" r:id="rId25"/>
    <p:sldId id="506" r:id="rId26"/>
    <p:sldId id="507" r:id="rId27"/>
    <p:sldId id="508" r:id="rId28"/>
    <p:sldId id="509" r:id="rId29"/>
    <p:sldId id="510" r:id="rId30"/>
    <p:sldId id="511" r:id="rId31"/>
    <p:sldId id="512" r:id="rId32"/>
    <p:sldId id="530" r:id="rId33"/>
    <p:sldId id="513" r:id="rId34"/>
    <p:sldId id="514" r:id="rId35"/>
    <p:sldId id="515" r:id="rId36"/>
    <p:sldId id="516" r:id="rId37"/>
    <p:sldId id="517" r:id="rId38"/>
    <p:sldId id="518" r:id="rId39"/>
    <p:sldId id="519" r:id="rId40"/>
    <p:sldId id="520" r:id="rId41"/>
    <p:sldId id="521" r:id="rId42"/>
    <p:sldId id="522" r:id="rId43"/>
    <p:sldId id="523" r:id="rId44"/>
    <p:sldId id="524" r:id="rId45"/>
    <p:sldId id="525" r:id="rId46"/>
    <p:sldId id="526" r:id="rId47"/>
    <p:sldId id="527" r:id="rId48"/>
    <p:sldId id="528" r:id="rId49"/>
    <p:sldId id="529" r:id="rId50"/>
    <p:sldId id="503" r:id="rId51"/>
  </p:sldIdLst>
  <p:sldSz cx="9144000" cy="6858000" type="screen4x3"/>
  <p:notesSz cx="6797675" cy="9928225"/>
  <p:defaultText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nja Bezjak" initials="SB" lastIdx="2" clrIdx="0"/>
  <p:cmAuthor id="1" name="Vipavc Brvar, Irena" initials="VBI"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0A0E"/>
    <a:srgbClr val="FDD44F"/>
    <a:srgbClr val="FEF3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158" autoAdjust="0"/>
  </p:normalViewPr>
  <p:slideViewPr>
    <p:cSldViewPr>
      <p:cViewPr varScale="1">
        <p:scale>
          <a:sx n="131" d="100"/>
          <a:sy n="131" d="100"/>
        </p:scale>
        <p:origin x="115" y="1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Master" Target="slideMasters/slideMaster2.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5.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slide" Target="slides/slide25.xml"/><Relationship Id="rId50" Type="http://schemas.openxmlformats.org/officeDocument/2006/relationships/slide" Target="slides/slide28.xml"/><Relationship Id="rId55" Type="http://schemas.openxmlformats.org/officeDocument/2006/relationships/presProps" Target="pres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7.xml"/><Relationship Id="rId11" Type="http://schemas.openxmlformats.org/officeDocument/2006/relationships/customXml" Target="../customXml/item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customXml" Target="../customXml/item5.xml"/><Relationship Id="rId19" Type="http://schemas.openxmlformats.org/officeDocument/2006/relationships/slideMaster" Target="slideMasters/slideMaster3.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Master" Target="slideMasters/slideMaster6.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slide" Target="slides/slide26.xml"/><Relationship Id="rId56" Type="http://schemas.openxmlformats.org/officeDocument/2006/relationships/viewProps" Target="viewProps.xml"/><Relationship Id="rId8" Type="http://schemas.openxmlformats.org/officeDocument/2006/relationships/customXml" Target="../customXml/item8.xml"/><Relationship Id="rId51" Type="http://schemas.openxmlformats.org/officeDocument/2006/relationships/slide" Target="slides/slide29.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1.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20" Type="http://schemas.openxmlformats.org/officeDocument/2006/relationships/slideMaster" Target="slideMasters/slideMaster4.xml"/><Relationship Id="rId41" Type="http://schemas.openxmlformats.org/officeDocument/2006/relationships/slide" Target="slides/slide19.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slide" Target="slides/slide27.xml"/><Relationship Id="rId57" Type="http://schemas.openxmlformats.org/officeDocument/2006/relationships/theme" Target="theme/theme1.xml"/><Relationship Id="rId10" Type="http://schemas.openxmlformats.org/officeDocument/2006/relationships/customXml" Target="../customXml/item10.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45660" cy="498135"/>
          </a:xfrm>
          <a:prstGeom prst="rect">
            <a:avLst/>
          </a:prstGeom>
        </p:spPr>
        <p:txBody>
          <a:bodyPr vert="horz" lIns="92126" tIns="46063" rIns="92126" bIns="46063" rtlCol="0"/>
          <a:lstStyle>
            <a:lvl1pPr algn="l">
              <a:defRPr sz="1200"/>
            </a:lvl1pPr>
          </a:lstStyle>
          <a:p>
            <a:endParaRPr lang="sl-SI"/>
          </a:p>
        </p:txBody>
      </p:sp>
      <p:sp>
        <p:nvSpPr>
          <p:cNvPr id="3" name="Date Placeholder 2"/>
          <p:cNvSpPr>
            <a:spLocks noGrp="1"/>
          </p:cNvSpPr>
          <p:nvPr>
            <p:ph type="dt" sz="quarter" idx="1"/>
          </p:nvPr>
        </p:nvSpPr>
        <p:spPr>
          <a:xfrm>
            <a:off x="3850442" y="4"/>
            <a:ext cx="2945660" cy="498135"/>
          </a:xfrm>
          <a:prstGeom prst="rect">
            <a:avLst/>
          </a:prstGeom>
        </p:spPr>
        <p:txBody>
          <a:bodyPr vert="horz" lIns="92126" tIns="46063" rIns="92126" bIns="46063" rtlCol="0"/>
          <a:lstStyle>
            <a:lvl1pPr algn="r">
              <a:defRPr sz="1200"/>
            </a:lvl1pPr>
          </a:lstStyle>
          <a:p>
            <a:fld id="{71EFA972-5048-46C4-B985-EBCF5C167A28}" type="datetimeFigureOut">
              <a:rPr lang="sl-SI" smtClean="0"/>
              <a:t>29. 11. 2022</a:t>
            </a:fld>
            <a:endParaRPr lang="sl-SI"/>
          </a:p>
        </p:txBody>
      </p:sp>
      <p:sp>
        <p:nvSpPr>
          <p:cNvPr id="4" name="Footer Placeholder 3"/>
          <p:cNvSpPr>
            <a:spLocks noGrp="1"/>
          </p:cNvSpPr>
          <p:nvPr>
            <p:ph type="ftr" sz="quarter" idx="2"/>
          </p:nvPr>
        </p:nvSpPr>
        <p:spPr>
          <a:xfrm>
            <a:off x="0" y="9430092"/>
            <a:ext cx="2945660" cy="498134"/>
          </a:xfrm>
          <a:prstGeom prst="rect">
            <a:avLst/>
          </a:prstGeom>
        </p:spPr>
        <p:txBody>
          <a:bodyPr vert="horz" lIns="92126" tIns="46063" rIns="92126" bIns="46063" rtlCol="0" anchor="b"/>
          <a:lstStyle>
            <a:lvl1pPr algn="l">
              <a:defRPr sz="1200"/>
            </a:lvl1pPr>
          </a:lstStyle>
          <a:p>
            <a:endParaRPr lang="sl-SI"/>
          </a:p>
        </p:txBody>
      </p:sp>
      <p:sp>
        <p:nvSpPr>
          <p:cNvPr id="5" name="Slide Number Placeholder 4"/>
          <p:cNvSpPr>
            <a:spLocks noGrp="1"/>
          </p:cNvSpPr>
          <p:nvPr>
            <p:ph type="sldNum" sz="quarter" idx="3"/>
          </p:nvPr>
        </p:nvSpPr>
        <p:spPr>
          <a:xfrm>
            <a:off x="3850442" y="9430092"/>
            <a:ext cx="2945660" cy="498134"/>
          </a:xfrm>
          <a:prstGeom prst="rect">
            <a:avLst/>
          </a:prstGeom>
        </p:spPr>
        <p:txBody>
          <a:bodyPr vert="horz" lIns="92126" tIns="46063" rIns="92126" bIns="46063" rtlCol="0" anchor="b"/>
          <a:lstStyle>
            <a:lvl1pPr algn="r">
              <a:defRPr sz="1200"/>
            </a:lvl1pPr>
          </a:lstStyle>
          <a:p>
            <a:fld id="{6B85217C-2A4B-4EF1-A984-D382426647C7}" type="slidenum">
              <a:rPr lang="sl-SI" smtClean="0"/>
              <a:t>‹#›</a:t>
            </a:fld>
            <a:endParaRPr lang="sl-SI"/>
          </a:p>
        </p:txBody>
      </p:sp>
    </p:spTree>
    <p:extLst>
      <p:ext uri="{BB962C8B-B14F-4D97-AF65-F5344CB8AC3E}">
        <p14:creationId xmlns:p14="http://schemas.microsoft.com/office/powerpoint/2010/main" val="4126492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412"/>
          </a:xfrm>
          <a:prstGeom prst="rect">
            <a:avLst/>
          </a:prstGeom>
        </p:spPr>
        <p:txBody>
          <a:bodyPr vert="horz" lIns="92126" tIns="46063" rIns="92126" bIns="46063" rtlCol="0"/>
          <a:lstStyle>
            <a:lvl1pPr algn="l">
              <a:defRPr sz="1200"/>
            </a:lvl1pPr>
          </a:lstStyle>
          <a:p>
            <a:endParaRPr lang="sl-SI"/>
          </a:p>
        </p:txBody>
      </p:sp>
      <p:sp>
        <p:nvSpPr>
          <p:cNvPr id="3" name="Date Placeholder 2"/>
          <p:cNvSpPr>
            <a:spLocks noGrp="1"/>
          </p:cNvSpPr>
          <p:nvPr>
            <p:ph type="dt" idx="1"/>
          </p:nvPr>
        </p:nvSpPr>
        <p:spPr>
          <a:xfrm>
            <a:off x="3850442" y="0"/>
            <a:ext cx="2945660" cy="496412"/>
          </a:xfrm>
          <a:prstGeom prst="rect">
            <a:avLst/>
          </a:prstGeom>
        </p:spPr>
        <p:txBody>
          <a:bodyPr vert="horz" lIns="92126" tIns="46063" rIns="92126" bIns="46063" rtlCol="0"/>
          <a:lstStyle>
            <a:lvl1pPr algn="r">
              <a:defRPr sz="1200"/>
            </a:lvl1pPr>
          </a:lstStyle>
          <a:p>
            <a:fld id="{FED22476-879D-4112-847C-7AAFC53BA7F7}" type="datetimeFigureOut">
              <a:rPr lang="sl-SI" smtClean="0"/>
              <a:t>29. 11. 2022</a:t>
            </a:fld>
            <a:endParaRPr lang="sl-SI"/>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92126" tIns="46063" rIns="92126" bIns="46063" rtlCol="0" anchor="ctr"/>
          <a:lstStyle/>
          <a:p>
            <a:endParaRPr lang="sl-SI"/>
          </a:p>
        </p:txBody>
      </p:sp>
      <p:sp>
        <p:nvSpPr>
          <p:cNvPr id="5" name="Notes Placeholder 4"/>
          <p:cNvSpPr>
            <a:spLocks noGrp="1"/>
          </p:cNvSpPr>
          <p:nvPr>
            <p:ph type="body" sz="quarter" idx="3"/>
          </p:nvPr>
        </p:nvSpPr>
        <p:spPr>
          <a:xfrm>
            <a:off x="679768" y="4715908"/>
            <a:ext cx="5438140" cy="4467701"/>
          </a:xfrm>
          <a:prstGeom prst="rect">
            <a:avLst/>
          </a:prstGeom>
        </p:spPr>
        <p:txBody>
          <a:bodyPr vert="horz" lIns="92126" tIns="46063" rIns="92126" bIns="4606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6" name="Footer Placeholder 5"/>
          <p:cNvSpPr>
            <a:spLocks noGrp="1"/>
          </p:cNvSpPr>
          <p:nvPr>
            <p:ph type="ftr" sz="quarter" idx="4"/>
          </p:nvPr>
        </p:nvSpPr>
        <p:spPr>
          <a:xfrm>
            <a:off x="0" y="9430091"/>
            <a:ext cx="2945660" cy="496412"/>
          </a:xfrm>
          <a:prstGeom prst="rect">
            <a:avLst/>
          </a:prstGeom>
        </p:spPr>
        <p:txBody>
          <a:bodyPr vert="horz" lIns="92126" tIns="46063" rIns="92126" bIns="46063" rtlCol="0" anchor="b"/>
          <a:lstStyle>
            <a:lvl1pPr algn="l">
              <a:defRPr sz="1200"/>
            </a:lvl1pPr>
          </a:lstStyle>
          <a:p>
            <a:endParaRPr lang="sl-SI"/>
          </a:p>
        </p:txBody>
      </p:sp>
      <p:sp>
        <p:nvSpPr>
          <p:cNvPr id="7" name="Slide Number Placeholder 6"/>
          <p:cNvSpPr>
            <a:spLocks noGrp="1"/>
          </p:cNvSpPr>
          <p:nvPr>
            <p:ph type="sldNum" sz="quarter" idx="5"/>
          </p:nvPr>
        </p:nvSpPr>
        <p:spPr>
          <a:xfrm>
            <a:off x="3850442" y="9430091"/>
            <a:ext cx="2945660" cy="496412"/>
          </a:xfrm>
          <a:prstGeom prst="rect">
            <a:avLst/>
          </a:prstGeom>
        </p:spPr>
        <p:txBody>
          <a:bodyPr vert="horz" lIns="92126" tIns="46063" rIns="92126" bIns="46063" rtlCol="0" anchor="b"/>
          <a:lstStyle>
            <a:lvl1pPr algn="r">
              <a:defRPr sz="1200"/>
            </a:lvl1pPr>
          </a:lstStyle>
          <a:p>
            <a:fld id="{FE347E39-09D9-4CE2-8F3C-1A762EB6E110}" type="slidenum">
              <a:rPr lang="sl-SI" smtClean="0"/>
              <a:t>‹#›</a:t>
            </a:fld>
            <a:endParaRPr lang="sl-SI"/>
          </a:p>
        </p:txBody>
      </p:sp>
    </p:spTree>
    <p:extLst>
      <p:ext uri="{BB962C8B-B14F-4D97-AF65-F5344CB8AC3E}">
        <p14:creationId xmlns:p14="http://schemas.microsoft.com/office/powerpoint/2010/main" val="27699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a:p>
        </p:txBody>
      </p:sp>
      <p:sp>
        <p:nvSpPr>
          <p:cNvPr id="4" name="Slide Number Placeholder 3"/>
          <p:cNvSpPr>
            <a:spLocks noGrp="1"/>
          </p:cNvSpPr>
          <p:nvPr>
            <p:ph type="sldNum" sz="quarter" idx="10"/>
          </p:nvPr>
        </p:nvSpPr>
        <p:spPr/>
        <p:txBody>
          <a:bodyPr/>
          <a:lstStyle/>
          <a:p>
            <a:fld id="{FE347E39-09D9-4CE2-8F3C-1A762EB6E110}" type="slidenum">
              <a:rPr lang="sl-SI" smtClean="0"/>
              <a:t>1</a:t>
            </a:fld>
            <a:endParaRPr lang="sl-SI"/>
          </a:p>
        </p:txBody>
      </p:sp>
    </p:spTree>
    <p:extLst>
      <p:ext uri="{BB962C8B-B14F-4D97-AF65-F5344CB8AC3E}">
        <p14:creationId xmlns:p14="http://schemas.microsoft.com/office/powerpoint/2010/main" val="2842050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Cultural tightness - looseness. We measured cultural tightness-looseness using the 6-item scale (α  =  .76) developed by </a:t>
            </a:r>
            <a:r>
              <a:rPr lang="en-US" dirty="0" err="1" smtClean="0"/>
              <a:t>Gelfand</a:t>
            </a:r>
            <a:r>
              <a:rPr lang="en-US" dirty="0" smtClean="0"/>
              <a:t> et al. (2011b). The items measured the cultural perspectives, norms, values, sanctions for inappropriate behavior, and rules in the respondent’s country of origin. Sample items include “In my country, there are very clear expectations of how people should act in most situations”; “People agree upon what behaviors are appropriate versus inappropriate in most situations in this country”; and “In my country, if someone acts in an inappropriate way, others will strongly disapprove.</a:t>
            </a:r>
            <a:r>
              <a:rPr lang="sl-SI" dirty="0" smtClean="0"/>
              <a:t>:</a:t>
            </a:r>
          </a:p>
          <a:p>
            <a:endParaRPr lang="sl-SI" dirty="0" smtClean="0"/>
          </a:p>
          <a:p>
            <a:r>
              <a:rPr lang="sl-SI" dirty="0" smtClean="0"/>
              <a:t>Ali je katero od vprašanj o COVID povezano s to tematiko?! </a:t>
            </a:r>
            <a:r>
              <a:rPr lang="sl-SI" dirty="0" err="1" smtClean="0"/>
              <a:t>Freerdom</a:t>
            </a:r>
            <a:r>
              <a:rPr lang="sl-SI" dirty="0" smtClean="0"/>
              <a:t> in </a:t>
            </a:r>
            <a:r>
              <a:rPr lang="sl-SI" dirty="0" err="1" smtClean="0"/>
              <a:t>obvezost</a:t>
            </a:r>
            <a:r>
              <a:rPr lang="sl-SI" dirty="0" smtClean="0"/>
              <a:t> cepljenja?</a:t>
            </a:r>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6</a:t>
            </a:fld>
            <a:endParaRPr lang="sl-SI"/>
          </a:p>
        </p:txBody>
      </p:sp>
    </p:spTree>
    <p:extLst>
      <p:ext uri="{BB962C8B-B14F-4D97-AF65-F5344CB8AC3E}">
        <p14:creationId xmlns:p14="http://schemas.microsoft.com/office/powerpoint/2010/main" val="1734949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Tudi odnos do oblasti je pod istim vplivom</a:t>
            </a:r>
            <a:r>
              <a:rPr lang="sl-SI" baseline="0" dirty="0" smtClean="0"/>
              <a:t> vrednot kot </a:t>
            </a:r>
            <a:r>
              <a:rPr lang="sl-SI" baseline="0" dirty="0" err="1" smtClean="0"/>
              <a:t>loos</a:t>
            </a:r>
            <a:r>
              <a:rPr lang="sl-SI" baseline="0" dirty="0" smtClean="0"/>
              <a:t> – </a:t>
            </a:r>
            <a:r>
              <a:rPr lang="sl-SI" baseline="0" dirty="0" err="1" smtClean="0"/>
              <a:t>tight</a:t>
            </a:r>
            <a:r>
              <a:rPr lang="sl-SI" baseline="0" dirty="0" smtClean="0"/>
              <a:t>. Bolj ko os države </a:t>
            </a:r>
            <a:r>
              <a:rPr lang="sl-SI" baseline="0" dirty="0" err="1" smtClean="0"/>
              <a:t>tight</a:t>
            </a:r>
            <a:r>
              <a:rPr lang="sl-SI" baseline="0" dirty="0" smtClean="0"/>
              <a:t>, bolj podpirajo oblast…</a:t>
            </a:r>
          </a:p>
          <a:p>
            <a:endParaRPr lang="sl-SI" baseline="0" dirty="0" smtClean="0"/>
          </a:p>
          <a:p>
            <a:r>
              <a:rPr lang="sl-SI" baseline="0" dirty="0" smtClean="0"/>
              <a:t>Togost ima močno povezano tako z omejevanjem svobode, kot obveznostjo cepljenja. </a:t>
            </a:r>
            <a:r>
              <a:rPr lang="sl-SI" baseline="0" smtClean="0"/>
              <a:t>…. </a:t>
            </a:r>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11</a:t>
            </a:fld>
            <a:endParaRPr lang="sl-SI"/>
          </a:p>
        </p:txBody>
      </p:sp>
    </p:spTree>
    <p:extLst>
      <p:ext uri="{BB962C8B-B14F-4D97-AF65-F5344CB8AC3E}">
        <p14:creationId xmlns:p14="http://schemas.microsoft.com/office/powerpoint/2010/main" val="1506626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Skupina Slovenija / Grčija odstopa</a:t>
            </a:r>
            <a:r>
              <a:rPr lang="sl-SI" baseline="0" dirty="0" smtClean="0"/>
              <a:t> od pravila: so kolektivistične, hkrati pa imajo odklonilen odnos do omejevanja individualne svobode… </a:t>
            </a:r>
          </a:p>
          <a:p>
            <a:endParaRPr lang="sl-SI" baseline="0" dirty="0" smtClean="0"/>
          </a:p>
          <a:p>
            <a:r>
              <a:rPr lang="sl-SI" baseline="0" dirty="0" smtClean="0"/>
              <a:t>Portugalska zanimiva kot izjema, kjer je kolektivizem povezan s spoštovanjem ‚solidarnosti‘. </a:t>
            </a:r>
          </a:p>
          <a:p>
            <a:endParaRPr lang="sl-SI" baseline="0" dirty="0" smtClean="0"/>
          </a:p>
          <a:p>
            <a:r>
              <a:rPr lang="sl-SI" baseline="0" dirty="0" smtClean="0"/>
              <a:t>Po drugi strani so tudi ‚individualistične‘ druge države vzhodnega post-socialističnega bloga, za razliko od </a:t>
            </a:r>
            <a:r>
              <a:rPr lang="sl-SI" baseline="0" dirty="0" err="1" smtClean="0"/>
              <a:t>skandinavije</a:t>
            </a:r>
            <a:r>
              <a:rPr lang="sl-SI" baseline="0" dirty="0" smtClean="0"/>
              <a:t> in drugih severno </a:t>
            </a:r>
            <a:r>
              <a:rPr lang="sl-SI" baseline="0" dirty="0" err="1" smtClean="0"/>
              <a:t>ležčih</a:t>
            </a:r>
            <a:r>
              <a:rPr lang="sl-SI" baseline="0" dirty="0" smtClean="0"/>
              <a:t> držav, zelo proti omejevanju svobode. </a:t>
            </a:r>
          </a:p>
          <a:p>
            <a:endParaRPr lang="sl-SI" baseline="0" dirty="0" smtClean="0"/>
          </a:p>
          <a:p>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12</a:t>
            </a:fld>
            <a:endParaRPr lang="sl-SI"/>
          </a:p>
        </p:txBody>
      </p:sp>
    </p:spTree>
    <p:extLst>
      <p:ext uri="{BB962C8B-B14F-4D97-AF65-F5344CB8AC3E}">
        <p14:creationId xmlns:p14="http://schemas.microsoft.com/office/powerpoint/2010/main" val="134672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l-SI" dirty="0" smtClean="0"/>
              <a:t>Tu je bolj pričakovan odnos, bolj ko je toga, bolj je za omejitev svobode; slednji je lahko</a:t>
            </a:r>
            <a:r>
              <a:rPr lang="sl-SI" baseline="0" dirty="0" smtClean="0"/>
              <a:t> (tudi glede na korelacijo) </a:t>
            </a:r>
            <a:r>
              <a:rPr lang="sl-SI" baseline="0" dirty="0" err="1" smtClean="0"/>
              <a:t>proxy</a:t>
            </a:r>
            <a:r>
              <a:rPr lang="sl-SI" baseline="0" dirty="0" smtClean="0"/>
              <a:t> za togost… </a:t>
            </a:r>
            <a:endParaRPr lang="sl-SI" dirty="0"/>
          </a:p>
        </p:txBody>
      </p:sp>
      <p:sp>
        <p:nvSpPr>
          <p:cNvPr id="4" name="Slide Number Placeholder 3"/>
          <p:cNvSpPr>
            <a:spLocks noGrp="1"/>
          </p:cNvSpPr>
          <p:nvPr>
            <p:ph type="sldNum" sz="quarter" idx="10"/>
          </p:nvPr>
        </p:nvSpPr>
        <p:spPr/>
        <p:txBody>
          <a:bodyPr/>
          <a:lstStyle/>
          <a:p>
            <a:fld id="{FE347E39-09D9-4CE2-8F3C-1A762EB6E110}" type="slidenum">
              <a:rPr lang="sl-SI" smtClean="0"/>
              <a:t>13</a:t>
            </a:fld>
            <a:endParaRPr lang="sl-SI"/>
          </a:p>
        </p:txBody>
      </p:sp>
    </p:spTree>
    <p:extLst>
      <p:ext uri="{BB962C8B-B14F-4D97-AF65-F5344CB8AC3E}">
        <p14:creationId xmlns:p14="http://schemas.microsoft.com/office/powerpoint/2010/main" val="3988057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l-SI"/>
          </a:p>
        </p:txBody>
      </p:sp>
      <p:sp>
        <p:nvSpPr>
          <p:cNvPr id="4" name="Slide Number Placeholder 3"/>
          <p:cNvSpPr>
            <a:spLocks noGrp="1"/>
          </p:cNvSpPr>
          <p:nvPr>
            <p:ph type="sldNum" sz="quarter" idx="10"/>
          </p:nvPr>
        </p:nvSpPr>
        <p:spPr/>
        <p:txBody>
          <a:bodyPr/>
          <a:lstStyle/>
          <a:p>
            <a:fld id="{FE347E39-09D9-4CE2-8F3C-1A762EB6E110}" type="slidenum">
              <a:rPr lang="sl-SI" smtClean="0"/>
              <a:t>29</a:t>
            </a:fld>
            <a:endParaRPr lang="sl-SI"/>
          </a:p>
        </p:txBody>
      </p:sp>
    </p:spTree>
    <p:extLst>
      <p:ext uri="{BB962C8B-B14F-4D97-AF65-F5344CB8AC3E}">
        <p14:creationId xmlns:p14="http://schemas.microsoft.com/office/powerpoint/2010/main" val="197563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3.xml"/><Relationship Id="rId6" Type="http://schemas.openxmlformats.org/officeDocument/2006/relationships/image" Target="../media/image20.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2.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4.xml"/><Relationship Id="rId6" Type="http://schemas.openxmlformats.org/officeDocument/2006/relationships/image" Target="../media/image20.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15.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2.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Master" Target="../slideMasters/slideMaster4.xml"/><Relationship Id="rId6"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5.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jpe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Master" Target="../slideMasters/slideMaster5.xml"/><Relationship Id="rId6" Type="http://schemas.openxmlformats.org/officeDocument/2006/relationships/image" Target="../media/image20.png"/><Relationship Id="rId5" Type="http://schemas.openxmlformats.org/officeDocument/2006/relationships/image" Target="../media/image22.png"/><Relationship Id="rId10"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15.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22.png"/><Relationship Id="rId7"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Master" Target="../slideMasters/slideMaster5.xml"/><Relationship Id="rId6" Type="http://schemas.openxmlformats.org/officeDocument/2006/relationships/image" Target="../media/image2.png"/><Relationship Id="rId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20.png"/><Relationship Id="rId9" Type="http://schemas.openxmlformats.org/officeDocument/2006/relationships/image" Target="../media/image1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jpeg"/><Relationship Id="rId1" Type="http://schemas.openxmlformats.org/officeDocument/2006/relationships/slideMaster" Target="../slideMasters/slideMaster6.xml"/><Relationship Id="rId6" Type="http://schemas.openxmlformats.org/officeDocument/2006/relationships/image" Target="../media/image24.png"/><Relationship Id="rId5" Type="http://schemas.openxmlformats.org/officeDocument/2006/relationships/image" Target="../media/image28.gif"/><Relationship Id="rId4" Type="http://schemas.openxmlformats.org/officeDocument/2006/relationships/image" Target="../media/image2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jpeg"/><Relationship Id="rId1" Type="http://schemas.openxmlformats.org/officeDocument/2006/relationships/slideMaster" Target="../slideMasters/slideMaster6.xml"/><Relationship Id="rId6" Type="http://schemas.openxmlformats.org/officeDocument/2006/relationships/image" Target="../media/image25.png"/><Relationship Id="rId5" Type="http://schemas.openxmlformats.org/officeDocument/2006/relationships/image" Target="../media/image28.gif"/><Relationship Id="rId4" Type="http://schemas.openxmlformats.org/officeDocument/2006/relationships/image" Target="../media/image27.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3.png"/><Relationship Id="rId7" Type="http://schemas.openxmlformats.org/officeDocument/2006/relationships/image" Target="../media/image2.png"/><Relationship Id="rId2" Type="http://schemas.openxmlformats.org/officeDocument/2006/relationships/image" Target="../media/image30.jpeg"/><Relationship Id="rId1" Type="http://schemas.openxmlformats.org/officeDocument/2006/relationships/slideMaster" Target="../slideMasters/slideMaster6.xml"/><Relationship Id="rId6" Type="http://schemas.openxmlformats.org/officeDocument/2006/relationships/image" Target="../media/image21.png"/><Relationship Id="rId11" Type="http://schemas.openxmlformats.org/officeDocument/2006/relationships/image" Target="../media/image32.png"/><Relationship Id="rId5" Type="http://schemas.openxmlformats.org/officeDocument/2006/relationships/image" Target="../media/image20.png"/><Relationship Id="rId10" Type="http://schemas.openxmlformats.org/officeDocument/2006/relationships/image" Target="../media/image28.gif"/><Relationship Id="rId4" Type="http://schemas.openxmlformats.org/officeDocument/2006/relationships/image" Target="../media/image22.png"/><Relationship Id="rId9" Type="http://schemas.openxmlformats.org/officeDocument/2006/relationships/image" Target="../media/image3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8.gif"/><Relationship Id="rId2" Type="http://schemas.openxmlformats.org/officeDocument/2006/relationships/image" Target="../media/image23.png"/><Relationship Id="rId1" Type="http://schemas.openxmlformats.org/officeDocument/2006/relationships/slideMaster" Target="../slideMasters/slideMaster6.xml"/><Relationship Id="rId6" Type="http://schemas.openxmlformats.org/officeDocument/2006/relationships/image" Target="../media/image2.png"/><Relationship Id="rId11" Type="http://schemas.openxmlformats.org/officeDocument/2006/relationships/image" Target="../media/image33.png"/><Relationship Id="rId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image" Target="../media/image20.png"/><Relationship Id="rId9" Type="http://schemas.openxmlformats.org/officeDocument/2006/relationships/image" Target="../media/image30.jpe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a:lvl1pPr>
          </a:lstStyle>
          <a:p>
            <a:pPr lvl="0"/>
            <a:r>
              <a:rPr lang="sl-SI" dirty="0" smtClean="0"/>
              <a:t>Podnaslov</a:t>
            </a:r>
            <a:endParaRPr lang="en-US" dirty="0" smtClean="0"/>
          </a:p>
        </p:txBody>
      </p:sp>
      <p:sp>
        <p:nvSpPr>
          <p:cNvPr id="12" name="Text Placeholder 11"/>
          <p:cNvSpPr>
            <a:spLocks noGrp="1"/>
          </p:cNvSpPr>
          <p:nvPr>
            <p:ph type="body" sz="quarter" idx="10" hasCustomPrompt="1"/>
          </p:nvPr>
        </p:nvSpPr>
        <p:spPr>
          <a:xfrm>
            <a:off x="250825" y="4868863"/>
            <a:ext cx="8641655" cy="1655762"/>
          </a:xfrm>
          <a:prstGeom prst="rect">
            <a:avLst/>
          </a:prstGeom>
        </p:spPr>
        <p:txBody>
          <a:bodyPr/>
          <a:lstStyle>
            <a:lvl1pPr algn="l">
              <a:defRPr/>
            </a:lvl1pPr>
          </a:lstStyle>
          <a:p>
            <a:pPr algn="l"/>
            <a:r>
              <a:rPr lang="sl-SI" b="1" dirty="0" smtClean="0">
                <a:latin typeface="Tahoma" pitchFamily="34" charset="0"/>
              </a:rPr>
              <a:t>IME PRIMEK PREDAVATELJA</a:t>
            </a:r>
            <a:endParaRPr lang="sl-SI" dirty="0" smtClean="0">
              <a:latin typeface="Tahoma" pitchFamily="34" charset="0"/>
            </a:endParaRPr>
          </a:p>
          <a:p>
            <a:pPr algn="l"/>
            <a:r>
              <a:rPr lang="sl-SI" dirty="0" smtClean="0">
                <a:latin typeface="Tahoma" pitchFamily="34" charset="0"/>
              </a:rPr>
              <a:t>ADP, Univerza v Ljubljani, 2013</a:t>
            </a:r>
            <a:endParaRPr lang="sl-SI" dirty="0">
              <a:latin typeface="Tahoma" pitchFamily="34" charset="0"/>
            </a:endParaRPr>
          </a:p>
        </p:txBody>
      </p:sp>
    </p:spTree>
    <p:extLst>
      <p:ext uri="{BB962C8B-B14F-4D97-AF65-F5344CB8AC3E}">
        <p14:creationId xmlns:p14="http://schemas.microsoft.com/office/powerpoint/2010/main" val="18454079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Up">
    <p:spTree>
      <p:nvGrpSpPr>
        <p:cNvPr id="1" name=""/>
        <p:cNvGrpSpPr/>
        <p:nvPr/>
      </p:nvGrpSpPr>
      <p:grpSpPr>
        <a:xfrm>
          <a:off x="0" y="0"/>
          <a:ext cx="0" cy="0"/>
          <a:chOff x="0" y="0"/>
          <a:chExt cx="0" cy="0"/>
        </a:xfrm>
      </p:grpSpPr>
      <p:sp>
        <p:nvSpPr>
          <p:cNvPr id="2" name="Rectangle 2"/>
          <p:cNvSpPr>
            <a:spLocks noGrp="1"/>
          </p:cNvSpPr>
          <p:nvPr>
            <p:ph type="title"/>
          </p:nvPr>
        </p:nvSpPr>
        <p:spPr>
          <a:xfrm>
            <a:off x="8610600" y="381000"/>
            <a:ext cx="533400" cy="5867400"/>
          </a:xfrm>
          <a:prstGeom prst="rect">
            <a:avLst/>
          </a:prstGeom>
        </p:spPr>
        <p:txBody>
          <a:bodyPr/>
          <a:lstStyle/>
          <a:p>
            <a:r>
              <a:rPr lang="en-US" smtClean="0"/>
              <a:t>Click to edit Master title style</a:t>
            </a:r>
            <a:endParaRPr lang="en-US" dirty="0"/>
          </a:p>
        </p:txBody>
      </p:sp>
      <p:sp>
        <p:nvSpPr>
          <p:cNvPr id="8" name="Rectangle 8"/>
          <p:cNvSpPr>
            <a:spLocks noGrp="1"/>
          </p:cNvSpPr>
          <p:nvPr>
            <p:ph type="body" sz="quarter" idx="13"/>
          </p:nvPr>
        </p:nvSpPr>
        <p:spPr>
          <a:xfrm>
            <a:off x="304800" y="381000"/>
            <a:ext cx="8077200" cy="360000"/>
          </a:xfrm>
          <a:prstGeom prst="rect">
            <a:avLst/>
          </a:prstGeom>
          <a:solidFill>
            <a:srgbClr val="FDD44F"/>
          </a:solidFill>
        </p:spPr>
        <p:txBody>
          <a:bodyPr anchor="ctr"/>
          <a:lstStyle>
            <a:lvl1pPr eaLnBrk="1" latinLnBrk="0" hangingPunct="1">
              <a:defRPr kumimoji="0" sz="1800" b="1">
                <a:solidFill>
                  <a:srgbClr val="9D0A0E"/>
                </a:solidFill>
              </a:defRPr>
            </a:lvl1pPr>
            <a:extLst/>
          </a:lstStyle>
          <a:p>
            <a:pPr lvl="0"/>
            <a:r>
              <a:rPr lang="en-US" smtClean="0"/>
              <a:t>Click to edit Master text styles</a:t>
            </a:r>
          </a:p>
        </p:txBody>
      </p:sp>
      <p:sp>
        <p:nvSpPr>
          <p:cNvPr id="11" name="Rectangle 11"/>
          <p:cNvSpPr>
            <a:spLocks noGrp="1"/>
          </p:cNvSpPr>
          <p:nvPr>
            <p:ph sz="quarter" idx="15"/>
          </p:nvPr>
        </p:nvSpPr>
        <p:spPr>
          <a:xfrm>
            <a:off x="306000" y="808876"/>
            <a:ext cx="8077200" cy="562052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6"/>
          </p:nvPr>
        </p:nvSpPr>
        <p:spPr>
          <a:xfrm>
            <a:off x="7010400" y="76200"/>
            <a:ext cx="1371600" cy="228600"/>
          </a:xfrm>
          <a:prstGeom prst="rect">
            <a:avLst/>
          </a:prstGeom>
        </p:spPr>
        <p:txBody>
          <a:bodyPr/>
          <a:lstStyle>
            <a:lvl1pPr>
              <a:defRPr/>
            </a:lvl1pPr>
          </a:lstStyle>
          <a:p>
            <a:pPr>
              <a:defRPr/>
            </a:pPr>
            <a:fld id="{90776B64-3991-4455-8251-E1727C2A5ADE}" type="datetime1">
              <a:rPr lang="en-US"/>
              <a:pPr>
                <a:defRPr/>
              </a:pPr>
              <a:t>11/29/2022</a:t>
            </a:fld>
            <a:endParaRPr lang="sl-SI"/>
          </a:p>
        </p:txBody>
      </p:sp>
      <p:sp>
        <p:nvSpPr>
          <p:cNvPr id="6" name="Rectangle 6"/>
          <p:cNvSpPr>
            <a:spLocks noGrp="1"/>
          </p:cNvSpPr>
          <p:nvPr>
            <p:ph type="sldNum" sz="quarter" idx="17"/>
          </p:nvPr>
        </p:nvSpPr>
        <p:spPr>
          <a:xfrm>
            <a:off x="6503988" y="6473825"/>
            <a:ext cx="990600" cy="304800"/>
          </a:xfrm>
          <a:prstGeom prst="rect">
            <a:avLst/>
          </a:prstGeom>
        </p:spPr>
        <p:txBody>
          <a:bodyPr/>
          <a:lstStyle>
            <a:lvl1pPr>
              <a:defRPr/>
            </a:lvl1pPr>
          </a:lstStyle>
          <a:p>
            <a:pPr>
              <a:defRPr/>
            </a:pPr>
            <a:fld id="{B922C960-F9F2-45D1-B744-6DA9DDAB933D}" type="slidenum">
              <a:rPr lang="sl-SI"/>
              <a:pPr>
                <a:defRPr/>
              </a:pPr>
              <a:t>‹#›</a:t>
            </a:fld>
            <a:endParaRPr lang="sl-SI"/>
          </a:p>
        </p:txBody>
      </p:sp>
      <p:sp>
        <p:nvSpPr>
          <p:cNvPr id="7" name="Rectangle 12"/>
          <p:cNvSpPr>
            <a:spLocks noGrp="1"/>
          </p:cNvSpPr>
          <p:nvPr>
            <p:ph type="ftr" sz="quarter" idx="18"/>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1361415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Naslovnica z UNI in CESSDO">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sz="2200">
                <a:latin typeface="Tahoma" panose="020B0604030504040204" pitchFamily="34" charset="0"/>
                <a:ea typeface="Tahoma" panose="020B0604030504040204" pitchFamily="34" charset="0"/>
                <a:cs typeface="Tahoma" panose="020B0604030504040204" pitchFamily="34" charset="0"/>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sz="2000">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Podnaslov</a:t>
            </a:r>
            <a:endParaRPr lang="en-US" dirty="0" smtClean="0"/>
          </a:p>
        </p:txBody>
      </p:sp>
      <p:sp>
        <p:nvSpPr>
          <p:cNvPr id="6" name="Content Placeholder 2"/>
          <p:cNvSpPr>
            <a:spLocks noGrp="1"/>
          </p:cNvSpPr>
          <p:nvPr>
            <p:ph sz="quarter" idx="11" hasCustomPrompt="1"/>
          </p:nvPr>
        </p:nvSpPr>
        <p:spPr>
          <a:xfrm>
            <a:off x="251521" y="4869160"/>
            <a:ext cx="8640959" cy="432047"/>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Ime in priimek</a:t>
            </a:r>
          </a:p>
        </p:txBody>
      </p:sp>
      <p:sp>
        <p:nvSpPr>
          <p:cNvPr id="9" name="Content Placeholder 2"/>
          <p:cNvSpPr>
            <a:spLocks noGrp="1"/>
          </p:cNvSpPr>
          <p:nvPr>
            <p:ph sz="quarter" idx="12" hasCustomPrompt="1"/>
          </p:nvPr>
        </p:nvSpPr>
        <p:spPr>
          <a:xfrm>
            <a:off x="251520" y="5301208"/>
            <a:ext cx="8640959" cy="576064"/>
          </a:xfrm>
          <a:prstGeom prst="rect">
            <a:avLst/>
          </a:prstGeom>
        </p:spPr>
        <p:txBody>
          <a:bodyPr/>
          <a:lstStyle>
            <a:lvl1pPr algn="l">
              <a:defRPr sz="2000" b="0">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ADP, 2015</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grpSp>
        <p:nvGrpSpPr>
          <p:cNvPr id="14" name="Group 13"/>
          <p:cNvGrpSpPr/>
          <p:nvPr/>
        </p:nvGrpSpPr>
        <p:grpSpPr>
          <a:xfrm>
            <a:off x="286247" y="6162017"/>
            <a:ext cx="3167861" cy="582718"/>
            <a:chOff x="286247" y="6162017"/>
            <a:chExt cx="3167861" cy="582718"/>
          </a:xfrm>
        </p:grpSpPr>
        <p:pic>
          <p:nvPicPr>
            <p:cNvPr id="15" name="Picture 2" descr="S:\ARHIV 2\SHARED\koristne_zadeve\GrafikeADP\logo drugi\CESSDA_od_2015\cessda logo so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3773" y="6267110"/>
              <a:ext cx="11403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ojstersekm\Downloads\g304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47" y="6162017"/>
              <a:ext cx="1170856" cy="582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034844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sz="2200">
                <a:latin typeface="Tahoma" panose="020B0604030504040204" pitchFamily="34" charset="0"/>
                <a:ea typeface="Tahoma" panose="020B0604030504040204" pitchFamily="34" charset="0"/>
                <a:cs typeface="Tahoma" panose="020B0604030504040204" pitchFamily="34" charset="0"/>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sz="2000">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Podnaslov</a:t>
            </a:r>
            <a:endParaRPr lang="en-US" dirty="0" smtClean="0"/>
          </a:p>
        </p:txBody>
      </p:sp>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2013</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spTree>
    <p:extLst>
      <p:ext uri="{BB962C8B-B14F-4D97-AF65-F5344CB8AC3E}">
        <p14:creationId xmlns:p14="http://schemas.microsoft.com/office/powerpoint/2010/main" val="2636344143"/>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07504" y="2708920"/>
            <a:ext cx="8856984" cy="1080120"/>
          </a:xfrm>
          <a:prstGeom prst="rect">
            <a:avLst/>
          </a:prstGeom>
          <a:noFill/>
          <a:ln>
            <a:noFill/>
          </a:ln>
        </p:spPr>
        <p:txBody>
          <a:bodyPr vert="horz" lIns="91440" tIns="45720" rIns="91440" bIns="45720" rtlCol="0" anchor="ctr">
            <a:normAutofit/>
          </a:bodyPr>
          <a:lstStyle>
            <a:lvl1pPr algn="l">
              <a:defRPr sz="2200">
                <a:latin typeface="Tahoma" panose="020B0604030504040204" pitchFamily="34" charset="0"/>
                <a:ea typeface="Tahoma" panose="020B0604030504040204" pitchFamily="34" charset="0"/>
                <a:cs typeface="Tahoma" panose="020B0604030504040204" pitchFamily="34" charset="0"/>
              </a:defRPr>
            </a:lvl1pPr>
          </a:lstStyle>
          <a:p>
            <a:r>
              <a:rPr lang="sl-SI" dirty="0" smtClean="0"/>
              <a:t>Naslov</a:t>
            </a:r>
            <a:endParaRPr lang="sl-SI" dirty="0"/>
          </a:p>
        </p:txBody>
      </p:sp>
      <p:sp>
        <p:nvSpPr>
          <p:cNvPr id="8" name="Text Placeholder 2"/>
          <p:cNvSpPr>
            <a:spLocks noGrp="1"/>
          </p:cNvSpPr>
          <p:nvPr>
            <p:ph idx="1" hasCustomPrompt="1"/>
          </p:nvPr>
        </p:nvSpPr>
        <p:spPr>
          <a:xfrm>
            <a:off x="238272" y="4077073"/>
            <a:ext cx="8654208" cy="648072"/>
          </a:xfrm>
          <a:prstGeom prst="rect">
            <a:avLst/>
          </a:prstGeom>
        </p:spPr>
        <p:txBody>
          <a:bodyPr vert="horz" lIns="91440" tIns="45720" rIns="91440" bIns="45720" rtlCol="0">
            <a:normAutofit/>
          </a:bodyPr>
          <a:lstStyle>
            <a:lvl1pPr algn="r">
              <a:defRPr sz="2000">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Podnaslov</a:t>
            </a:r>
            <a:endParaRPr lang="en-US" dirty="0" smtClean="0"/>
          </a:p>
        </p:txBody>
      </p:sp>
      <p:sp>
        <p:nvSpPr>
          <p:cNvPr id="6" name="Content Placeholder 2"/>
          <p:cNvSpPr>
            <a:spLocks noGrp="1"/>
          </p:cNvSpPr>
          <p:nvPr>
            <p:ph sz="quarter" idx="11" hasCustomPrompt="1"/>
          </p:nvPr>
        </p:nvSpPr>
        <p:spPr>
          <a:xfrm>
            <a:off x="251521" y="4869160"/>
            <a:ext cx="8640959" cy="432047"/>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Ime in priimek</a:t>
            </a:r>
          </a:p>
        </p:txBody>
      </p:sp>
      <p:sp>
        <p:nvSpPr>
          <p:cNvPr id="9" name="Content Placeholder 2"/>
          <p:cNvSpPr>
            <a:spLocks noGrp="1"/>
          </p:cNvSpPr>
          <p:nvPr>
            <p:ph sz="quarter" idx="12" hasCustomPrompt="1"/>
          </p:nvPr>
        </p:nvSpPr>
        <p:spPr>
          <a:xfrm>
            <a:off x="251520" y="5301208"/>
            <a:ext cx="8640959" cy="576064"/>
          </a:xfrm>
          <a:prstGeom prst="rect">
            <a:avLst/>
          </a:prstGeom>
        </p:spPr>
        <p:txBody>
          <a:bodyPr/>
          <a:lstStyle>
            <a:lvl1pPr algn="l">
              <a:defRPr sz="2000" b="0">
                <a:latin typeface="Tahoma" panose="020B0604030504040204" pitchFamily="34" charset="0"/>
                <a:ea typeface="Tahoma" panose="020B0604030504040204" pitchFamily="34" charset="0"/>
                <a:cs typeface="Tahoma" panose="020B0604030504040204" pitchFamily="34" charset="0"/>
              </a:defRPr>
            </a:lvl1pPr>
            <a:lvl2pPr algn="l">
              <a:defRPr sz="2000">
                <a:latin typeface="Tahoma" panose="020B0604030504040204" pitchFamily="34" charset="0"/>
                <a:ea typeface="Tahoma" panose="020B0604030504040204" pitchFamily="34" charset="0"/>
                <a:cs typeface="Tahoma" panose="020B0604030504040204" pitchFamily="34" charset="0"/>
              </a:defRPr>
            </a:lvl2pPr>
            <a:lvl3pPr algn="l">
              <a:defRPr sz="2000">
                <a:latin typeface="Tahoma" panose="020B0604030504040204" pitchFamily="34" charset="0"/>
                <a:ea typeface="Tahoma" panose="020B0604030504040204" pitchFamily="34" charset="0"/>
                <a:cs typeface="Tahoma" panose="020B0604030504040204" pitchFamily="34" charset="0"/>
              </a:defRPr>
            </a:lvl3pPr>
            <a:lvl4pPr algn="l">
              <a:defRPr sz="2000">
                <a:latin typeface="Tahoma" panose="020B0604030504040204" pitchFamily="34" charset="0"/>
                <a:ea typeface="Tahoma" panose="020B0604030504040204" pitchFamily="34" charset="0"/>
                <a:cs typeface="Tahoma" panose="020B0604030504040204" pitchFamily="34" charset="0"/>
              </a:defRPr>
            </a:lvl4pPr>
            <a:lvl5pPr algn="l">
              <a:defRPr sz="2000">
                <a:latin typeface="Tahoma" panose="020B0604030504040204" pitchFamily="34" charset="0"/>
                <a:ea typeface="Tahoma" panose="020B0604030504040204" pitchFamily="34" charset="0"/>
                <a:cs typeface="Tahoma" panose="020B0604030504040204" pitchFamily="34" charset="0"/>
              </a:defRPr>
            </a:lvl5pPr>
          </a:lstStyle>
          <a:p>
            <a:pPr lvl="0"/>
            <a:r>
              <a:rPr lang="sl-SI" dirty="0" smtClean="0"/>
              <a:t>ADP, 2015</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grpSp>
        <p:nvGrpSpPr>
          <p:cNvPr id="14" name="Group 13"/>
          <p:cNvGrpSpPr/>
          <p:nvPr/>
        </p:nvGrpSpPr>
        <p:grpSpPr>
          <a:xfrm>
            <a:off x="286247" y="6162017"/>
            <a:ext cx="3167861" cy="582718"/>
            <a:chOff x="286247" y="6162017"/>
            <a:chExt cx="3167861" cy="582718"/>
          </a:xfrm>
        </p:grpSpPr>
        <p:pic>
          <p:nvPicPr>
            <p:cNvPr id="15" name="Picture 2" descr="S:\ARHIV 2\SHARED\koristne_zadeve\GrafikeADP\logo drugi\CESSDA_od_2015\cessda logo soli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3773" y="6267110"/>
              <a:ext cx="1140335" cy="360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ojstersekm\Downloads\g3049.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47" y="6162017"/>
              <a:ext cx="1170856" cy="58271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028151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3732140861"/>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7265204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7" name="Title 1"/>
          <p:cNvSpPr>
            <a:spLocks noGrp="1"/>
          </p:cNvSpPr>
          <p:nvPr>
            <p:ph type="title"/>
          </p:nvPr>
        </p:nvSpPr>
        <p:spPr>
          <a:xfrm>
            <a:off x="251520" y="188640"/>
            <a:ext cx="8347382" cy="432048"/>
          </a:xfrm>
          <a:prstGeom prst="rect">
            <a:avLst/>
          </a:prstGeom>
          <a:solidFill>
            <a:srgbClr val="FDD44F"/>
          </a:solidFill>
        </p:spPr>
        <p:txBody>
          <a:bodyPr anchor="b"/>
          <a:lstStyle>
            <a:lvl1pPr>
              <a:defRPr sz="2200">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264170140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697277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p:cNvSpPr/>
          <p:nvPr/>
        </p:nvSpPr>
        <p:spPr>
          <a:xfrm>
            <a:off x="251520" y="188640"/>
            <a:ext cx="8352928" cy="432048"/>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l-SI" sz="2200" b="1" dirty="0" smtClean="0">
                <a:solidFill>
                  <a:srgbClr val="9D0A0E"/>
                </a:solidFill>
                <a:latin typeface="Tahoma" pitchFamily="34" charset="0"/>
                <a:ea typeface="Tahoma" pitchFamily="34" charset="0"/>
                <a:cs typeface="Tahoma" pitchFamily="34" charset="0"/>
              </a:rPr>
              <a:t>Kontakt</a:t>
            </a:r>
            <a:endParaRPr lang="sl-SI" sz="2200" b="1" dirty="0">
              <a:solidFill>
                <a:srgbClr val="9D0A0E"/>
              </a:solidFill>
              <a:latin typeface="Tahoma" pitchFamily="34" charset="0"/>
              <a:ea typeface="Tahoma" pitchFamily="34" charset="0"/>
              <a:cs typeface="Tahoma" pitchFamily="34" charset="0"/>
            </a:endParaRPr>
          </a:p>
        </p:txBody>
      </p:sp>
      <p:sp>
        <p:nvSpPr>
          <p:cNvPr id="55" name="Text Placeholder 2"/>
          <p:cNvSpPr>
            <a:spLocks noGrp="1"/>
          </p:cNvSpPr>
          <p:nvPr>
            <p:ph idx="1" hasCustomPrompt="1"/>
          </p:nvPr>
        </p:nvSpPr>
        <p:spPr>
          <a:xfrm>
            <a:off x="251520" y="1052736"/>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grpSp>
          <p:nvGrpSpPr>
            <p:cNvPr id="4" name="Group 3"/>
            <p:cNvGrpSpPr/>
            <p:nvPr/>
          </p:nvGrpSpPr>
          <p:grpSpPr>
            <a:xfrm>
              <a:off x="4716016" y="2280016"/>
              <a:ext cx="3816424" cy="2631490"/>
              <a:chOff x="4716016" y="2280016"/>
              <a:chExt cx="3816424" cy="2631490"/>
            </a:xfrm>
          </p:grpSpPr>
          <p:grpSp>
            <p:nvGrpSpPr>
              <p:cNvPr id="3" name="Group 2"/>
              <p:cNvGrpSpPr/>
              <p:nvPr/>
            </p:nvGrpSpPr>
            <p:grpSpPr>
              <a:xfrm>
                <a:off x="4716016" y="2415154"/>
                <a:ext cx="432048" cy="2361214"/>
                <a:chOff x="4716016" y="2420888"/>
                <a:chExt cx="432048" cy="2361214"/>
              </a:xfrm>
            </p:grpSpPr>
            <p:pic>
              <p:nvPicPr>
                <p:cNvPr id="1036" name="Picture 12" descr="C:\Users\ojstersekm\Downloads\1436448496_Faceboo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3706998"/>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ojstersekm\Downloads\1436448479_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06394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ojstersekm\Downloads\1436448470_Twit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350054"/>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ojstersekm\Downloads\1436448515_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2420888"/>
                  <a:ext cx="432048" cy="432048"/>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spTree>
    <p:extLst>
      <p:ext uri="{BB962C8B-B14F-4D97-AF65-F5344CB8AC3E}">
        <p14:creationId xmlns:p14="http://schemas.microsoft.com/office/powerpoint/2010/main" val="188907699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p:cNvSpPr/>
          <p:nvPr/>
        </p:nvSpPr>
        <p:spPr>
          <a:xfrm>
            <a:off x="251520" y="188640"/>
            <a:ext cx="8352928" cy="432048"/>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l-SI" sz="2200" b="1" dirty="0" smtClean="0">
                <a:solidFill>
                  <a:srgbClr val="9D0A0E"/>
                </a:solidFill>
                <a:latin typeface="Tahoma" pitchFamily="34" charset="0"/>
                <a:ea typeface="Tahoma" pitchFamily="34" charset="0"/>
                <a:cs typeface="Tahoma" pitchFamily="34" charset="0"/>
              </a:rPr>
              <a:t>Kontakt</a:t>
            </a:r>
            <a:endParaRPr lang="sl-SI" sz="2200" b="1" dirty="0">
              <a:solidFill>
                <a:srgbClr val="9D0A0E"/>
              </a:solidFill>
              <a:latin typeface="Tahoma" pitchFamily="34" charset="0"/>
              <a:ea typeface="Tahoma" pitchFamily="34" charset="0"/>
              <a:cs typeface="Tahoma" pitchFamily="34" charset="0"/>
            </a:endParaRPr>
          </a:p>
        </p:txBody>
      </p:sp>
      <p:sp>
        <p:nvSpPr>
          <p:cNvPr id="55" name="Text Placeholder 2"/>
          <p:cNvSpPr>
            <a:spLocks noGrp="1"/>
          </p:cNvSpPr>
          <p:nvPr>
            <p:ph idx="1" hasCustomPrompt="1"/>
          </p:nvPr>
        </p:nvSpPr>
        <p:spPr>
          <a:xfrm>
            <a:off x="251520" y="836712"/>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184482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grpSp>
          <p:nvGrpSpPr>
            <p:cNvPr id="4" name="Group 3"/>
            <p:cNvGrpSpPr/>
            <p:nvPr/>
          </p:nvGrpSpPr>
          <p:grpSpPr>
            <a:xfrm>
              <a:off x="4716016" y="2280016"/>
              <a:ext cx="3816424" cy="2631490"/>
              <a:chOff x="4716016" y="2280016"/>
              <a:chExt cx="3816424" cy="2631490"/>
            </a:xfrm>
          </p:grpSpPr>
          <p:grpSp>
            <p:nvGrpSpPr>
              <p:cNvPr id="3" name="Group 2"/>
              <p:cNvGrpSpPr/>
              <p:nvPr/>
            </p:nvGrpSpPr>
            <p:grpSpPr>
              <a:xfrm>
                <a:off x="4716016" y="2415154"/>
                <a:ext cx="432048" cy="2361214"/>
                <a:chOff x="4716016" y="2420888"/>
                <a:chExt cx="432048" cy="2361214"/>
              </a:xfrm>
            </p:grpSpPr>
            <p:pic>
              <p:nvPicPr>
                <p:cNvPr id="1036" name="Picture 12" descr="C:\Users\ojstersekm\Downloads\1436448496_Faceboo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3706998"/>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ojstersekm\Downloads\1436448479_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06394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ojstersekm\Downloads\1436448470_Twit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350054"/>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ojstersekm\Downloads\1436448515_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2420888"/>
                  <a:ext cx="432048" cy="432048"/>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26" name="Group 25"/>
          <p:cNvGrpSpPr/>
          <p:nvPr/>
        </p:nvGrpSpPr>
        <p:grpSpPr>
          <a:xfrm>
            <a:off x="155725" y="5737867"/>
            <a:ext cx="8584612" cy="894027"/>
            <a:chOff x="155725" y="5737867"/>
            <a:chExt cx="7437539" cy="894027"/>
          </a:xfrm>
        </p:grpSpPr>
        <p:pic>
          <p:nvPicPr>
            <p:cNvPr id="27" name="Picture 3" descr="C:\Users\ojstersekm\Downloads\path5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5725" y="5737867"/>
              <a:ext cx="880442" cy="88044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S:\ARHIV 2\SHARED\koristne_zadeve\GrafikeADP\logo drugi\CESSDA_od_2015\cessda logo soli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0331" y="6342727"/>
              <a:ext cx="872933" cy="27558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S:\ARHIV 2\SHARED\koristne_zadeve\GrafikeADP\Ceesda Saw\CESSDA SaW Logo\1. Positive\cessdasaw.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 b="12862"/>
            <a:stretch/>
          </p:blipFill>
          <p:spPr bwMode="auto">
            <a:xfrm>
              <a:off x="3581568" y="6342727"/>
              <a:ext cx="1475145" cy="27558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S:\ARHIV 2\SHARED\koristne_zadeve\GrafikeADP\logo_predloge_drugi\SEEDS_logo.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810" t="8632" r="15808" b="27652"/>
            <a:stretch/>
          </p:blipFill>
          <p:spPr bwMode="auto">
            <a:xfrm>
              <a:off x="5454271" y="5840976"/>
              <a:ext cx="936104" cy="790918"/>
            </a:xfrm>
            <a:prstGeom prst="rect">
              <a:avLst/>
            </a:prstGeom>
            <a:noFill/>
            <a:extLst>
              <a:ext uri="{909E8E84-426E-40DD-AFC4-6F175D3DCCD1}">
                <a14:hiddenFill xmlns:a14="http://schemas.microsoft.com/office/drawing/2010/main">
                  <a:solidFill>
                    <a:srgbClr val="FFFFFF"/>
                  </a:solidFill>
                </a14:hiddenFill>
              </a:ext>
            </a:extLst>
          </p:spPr>
        </p:pic>
      </p:grpSp>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4704" y="6304556"/>
            <a:ext cx="2140072" cy="351923"/>
          </a:xfrm>
          <a:prstGeom prst="rect">
            <a:avLst/>
          </a:prstGeom>
        </p:spPr>
      </p:pic>
    </p:spTree>
    <p:extLst>
      <p:ext uri="{BB962C8B-B14F-4D97-AF65-F5344CB8AC3E}">
        <p14:creationId xmlns:p14="http://schemas.microsoft.com/office/powerpoint/2010/main" val="28796642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35769526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31" name="Rectangle 30"/>
          <p:cNvSpPr/>
          <p:nvPr/>
        </p:nvSpPr>
        <p:spPr>
          <a:xfrm>
            <a:off x="251520" y="188640"/>
            <a:ext cx="8352928" cy="432048"/>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sl-SI" sz="2200" b="1" dirty="0" smtClean="0">
                <a:solidFill>
                  <a:srgbClr val="9D0A0E"/>
                </a:solidFill>
                <a:latin typeface="Tahoma" pitchFamily="34" charset="0"/>
                <a:ea typeface="Tahoma" pitchFamily="34" charset="0"/>
                <a:cs typeface="Tahoma" pitchFamily="34" charset="0"/>
              </a:rPr>
              <a:t>Kontakt</a:t>
            </a:r>
            <a:endParaRPr lang="sl-SI" sz="2200" b="1" dirty="0">
              <a:solidFill>
                <a:srgbClr val="9D0A0E"/>
              </a:solidFill>
              <a:latin typeface="Tahoma" pitchFamily="34" charset="0"/>
              <a:ea typeface="Tahoma" pitchFamily="34" charset="0"/>
              <a:cs typeface="Tahoma" pitchFamily="34" charset="0"/>
            </a:endParaRPr>
          </a:p>
        </p:txBody>
      </p:sp>
      <p:sp>
        <p:nvSpPr>
          <p:cNvPr id="55" name="Text Placeholder 2"/>
          <p:cNvSpPr>
            <a:spLocks noGrp="1"/>
          </p:cNvSpPr>
          <p:nvPr>
            <p:ph idx="1" hasCustomPrompt="1"/>
          </p:nvPr>
        </p:nvSpPr>
        <p:spPr>
          <a:xfrm>
            <a:off x="251520" y="836712"/>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184482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grpSp>
          <p:nvGrpSpPr>
            <p:cNvPr id="4" name="Group 3"/>
            <p:cNvGrpSpPr/>
            <p:nvPr/>
          </p:nvGrpSpPr>
          <p:grpSpPr>
            <a:xfrm>
              <a:off x="4716016" y="2280016"/>
              <a:ext cx="3816424" cy="2631490"/>
              <a:chOff x="4716016" y="2280016"/>
              <a:chExt cx="3816424" cy="2631490"/>
            </a:xfrm>
          </p:grpSpPr>
          <p:grpSp>
            <p:nvGrpSpPr>
              <p:cNvPr id="3" name="Group 2"/>
              <p:cNvGrpSpPr/>
              <p:nvPr/>
            </p:nvGrpSpPr>
            <p:grpSpPr>
              <a:xfrm>
                <a:off x="4716016" y="2415154"/>
                <a:ext cx="432048" cy="2361214"/>
                <a:chOff x="4716016" y="2420888"/>
                <a:chExt cx="432048" cy="2361214"/>
              </a:xfrm>
            </p:grpSpPr>
            <p:pic>
              <p:nvPicPr>
                <p:cNvPr id="1036" name="Picture 12" descr="C:\Users\ojstersekm\Downloads\1436448496_Faceboo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3706998"/>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C:\Users\ojstersekm\Downloads\1436448479_Mai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063943"/>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ojstersekm\Downloads\1436448470_Twitt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16016" y="4350054"/>
                  <a:ext cx="432048" cy="43204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ojstersekm\Downloads\1436448515_IE.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2420888"/>
                  <a:ext cx="432048" cy="432048"/>
                </a:xfrm>
                <a:prstGeom prst="rect">
                  <a:avLst/>
                </a:prstGeom>
                <a:noFill/>
                <a:extLst>
                  <a:ext uri="{909E8E84-426E-40DD-AFC4-6F175D3DCCD1}">
                    <a14:hiddenFill xmlns:a14="http://schemas.microsoft.com/office/drawing/2010/main">
                      <a:solidFill>
                        <a:srgbClr val="FFFFFF"/>
                      </a:solidFill>
                    </a14:hiddenFill>
                  </a:ext>
                </a:extLst>
              </p:spPr>
            </p:pic>
          </p:gr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gr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grpSp>
        <p:nvGrpSpPr>
          <p:cNvPr id="9" name="Group 8"/>
          <p:cNvGrpSpPr/>
          <p:nvPr/>
        </p:nvGrpSpPr>
        <p:grpSpPr>
          <a:xfrm>
            <a:off x="155725" y="5737867"/>
            <a:ext cx="8584612" cy="894027"/>
            <a:chOff x="155725" y="5737867"/>
            <a:chExt cx="7437539" cy="894027"/>
          </a:xfrm>
        </p:grpSpPr>
        <p:pic>
          <p:nvPicPr>
            <p:cNvPr id="22" name="Picture 3" descr="C:\Users\ojstersekm\Downloads\path5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5725" y="5737867"/>
              <a:ext cx="880442" cy="88044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S:\ARHIV 2\SHARED\koristne_zadeve\GrafikeADP\logo drugi\CESSDA_od_2015\cessda logo solid.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720331" y="6342727"/>
              <a:ext cx="872933" cy="27558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ARHIV 2\SHARED\koristne_zadeve\GrafikeADP\Ceesda Saw\CESSDA SaW Logo\1. Positive\cessdasaw.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1" b="12862"/>
            <a:stretch/>
          </p:blipFill>
          <p:spPr bwMode="auto">
            <a:xfrm>
              <a:off x="3581568" y="6342727"/>
              <a:ext cx="1475145" cy="27558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ARHIV 2\SHARED\koristne_zadeve\GrafikeADP\logo_predloge_drugi\SEEDS_logo.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17810" t="8632" r="15808" b="27652"/>
            <a:stretch/>
          </p:blipFill>
          <p:spPr bwMode="auto">
            <a:xfrm>
              <a:off x="5454271" y="5840976"/>
              <a:ext cx="936104" cy="790918"/>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4704" y="6304556"/>
            <a:ext cx="2140072" cy="351923"/>
          </a:xfrm>
          <a:prstGeom prst="rect">
            <a:avLst/>
          </a:prstGeom>
        </p:spPr>
      </p:pic>
    </p:spTree>
    <p:extLst>
      <p:ext uri="{BB962C8B-B14F-4D97-AF65-F5344CB8AC3E}">
        <p14:creationId xmlns:p14="http://schemas.microsoft.com/office/powerpoint/2010/main" val="34086055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9" name="Picture 8"/>
          <p:cNvPicPr>
            <a:picLocks noChangeAspect="1"/>
          </p:cNvPicPr>
          <p:nvPr/>
        </p:nvPicPr>
        <p:blipFill>
          <a:blip r:embed="rId3"/>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7341941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16" name="Picture 2" descr="C:\Users\ojstersekm\Downloads\g30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6134356"/>
            <a:ext cx="1170856" cy="58271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444" y="6266442"/>
            <a:ext cx="1654264" cy="318545"/>
          </a:xfrm>
          <a:prstGeom prst="rect">
            <a:avLst/>
          </a:prstGeom>
        </p:spPr>
      </p:pic>
      <p:pic>
        <p:nvPicPr>
          <p:cNvPr id="17" name="Picture 16"/>
          <p:cNvPicPr>
            <a:picLocks noChangeAspect="1"/>
          </p:cNvPicPr>
          <p:nvPr/>
        </p:nvPicPr>
        <p:blipFill>
          <a:blip r:embed="rId5"/>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0912" y="6060888"/>
            <a:ext cx="772443" cy="772443"/>
          </a:xfrm>
          <a:prstGeom prst="rect">
            <a:avLst/>
          </a:prstGeom>
        </p:spPr>
      </p:pic>
    </p:spTree>
    <p:extLst>
      <p:ext uri="{BB962C8B-B14F-4D97-AF65-F5344CB8AC3E}">
        <p14:creationId xmlns:p14="http://schemas.microsoft.com/office/powerpoint/2010/main" val="13462427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93194010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1575910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074076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404335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215484611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27" name="Picture 3" descr="C:\Users\ojstersekm\Downloads\path5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4"/>
          <a:stretch>
            <a:fillRect/>
          </a:stretch>
        </p:blipFill>
        <p:spPr>
          <a:xfrm>
            <a:off x="4831657" y="2483687"/>
            <a:ext cx="461727" cy="421577"/>
          </a:xfrm>
          <a:prstGeom prst="rect">
            <a:avLst/>
          </a:prstGeom>
        </p:spPr>
      </p:pic>
      <p:pic>
        <p:nvPicPr>
          <p:cNvPr id="41" name="Picture 40"/>
          <p:cNvPicPr>
            <a:picLocks noChangeAspect="1"/>
          </p:cNvPicPr>
          <p:nvPr/>
        </p:nvPicPr>
        <p:blipFill>
          <a:blip r:embed="rId5"/>
          <a:stretch>
            <a:fillRect/>
          </a:stretch>
        </p:blipFill>
        <p:spPr>
          <a:xfrm>
            <a:off x="4813790" y="3137124"/>
            <a:ext cx="432711" cy="348050"/>
          </a:xfrm>
          <a:prstGeom prst="rect">
            <a:avLst/>
          </a:prstGeom>
        </p:spPr>
      </p:pic>
      <p:pic>
        <p:nvPicPr>
          <p:cNvPr id="42" name="Picture 41"/>
          <p:cNvPicPr>
            <a:picLocks noChangeAspect="1"/>
          </p:cNvPicPr>
          <p:nvPr/>
        </p:nvPicPr>
        <p:blipFill>
          <a:blip r:embed="rId6"/>
          <a:stretch>
            <a:fillRect/>
          </a:stretch>
        </p:blipFill>
        <p:spPr>
          <a:xfrm>
            <a:off x="4899340" y="3717032"/>
            <a:ext cx="309371" cy="397763"/>
          </a:xfrm>
          <a:prstGeom prst="rect">
            <a:avLst/>
          </a:prstGeom>
        </p:spPr>
      </p:pic>
      <p:pic>
        <p:nvPicPr>
          <p:cNvPr id="43" name="Picture 42"/>
          <p:cNvPicPr>
            <a:picLocks noChangeAspect="1"/>
          </p:cNvPicPr>
          <p:nvPr/>
        </p:nvPicPr>
        <p:blipFill>
          <a:blip r:embed="rId7"/>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spTree>
    <p:extLst>
      <p:ext uri="{BB962C8B-B14F-4D97-AF65-F5344CB8AC3E}">
        <p14:creationId xmlns:p14="http://schemas.microsoft.com/office/powerpoint/2010/main" val="394416702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3" descr="C:\Users\ojstersekm\Downloads\path5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spTree>
    <p:extLst>
      <p:ext uri="{BB962C8B-B14F-4D97-AF65-F5344CB8AC3E}">
        <p14:creationId xmlns:p14="http://schemas.microsoft.com/office/powerpoint/2010/main" val="19474277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273508069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715010521"/>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9" name="Picture 8"/>
          <p:cNvPicPr>
            <a:picLocks noChangeAspect="1"/>
          </p:cNvPicPr>
          <p:nvPr/>
        </p:nvPicPr>
        <p:blipFill>
          <a:blip r:embed="rId3"/>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61854010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16" name="Picture 2" descr="C:\Users\ojstersekm\Downloads\g30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6134356"/>
            <a:ext cx="1170856" cy="58271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444" y="6266442"/>
            <a:ext cx="1654264" cy="318545"/>
          </a:xfrm>
          <a:prstGeom prst="rect">
            <a:avLst/>
          </a:prstGeom>
        </p:spPr>
      </p:pic>
      <p:pic>
        <p:nvPicPr>
          <p:cNvPr id="17" name="Picture 16"/>
          <p:cNvPicPr>
            <a:picLocks noChangeAspect="1"/>
          </p:cNvPicPr>
          <p:nvPr/>
        </p:nvPicPr>
        <p:blipFill>
          <a:blip r:embed="rId5"/>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0912" y="6060888"/>
            <a:ext cx="772443" cy="772443"/>
          </a:xfrm>
          <a:prstGeom prst="rect">
            <a:avLst/>
          </a:prstGeom>
        </p:spPr>
      </p:pic>
    </p:spTree>
    <p:extLst>
      <p:ext uri="{BB962C8B-B14F-4D97-AF65-F5344CB8AC3E}">
        <p14:creationId xmlns:p14="http://schemas.microsoft.com/office/powerpoint/2010/main" val="91065326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1441439412"/>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1658470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45229130"/>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3695441"/>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1554748492"/>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27" name="Picture 3" descr="C:\Users\ojstersekm\Downloads\path5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4"/>
          <a:stretch>
            <a:fillRect/>
          </a:stretch>
        </p:blipFill>
        <p:spPr>
          <a:xfrm>
            <a:off x="4831657" y="2483687"/>
            <a:ext cx="461727" cy="421577"/>
          </a:xfrm>
          <a:prstGeom prst="rect">
            <a:avLst/>
          </a:prstGeom>
        </p:spPr>
      </p:pic>
      <p:pic>
        <p:nvPicPr>
          <p:cNvPr id="41" name="Picture 40"/>
          <p:cNvPicPr>
            <a:picLocks noChangeAspect="1"/>
          </p:cNvPicPr>
          <p:nvPr/>
        </p:nvPicPr>
        <p:blipFill>
          <a:blip r:embed="rId5"/>
          <a:stretch>
            <a:fillRect/>
          </a:stretch>
        </p:blipFill>
        <p:spPr>
          <a:xfrm>
            <a:off x="4813790" y="3137124"/>
            <a:ext cx="432711" cy="348050"/>
          </a:xfrm>
          <a:prstGeom prst="rect">
            <a:avLst/>
          </a:prstGeom>
        </p:spPr>
      </p:pic>
      <p:pic>
        <p:nvPicPr>
          <p:cNvPr id="42" name="Picture 41"/>
          <p:cNvPicPr>
            <a:picLocks noChangeAspect="1"/>
          </p:cNvPicPr>
          <p:nvPr/>
        </p:nvPicPr>
        <p:blipFill>
          <a:blip r:embed="rId6"/>
          <a:stretch>
            <a:fillRect/>
          </a:stretch>
        </p:blipFill>
        <p:spPr>
          <a:xfrm>
            <a:off x="4899340" y="3717032"/>
            <a:ext cx="309371" cy="397763"/>
          </a:xfrm>
          <a:prstGeom prst="rect">
            <a:avLst/>
          </a:prstGeom>
        </p:spPr>
      </p:pic>
      <p:pic>
        <p:nvPicPr>
          <p:cNvPr id="43" name="Picture 42"/>
          <p:cNvPicPr>
            <a:picLocks noChangeAspect="1"/>
          </p:cNvPicPr>
          <p:nvPr/>
        </p:nvPicPr>
        <p:blipFill>
          <a:blip r:embed="rId7"/>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spTree>
    <p:extLst>
      <p:ext uri="{BB962C8B-B14F-4D97-AF65-F5344CB8AC3E}">
        <p14:creationId xmlns:p14="http://schemas.microsoft.com/office/powerpoint/2010/main" val="376965078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3" descr="C:\Users\ojstersekm\Downloads\path5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spTree>
    <p:extLst>
      <p:ext uri="{BB962C8B-B14F-4D97-AF65-F5344CB8AC3E}">
        <p14:creationId xmlns:p14="http://schemas.microsoft.com/office/powerpoint/2010/main" val="20896165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Title and Conten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8388008"/>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166196565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9" name="Picture 8"/>
          <p:cNvPicPr>
            <a:picLocks noChangeAspect="1"/>
          </p:cNvPicPr>
          <p:nvPr/>
        </p:nvPicPr>
        <p:blipFill>
          <a:blip r:embed="rId3"/>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Tree>
    <p:extLst>
      <p:ext uri="{BB962C8B-B14F-4D97-AF65-F5344CB8AC3E}">
        <p14:creationId xmlns:p14="http://schemas.microsoft.com/office/powerpoint/2010/main" val="1377265589"/>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9940" y="6213659"/>
            <a:ext cx="1324548" cy="466903"/>
          </a:xfrm>
          <a:prstGeom prst="rect">
            <a:avLst/>
          </a:prstGeom>
        </p:spPr>
      </p:pic>
      <p:pic>
        <p:nvPicPr>
          <p:cNvPr id="16" name="Picture 2" descr="C:\Users\ojstersekm\Downloads\g304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6134356"/>
            <a:ext cx="1170856" cy="582718"/>
          </a:xfrm>
          <a:prstGeom prst="rect">
            <a:avLst/>
          </a:prstGeom>
          <a:noFill/>
          <a:extLst>
            <a:ext uri="{909E8E84-426E-40DD-AFC4-6F175D3DCCD1}">
              <a14:hiddenFill xmlns:a14="http://schemas.microsoft.com/office/drawing/2010/main">
                <a:solidFill>
                  <a:srgbClr val="FFFFFF"/>
                </a:solidFill>
              </a14:hiddenFill>
            </a:ext>
          </a:extLst>
        </p:spPr>
      </p:pic>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9444" y="6266442"/>
            <a:ext cx="1654264" cy="318545"/>
          </a:xfrm>
          <a:prstGeom prst="rect">
            <a:avLst/>
          </a:prstGeom>
        </p:spPr>
      </p:pic>
      <p:pic>
        <p:nvPicPr>
          <p:cNvPr id="17" name="Picture 16"/>
          <p:cNvPicPr>
            <a:picLocks noChangeAspect="1"/>
          </p:cNvPicPr>
          <p:nvPr/>
        </p:nvPicPr>
        <p:blipFill>
          <a:blip r:embed="rId5"/>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10912" y="6060888"/>
            <a:ext cx="772443" cy="772443"/>
          </a:xfrm>
          <a:prstGeom prst="rect">
            <a:avLst/>
          </a:prstGeom>
        </p:spPr>
      </p:pic>
    </p:spTree>
    <p:extLst>
      <p:ext uri="{BB962C8B-B14F-4D97-AF65-F5344CB8AC3E}">
        <p14:creationId xmlns:p14="http://schemas.microsoft.com/office/powerpoint/2010/main" val="3830510510"/>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156728881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4474757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0409449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754203"/>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1109250555"/>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27" name="Picture 3" descr="C:\Users\ojstersekm\Downloads\path5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4"/>
          <a:stretch>
            <a:fillRect/>
          </a:stretch>
        </p:blipFill>
        <p:spPr>
          <a:xfrm>
            <a:off x="4831657" y="2483687"/>
            <a:ext cx="461727" cy="421577"/>
          </a:xfrm>
          <a:prstGeom prst="rect">
            <a:avLst/>
          </a:prstGeom>
        </p:spPr>
      </p:pic>
      <p:pic>
        <p:nvPicPr>
          <p:cNvPr id="41" name="Picture 40"/>
          <p:cNvPicPr>
            <a:picLocks noChangeAspect="1"/>
          </p:cNvPicPr>
          <p:nvPr/>
        </p:nvPicPr>
        <p:blipFill>
          <a:blip r:embed="rId5"/>
          <a:stretch>
            <a:fillRect/>
          </a:stretch>
        </p:blipFill>
        <p:spPr>
          <a:xfrm>
            <a:off x="4813790" y="3137124"/>
            <a:ext cx="432711" cy="348050"/>
          </a:xfrm>
          <a:prstGeom prst="rect">
            <a:avLst/>
          </a:prstGeom>
        </p:spPr>
      </p:pic>
      <p:pic>
        <p:nvPicPr>
          <p:cNvPr id="42" name="Picture 41"/>
          <p:cNvPicPr>
            <a:picLocks noChangeAspect="1"/>
          </p:cNvPicPr>
          <p:nvPr/>
        </p:nvPicPr>
        <p:blipFill>
          <a:blip r:embed="rId6"/>
          <a:stretch>
            <a:fillRect/>
          </a:stretch>
        </p:blipFill>
        <p:spPr>
          <a:xfrm>
            <a:off x="4899340" y="3717032"/>
            <a:ext cx="309371" cy="397763"/>
          </a:xfrm>
          <a:prstGeom prst="rect">
            <a:avLst/>
          </a:prstGeom>
        </p:spPr>
      </p:pic>
      <p:pic>
        <p:nvPicPr>
          <p:cNvPr id="43" name="Picture 42"/>
          <p:cNvPicPr>
            <a:picLocks noChangeAspect="1"/>
          </p:cNvPicPr>
          <p:nvPr/>
        </p:nvPicPr>
        <p:blipFill>
          <a:blip r:embed="rId7"/>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spTree>
    <p:extLst>
      <p:ext uri="{BB962C8B-B14F-4D97-AF65-F5344CB8AC3E}">
        <p14:creationId xmlns:p14="http://schemas.microsoft.com/office/powerpoint/2010/main" val="1158662895"/>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sz="1800" dirty="0" smtClean="0">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sz="1800" b="1" dirty="0" smtClean="0">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sz="1800" b="0" dirty="0" smtClean="0">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latin typeface="Tahoma" panose="020B0604030504040204" pitchFamily="34" charset="0"/>
                  <a:ea typeface="Tahoma" panose="020B0604030504040204" pitchFamily="34" charset="0"/>
                  <a:cs typeface="Tahoma" panose="020B0604030504040204" pitchFamily="34" charset="0"/>
                </a:rPr>
                <a:t>-</a:t>
              </a:r>
              <a:r>
                <a:rPr lang="sl-SI" sz="1600" b="1" dirty="0" err="1" smtClean="0">
                  <a:latin typeface="Tahoma" panose="020B0604030504040204" pitchFamily="34" charset="0"/>
                  <a:ea typeface="Tahoma" panose="020B0604030504040204" pitchFamily="34" charset="0"/>
                  <a:cs typeface="Tahoma" panose="020B0604030504040204" pitchFamily="34" charset="0"/>
                </a:rPr>
                <a:t>lj.si</a:t>
              </a:r>
              <a:endParaRPr lang="sl-SI" sz="1600" b="1"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baseline="0" dirty="0" smtClean="0">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baseline="0" dirty="0" smtClean="0">
                  <a:latin typeface="Tahoma" panose="020B0604030504040204" pitchFamily="34" charset="0"/>
                  <a:ea typeface="Tahoma" panose="020B0604030504040204" pitchFamily="34" charset="0"/>
                  <a:cs typeface="Tahoma" panose="020B0604030504040204" pitchFamily="34" charset="0"/>
                </a:rPr>
                <a:t>@</a:t>
              </a:r>
              <a:r>
                <a:rPr lang="sl-SI" sz="1600" b="1" baseline="0" dirty="0" err="1" smtClean="0">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3" descr="C:\Users\ojstersekm\Downloads\path5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1359" y="5788672"/>
            <a:ext cx="1016230" cy="88044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9705" y="6241346"/>
            <a:ext cx="1654264" cy="318545"/>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78977" y="6008170"/>
            <a:ext cx="772443" cy="772443"/>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3485" y="6228893"/>
            <a:ext cx="2012827" cy="330998"/>
          </a:xfrm>
          <a:prstGeom prst="rect">
            <a:avLst/>
          </a:prstGeom>
        </p:spPr>
      </p:pic>
    </p:spTree>
    <p:extLst>
      <p:ext uri="{BB962C8B-B14F-4D97-AF65-F5344CB8AC3E}">
        <p14:creationId xmlns:p14="http://schemas.microsoft.com/office/powerpoint/2010/main" val="21594727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18" name="Rectangle 2"/>
          <p:cNvSpPr>
            <a:spLocks noGrp="1"/>
          </p:cNvSpPr>
          <p:nvPr>
            <p:ph type="title"/>
          </p:nvPr>
        </p:nvSpPr>
        <p:spPr>
          <a:xfrm>
            <a:off x="8610600" y="381000"/>
            <a:ext cx="533400" cy="5867400"/>
          </a:xfrm>
          <a:prstGeom prst="rect">
            <a:avLst/>
          </a:prstGeom>
        </p:spPr>
        <p:txBody>
          <a:bodyPr/>
          <a:lstStyle/>
          <a:p>
            <a:r>
              <a:rPr lang="en-US" smtClean="0"/>
              <a:t>Click to edit Master title style</a:t>
            </a:r>
            <a:endParaRPr lang="en-US" dirty="0"/>
          </a:p>
        </p:txBody>
      </p:sp>
      <p:sp>
        <p:nvSpPr>
          <p:cNvPr id="3" name="Rectangle 4"/>
          <p:cNvSpPr>
            <a:spLocks noGrp="1"/>
          </p:cNvSpPr>
          <p:nvPr>
            <p:ph type="dt" sz="half" idx="10"/>
          </p:nvPr>
        </p:nvSpPr>
        <p:spPr>
          <a:xfrm>
            <a:off x="7010400" y="76200"/>
            <a:ext cx="1371600" cy="228600"/>
          </a:xfrm>
          <a:prstGeom prst="rect">
            <a:avLst/>
          </a:prstGeom>
        </p:spPr>
        <p:txBody>
          <a:bodyPr/>
          <a:lstStyle>
            <a:lvl1pPr>
              <a:defRPr/>
            </a:lvl1pPr>
          </a:lstStyle>
          <a:p>
            <a:pPr>
              <a:defRPr/>
            </a:pPr>
            <a:fld id="{2A442063-7BCE-40FE-913F-97A8EFCA4022}" type="datetime1">
              <a:rPr lang="en-US"/>
              <a:pPr>
                <a:defRPr/>
              </a:pPr>
              <a:t>11/29/2022</a:t>
            </a:fld>
            <a:endParaRPr lang="sl-SI"/>
          </a:p>
        </p:txBody>
      </p:sp>
      <p:sp>
        <p:nvSpPr>
          <p:cNvPr id="4" name="Rectangle 6"/>
          <p:cNvSpPr>
            <a:spLocks noGrp="1"/>
          </p:cNvSpPr>
          <p:nvPr>
            <p:ph type="sldNum" sz="quarter" idx="11"/>
          </p:nvPr>
        </p:nvSpPr>
        <p:spPr>
          <a:xfrm>
            <a:off x="6503988" y="6473825"/>
            <a:ext cx="990600" cy="304800"/>
          </a:xfrm>
          <a:prstGeom prst="rect">
            <a:avLst/>
          </a:prstGeom>
        </p:spPr>
        <p:txBody>
          <a:bodyPr/>
          <a:lstStyle>
            <a:lvl1pPr>
              <a:defRPr/>
            </a:lvl1pPr>
          </a:lstStyle>
          <a:p>
            <a:pPr>
              <a:defRPr/>
            </a:pPr>
            <a:fld id="{13DBEC20-53D5-4BCB-8511-252A1B0BC8F1}" type="slidenum">
              <a:rPr lang="sl-SI"/>
              <a:pPr>
                <a:defRPr/>
              </a:pPr>
              <a:t>‹#›</a:t>
            </a:fld>
            <a:endParaRPr lang="sl-SI"/>
          </a:p>
        </p:txBody>
      </p:sp>
      <p:sp>
        <p:nvSpPr>
          <p:cNvPr id="5" name="Rectangle 12"/>
          <p:cNvSpPr>
            <a:spLocks noGrp="1"/>
          </p:cNvSpPr>
          <p:nvPr>
            <p:ph type="ftr" sz="quarter" idx="12"/>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234589754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9" name="Picture 8"/>
          <p:cNvPicPr>
            <a:picLocks noChangeAspect="1"/>
          </p:cNvPicPr>
          <p:nvPr/>
        </p:nvPicPr>
        <p:blipFill>
          <a:blip r:embed="rId2"/>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pic>
        <p:nvPicPr>
          <p:cNvPr id="13" name="Picture 12"/>
          <p:cNvPicPr>
            <a:picLocks noChangeAspect="1"/>
          </p:cNvPicPr>
          <p:nvPr/>
        </p:nvPicPr>
        <p:blipFill>
          <a:blip r:embed="rId3"/>
          <a:stretch>
            <a:fillRect/>
          </a:stretch>
        </p:blipFill>
        <p:spPr>
          <a:xfrm>
            <a:off x="7719461" y="6319082"/>
            <a:ext cx="1173714" cy="412634"/>
          </a:xfrm>
          <a:prstGeom prst="rect">
            <a:avLst/>
          </a:prstGeom>
        </p:spPr>
      </p:pic>
    </p:spTree>
    <p:extLst>
      <p:ext uri="{BB962C8B-B14F-4D97-AF65-F5344CB8AC3E}">
        <p14:creationId xmlns:p14="http://schemas.microsoft.com/office/powerpoint/2010/main" val="2044798820"/>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Naslovnica">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9" name="Picture 8"/>
          <p:cNvPicPr>
            <a:picLocks noChangeAspect="1"/>
          </p:cNvPicPr>
          <p:nvPr/>
        </p:nvPicPr>
        <p:blipFill>
          <a:blip r:embed="rId2"/>
          <a:stretch>
            <a:fillRect/>
          </a:stretch>
        </p:blipFill>
        <p:spPr>
          <a:xfrm>
            <a:off x="2393268" y="405381"/>
            <a:ext cx="5607732" cy="895000"/>
          </a:xfrm>
          <a:prstGeom prst="rect">
            <a:avLst/>
          </a:prstGeom>
        </p:spPr>
      </p:pic>
      <p:sp>
        <p:nvSpPr>
          <p:cNvPr id="10" name="Title 1"/>
          <p:cNvSpPr txBox="1">
            <a:spLocks/>
          </p:cNvSpPr>
          <p:nvPr/>
        </p:nvSpPr>
        <p:spPr>
          <a:xfrm>
            <a:off x="1143000" y="1711697"/>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1" name="Subtitle 2"/>
          <p:cNvSpPr>
            <a:spLocks noGrp="1"/>
          </p:cNvSpPr>
          <p:nvPr>
            <p:ph type="subTitle" idx="12"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sp>
        <p:nvSpPr>
          <p:cNvPr id="8" name="Title 1"/>
          <p:cNvSpPr txBox="1">
            <a:spLocks/>
          </p:cNvSpPr>
          <p:nvPr/>
        </p:nvSpPr>
        <p:spPr>
          <a:xfrm>
            <a:off x="1143000" y="1744440"/>
            <a:ext cx="6858000" cy="1821284"/>
          </a:xfrm>
          <a:prstGeom prst="rect">
            <a:avLst/>
          </a:prstGeom>
        </p:spPr>
        <p:txBody>
          <a:bodyPr anchor="b"/>
          <a:lstStyle>
            <a:lvl1pPr algn="ctr" defTabSz="914400" rtl="0" eaLnBrk="1" latinLnBrk="0" hangingPunct="1">
              <a:spcBef>
                <a:spcPct val="0"/>
              </a:spcBef>
              <a:buNone/>
              <a:defRPr sz="5400" b="1"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endParaRPr lang="sl-SI" dirty="0">
              <a:solidFill>
                <a:prstClr val="black"/>
              </a:solidFill>
            </a:endParaRPr>
          </a:p>
        </p:txBody>
      </p:sp>
      <p:sp>
        <p:nvSpPr>
          <p:cNvPr id="12"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pic>
        <p:nvPicPr>
          <p:cNvPr id="14" name="Picture 13"/>
          <p:cNvPicPr>
            <a:picLocks noChangeAspect="1"/>
          </p:cNvPicPr>
          <p:nvPr/>
        </p:nvPicPr>
        <p:blipFill>
          <a:blip r:embed="rId3"/>
          <a:stretch>
            <a:fillRect/>
          </a:stretch>
        </p:blipFill>
        <p:spPr>
          <a:xfrm>
            <a:off x="7292417" y="6125357"/>
            <a:ext cx="1600758" cy="564017"/>
          </a:xfrm>
          <a:prstGeom prst="rect">
            <a:avLst/>
          </a:prstGeom>
        </p:spPr>
      </p:pic>
    </p:spTree>
    <p:extLst>
      <p:ext uri="{BB962C8B-B14F-4D97-AF65-F5344CB8AC3E}">
        <p14:creationId xmlns:p14="http://schemas.microsoft.com/office/powerpoint/2010/main" val="597622720"/>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2_Naslovnica z UNI in CESSDO">
    <p:spTree>
      <p:nvGrpSpPr>
        <p:cNvPr id="1" name=""/>
        <p:cNvGrpSpPr/>
        <p:nvPr/>
      </p:nvGrpSpPr>
      <p:grpSpPr>
        <a:xfrm>
          <a:off x="0" y="0"/>
          <a:ext cx="0" cy="0"/>
          <a:chOff x="0" y="0"/>
          <a:chExt cx="0" cy="0"/>
        </a:xfrm>
      </p:grpSpPr>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6853" y="6317716"/>
            <a:ext cx="1121728" cy="216000"/>
          </a:xfrm>
          <a:prstGeom prst="rect">
            <a:avLst/>
          </a:prstGeom>
        </p:spPr>
      </p:pic>
      <p:pic>
        <p:nvPicPr>
          <p:cNvPr id="17" name="Picture 16"/>
          <p:cNvPicPr>
            <a:picLocks noChangeAspect="1"/>
          </p:cNvPicPr>
          <p:nvPr/>
        </p:nvPicPr>
        <p:blipFill>
          <a:blip r:embed="rId3"/>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949" y="6055381"/>
            <a:ext cx="756000" cy="756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363" y="6063655"/>
            <a:ext cx="724122" cy="724122"/>
          </a:xfrm>
          <a:prstGeom prst="rect">
            <a:avLst/>
          </a:prstGeom>
        </p:spPr>
      </p:pic>
      <p:pic>
        <p:nvPicPr>
          <p:cNvPr id="4" name="Picture 3"/>
          <p:cNvPicPr>
            <a:picLocks noChangeAspect="1"/>
          </p:cNvPicPr>
          <p:nvPr/>
        </p:nvPicPr>
        <p:blipFill>
          <a:blip r:embed="rId6"/>
          <a:stretch>
            <a:fillRect/>
          </a:stretch>
        </p:blipFill>
        <p:spPr>
          <a:xfrm>
            <a:off x="7265761" y="6159578"/>
            <a:ext cx="1627414" cy="572138"/>
          </a:xfrm>
          <a:prstGeom prst="rect">
            <a:avLst/>
          </a:prstGeom>
        </p:spPr>
      </p:pic>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0" y="6064977"/>
            <a:ext cx="2578833" cy="746404"/>
          </a:xfrm>
          <a:prstGeom prst="rect">
            <a:avLst/>
          </a:prstGeom>
        </p:spPr>
      </p:pic>
    </p:spTree>
    <p:extLst>
      <p:ext uri="{BB962C8B-B14F-4D97-AF65-F5344CB8AC3E}">
        <p14:creationId xmlns:p14="http://schemas.microsoft.com/office/powerpoint/2010/main" val="2962200952"/>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Naslovnica z UNI in CESSDO">
    <p:spTree>
      <p:nvGrpSpPr>
        <p:cNvPr id="1" name=""/>
        <p:cNvGrpSpPr/>
        <p:nvPr/>
      </p:nvGrpSpPr>
      <p:grpSpPr>
        <a:xfrm>
          <a:off x="0" y="0"/>
          <a:ext cx="0" cy="0"/>
          <a:chOff x="0" y="0"/>
          <a:chExt cx="0" cy="0"/>
        </a:xfrm>
      </p:grpSpPr>
      <p:sp>
        <p:nvSpPr>
          <p:cNvPr id="11" name="Subtitle 2"/>
          <p:cNvSpPr>
            <a:spLocks noGrp="1"/>
          </p:cNvSpPr>
          <p:nvPr>
            <p:ph type="subTitle" idx="13" hasCustomPrompt="1"/>
          </p:nvPr>
        </p:nvSpPr>
        <p:spPr>
          <a:xfrm>
            <a:off x="1143000" y="3602038"/>
            <a:ext cx="6858000" cy="1004145"/>
          </a:xfrm>
          <a:prstGeom prst="rect">
            <a:avLst/>
          </a:prstGeom>
        </p:spPr>
        <p:txBody>
          <a:bodyPr/>
          <a:lstStyle>
            <a:lvl1pPr marL="0" indent="0" algn="ctr">
              <a:buNone/>
              <a:defRPr sz="2400">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l-SI" dirty="0" smtClean="0"/>
              <a:t>Podnaslov</a:t>
            </a:r>
            <a:endParaRPr lang="sl-SI"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6853" y="6317716"/>
            <a:ext cx="1121728" cy="216000"/>
          </a:xfrm>
          <a:prstGeom prst="rect">
            <a:avLst/>
          </a:prstGeom>
        </p:spPr>
      </p:pic>
      <p:pic>
        <p:nvPicPr>
          <p:cNvPr id="17" name="Picture 16"/>
          <p:cNvPicPr>
            <a:picLocks noChangeAspect="1"/>
          </p:cNvPicPr>
          <p:nvPr/>
        </p:nvPicPr>
        <p:blipFill>
          <a:blip r:embed="rId3"/>
          <a:stretch>
            <a:fillRect/>
          </a:stretch>
        </p:blipFill>
        <p:spPr>
          <a:xfrm>
            <a:off x="2393268" y="365124"/>
            <a:ext cx="5607732" cy="895000"/>
          </a:xfrm>
          <a:prstGeom prst="rect">
            <a:avLst/>
          </a:prstGeom>
        </p:spPr>
      </p:pic>
      <p:sp>
        <p:nvSpPr>
          <p:cNvPr id="3" name="Title 2"/>
          <p:cNvSpPr>
            <a:spLocks noGrp="1"/>
          </p:cNvSpPr>
          <p:nvPr>
            <p:ph type="title"/>
          </p:nvPr>
        </p:nvSpPr>
        <p:spPr>
          <a:xfrm>
            <a:off x="1143000" y="1940088"/>
            <a:ext cx="6858000" cy="1325563"/>
          </a:xfrm>
          <a:prstGeom prst="rect">
            <a:avLst/>
          </a:prstGeom>
        </p:spPr>
        <p:txBody>
          <a:bodyPr/>
          <a:lstStyle>
            <a:lvl1pPr algn="ctr">
              <a:defRPr sz="4000">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sl-SI" dirty="0"/>
          </a:p>
        </p:txBody>
      </p:sp>
      <p:sp>
        <p:nvSpPr>
          <p:cNvPr id="14" name="Content Placeholder 2"/>
          <p:cNvSpPr>
            <a:spLocks noGrp="1"/>
          </p:cNvSpPr>
          <p:nvPr>
            <p:ph sz="quarter" idx="10" hasCustomPrompt="1"/>
          </p:nvPr>
        </p:nvSpPr>
        <p:spPr>
          <a:xfrm>
            <a:off x="251520" y="5085184"/>
            <a:ext cx="8642350" cy="431775"/>
          </a:xfrm>
          <a:prstGeom prst="rect">
            <a:avLst/>
          </a:prstGeom>
        </p:spPr>
        <p:txBody>
          <a:bodyPr/>
          <a:lstStyle>
            <a:lvl1pPr algn="l">
              <a:defRPr sz="2000" b="1">
                <a:latin typeface="Tahoma" panose="020B0604030504040204" pitchFamily="34" charset="0"/>
                <a:ea typeface="Tahoma" panose="020B0604030504040204" pitchFamily="34" charset="0"/>
                <a:cs typeface="Tahoma" panose="020B0604030504040204" pitchFamily="34" charset="0"/>
              </a:defRPr>
            </a:lvl1pPr>
            <a:lvl2pPr algn="l">
              <a:defRPr sz="2000" b="1">
                <a:latin typeface="Tahoma" panose="020B0604030504040204" pitchFamily="34" charset="0"/>
                <a:ea typeface="Tahoma" panose="020B0604030504040204" pitchFamily="34" charset="0"/>
                <a:cs typeface="Tahoma" panose="020B0604030504040204" pitchFamily="34" charset="0"/>
              </a:defRPr>
            </a:lvl2pPr>
            <a:lvl3pPr algn="l">
              <a:defRPr sz="2000" b="1">
                <a:latin typeface="Tahoma" panose="020B0604030504040204" pitchFamily="34" charset="0"/>
                <a:ea typeface="Tahoma" panose="020B0604030504040204" pitchFamily="34" charset="0"/>
                <a:cs typeface="Tahoma" panose="020B0604030504040204" pitchFamily="34" charset="0"/>
              </a:defRPr>
            </a:lvl3pPr>
            <a:lvl4pPr algn="l">
              <a:defRPr sz="2000" b="1">
                <a:latin typeface="Tahoma" panose="020B0604030504040204" pitchFamily="34" charset="0"/>
                <a:ea typeface="Tahoma" panose="020B0604030504040204" pitchFamily="34" charset="0"/>
                <a:cs typeface="Tahoma" panose="020B0604030504040204" pitchFamily="34" charset="0"/>
              </a:defRPr>
            </a:lvl4pPr>
            <a:lvl5pPr algn="l">
              <a:defRPr sz="2000" b="1">
                <a:latin typeface="Tahoma" panose="020B0604030504040204" pitchFamily="34" charset="0"/>
                <a:ea typeface="Tahoma" panose="020B0604030504040204" pitchFamily="34" charset="0"/>
                <a:cs typeface="Tahoma" panose="020B0604030504040204" pitchFamily="34" charset="0"/>
              </a:defRPr>
            </a:lvl5pPr>
          </a:lstStyle>
          <a:p>
            <a:pPr algn="l"/>
            <a:r>
              <a:rPr lang="sl-SI" b="1" dirty="0" smtClean="0">
                <a:latin typeface="Tahoma" pitchFamily="34" charset="0"/>
              </a:rPr>
              <a:t>IME PRIMEK PREDAVATELJA</a:t>
            </a:r>
            <a:endParaRPr lang="sl-SI" dirty="0" smtClean="0">
              <a:latin typeface="Tahoma" pitchFamily="34" charset="0"/>
            </a:endParaRPr>
          </a:p>
          <a:p>
            <a:pPr lvl="0"/>
            <a:endParaRPr lang="en-US" dirty="0"/>
          </a:p>
        </p:txBody>
      </p:sp>
      <p:sp>
        <p:nvSpPr>
          <p:cNvPr id="15" name="Content Placeholder 4"/>
          <p:cNvSpPr>
            <a:spLocks noGrp="1"/>
          </p:cNvSpPr>
          <p:nvPr>
            <p:ph sz="quarter" idx="11" hasCustomPrompt="1"/>
          </p:nvPr>
        </p:nvSpPr>
        <p:spPr>
          <a:xfrm>
            <a:off x="250825" y="5589588"/>
            <a:ext cx="8642350" cy="431800"/>
          </a:xfrm>
          <a:prstGeom prst="rect">
            <a:avLst/>
          </a:prstGeom>
        </p:spPr>
        <p:txBody>
          <a:bodyPr/>
          <a:lstStyle>
            <a:lvl1pPr algn="l">
              <a:defRPr sz="2000">
                <a:latin typeface="Tahoma" panose="020B0604030504040204" pitchFamily="34" charset="0"/>
                <a:ea typeface="Tahoma" panose="020B0604030504040204" pitchFamily="34" charset="0"/>
                <a:cs typeface="Tahoma" panose="020B0604030504040204" pitchFamily="34" charset="0"/>
              </a:defRPr>
            </a:lvl1pPr>
          </a:lstStyle>
          <a:p>
            <a:pPr algn="l"/>
            <a:r>
              <a:rPr lang="sl-SI" dirty="0" smtClean="0">
                <a:latin typeface="Tahoma" pitchFamily="34" charset="0"/>
              </a:rPr>
              <a:t>ADP, Univerza v Ljubljani, 2018</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9949" y="6055381"/>
            <a:ext cx="756000" cy="756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363" y="6063655"/>
            <a:ext cx="724122" cy="724122"/>
          </a:xfrm>
          <a:prstGeom prst="rect">
            <a:avLst/>
          </a:prstGeom>
        </p:spPr>
      </p:pic>
      <p:pic>
        <p:nvPicPr>
          <p:cNvPr id="13" name="Picture 12"/>
          <p:cNvPicPr>
            <a:picLocks noChangeAspect="1"/>
          </p:cNvPicPr>
          <p:nvPr/>
        </p:nvPicPr>
        <p:blipFill>
          <a:blip r:embed="rId6"/>
          <a:stretch>
            <a:fillRect/>
          </a:stretch>
        </p:blipFill>
        <p:spPr>
          <a:xfrm>
            <a:off x="7292417" y="6125357"/>
            <a:ext cx="1600758" cy="564017"/>
          </a:xfrm>
          <a:prstGeom prst="rect">
            <a:avLst/>
          </a:prstGeom>
        </p:spPr>
      </p:pic>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2000" y="6064977"/>
            <a:ext cx="2578833" cy="746404"/>
          </a:xfrm>
          <a:prstGeom prst="rect">
            <a:avLst/>
          </a:prstGeom>
        </p:spPr>
      </p:pic>
    </p:spTree>
    <p:extLst>
      <p:ext uri="{BB962C8B-B14F-4D97-AF65-F5344CB8AC3E}">
        <p14:creationId xmlns:p14="http://schemas.microsoft.com/office/powerpoint/2010/main" val="223915054"/>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Naslov in 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2" name="Title 1"/>
          <p:cNvSpPr>
            <a:spLocks noGrp="1"/>
          </p:cNvSpPr>
          <p:nvPr>
            <p:ph type="title"/>
          </p:nvPr>
        </p:nvSpPr>
        <p:spPr>
          <a:xfrm>
            <a:off x="302840" y="134389"/>
            <a:ext cx="821251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Tree>
    <p:extLst>
      <p:ext uri="{BB962C8B-B14F-4D97-AF65-F5344CB8AC3E}">
        <p14:creationId xmlns:p14="http://schemas.microsoft.com/office/powerpoint/2010/main" val="2712120330"/>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Vsebina">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0"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1" name="Rectangle 10"/>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4605490"/>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Naslov in dva stolpca vsebine">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6" name="Content Placeholder 2"/>
          <p:cNvSpPr>
            <a:spLocks noGrp="1"/>
          </p:cNvSpPr>
          <p:nvPr>
            <p:ph idx="11"/>
          </p:nvPr>
        </p:nvSpPr>
        <p:spPr>
          <a:xfrm>
            <a:off x="251520" y="764704"/>
            <a:ext cx="4104456" cy="5400600"/>
          </a:xfrm>
          <a:prstGeom prst="rect">
            <a:avLst/>
          </a:prstGeom>
        </p:spPr>
        <p:txBody>
          <a:bodyPr/>
          <a:lstStyle>
            <a:lvl1pPr algn="l">
              <a:defRPr sz="2000">
                <a:latin typeface="Tahoma" pitchFamily="34" charset="0"/>
                <a:ea typeface="Tahoma" pitchFamily="34" charset="0"/>
                <a:cs typeface="Tahoma" pitchFamily="34" charset="0"/>
              </a:defRPr>
            </a:lvl1pPr>
            <a:lvl2pPr>
              <a:defRPr sz="2000">
                <a:latin typeface="Tahoma" pitchFamily="34" charset="0"/>
                <a:ea typeface="Tahoma" pitchFamily="34" charset="0"/>
                <a:cs typeface="Tahoma" pitchFamily="34" charset="0"/>
              </a:defRPr>
            </a:lvl2pPr>
            <a:lvl3pPr>
              <a:defRPr sz="2000">
                <a:latin typeface="Tahoma" pitchFamily="34" charset="0"/>
                <a:ea typeface="Tahoma" pitchFamily="34" charset="0"/>
                <a:cs typeface="Tahoma" pitchFamily="34" charset="0"/>
              </a:defRPr>
            </a:lvl3pPr>
            <a:lvl4pPr>
              <a:defRPr sz="2000">
                <a:latin typeface="Tahoma" pitchFamily="34" charset="0"/>
                <a:ea typeface="Tahoma" pitchFamily="34" charset="0"/>
                <a:cs typeface="Tahoma" pitchFamily="34" charset="0"/>
              </a:defRPr>
            </a:lvl4pPr>
            <a:lvl5pPr>
              <a:defRPr sz="2000">
                <a:latin typeface="Tahoma" pitchFamily="34" charset="0"/>
                <a:ea typeface="Tahoma" pitchFamily="34" charset="0"/>
                <a:cs typeface="Tahoma"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6" name="Title 1"/>
          <p:cNvSpPr>
            <a:spLocks noGrp="1"/>
          </p:cNvSpPr>
          <p:nvPr>
            <p:ph type="title"/>
          </p:nvPr>
        </p:nvSpPr>
        <p:spPr>
          <a:xfrm>
            <a:off x="251520" y="134389"/>
            <a:ext cx="8280920" cy="549275"/>
          </a:xfrm>
          <a:prstGeom prst="rect">
            <a:avLst/>
          </a:prstGeom>
        </p:spPr>
        <p:txBody>
          <a:bodyPr/>
          <a:lstStyle>
            <a:lvl1pPr>
              <a:defRPr sz="2800">
                <a:solidFill>
                  <a:srgbClr val="9D0A0E"/>
                </a:solidFill>
              </a:defRPr>
            </a:lvl1pPr>
          </a:lstStyle>
          <a:p>
            <a:r>
              <a:rPr lang="en-US" smtClean="0"/>
              <a:t>Click to edit Master title style</a:t>
            </a:r>
            <a:endParaRPr lang="sl-SI" dirty="0"/>
          </a:p>
        </p:txBody>
      </p:sp>
      <p:sp>
        <p:nvSpPr>
          <p:cNvPr id="17" name="Text Placeholder 12"/>
          <p:cNvSpPr>
            <a:spLocks noGrp="1"/>
          </p:cNvSpPr>
          <p:nvPr>
            <p:ph type="body" sz="quarter" idx="10" hasCustomPrompt="1"/>
          </p:nvPr>
        </p:nvSpPr>
        <p:spPr>
          <a:xfrm>
            <a:off x="8676456" y="0"/>
            <a:ext cx="468312"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none"/>
        </p:style>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
        <p:nvSpPr>
          <p:cNvPr id="18" name="Rectangle 17"/>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0397743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Prazna stra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012852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Kontakt">
    <p:bg>
      <p:bgPr>
        <a:solidFill>
          <a:schemeClr val="bg1"/>
        </a:solidFill>
        <a:effectLst/>
      </p:bgPr>
    </p:bg>
    <p:spTree>
      <p:nvGrpSpPr>
        <p:cNvPr id="1" name=""/>
        <p:cNvGrpSpPr/>
        <p:nvPr/>
      </p:nvGrpSpPr>
      <p:grpSpPr>
        <a:xfrm>
          <a:off x="0" y="0"/>
          <a:ext cx="0" cy="0"/>
          <a:chOff x="0" y="0"/>
          <a:chExt cx="0" cy="0"/>
        </a:xfrm>
      </p:grpSpPr>
      <p:sp>
        <p:nvSpPr>
          <p:cNvPr id="55"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5" name="Group 4"/>
          <p:cNvGrpSpPr/>
          <p:nvPr/>
        </p:nvGrpSpPr>
        <p:grpSpPr>
          <a:xfrm>
            <a:off x="467544" y="2204864"/>
            <a:ext cx="8064896" cy="3024336"/>
            <a:chOff x="467544" y="2204864"/>
            <a:chExt cx="8064896" cy="3024336"/>
          </a:xfrm>
        </p:grpSpPr>
        <p:sp>
          <p:nvSpPr>
            <p:cNvPr id="2" name="TextBox 1"/>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sp>
          <p:nvSpPr>
            <p:cNvPr id="44" name="TextBox 43"/>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18" name="Rectangle 17"/>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sp>
        <p:nvSpPr>
          <p:cNvPr id="19"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20" name="Rectangle 19"/>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5"/>
          <p:cNvPicPr>
            <a:picLocks noChangeAspect="1"/>
          </p:cNvPicPr>
          <p:nvPr/>
        </p:nvPicPr>
        <p:blipFill>
          <a:blip r:embed="rId2"/>
          <a:stretch>
            <a:fillRect/>
          </a:stretch>
        </p:blipFill>
        <p:spPr>
          <a:xfrm>
            <a:off x="4899340" y="3717032"/>
            <a:ext cx="309371" cy="397763"/>
          </a:xfrm>
          <a:prstGeom prst="rect">
            <a:avLst/>
          </a:prstGeom>
        </p:spPr>
      </p:pic>
      <p:pic>
        <p:nvPicPr>
          <p:cNvPr id="7" name="Picture 6"/>
          <p:cNvPicPr>
            <a:picLocks noChangeAspect="1"/>
          </p:cNvPicPr>
          <p:nvPr/>
        </p:nvPicPr>
        <p:blipFill>
          <a:blip r:embed="rId3"/>
          <a:stretch>
            <a:fillRect/>
          </a:stretch>
        </p:blipFill>
        <p:spPr>
          <a:xfrm>
            <a:off x="4870929" y="4346654"/>
            <a:ext cx="403172" cy="347349"/>
          </a:xfrm>
          <a:prstGeom prst="rect">
            <a:avLst/>
          </a:prstGeom>
        </p:spPr>
      </p:pic>
      <p:pic>
        <p:nvPicPr>
          <p:cNvPr id="9" name="Picture 8"/>
          <p:cNvPicPr>
            <a:picLocks noChangeAspect="1"/>
          </p:cNvPicPr>
          <p:nvPr/>
        </p:nvPicPr>
        <p:blipFill>
          <a:blip r:embed="rId4"/>
          <a:stretch>
            <a:fillRect/>
          </a:stretch>
        </p:blipFill>
        <p:spPr>
          <a:xfrm>
            <a:off x="4813790" y="3137124"/>
            <a:ext cx="432711" cy="348050"/>
          </a:xfrm>
          <a:prstGeom prst="rect">
            <a:avLst/>
          </a:prstGeom>
        </p:spPr>
      </p:pic>
      <p:pic>
        <p:nvPicPr>
          <p:cNvPr id="10" name="Picture 9"/>
          <p:cNvPicPr>
            <a:picLocks noChangeAspect="1"/>
          </p:cNvPicPr>
          <p:nvPr/>
        </p:nvPicPr>
        <p:blipFill>
          <a:blip r:embed="rId5"/>
          <a:stretch>
            <a:fillRect/>
          </a:stretch>
        </p:blipFill>
        <p:spPr>
          <a:xfrm>
            <a:off x="4831657" y="2483687"/>
            <a:ext cx="461727" cy="42157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spTree>
    <p:extLst>
      <p:ext uri="{BB962C8B-B14F-4D97-AF65-F5344CB8AC3E}">
        <p14:creationId xmlns:p14="http://schemas.microsoft.com/office/powerpoint/2010/main" val="3276676784"/>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1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4" name="Rectangle 23"/>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4890" y="6222484"/>
            <a:ext cx="1495638" cy="288000"/>
          </a:xfrm>
          <a:prstGeom prst="rect">
            <a:avLst/>
          </a:prstGeom>
        </p:spPr>
      </p:pic>
      <p:grpSp>
        <p:nvGrpSpPr>
          <p:cNvPr id="36" name="Group 35"/>
          <p:cNvGrpSpPr/>
          <p:nvPr/>
        </p:nvGrpSpPr>
        <p:grpSpPr>
          <a:xfrm>
            <a:off x="467544" y="2204864"/>
            <a:ext cx="8064896" cy="3024336"/>
            <a:chOff x="467544" y="2204864"/>
            <a:chExt cx="8064896" cy="3024336"/>
          </a:xfrm>
        </p:grpSpPr>
        <p:sp>
          <p:nvSpPr>
            <p:cNvPr id="37" name="TextBox 36"/>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sp>
          <p:nvSpPr>
            <p:cNvPr id="38" name="TextBox 37"/>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pic>
        <p:nvPicPr>
          <p:cNvPr id="40" name="Picture 39"/>
          <p:cNvPicPr>
            <a:picLocks noChangeAspect="1"/>
          </p:cNvPicPr>
          <p:nvPr/>
        </p:nvPicPr>
        <p:blipFill>
          <a:blip r:embed="rId3"/>
          <a:stretch>
            <a:fillRect/>
          </a:stretch>
        </p:blipFill>
        <p:spPr>
          <a:xfrm>
            <a:off x="4831657" y="2483687"/>
            <a:ext cx="461727" cy="421577"/>
          </a:xfrm>
          <a:prstGeom prst="rect">
            <a:avLst/>
          </a:prstGeom>
        </p:spPr>
      </p:pic>
      <p:pic>
        <p:nvPicPr>
          <p:cNvPr id="41" name="Picture 40"/>
          <p:cNvPicPr>
            <a:picLocks noChangeAspect="1"/>
          </p:cNvPicPr>
          <p:nvPr/>
        </p:nvPicPr>
        <p:blipFill>
          <a:blip r:embed="rId4"/>
          <a:stretch>
            <a:fillRect/>
          </a:stretch>
        </p:blipFill>
        <p:spPr>
          <a:xfrm>
            <a:off x="4813790" y="3137124"/>
            <a:ext cx="432711" cy="348050"/>
          </a:xfrm>
          <a:prstGeom prst="rect">
            <a:avLst/>
          </a:prstGeom>
        </p:spPr>
      </p:pic>
      <p:pic>
        <p:nvPicPr>
          <p:cNvPr id="42" name="Picture 41"/>
          <p:cNvPicPr>
            <a:picLocks noChangeAspect="1"/>
          </p:cNvPicPr>
          <p:nvPr/>
        </p:nvPicPr>
        <p:blipFill>
          <a:blip r:embed="rId5"/>
          <a:stretch>
            <a:fillRect/>
          </a:stretch>
        </p:blipFill>
        <p:spPr>
          <a:xfrm>
            <a:off x="4899340" y="3717032"/>
            <a:ext cx="309371" cy="397763"/>
          </a:xfrm>
          <a:prstGeom prst="rect">
            <a:avLst/>
          </a:prstGeom>
        </p:spPr>
      </p:pic>
      <p:pic>
        <p:nvPicPr>
          <p:cNvPr id="43" name="Picture 42"/>
          <p:cNvPicPr>
            <a:picLocks noChangeAspect="1"/>
          </p:cNvPicPr>
          <p:nvPr/>
        </p:nvPicPr>
        <p:blipFill>
          <a:blip r:embed="rId6"/>
          <a:stretch>
            <a:fillRect/>
          </a:stretch>
        </p:blipFill>
        <p:spPr>
          <a:xfrm>
            <a:off x="4870929" y="4346654"/>
            <a:ext cx="403172" cy="347349"/>
          </a:xfrm>
          <a:prstGeom prst="rect">
            <a:avLst/>
          </a:prstGeom>
        </p:spPr>
      </p:pic>
      <p:sp>
        <p:nvSpPr>
          <p:cNvPr id="45"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46"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78488" y="6008170"/>
            <a:ext cx="772443" cy="772443"/>
          </a:xfrm>
          <a:prstGeom prst="rect">
            <a:avLst/>
          </a:prstGeom>
        </p:spPr>
      </p:pic>
      <p:pic>
        <p:nvPicPr>
          <p:cNvPr id="23" name="Picture 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87080" y="6106391"/>
            <a:ext cx="1755064" cy="576000"/>
          </a:xfrm>
          <a:prstGeom prst="rect">
            <a:avLst/>
          </a:prstGeom>
        </p:spPr>
      </p:pic>
      <p:pic>
        <p:nvPicPr>
          <p:cNvPr id="25" name="Picture 2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0282" y="6056491"/>
            <a:ext cx="724122" cy="724122"/>
          </a:xfrm>
          <a:prstGeom prst="rect">
            <a:avLst/>
          </a:prstGeom>
        </p:spPr>
      </p:pic>
      <p:pic>
        <p:nvPicPr>
          <p:cNvPr id="2" name="Picture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677528" y="6157974"/>
            <a:ext cx="1544562" cy="428126"/>
          </a:xfrm>
          <a:prstGeom prst="rect">
            <a:avLst/>
          </a:prstGeom>
        </p:spPr>
      </p:pic>
    </p:spTree>
    <p:extLst>
      <p:ext uri="{BB962C8B-B14F-4D97-AF65-F5344CB8AC3E}">
        <p14:creationId xmlns:p14="http://schemas.microsoft.com/office/powerpoint/2010/main" val="239412030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Rectangle 4"/>
          <p:cNvSpPr>
            <a:spLocks noGrp="1"/>
          </p:cNvSpPr>
          <p:nvPr>
            <p:ph type="dt" sz="half" idx="10"/>
          </p:nvPr>
        </p:nvSpPr>
        <p:spPr>
          <a:xfrm>
            <a:off x="7010400" y="76200"/>
            <a:ext cx="1371600" cy="228600"/>
          </a:xfrm>
          <a:prstGeom prst="rect">
            <a:avLst/>
          </a:prstGeom>
        </p:spPr>
        <p:txBody>
          <a:bodyPr/>
          <a:lstStyle>
            <a:lvl1pPr>
              <a:defRPr/>
            </a:lvl1pPr>
          </a:lstStyle>
          <a:p>
            <a:pPr>
              <a:defRPr/>
            </a:pPr>
            <a:fld id="{A98CE20C-0E33-4AA8-9380-2486078C5EBA}" type="datetime1">
              <a:rPr lang="en-US"/>
              <a:pPr>
                <a:defRPr/>
              </a:pPr>
              <a:t>11/29/2022</a:t>
            </a:fld>
            <a:endParaRPr lang="sl-SI"/>
          </a:p>
        </p:txBody>
      </p:sp>
      <p:sp>
        <p:nvSpPr>
          <p:cNvPr id="3" name="Rectangle 6"/>
          <p:cNvSpPr>
            <a:spLocks noGrp="1"/>
          </p:cNvSpPr>
          <p:nvPr>
            <p:ph type="sldNum" sz="quarter" idx="11"/>
          </p:nvPr>
        </p:nvSpPr>
        <p:spPr>
          <a:xfrm>
            <a:off x="6503988" y="6473825"/>
            <a:ext cx="990600" cy="304800"/>
          </a:xfrm>
          <a:prstGeom prst="rect">
            <a:avLst/>
          </a:prstGeom>
        </p:spPr>
        <p:txBody>
          <a:bodyPr/>
          <a:lstStyle>
            <a:lvl1pPr>
              <a:defRPr/>
            </a:lvl1pPr>
          </a:lstStyle>
          <a:p>
            <a:pPr>
              <a:defRPr/>
            </a:pPr>
            <a:fld id="{C490BC91-9E62-44DD-ACF9-4344C8C9BF89}" type="slidenum">
              <a:rPr lang="sl-SI"/>
              <a:pPr>
                <a:defRPr/>
              </a:pPr>
              <a:t>‹#›</a:t>
            </a:fld>
            <a:endParaRPr lang="sl-SI"/>
          </a:p>
        </p:txBody>
      </p:sp>
      <p:sp>
        <p:nvSpPr>
          <p:cNvPr id="4" name="Rectangle 12"/>
          <p:cNvSpPr>
            <a:spLocks noGrp="1"/>
          </p:cNvSpPr>
          <p:nvPr>
            <p:ph type="ftr" sz="quarter" idx="12"/>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1531932832"/>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2_Kontakt z logoti">
    <p:bg>
      <p:bgPr>
        <a:solidFill>
          <a:schemeClr val="bg1"/>
        </a:solidFill>
        <a:effectLst/>
      </p:bgPr>
    </p:bg>
    <p:spTree>
      <p:nvGrpSpPr>
        <p:cNvPr id="1" name=""/>
        <p:cNvGrpSpPr/>
        <p:nvPr/>
      </p:nvGrpSpPr>
      <p:grpSpPr>
        <a:xfrm>
          <a:off x="0" y="0"/>
          <a:ext cx="0" cy="0"/>
          <a:chOff x="0" y="0"/>
          <a:chExt cx="0" cy="0"/>
        </a:xfrm>
      </p:grpSpPr>
      <p:sp>
        <p:nvSpPr>
          <p:cNvPr id="17" name="Rectangle 16"/>
          <p:cNvSpPr/>
          <p:nvPr/>
        </p:nvSpPr>
        <p:spPr>
          <a:xfrm>
            <a:off x="9059126" y="0"/>
            <a:ext cx="84874" cy="6858000"/>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sp>
        <p:nvSpPr>
          <p:cNvPr id="26" name="Rectangle 25"/>
          <p:cNvSpPr/>
          <p:nvPr/>
        </p:nvSpPr>
        <p:spPr>
          <a:xfrm>
            <a:off x="-36512" y="0"/>
            <a:ext cx="84874" cy="6858000"/>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467544" y="2204864"/>
            <a:ext cx="8064896" cy="3024336"/>
            <a:chOff x="467544" y="2204864"/>
            <a:chExt cx="8064896" cy="3024336"/>
          </a:xfrm>
        </p:grpSpPr>
        <p:sp>
          <p:nvSpPr>
            <p:cNvPr id="30" name="TextBox 29"/>
            <p:cNvSpPr txBox="1"/>
            <p:nvPr/>
          </p:nvSpPr>
          <p:spPr>
            <a:xfrm>
              <a:off x="467544" y="2510849"/>
              <a:ext cx="3675450" cy="2113399"/>
            </a:xfrm>
            <a:prstGeom prst="rect">
              <a:avLst/>
            </a:prstGeom>
            <a:noFill/>
          </p:spPr>
          <p:txBody>
            <a:bodyPr wrap="square" rtlCol="0">
              <a:spAutoFit/>
            </a:bodyPr>
            <a:lstStyle/>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Univerza v Ljubljani</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Fakulteta za družbene vede</a:t>
              </a:r>
            </a:p>
            <a:p>
              <a:pPr algn="r">
                <a:lnSpc>
                  <a:spcPct val="150000"/>
                </a:lnSpc>
              </a:pPr>
              <a:r>
                <a:rPr lang="sl-SI" b="1" dirty="0" smtClean="0">
                  <a:solidFill>
                    <a:prstClr val="black"/>
                  </a:solidFill>
                  <a:latin typeface="Tahoma" panose="020B0604030504040204" pitchFamily="34" charset="0"/>
                  <a:ea typeface="Tahoma" panose="020B0604030504040204" pitchFamily="34" charset="0"/>
                  <a:cs typeface="Tahoma" panose="020B0604030504040204" pitchFamily="34" charset="0"/>
                </a:rPr>
                <a:t>Arhiv družboslovnih podatkov</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Kardeljeva ploščad 5</a:t>
              </a:r>
            </a:p>
            <a:p>
              <a:pPr algn="r">
                <a:lnSpc>
                  <a:spcPct val="150000"/>
                </a:lnSpc>
              </a:pPr>
              <a:r>
                <a:rPr lang="sl-SI" dirty="0" smtClean="0">
                  <a:solidFill>
                    <a:prstClr val="black"/>
                  </a:solidFill>
                  <a:latin typeface="Tahoma" panose="020B0604030504040204" pitchFamily="34" charset="0"/>
                  <a:ea typeface="Tahoma" panose="020B0604030504040204" pitchFamily="34" charset="0"/>
                  <a:cs typeface="Tahoma" panose="020B0604030504040204" pitchFamily="34" charset="0"/>
                </a:rPr>
                <a:t>1000 Ljubljana</a:t>
              </a:r>
            </a:p>
          </p:txBody>
        </p:sp>
        <p:sp>
          <p:nvSpPr>
            <p:cNvPr id="32" name="TextBox 31"/>
            <p:cNvSpPr txBox="1"/>
            <p:nvPr/>
          </p:nvSpPr>
          <p:spPr>
            <a:xfrm>
              <a:off x="5237121" y="2280016"/>
              <a:ext cx="3295319" cy="2631490"/>
            </a:xfrm>
            <a:prstGeom prst="rect">
              <a:avLst/>
            </a:prstGeom>
            <a:noFill/>
          </p:spPr>
          <p:txBody>
            <a:bodyPr wrap="square" rtlCol="0">
              <a:spAutoFit/>
            </a:bodyPr>
            <a:lstStyle/>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www.adp.fdv.uni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arhiv.podatkov@fdv.uni</a:t>
              </a: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lj.si</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Arhiv.Druzboslovnih.Podatkov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a:lnSpc>
                  <a:spcPct val="250000"/>
                </a:lnSpc>
              </a:pPr>
              <a:r>
                <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rPr>
                <a:t>@</a:t>
              </a:r>
              <a:r>
                <a:rPr lang="sl-SI" sz="1600" b="1" dirty="0" err="1" smtClean="0">
                  <a:solidFill>
                    <a:prstClr val="black"/>
                  </a:solidFill>
                  <a:latin typeface="Tahoma" panose="020B0604030504040204" pitchFamily="34" charset="0"/>
                  <a:ea typeface="Tahoma" panose="020B0604030504040204" pitchFamily="34" charset="0"/>
                  <a:cs typeface="Tahoma" panose="020B0604030504040204" pitchFamily="34" charset="0"/>
                </a:rPr>
                <a:t>ArhivPodatkov</a:t>
              </a:r>
              <a:endParaRPr lang="sl-SI" sz="1600" b="1"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p:txBody>
        </p:sp>
        <p:sp>
          <p:nvSpPr>
            <p:cNvPr id="33" name="Rectangle 32"/>
            <p:cNvSpPr/>
            <p:nvPr/>
          </p:nvSpPr>
          <p:spPr>
            <a:xfrm>
              <a:off x="4406646" y="2204864"/>
              <a:ext cx="45719" cy="302433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latin typeface="Tahoma" panose="020B0604030504040204" pitchFamily="34" charset="0"/>
                <a:ea typeface="Tahoma" panose="020B0604030504040204" pitchFamily="34" charset="0"/>
                <a:cs typeface="Tahoma" panose="020B0604030504040204" pitchFamily="34" charset="0"/>
              </a:endParaRPr>
            </a:p>
          </p:txBody>
        </p:sp>
      </p:grpSp>
      <p:pic>
        <p:nvPicPr>
          <p:cNvPr id="34" name="Picture 33"/>
          <p:cNvPicPr>
            <a:picLocks noChangeAspect="1"/>
          </p:cNvPicPr>
          <p:nvPr/>
        </p:nvPicPr>
        <p:blipFill>
          <a:blip r:embed="rId2"/>
          <a:stretch>
            <a:fillRect/>
          </a:stretch>
        </p:blipFill>
        <p:spPr>
          <a:xfrm>
            <a:off x="4831657" y="2483687"/>
            <a:ext cx="461727" cy="421577"/>
          </a:xfrm>
          <a:prstGeom prst="rect">
            <a:avLst/>
          </a:prstGeom>
        </p:spPr>
      </p:pic>
      <p:pic>
        <p:nvPicPr>
          <p:cNvPr id="35" name="Picture 34"/>
          <p:cNvPicPr>
            <a:picLocks noChangeAspect="1"/>
          </p:cNvPicPr>
          <p:nvPr/>
        </p:nvPicPr>
        <p:blipFill>
          <a:blip r:embed="rId3"/>
          <a:stretch>
            <a:fillRect/>
          </a:stretch>
        </p:blipFill>
        <p:spPr>
          <a:xfrm>
            <a:off x="4813790" y="3137124"/>
            <a:ext cx="432711" cy="348050"/>
          </a:xfrm>
          <a:prstGeom prst="rect">
            <a:avLst/>
          </a:prstGeom>
        </p:spPr>
      </p:pic>
      <p:pic>
        <p:nvPicPr>
          <p:cNvPr id="36" name="Picture 35"/>
          <p:cNvPicPr>
            <a:picLocks noChangeAspect="1"/>
          </p:cNvPicPr>
          <p:nvPr/>
        </p:nvPicPr>
        <p:blipFill>
          <a:blip r:embed="rId4"/>
          <a:stretch>
            <a:fillRect/>
          </a:stretch>
        </p:blipFill>
        <p:spPr>
          <a:xfrm>
            <a:off x="4899340" y="3717032"/>
            <a:ext cx="309371" cy="397763"/>
          </a:xfrm>
          <a:prstGeom prst="rect">
            <a:avLst/>
          </a:prstGeom>
        </p:spPr>
      </p:pic>
      <p:pic>
        <p:nvPicPr>
          <p:cNvPr id="37" name="Picture 36"/>
          <p:cNvPicPr>
            <a:picLocks noChangeAspect="1"/>
          </p:cNvPicPr>
          <p:nvPr/>
        </p:nvPicPr>
        <p:blipFill>
          <a:blip r:embed="rId5"/>
          <a:stretch>
            <a:fillRect/>
          </a:stretch>
        </p:blipFill>
        <p:spPr>
          <a:xfrm>
            <a:off x="4870929" y="4346654"/>
            <a:ext cx="403172" cy="347349"/>
          </a:xfrm>
          <a:prstGeom prst="rect">
            <a:avLst/>
          </a:prstGeom>
        </p:spPr>
      </p:pic>
      <p:sp>
        <p:nvSpPr>
          <p:cNvPr id="38" name="Title 1"/>
          <p:cNvSpPr>
            <a:spLocks noGrp="1"/>
          </p:cNvSpPr>
          <p:nvPr>
            <p:ph type="title" hasCustomPrompt="1"/>
          </p:nvPr>
        </p:nvSpPr>
        <p:spPr>
          <a:xfrm>
            <a:off x="319930" y="303242"/>
            <a:ext cx="8348710" cy="549275"/>
          </a:xfrm>
          <a:prstGeom prst="rect">
            <a:avLst/>
          </a:prstGeom>
        </p:spPr>
        <p:txBody>
          <a:bodyPr/>
          <a:lstStyle>
            <a:lvl1pPr>
              <a:defRPr sz="2800">
                <a:solidFill>
                  <a:srgbClr val="9D0A0E"/>
                </a:solidFill>
              </a:defRPr>
            </a:lvl1pPr>
          </a:lstStyle>
          <a:p>
            <a:r>
              <a:rPr lang="sl-SI" dirty="0" smtClean="0"/>
              <a:t>Kontakt</a:t>
            </a:r>
            <a:endParaRPr lang="sl-SI" dirty="0"/>
          </a:p>
        </p:txBody>
      </p:sp>
      <p:sp>
        <p:nvSpPr>
          <p:cNvPr id="39" name="Text Placeholder 2"/>
          <p:cNvSpPr>
            <a:spLocks noGrp="1"/>
          </p:cNvSpPr>
          <p:nvPr>
            <p:ph idx="1" hasCustomPrompt="1"/>
          </p:nvPr>
        </p:nvSpPr>
        <p:spPr>
          <a:xfrm>
            <a:off x="319930" y="1235285"/>
            <a:ext cx="8348710" cy="648072"/>
          </a:xfrm>
          <a:prstGeom prst="rect">
            <a:avLst/>
          </a:prstGeom>
        </p:spPr>
        <p:txBody>
          <a:bodyPr vert="horz" lIns="91440" tIns="45720" rIns="91440" bIns="45720" rtlCol="0">
            <a:normAutofit/>
          </a:bodyPr>
          <a:lstStyle>
            <a:lvl1pPr algn="ctr">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lvl="0"/>
            <a:r>
              <a:rPr lang="sl-SI" dirty="0" smtClean="0"/>
              <a:t>Zahvalni tekst, slika…</a:t>
            </a:r>
            <a:endParaRPr lang="en-US" dirty="0" smtClean="0"/>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9577" y="303242"/>
            <a:ext cx="629063" cy="445739"/>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282" y="6056491"/>
            <a:ext cx="724122" cy="724122"/>
          </a:xfrm>
          <a:prstGeom prst="rect">
            <a:avLst/>
          </a:prstGeom>
        </p:spPr>
      </p:pic>
      <p:pic>
        <p:nvPicPr>
          <p:cNvPr id="27" name="Picture 2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87080" y="6106391"/>
            <a:ext cx="1755064" cy="576000"/>
          </a:xfrm>
          <a:prstGeom prst="rect">
            <a:avLst/>
          </a:prstGeom>
        </p:spPr>
      </p:pic>
      <p:pic>
        <p:nvPicPr>
          <p:cNvPr id="28" name="Picture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24890" y="6222484"/>
            <a:ext cx="1495638" cy="288000"/>
          </a:xfrm>
          <a:prstGeom prst="rect">
            <a:avLst/>
          </a:prstGeom>
        </p:spPr>
      </p:pic>
      <p:pic>
        <p:nvPicPr>
          <p:cNvPr id="31" name="Picture 3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578488" y="6008170"/>
            <a:ext cx="772443" cy="772443"/>
          </a:xfrm>
          <a:prstGeom prst="rect">
            <a:avLst/>
          </a:prstGeom>
        </p:spPr>
      </p:pic>
      <p:pic>
        <p:nvPicPr>
          <p:cNvPr id="22" name="Picture 2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65896" y="6008170"/>
            <a:ext cx="2414375" cy="698804"/>
          </a:xfrm>
          <a:prstGeom prst="rect">
            <a:avLst/>
          </a:prstGeom>
        </p:spPr>
      </p:pic>
    </p:spTree>
    <p:extLst>
      <p:ext uri="{BB962C8B-B14F-4D97-AF65-F5344CB8AC3E}">
        <p14:creationId xmlns:p14="http://schemas.microsoft.com/office/powerpoint/2010/main" val="321075530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11" name="Title 1"/>
          <p:cNvSpPr>
            <a:spLocks noGrp="1"/>
          </p:cNvSpPr>
          <p:nvPr>
            <p:ph type="title"/>
          </p:nvPr>
        </p:nvSpPr>
        <p:spPr>
          <a:xfrm>
            <a:off x="251520" y="188640"/>
            <a:ext cx="8347382" cy="432048"/>
          </a:xfrm>
          <a:prstGeom prst="rect">
            <a:avLst/>
          </a:prstGeom>
          <a:solidFill>
            <a:srgbClr val="FDD44F"/>
          </a:solidFill>
        </p:spPr>
        <p:txBody>
          <a:bodyPr anchor="b"/>
          <a:lstStyle>
            <a:lvl1pPr>
              <a:defRPr>
                <a:solidFill>
                  <a:srgbClr val="9D0A0E"/>
                </a:solidFill>
                <a:latin typeface="Tahoma" pitchFamily="34" charset="0"/>
                <a:ea typeface="Tahoma" pitchFamily="34" charset="0"/>
                <a:cs typeface="Tahoma" pitchFamily="34" charset="0"/>
              </a:defRPr>
            </a:lvl1pPr>
          </a:lstStyle>
          <a:p>
            <a:r>
              <a:rPr lang="en-US" smtClean="0"/>
              <a:t>Click to edit Master title style</a:t>
            </a:r>
            <a:endParaRPr lang="sl-SI" dirty="0"/>
          </a:p>
        </p:txBody>
      </p:sp>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275332227"/>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cSld name="1_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2840" y="764704"/>
            <a:ext cx="8229600" cy="5400600"/>
          </a:xfrm>
          <a:prstGeom prst="rect">
            <a:avLst/>
          </a:prstGeom>
        </p:spPr>
        <p:txBody>
          <a:bodyPr/>
          <a:lstStyle>
            <a:lvl1pPr algn="l">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dirty="0"/>
          </a:p>
        </p:txBody>
      </p:sp>
      <p:sp>
        <p:nvSpPr>
          <p:cNvPr id="8" name="Rectangle 7"/>
          <p:cNvSpPr/>
          <p:nvPr/>
        </p:nvSpPr>
        <p:spPr>
          <a:xfrm>
            <a:off x="-36512" y="0"/>
            <a:ext cx="84874" cy="6858000"/>
          </a:xfrm>
          <a:prstGeom prst="rect">
            <a:avLst/>
          </a:prstGeom>
          <a:solidFill>
            <a:srgbClr val="FDD4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84836" y="6381328"/>
            <a:ext cx="629063" cy="445739"/>
          </a:xfrm>
          <a:prstGeom prst="rect">
            <a:avLst/>
          </a:prstGeom>
        </p:spPr>
      </p:pic>
      <p:sp>
        <p:nvSpPr>
          <p:cNvPr id="13" name="Text Placeholder 12"/>
          <p:cNvSpPr>
            <a:spLocks noGrp="1"/>
          </p:cNvSpPr>
          <p:nvPr>
            <p:ph type="body" sz="quarter" idx="10" hasCustomPrompt="1"/>
          </p:nvPr>
        </p:nvSpPr>
        <p:spPr>
          <a:xfrm>
            <a:off x="8676456" y="0"/>
            <a:ext cx="468312" cy="6858000"/>
          </a:xfrm>
          <a:prstGeom prst="rect">
            <a:avLst/>
          </a:prstGeom>
          <a:solidFill>
            <a:srgbClr val="767676"/>
          </a:solidFill>
        </p:spPr>
        <p:txBody>
          <a:bodyPr vert="vert" anchor="ctr">
            <a:noAutofit/>
          </a:bodyPr>
          <a:lstStyle>
            <a:lvl1pPr algn="l">
              <a:defRPr sz="1200">
                <a:solidFill>
                  <a:schemeClr val="bg1"/>
                </a:solidFill>
                <a:latin typeface="Tahoma" pitchFamily="34" charset="0"/>
                <a:ea typeface="Tahoma" pitchFamily="34" charset="0"/>
                <a:cs typeface="Tahoma" pitchFamily="34" charset="0"/>
              </a:defRPr>
            </a:lvl1pPr>
            <a:lvl2pPr marL="457200" indent="0">
              <a:buNone/>
              <a:defRPr sz="1400">
                <a:latin typeface="Tahoma" pitchFamily="34" charset="0"/>
                <a:ea typeface="Tahoma" pitchFamily="34" charset="0"/>
                <a:cs typeface="Tahoma" pitchFamily="34" charset="0"/>
              </a:defRPr>
            </a:lvl2pPr>
            <a:lvl3pPr>
              <a:defRPr sz="1400">
                <a:latin typeface="Tahoma" pitchFamily="34" charset="0"/>
                <a:ea typeface="Tahoma" pitchFamily="34" charset="0"/>
                <a:cs typeface="Tahoma" pitchFamily="34" charset="0"/>
              </a:defRPr>
            </a:lvl3pPr>
            <a:lvl4pPr>
              <a:defRPr sz="14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a:r>
              <a:rPr lang="sl-SI" dirty="0" smtClean="0"/>
              <a:t>  Poglavje</a:t>
            </a:r>
            <a:endParaRPr lang="en-US" dirty="0" smtClean="0"/>
          </a:p>
        </p:txBody>
      </p:sp>
    </p:spTree>
    <p:extLst>
      <p:ext uri="{BB962C8B-B14F-4D97-AF65-F5344CB8AC3E}">
        <p14:creationId xmlns:p14="http://schemas.microsoft.com/office/powerpoint/2010/main" val="32499059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3" name="Date Placeholder 2"/>
          <p:cNvSpPr>
            <a:spLocks noGrp="1"/>
          </p:cNvSpPr>
          <p:nvPr>
            <p:ph type="dt" sz="half" idx="10"/>
          </p:nvPr>
        </p:nvSpPr>
        <p:spPr>
          <a:xfrm>
            <a:off x="685800" y="6248400"/>
            <a:ext cx="1905000" cy="457200"/>
          </a:xfrm>
          <a:prstGeom prst="rect">
            <a:avLst/>
          </a:prstGeom>
        </p:spPr>
        <p:txBody>
          <a:bodyPr/>
          <a:lstStyle>
            <a:lvl1pPr>
              <a:defRPr/>
            </a:lvl1pPr>
          </a:lstStyle>
          <a:p>
            <a:endParaRPr lang="en-GB" altLang="sl-SI"/>
          </a:p>
        </p:txBody>
      </p:sp>
      <p:sp>
        <p:nvSpPr>
          <p:cNvPr id="4" name="Footer Placeholder 3"/>
          <p:cNvSpPr>
            <a:spLocks noGrp="1"/>
          </p:cNvSpPr>
          <p:nvPr>
            <p:ph type="ftr" sz="quarter" idx="11"/>
          </p:nvPr>
        </p:nvSpPr>
        <p:spPr>
          <a:xfrm>
            <a:off x="3124200" y="6248400"/>
            <a:ext cx="2895600" cy="457200"/>
          </a:xfrm>
          <a:prstGeom prst="rect">
            <a:avLst/>
          </a:prstGeom>
        </p:spPr>
        <p:txBody>
          <a:bodyPr/>
          <a:lstStyle>
            <a:lvl1pPr>
              <a:defRPr/>
            </a:lvl1pPr>
          </a:lstStyle>
          <a:p>
            <a:endParaRPr lang="en-GB" altLang="sl-SI"/>
          </a:p>
        </p:txBody>
      </p:sp>
      <p:sp>
        <p:nvSpPr>
          <p:cNvPr id="5" name="Slide Number Placeholder 4"/>
          <p:cNvSpPr>
            <a:spLocks noGrp="1"/>
          </p:cNvSpPr>
          <p:nvPr>
            <p:ph type="sldNum" sz="quarter" idx="12"/>
          </p:nvPr>
        </p:nvSpPr>
        <p:spPr>
          <a:xfrm>
            <a:off x="6553200" y="6248400"/>
            <a:ext cx="1905000" cy="457200"/>
          </a:xfrm>
          <a:prstGeom prst="rect">
            <a:avLst/>
          </a:prstGeom>
        </p:spPr>
        <p:txBody>
          <a:bodyPr/>
          <a:lstStyle>
            <a:lvl1pPr>
              <a:defRPr/>
            </a:lvl1pPr>
          </a:lstStyle>
          <a:p>
            <a:fld id="{1C192F97-2E49-4275-9679-3A7A0ED2E3F6}" type="slidenum">
              <a:rPr lang="en-GB" altLang="sl-SI"/>
              <a:pPr/>
              <a:t>‹#›</a:t>
            </a:fld>
            <a:endParaRPr lang="en-GB" altLang="sl-SI"/>
          </a:p>
        </p:txBody>
      </p:sp>
    </p:spTree>
    <p:extLst>
      <p:ext uri="{BB962C8B-B14F-4D97-AF65-F5344CB8AC3E}">
        <p14:creationId xmlns:p14="http://schemas.microsoft.com/office/powerpoint/2010/main" val="114951393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1125538"/>
            <a:ext cx="8229600" cy="647700"/>
          </a:xfrm>
          <a:prstGeom prst="rect">
            <a:avLst/>
          </a:prstGeom>
        </p:spPr>
        <p:txBody>
          <a:bodyPr/>
          <a:lstStyle/>
          <a:p>
            <a:r>
              <a:rPr lang="en-US" smtClean="0"/>
              <a:t>Click to edit Master title style</a:t>
            </a:r>
            <a:endParaRPr lang="sl-SI"/>
          </a:p>
        </p:txBody>
      </p:sp>
      <p:sp>
        <p:nvSpPr>
          <p:cNvPr id="3" name="Content Placeholder 2"/>
          <p:cNvSpPr>
            <a:spLocks noGrp="1"/>
          </p:cNvSpPr>
          <p:nvPr>
            <p:ph sz="half" idx="1"/>
          </p:nvPr>
        </p:nvSpPr>
        <p:spPr>
          <a:xfrm>
            <a:off x="457200" y="1989138"/>
            <a:ext cx="4038600" cy="37449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Content Placeholder 3"/>
          <p:cNvSpPr>
            <a:spLocks noGrp="1"/>
          </p:cNvSpPr>
          <p:nvPr>
            <p:ph sz="half" idx="2"/>
          </p:nvPr>
        </p:nvSpPr>
        <p:spPr>
          <a:xfrm>
            <a:off x="4648200" y="1989138"/>
            <a:ext cx="4038600" cy="374491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5" name="Date Placeholder 4"/>
          <p:cNvSpPr>
            <a:spLocks noGrp="1"/>
          </p:cNvSpPr>
          <p:nvPr>
            <p:ph type="dt" sz="half" idx="10"/>
          </p:nvPr>
        </p:nvSpPr>
        <p:spPr>
          <a:xfrm>
            <a:off x="457200" y="5905500"/>
            <a:ext cx="2133600" cy="476250"/>
          </a:xfrm>
          <a:prstGeom prst="rect">
            <a:avLst/>
          </a:prstGeom>
        </p:spPr>
        <p:txBody>
          <a:bodyPr/>
          <a:lstStyle>
            <a:lvl1pPr>
              <a:defRPr/>
            </a:lvl1pPr>
          </a:lstStyle>
          <a:p>
            <a:endParaRPr lang="sl-SI" altLang="sl-SI"/>
          </a:p>
        </p:txBody>
      </p:sp>
      <p:sp>
        <p:nvSpPr>
          <p:cNvPr id="6" name="Footer Placeholder 5"/>
          <p:cNvSpPr>
            <a:spLocks noGrp="1"/>
          </p:cNvSpPr>
          <p:nvPr>
            <p:ph type="ftr" sz="quarter" idx="11"/>
          </p:nvPr>
        </p:nvSpPr>
        <p:spPr>
          <a:xfrm>
            <a:off x="3124200" y="5905500"/>
            <a:ext cx="2895600" cy="476250"/>
          </a:xfrm>
          <a:prstGeom prst="rect">
            <a:avLst/>
          </a:prstGeom>
        </p:spPr>
        <p:txBody>
          <a:bodyPr/>
          <a:lstStyle>
            <a:lvl1pPr>
              <a:defRPr/>
            </a:lvl1pPr>
          </a:lstStyle>
          <a:p>
            <a:endParaRPr lang="sl-SI" altLang="sl-SI"/>
          </a:p>
        </p:txBody>
      </p:sp>
      <p:sp>
        <p:nvSpPr>
          <p:cNvPr id="7" name="Slide Number Placeholder 6"/>
          <p:cNvSpPr>
            <a:spLocks noGrp="1"/>
          </p:cNvSpPr>
          <p:nvPr>
            <p:ph type="sldNum" sz="quarter" idx="12"/>
          </p:nvPr>
        </p:nvSpPr>
        <p:spPr>
          <a:xfrm>
            <a:off x="6553200" y="5905500"/>
            <a:ext cx="2133600" cy="476250"/>
          </a:xfrm>
          <a:prstGeom prst="rect">
            <a:avLst/>
          </a:prstGeom>
        </p:spPr>
        <p:txBody>
          <a:bodyPr/>
          <a:lstStyle>
            <a:lvl1pPr>
              <a:defRPr/>
            </a:lvl1pPr>
          </a:lstStyle>
          <a:p>
            <a:fld id="{6412B83A-4258-46ED-ABF0-6F6DCC351D27}" type="slidenum">
              <a:rPr lang="sl-SI" altLang="sl-SI"/>
              <a:pPr/>
              <a:t>‹#›</a:t>
            </a:fld>
            <a:endParaRPr lang="sl-SI" altLang="sl-SI"/>
          </a:p>
        </p:txBody>
      </p:sp>
    </p:spTree>
    <p:extLst>
      <p:ext uri="{BB962C8B-B14F-4D97-AF65-F5344CB8AC3E}">
        <p14:creationId xmlns:p14="http://schemas.microsoft.com/office/powerpoint/2010/main" val="9693548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10600" y="381000"/>
            <a:ext cx="533400" cy="5867400"/>
          </a:xfrm>
          <a:prstGeom prst="rect">
            <a:avLst/>
          </a:prstGeom>
        </p:spPr>
        <p:txBody>
          <a:bodyPr/>
          <a:lstStyle/>
          <a:p>
            <a:r>
              <a:rPr lang="en-US" smtClean="0"/>
              <a:t>Click to edit Master title style</a:t>
            </a:r>
            <a:endParaRPr lang="sl-SI"/>
          </a:p>
        </p:txBody>
      </p:sp>
      <p:sp>
        <p:nvSpPr>
          <p:cNvPr id="3" name="Content Placeholder 2"/>
          <p:cNvSpPr>
            <a:spLocks noGrp="1"/>
          </p:cNvSpPr>
          <p:nvPr>
            <p:ph idx="1"/>
          </p:nvPr>
        </p:nvSpPr>
        <p:spPr>
          <a:xfrm>
            <a:off x="304800" y="381000"/>
            <a:ext cx="8077200" cy="58674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l-SI"/>
          </a:p>
        </p:txBody>
      </p:sp>
      <p:sp>
        <p:nvSpPr>
          <p:cNvPr id="4" name="Rectangle 4"/>
          <p:cNvSpPr>
            <a:spLocks noGrp="1"/>
          </p:cNvSpPr>
          <p:nvPr>
            <p:ph type="dt" sz="half" idx="10"/>
          </p:nvPr>
        </p:nvSpPr>
        <p:spPr>
          <a:xfrm>
            <a:off x="7010400" y="76200"/>
            <a:ext cx="1371600" cy="228600"/>
          </a:xfrm>
          <a:prstGeom prst="rect">
            <a:avLst/>
          </a:prstGeom>
        </p:spPr>
        <p:txBody>
          <a:bodyPr/>
          <a:lstStyle>
            <a:lvl1pPr>
              <a:defRPr/>
            </a:lvl1pPr>
          </a:lstStyle>
          <a:p>
            <a:pPr>
              <a:defRPr/>
            </a:pPr>
            <a:fld id="{E13F5095-488D-473C-B51F-2F58E4A83861}" type="datetime1">
              <a:rPr lang="en-US"/>
              <a:pPr>
                <a:defRPr/>
              </a:pPr>
              <a:t>11/29/2022</a:t>
            </a:fld>
            <a:endParaRPr lang="sl-SI"/>
          </a:p>
        </p:txBody>
      </p:sp>
      <p:sp>
        <p:nvSpPr>
          <p:cNvPr id="5" name="Rectangle 6"/>
          <p:cNvSpPr>
            <a:spLocks noGrp="1"/>
          </p:cNvSpPr>
          <p:nvPr>
            <p:ph type="sldNum" sz="quarter" idx="11"/>
          </p:nvPr>
        </p:nvSpPr>
        <p:spPr>
          <a:xfrm>
            <a:off x="6503988" y="6473825"/>
            <a:ext cx="990600" cy="304800"/>
          </a:xfrm>
          <a:prstGeom prst="rect">
            <a:avLst/>
          </a:prstGeom>
        </p:spPr>
        <p:txBody>
          <a:bodyPr/>
          <a:lstStyle>
            <a:lvl1pPr>
              <a:defRPr/>
            </a:lvl1pPr>
          </a:lstStyle>
          <a:p>
            <a:pPr>
              <a:defRPr/>
            </a:pPr>
            <a:fld id="{A92E3EF0-6BCF-486D-AB41-89811E1048E7}" type="slidenum">
              <a:rPr lang="sl-SI"/>
              <a:pPr>
                <a:defRPr/>
              </a:pPr>
              <a:t>‹#›</a:t>
            </a:fld>
            <a:endParaRPr lang="sl-SI"/>
          </a:p>
        </p:txBody>
      </p:sp>
      <p:sp>
        <p:nvSpPr>
          <p:cNvPr id="6" name="Rectangle 12"/>
          <p:cNvSpPr>
            <a:spLocks noGrp="1"/>
          </p:cNvSpPr>
          <p:nvPr>
            <p:ph type="ftr" sz="quarter" idx="12"/>
          </p:nvPr>
        </p:nvSpPr>
        <p:spPr>
          <a:xfrm>
            <a:off x="179388" y="6453188"/>
            <a:ext cx="3733800" cy="304800"/>
          </a:xfrm>
          <a:prstGeom prst="rect">
            <a:avLst/>
          </a:prstGeom>
        </p:spPr>
        <p:txBody>
          <a:bodyPr/>
          <a:lstStyle>
            <a:lvl1pPr>
              <a:defRPr/>
            </a:lvl1pPr>
          </a:lstStyle>
          <a:p>
            <a:pPr>
              <a:defRPr/>
            </a:pPr>
            <a:r>
              <a:rPr lang="sl-SI"/>
              <a:t>_</a:t>
            </a:r>
          </a:p>
        </p:txBody>
      </p:sp>
    </p:spTree>
    <p:extLst>
      <p:ext uri="{BB962C8B-B14F-4D97-AF65-F5344CB8AC3E}">
        <p14:creationId xmlns:p14="http://schemas.microsoft.com/office/powerpoint/2010/main" val="191692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6.pn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6.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16.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16.png"/><Relationship Id="rId5" Type="http://schemas.openxmlformats.org/officeDocument/2006/relationships/slideLayout" Target="../slideLayouts/slideLayout45.xml"/><Relationship Id="rId10" Type="http://schemas.openxmlformats.org/officeDocument/2006/relationships/theme" Target="../theme/theme5.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image" Target="../media/image16.png"/><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4005064"/>
          </a:xfrm>
          <a:prstGeom prst="rect">
            <a:avLst/>
          </a:prstGeom>
          <a:solidFill>
            <a:srgbClr val="767676"/>
          </a:solid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p>
        </p:txBody>
      </p:sp>
      <p:sp>
        <p:nvSpPr>
          <p:cNvPr id="19" name="Flowchart: Process 18"/>
          <p:cNvSpPr/>
          <p:nvPr/>
        </p:nvSpPr>
        <p:spPr>
          <a:xfrm>
            <a:off x="0" y="2492896"/>
            <a:ext cx="9144000" cy="1440160"/>
          </a:xfrm>
          <a:prstGeom prst="flowChartProcess">
            <a:avLst/>
          </a:prstGeom>
          <a:solidFill>
            <a:srgbClr val="FDD44F"/>
          </a:solidFill>
          <a:ln>
            <a:solidFill>
              <a:srgbClr val="FDD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sl-SI" dirty="0"/>
          </a:p>
        </p:txBody>
      </p:sp>
      <p:pic>
        <p:nvPicPr>
          <p:cNvPr id="5" name="Picture 2" descr="S:\ARHIV 2\SHARED\koristne_zadeve\GrafikeADP\logo\SLO\logoZnapiso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51520" y="260648"/>
            <a:ext cx="1797372" cy="128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210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8" r:id="rId5"/>
    <p:sldLayoutId id="2147483669" r:id="rId6"/>
    <p:sldLayoutId id="2147483670" r:id="rId7"/>
    <p:sldLayoutId id="2147483671" r:id="rId8"/>
    <p:sldLayoutId id="2147483672" r:id="rId9"/>
    <p:sldLayoutId id="2147483674" r:id="rId10"/>
    <p:sldLayoutId id="2147483687" r:id="rId11"/>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0"/>
            <a:ext cx="9144000" cy="4005064"/>
          </a:xfrm>
          <a:prstGeom prst="rect">
            <a:avLst/>
          </a:prstGeom>
          <a:solidFill>
            <a:srgbClr val="767676"/>
          </a:solidFill>
          <a:ln>
            <a:solidFill>
              <a:srgbClr val="7676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l-SI">
              <a:solidFill>
                <a:prstClr val="white"/>
              </a:solidFill>
            </a:endParaRPr>
          </a:p>
        </p:txBody>
      </p:sp>
      <p:pic>
        <p:nvPicPr>
          <p:cNvPr id="11" name="Picture 1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504" y="116632"/>
            <a:ext cx="1800200" cy="1291372"/>
          </a:xfrm>
          <a:prstGeom prst="rect">
            <a:avLst/>
          </a:prstGeom>
        </p:spPr>
      </p:pic>
      <p:sp>
        <p:nvSpPr>
          <p:cNvPr id="19" name="Flowchart: Process 18"/>
          <p:cNvSpPr/>
          <p:nvPr/>
        </p:nvSpPr>
        <p:spPr>
          <a:xfrm>
            <a:off x="0" y="2492896"/>
            <a:ext cx="9144000" cy="1440160"/>
          </a:xfrm>
          <a:prstGeom prst="flowChartProcess">
            <a:avLst/>
          </a:prstGeom>
          <a:solidFill>
            <a:srgbClr val="FDD44F"/>
          </a:solidFill>
          <a:ln>
            <a:solidFill>
              <a:srgbClr val="FDD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sl-SI" dirty="0">
              <a:solidFill>
                <a:prstClr val="white"/>
              </a:solidFill>
            </a:endParaRPr>
          </a:p>
        </p:txBody>
      </p:sp>
    </p:spTree>
    <p:extLst>
      <p:ext uri="{BB962C8B-B14F-4D97-AF65-F5344CB8AC3E}">
        <p14:creationId xmlns:p14="http://schemas.microsoft.com/office/powerpoint/2010/main" val="9002532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p>
        </p:txBody>
      </p:sp>
      <p:pic>
        <p:nvPicPr>
          <p:cNvPr id="4" name="Picture 2" descr="S:\ARHIV 2\SHARED\koristne_zadeve\GrafikeADP\logo\SLO\logoZnapiso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51520" y="260648"/>
            <a:ext cx="1797372" cy="128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74000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p>
        </p:txBody>
      </p:sp>
      <p:pic>
        <p:nvPicPr>
          <p:cNvPr id="4" name="Picture 2" descr="S:\ARHIV 2\SHARED\koristne_zadeve\GrafikeADP\logo\SLO\logoZnapisom.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51520" y="260648"/>
            <a:ext cx="1797372" cy="1289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69412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399660266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28650" y="165455"/>
            <a:ext cx="1693010" cy="1223273"/>
          </a:xfrm>
          <a:prstGeom prst="rect">
            <a:avLst/>
          </a:prstGeom>
        </p:spPr>
      </p:pic>
      <p:sp>
        <p:nvSpPr>
          <p:cNvPr id="6" name="Rectangle 5"/>
          <p:cNvSpPr/>
          <p:nvPr/>
        </p:nvSpPr>
        <p:spPr>
          <a:xfrm>
            <a:off x="222191" y="1478422"/>
            <a:ext cx="8708164" cy="167816"/>
          </a:xfrm>
          <a:prstGeom prst="rect">
            <a:avLst/>
          </a:prstGeom>
          <a:solidFill>
            <a:schemeClr val="bg1">
              <a:lumMod val="50000"/>
            </a:schemeClr>
          </a:solidFill>
          <a:ln>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sl-SI">
              <a:solidFill>
                <a:prstClr val="white"/>
              </a:solidFill>
            </a:endParaRPr>
          </a:p>
        </p:txBody>
      </p:sp>
    </p:spTree>
    <p:extLst>
      <p:ext uri="{BB962C8B-B14F-4D97-AF65-F5344CB8AC3E}">
        <p14:creationId xmlns:p14="http://schemas.microsoft.com/office/powerpoint/2010/main" val="3610981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Lst>
  <p:timing>
    <p:tnLst>
      <p:par>
        <p:cTn id="1" dur="indefinite" restart="never" nodeType="tmRoot"/>
      </p:par>
    </p:tnLst>
  </p:timing>
  <p:txStyles>
    <p:titleStyle>
      <a:lvl1pPr algn="l" defTabSz="914400" rtl="0" eaLnBrk="1" latinLnBrk="0" hangingPunct="1">
        <a:spcBef>
          <a:spcPct val="0"/>
        </a:spcBef>
        <a:buNone/>
        <a:defRPr sz="2000" b="1" kern="1200">
          <a:solidFill>
            <a:schemeClr val="tx1"/>
          </a:solidFill>
          <a:latin typeface="Verdana" pitchFamily="34" charset="0"/>
          <a:ea typeface="Verdana" pitchFamily="34" charset="0"/>
          <a:cs typeface="Verdana" pitchFamily="34" charset="0"/>
        </a:defRPr>
      </a:lvl1pPr>
    </p:titleStyle>
    <p:bodyStyle>
      <a:lvl1pPr marL="0" indent="0" algn="r" defTabSz="914400" rtl="0" eaLnBrk="1" latinLnBrk="0" hangingPunct="1">
        <a:spcBef>
          <a:spcPct val="20000"/>
        </a:spcBef>
        <a:buFont typeface="Arial" pitchFamily="34" charset="0"/>
        <a:buNone/>
        <a:defRPr sz="1600" kern="1200">
          <a:solidFill>
            <a:schemeClr val="tx1"/>
          </a:solidFill>
          <a:latin typeface="Verdana" pitchFamily="34" charset="0"/>
          <a:ea typeface="Verdana" pitchFamily="34" charset="0"/>
          <a:cs typeface="Verdana" pitchFamily="34" charset="0"/>
        </a:defRPr>
      </a:lvl1pPr>
      <a:lvl2pPr marL="742950" indent="-28575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2pPr>
      <a:lvl3pPr marL="11430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3pPr>
      <a:lvl4pPr marL="16002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4pPr>
      <a:lvl5pPr marL="2057400" indent="-228600" algn="r" defTabSz="914400" rtl="0" eaLnBrk="1" latinLnBrk="0" hangingPunct="1">
        <a:spcBef>
          <a:spcPct val="20000"/>
        </a:spcBef>
        <a:buFont typeface="Arial" pitchFamily="34" charset="0"/>
        <a:buChar char="»"/>
        <a:defRPr sz="16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l-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hyperlink" Target="https://doi.org/10.1111/spsr.12450" TargetMode="Externa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xCGRT/covid-policy-tracker/blob/master/documentation/codebook.md#containment-and-closure-policies" TargetMode="External"/><Relationship Id="rId7" Type="http://schemas.openxmlformats.org/officeDocument/2006/relationships/hyperlink" Target="https://github.com/OxCGRT/covid-policy-tracker/blob/master/documentation/codebook.md#miscellaneous-policies" TargetMode="External"/><Relationship Id="rId2" Type="http://schemas.openxmlformats.org/officeDocument/2006/relationships/image" Target="../media/image34.png"/><Relationship Id="rId1" Type="http://schemas.openxmlformats.org/officeDocument/2006/relationships/slideLayout" Target="../slideLayouts/slideLayout43.xml"/><Relationship Id="rId6" Type="http://schemas.openxmlformats.org/officeDocument/2006/relationships/hyperlink" Target="https://github.com/OxCGRT/covid-policy-tracker/blob/master/documentation/codebook.md#vaccination-policies" TargetMode="External"/><Relationship Id="rId5" Type="http://schemas.openxmlformats.org/officeDocument/2006/relationships/hyperlink" Target="https://github.com/OxCGRT/covid-policy-tracker/blob/master/documentation/codebook.md#health-system-policies" TargetMode="External"/><Relationship Id="rId4" Type="http://schemas.openxmlformats.org/officeDocument/2006/relationships/hyperlink" Target="https://github.com/OxCGRT/covid-policy-tracker/blob/master/documentation/codebook.md#economic-polici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hyperlink" Target="https://journals.sagepub.com/doi/full/10.1177/0275074020942445#bibr15-0275074020942445" TargetMode="External"/><Relationship Id="rId2" Type="http://schemas.openxmlformats.org/officeDocument/2006/relationships/notesSlide" Target="../notesSlides/notesSlide2.xml"/><Relationship Id="rId1" Type="http://schemas.openxmlformats.org/officeDocument/2006/relationships/slideLayout" Target="../slideLayouts/slideLayout43.xml"/><Relationship Id="rId5" Type="http://schemas.openxmlformats.org/officeDocument/2006/relationships/hyperlink" Target="https://innovation-entrepreneurship.springeropen.com/articles/10.1186/s13731-022-00219-2#ref-CR63" TargetMode="External"/><Relationship Id="rId4" Type="http://schemas.openxmlformats.org/officeDocument/2006/relationships/hyperlink" Target="https://journals.sagepub.com/doi/full/10.1177/0275074020942445#bibr9-0275074020942445"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4232/1.13710" TargetMode="Externa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14821" y="4705634"/>
            <a:ext cx="8642350" cy="431775"/>
          </a:xfrm>
        </p:spPr>
        <p:txBody>
          <a:bodyPr/>
          <a:lstStyle/>
          <a:p>
            <a:r>
              <a:rPr lang="sl-SI" dirty="0" smtClean="0"/>
              <a:t>	Janez Štebe</a:t>
            </a:r>
            <a:r>
              <a:rPr lang="en-GB" dirty="0" smtClean="0"/>
              <a:t>, </a:t>
            </a:r>
            <a:r>
              <a:rPr lang="sl-SI" dirty="0" smtClean="0"/>
              <a:t>ADP/UL</a:t>
            </a:r>
            <a:endParaRPr lang="sl-SI" dirty="0"/>
          </a:p>
        </p:txBody>
      </p:sp>
      <p:sp>
        <p:nvSpPr>
          <p:cNvPr id="3" name="Content Placeholder 2"/>
          <p:cNvSpPr>
            <a:spLocks noGrp="1"/>
          </p:cNvSpPr>
          <p:nvPr>
            <p:ph sz="quarter" idx="11"/>
          </p:nvPr>
        </p:nvSpPr>
        <p:spPr>
          <a:xfrm>
            <a:off x="250825" y="5137409"/>
            <a:ext cx="8642350" cy="1099904"/>
          </a:xfrm>
        </p:spPr>
        <p:txBody>
          <a:bodyPr/>
          <a:lstStyle/>
          <a:p>
            <a:pPr algn="ctr"/>
            <a:r>
              <a:rPr lang="sl-SI" dirty="0" smtClean="0"/>
              <a:t> SLOVENSKO SOCIOLOŠKO SREČANJE </a:t>
            </a:r>
            <a:r>
              <a:rPr lang="sl-SI" dirty="0"/>
              <a:t>2022 </a:t>
            </a:r>
            <a:r>
              <a:rPr lang="it-IT" dirty="0" smtClean="0"/>
              <a:t> </a:t>
            </a:r>
            <a:endParaRPr lang="sl-SI" dirty="0" smtClean="0"/>
          </a:p>
          <a:p>
            <a:pPr algn="ctr"/>
            <a:r>
              <a:rPr lang="it-IT" dirty="0" smtClean="0"/>
              <a:t>Fakulteta </a:t>
            </a:r>
            <a:r>
              <a:rPr lang="it-IT" dirty="0"/>
              <a:t>za družbene vede, Univerza v Ljubljani </a:t>
            </a:r>
            <a:endParaRPr lang="sl-SI" dirty="0" smtClean="0"/>
          </a:p>
          <a:p>
            <a:pPr algn="ctr"/>
            <a:r>
              <a:rPr lang="sl-SI" dirty="0" smtClean="0"/>
              <a:t>4</a:t>
            </a:r>
            <a:r>
              <a:rPr lang="sl-SI" dirty="0"/>
              <a:t>. in 5. november </a:t>
            </a:r>
            <a:endParaRPr lang="sl-SI" dirty="0" smtClean="0"/>
          </a:p>
        </p:txBody>
      </p:sp>
      <p:sp>
        <p:nvSpPr>
          <p:cNvPr id="5" name="Title 4"/>
          <p:cNvSpPr>
            <a:spLocks noGrp="1"/>
          </p:cNvSpPr>
          <p:nvPr>
            <p:ph type="title"/>
          </p:nvPr>
        </p:nvSpPr>
        <p:spPr>
          <a:xfrm>
            <a:off x="683568" y="2411156"/>
            <a:ext cx="7704856" cy="1914929"/>
          </a:xfrm>
        </p:spPr>
        <p:txBody>
          <a:bodyPr/>
          <a:lstStyle/>
          <a:p>
            <a:r>
              <a:rPr lang="sl-SI" sz="3600" dirty="0">
                <a:solidFill>
                  <a:srgbClr val="9D0A0E"/>
                </a:solidFill>
              </a:rPr>
              <a:t>Družbeni in politični odziv Slovenije na COVID-19 krizo v primerjalni </a:t>
            </a:r>
            <a:r>
              <a:rPr lang="sl-SI" sz="3600" dirty="0" smtClean="0">
                <a:solidFill>
                  <a:srgbClr val="9D0A0E"/>
                </a:solidFill>
              </a:rPr>
              <a:t>perspektivi</a:t>
            </a:r>
            <a:endParaRPr lang="sl-SI" sz="3600" dirty="0"/>
          </a:p>
        </p:txBody>
      </p:sp>
    </p:spTree>
    <p:extLst>
      <p:ext uri="{BB962C8B-B14F-4D97-AF65-F5344CB8AC3E}">
        <p14:creationId xmlns:p14="http://schemas.microsoft.com/office/powerpoint/2010/main" val="33071793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2840" y="1268760"/>
            <a:ext cx="8229600" cy="4896544"/>
          </a:xfrm>
        </p:spPr>
        <p:txBody>
          <a:bodyPr/>
          <a:lstStyle/>
          <a:p>
            <a:pPr marL="285750" indent="-285750">
              <a:buFont typeface="Arial" panose="020B0604020202020204" pitchFamily="34" charset="0"/>
              <a:buChar char="•"/>
            </a:pPr>
            <a:r>
              <a:rPr lang="en-US" sz="1800" dirty="0"/>
              <a:t>'SUPPOSE_NATIONAL_GOVERNMENT': 'SUPPOSE/OPPOSE NATIONAL GOVERNMENT IN GENERAL', </a:t>
            </a:r>
            <a:endParaRPr lang="sl-SI" sz="1800" dirty="0" smtClean="0"/>
          </a:p>
          <a:p>
            <a:pPr marL="285750" indent="-285750">
              <a:buFont typeface="Arial" panose="020B0604020202020204" pitchFamily="34" charset="0"/>
              <a:buChar char="•"/>
            </a:pPr>
            <a:r>
              <a:rPr lang="en-US" sz="1800" dirty="0" smtClean="0"/>
              <a:t>'SATISFACTION_PANDEMIC_MEASURES</a:t>
            </a:r>
            <a:r>
              <a:rPr lang="en-US" sz="1800" dirty="0"/>
              <a:t>': 'SATISFACTION WITH GOVERNMENT CORONAVIRUS PANDEMIC MEASURES', </a:t>
            </a:r>
            <a:endParaRPr lang="sl-SI" sz="1800" dirty="0" smtClean="0"/>
          </a:p>
          <a:p>
            <a:pPr marL="285750" indent="-285750">
              <a:buFont typeface="Arial" panose="020B0604020202020204" pitchFamily="34" charset="0"/>
              <a:buChar char="•"/>
            </a:pPr>
            <a:r>
              <a:rPr lang="en-US" sz="1800" dirty="0" smtClean="0"/>
              <a:t>'LIMITATION_INDIVIDUAL_FREEDOMS_JUSTIFIED</a:t>
            </a:r>
            <a:r>
              <a:rPr lang="en-US" sz="1800" dirty="0"/>
              <a:t>': 'LIMITATION OF INDIVID FREEDOM - JUSTIFIED VS OPPOSED', </a:t>
            </a:r>
            <a:endParaRPr lang="sl-SI" sz="1800" dirty="0" smtClean="0"/>
          </a:p>
          <a:p>
            <a:pPr marL="285750" indent="-285750">
              <a:buFont typeface="Arial" panose="020B0604020202020204" pitchFamily="34" charset="0"/>
              <a:buChar char="•"/>
            </a:pPr>
            <a:r>
              <a:rPr lang="en-US" sz="1800" dirty="0" smtClean="0"/>
              <a:t>'</a:t>
            </a:r>
            <a:r>
              <a:rPr lang="en-US" sz="1800" dirty="0" err="1" smtClean="0"/>
              <a:t>Everyone_should_get_vaccinated_it_is_civic_duty</a:t>
            </a:r>
            <a:r>
              <a:rPr lang="sl-SI" sz="1800" dirty="0" smtClean="0"/>
              <a:t>‘</a:t>
            </a:r>
            <a:r>
              <a:rPr lang="en-US" sz="1800" dirty="0" smtClean="0"/>
              <a:t>‚</a:t>
            </a:r>
            <a:endParaRPr lang="sl-SI" sz="1800" dirty="0" smtClean="0"/>
          </a:p>
          <a:p>
            <a:pPr marL="285750" indent="-285750">
              <a:buFont typeface="Arial" panose="020B0604020202020204" pitchFamily="34" charset="0"/>
              <a:buChar char="•"/>
            </a:pPr>
            <a:r>
              <a:rPr lang="sl-SI" sz="1800" dirty="0" err="1" smtClean="0"/>
              <a:t>Vaccination</a:t>
            </a:r>
            <a:r>
              <a:rPr lang="sl-SI" sz="1800" dirty="0" smtClean="0"/>
              <a:t> </a:t>
            </a:r>
            <a:r>
              <a:rPr lang="sl-SI" sz="1800" dirty="0" err="1" smtClean="0"/>
              <a:t>intention</a:t>
            </a:r>
            <a:r>
              <a:rPr lang="sl-SI" sz="1800" dirty="0" smtClean="0"/>
              <a:t>:  </a:t>
            </a:r>
            <a:r>
              <a:rPr lang="en-US" sz="1800" dirty="0" smtClean="0"/>
              <a:t>'</a:t>
            </a:r>
            <a:r>
              <a:rPr lang="en-US" sz="1800" dirty="0" err="1" smtClean="0"/>
              <a:t>All_Less_Vaccinated_Later_Never</a:t>
            </a:r>
            <a:r>
              <a:rPr lang="sl-SI" sz="1800" dirty="0" smtClean="0"/>
              <a:t>‘</a:t>
            </a:r>
            <a:r>
              <a:rPr lang="en-US" sz="1800" dirty="0" smtClean="0"/>
              <a:t>‚</a:t>
            </a:r>
            <a:endParaRPr lang="sl-SI" sz="1800" dirty="0" smtClean="0"/>
          </a:p>
          <a:p>
            <a:r>
              <a:rPr lang="sl-SI" dirty="0"/>
              <a:t>Korelacije na </a:t>
            </a:r>
            <a:r>
              <a:rPr lang="sl-SI" dirty="0" err="1"/>
              <a:t>agregiranih</a:t>
            </a:r>
            <a:r>
              <a:rPr lang="sl-SI" dirty="0"/>
              <a:t> vrednostih po državah</a:t>
            </a:r>
          </a:p>
          <a:p>
            <a:r>
              <a:rPr lang="sl-SI" dirty="0" smtClean="0"/>
              <a:t>				</a:t>
            </a:r>
            <a:r>
              <a:rPr lang="en-US" dirty="0" smtClean="0"/>
              <a:t> </a:t>
            </a:r>
            <a:r>
              <a:rPr lang="en-US" sz="1400" dirty="0"/>
              <a:t>LIMITATION_INDIVIDUAL_FREEDOMS_JUSTIFIED  \</a:t>
            </a:r>
          </a:p>
          <a:p>
            <a:r>
              <a:rPr lang="en-US" sz="1400" dirty="0"/>
              <a:t>SUPPOSE_NATIONAL_GOVERNMENT                            </a:t>
            </a:r>
            <a:r>
              <a:rPr lang="sl-SI" sz="1400" dirty="0" smtClean="0"/>
              <a:t>		</a:t>
            </a:r>
            <a:r>
              <a:rPr lang="en-US" sz="1400" dirty="0" smtClean="0"/>
              <a:t>0.84</a:t>
            </a:r>
            <a:endParaRPr lang="sl-SI" sz="1400" dirty="0" smtClean="0"/>
          </a:p>
          <a:p>
            <a:r>
              <a:rPr lang="en-US" sz="1400" dirty="0" smtClean="0"/>
              <a:t>SATISFACTION_PANDEMIC_MEASURES                                        </a:t>
            </a:r>
            <a:r>
              <a:rPr lang="sl-SI" sz="1400" dirty="0" smtClean="0"/>
              <a:t>	</a:t>
            </a:r>
            <a:r>
              <a:rPr lang="en-US" sz="1400" dirty="0" smtClean="0"/>
              <a:t>0.75</a:t>
            </a:r>
            <a:endParaRPr lang="sl-SI" sz="1400" dirty="0" smtClean="0"/>
          </a:p>
          <a:p>
            <a:r>
              <a:rPr lang="en-US" sz="1400" dirty="0" smtClean="0"/>
              <a:t>LIMITATION_INDIVIDUAL_FREEDOMS_JUSTIFIED                 </a:t>
            </a:r>
            <a:r>
              <a:rPr lang="sl-SI" sz="1400" dirty="0" smtClean="0"/>
              <a:t>	</a:t>
            </a:r>
            <a:r>
              <a:rPr lang="en-US" sz="1400" dirty="0" smtClean="0"/>
              <a:t>1</a:t>
            </a:r>
            <a:endParaRPr lang="sl-SI" sz="1400" dirty="0" smtClean="0"/>
          </a:p>
          <a:p>
            <a:r>
              <a:rPr lang="en-US" sz="1400" dirty="0" err="1" smtClean="0"/>
              <a:t>Everyone_should_get_vaccinated_it_is_civic_duty</a:t>
            </a:r>
            <a:r>
              <a:rPr lang="en-US" sz="1400" dirty="0" smtClean="0"/>
              <a:t>                   </a:t>
            </a:r>
            <a:r>
              <a:rPr lang="sl-SI" sz="1400" dirty="0" smtClean="0"/>
              <a:t>	</a:t>
            </a:r>
            <a:r>
              <a:rPr lang="en-US" sz="1400" dirty="0" smtClean="0"/>
              <a:t>0.74</a:t>
            </a:r>
            <a:endParaRPr lang="sl-SI" sz="1400" dirty="0" smtClean="0"/>
          </a:p>
          <a:p>
            <a:r>
              <a:rPr lang="en-US" sz="1400" dirty="0" err="1" smtClean="0"/>
              <a:t>All_Less_Vaccinated_Later_Never</a:t>
            </a:r>
            <a:r>
              <a:rPr lang="en-US" sz="1400" dirty="0" smtClean="0"/>
              <a:t>                                                  </a:t>
            </a:r>
            <a:r>
              <a:rPr lang="sl-SI" sz="1400" dirty="0" smtClean="0"/>
              <a:t>	</a:t>
            </a:r>
            <a:r>
              <a:rPr lang="en-US" sz="1400" dirty="0" smtClean="0"/>
              <a:t>0.79</a:t>
            </a:r>
            <a:endParaRPr lang="sl-SI" sz="1400" dirty="0"/>
          </a:p>
          <a:p>
            <a:pPr marL="4229100" lvl="8" indent="-342900"/>
            <a:r>
              <a:rPr lang="sl-SI" sz="1200" dirty="0" err="1" smtClean="0"/>
              <a:t>European</a:t>
            </a:r>
            <a:r>
              <a:rPr lang="sl-SI" sz="1200" dirty="0" smtClean="0"/>
              <a:t> </a:t>
            </a:r>
            <a:r>
              <a:rPr lang="sl-SI" sz="1200" dirty="0" err="1"/>
              <a:t>Commission</a:t>
            </a:r>
            <a:r>
              <a:rPr lang="sl-SI" sz="1200" dirty="0"/>
              <a:t>, </a:t>
            </a:r>
            <a:r>
              <a:rPr lang="sl-SI" sz="1200" dirty="0" err="1"/>
              <a:t>Brussels</a:t>
            </a:r>
            <a:r>
              <a:rPr lang="sl-SI" sz="1200" dirty="0"/>
              <a:t> (2021). </a:t>
            </a:r>
            <a:r>
              <a:rPr lang="sl-SI" sz="1200" dirty="0" err="1"/>
              <a:t>Flash</a:t>
            </a:r>
            <a:r>
              <a:rPr lang="sl-SI" sz="1200" dirty="0"/>
              <a:t> </a:t>
            </a:r>
            <a:r>
              <a:rPr lang="sl-SI" sz="1200" dirty="0" err="1"/>
              <a:t>Eurobarometer</a:t>
            </a:r>
            <a:r>
              <a:rPr lang="sl-SI" sz="1200" dirty="0"/>
              <a:t> 494 (</a:t>
            </a:r>
            <a:r>
              <a:rPr lang="sl-SI" sz="1200" dirty="0" err="1"/>
              <a:t>Attitudes</a:t>
            </a:r>
            <a:r>
              <a:rPr lang="sl-SI" sz="1200" dirty="0"/>
              <a:t> on </a:t>
            </a:r>
            <a:r>
              <a:rPr lang="sl-SI" sz="1200" dirty="0" err="1"/>
              <a:t>Vaccination</a:t>
            </a:r>
            <a:r>
              <a:rPr lang="sl-SI" sz="1200" dirty="0"/>
              <a:t> </a:t>
            </a:r>
            <a:r>
              <a:rPr lang="sl-SI" sz="1200" dirty="0" err="1"/>
              <a:t>against</a:t>
            </a:r>
            <a:r>
              <a:rPr lang="sl-SI" sz="1200" dirty="0"/>
              <a:t> Covid-19). </a:t>
            </a:r>
            <a:r>
              <a:rPr lang="sl-SI" sz="1200" i="1" dirty="0"/>
              <a:t>GESIS Data </a:t>
            </a:r>
            <a:r>
              <a:rPr lang="sl-SI" sz="1200" i="1" dirty="0" err="1"/>
              <a:t>Archive</a:t>
            </a:r>
            <a:r>
              <a:rPr lang="sl-SI" sz="1200" i="1" dirty="0"/>
              <a:t>, </a:t>
            </a:r>
            <a:r>
              <a:rPr lang="sl-SI" sz="1200" i="1" dirty="0" err="1"/>
              <a:t>Cologne</a:t>
            </a:r>
            <a:r>
              <a:rPr lang="sl-SI" sz="1200" i="1" dirty="0"/>
              <a:t>. ZA7771 Data file </a:t>
            </a:r>
            <a:r>
              <a:rPr lang="sl-SI" sz="1200" i="1" dirty="0" err="1"/>
              <a:t>Version</a:t>
            </a:r>
            <a:r>
              <a:rPr lang="sl-SI" sz="1200" i="1" dirty="0"/>
              <a:t> 1.0.0, https://doi.org/10.4232/1.13786</a:t>
            </a:r>
            <a:r>
              <a:rPr lang="sl-SI" sz="1200" i="1" dirty="0" smtClean="0"/>
              <a:t>.</a:t>
            </a:r>
            <a:endParaRPr lang="sl-SI" sz="1200"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a:xfrm>
            <a:off x="302840" y="134389"/>
            <a:ext cx="8212510" cy="846339"/>
          </a:xfrm>
        </p:spPr>
        <p:txBody>
          <a:bodyPr/>
          <a:lstStyle/>
          <a:p>
            <a:r>
              <a:rPr lang="sl-SI" dirty="0" smtClean="0"/>
              <a:t>Podpora, zadovoljstvo z omejitvenimi ukrepi</a:t>
            </a:r>
            <a:endParaRPr lang="sl-SI" dirty="0"/>
          </a:p>
        </p:txBody>
      </p:sp>
    </p:spTree>
    <p:extLst>
      <p:ext uri="{BB962C8B-B14F-4D97-AF65-F5344CB8AC3E}">
        <p14:creationId xmlns:p14="http://schemas.microsoft.com/office/powerpoint/2010/main" val="1053148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00669644"/>
              </p:ext>
            </p:extLst>
          </p:nvPr>
        </p:nvGraphicFramePr>
        <p:xfrm>
          <a:off x="378075" y="1340768"/>
          <a:ext cx="8137275" cy="3859746"/>
        </p:xfrm>
        <a:graphic>
          <a:graphicData uri="http://schemas.openxmlformats.org/drawingml/2006/table">
            <a:tbl>
              <a:tblPr>
                <a:tableStyleId>{5C22544A-7EE6-4342-B048-85BDC9FD1C3A}</a:tableStyleId>
              </a:tblPr>
              <a:tblGrid>
                <a:gridCol w="962206">
                  <a:extLst>
                    <a:ext uri="{9D8B030D-6E8A-4147-A177-3AD203B41FA5}">
                      <a16:colId xmlns:a16="http://schemas.microsoft.com/office/drawing/2014/main" val="2060074920"/>
                    </a:ext>
                  </a:extLst>
                </a:gridCol>
                <a:gridCol w="539167">
                  <a:extLst>
                    <a:ext uri="{9D8B030D-6E8A-4147-A177-3AD203B41FA5}">
                      <a16:colId xmlns:a16="http://schemas.microsoft.com/office/drawing/2014/main" val="1745719812"/>
                    </a:ext>
                  </a:extLst>
                </a:gridCol>
                <a:gridCol w="572346">
                  <a:extLst>
                    <a:ext uri="{9D8B030D-6E8A-4147-A177-3AD203B41FA5}">
                      <a16:colId xmlns:a16="http://schemas.microsoft.com/office/drawing/2014/main" val="491835491"/>
                    </a:ext>
                  </a:extLst>
                </a:gridCol>
                <a:gridCol w="962206">
                  <a:extLst>
                    <a:ext uri="{9D8B030D-6E8A-4147-A177-3AD203B41FA5}">
                      <a16:colId xmlns:a16="http://schemas.microsoft.com/office/drawing/2014/main" val="1599212848"/>
                    </a:ext>
                  </a:extLst>
                </a:gridCol>
                <a:gridCol w="1094924">
                  <a:extLst>
                    <a:ext uri="{9D8B030D-6E8A-4147-A177-3AD203B41FA5}">
                      <a16:colId xmlns:a16="http://schemas.microsoft.com/office/drawing/2014/main" val="318431148"/>
                    </a:ext>
                  </a:extLst>
                </a:gridCol>
                <a:gridCol w="1053450">
                  <a:extLst>
                    <a:ext uri="{9D8B030D-6E8A-4147-A177-3AD203B41FA5}">
                      <a16:colId xmlns:a16="http://schemas.microsoft.com/office/drawing/2014/main" val="3566763857"/>
                    </a:ext>
                  </a:extLst>
                </a:gridCol>
                <a:gridCol w="539167">
                  <a:extLst>
                    <a:ext uri="{9D8B030D-6E8A-4147-A177-3AD203B41FA5}">
                      <a16:colId xmlns:a16="http://schemas.microsoft.com/office/drawing/2014/main" val="4250405730"/>
                    </a:ext>
                  </a:extLst>
                </a:gridCol>
                <a:gridCol w="539167">
                  <a:extLst>
                    <a:ext uri="{9D8B030D-6E8A-4147-A177-3AD203B41FA5}">
                      <a16:colId xmlns:a16="http://schemas.microsoft.com/office/drawing/2014/main" val="3354416127"/>
                    </a:ext>
                  </a:extLst>
                </a:gridCol>
                <a:gridCol w="729949">
                  <a:extLst>
                    <a:ext uri="{9D8B030D-6E8A-4147-A177-3AD203B41FA5}">
                      <a16:colId xmlns:a16="http://schemas.microsoft.com/office/drawing/2014/main" val="3601240174"/>
                    </a:ext>
                  </a:extLst>
                </a:gridCol>
                <a:gridCol w="605526">
                  <a:extLst>
                    <a:ext uri="{9D8B030D-6E8A-4147-A177-3AD203B41FA5}">
                      <a16:colId xmlns:a16="http://schemas.microsoft.com/office/drawing/2014/main" val="871979574"/>
                    </a:ext>
                  </a:extLst>
                </a:gridCol>
                <a:gridCol w="539167">
                  <a:extLst>
                    <a:ext uri="{9D8B030D-6E8A-4147-A177-3AD203B41FA5}">
                      <a16:colId xmlns:a16="http://schemas.microsoft.com/office/drawing/2014/main" val="3048079993"/>
                    </a:ext>
                  </a:extLst>
                </a:gridCol>
              </a:tblGrid>
              <a:tr h="635956">
                <a:tc>
                  <a:txBody>
                    <a:bodyPr/>
                    <a:lstStyle/>
                    <a:p>
                      <a:pPr algn="l" fontAlgn="b"/>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l" fontAlgn="t"/>
                      <a:r>
                        <a:rPr lang="sl-SI" sz="1050" u="none" strike="noStrike" dirty="0" err="1">
                          <a:effectLst/>
                        </a:rPr>
                        <a:t>Individualism</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err="1">
                          <a:effectLst/>
                        </a:rPr>
                        <a:t>SupportGOVERNMENT</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a:effectLst/>
                        </a:rPr>
                        <a:t>LIMITATION_FREEDOMS</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err="1">
                          <a:effectLst/>
                        </a:rPr>
                        <a:t>Everyone_vaccinated_duty</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SATISFACTION_MEASURES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False_Viruses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All_Less_Vaccinated_Later_Never</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Stringency&gt;6_22</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dirty="0" err="1">
                          <a:effectLst/>
                        </a:rPr>
                        <a:t>Stringency</a:t>
                      </a:r>
                      <a:r>
                        <a:rPr lang="sl-SI" sz="1050" u="none" strike="noStrike" dirty="0">
                          <a:effectLst/>
                        </a:rPr>
                        <a:t>&lt;_22</a:t>
                      </a:r>
                      <a:endParaRPr lang="sl-SI" sz="1050" b="1" i="0" u="none" strike="noStrike" dirty="0">
                        <a:solidFill>
                          <a:srgbClr val="000000"/>
                        </a:solidFill>
                        <a:effectLst/>
                        <a:latin typeface="Calibri" panose="020F0502020204030204" pitchFamily="34" charset="0"/>
                      </a:endParaRPr>
                    </a:p>
                  </a:txBody>
                  <a:tcPr marL="5033" marR="5033" marT="5033" marB="0"/>
                </a:tc>
                <a:tc>
                  <a:txBody>
                    <a:bodyPr/>
                    <a:lstStyle/>
                    <a:p>
                      <a:pPr algn="l" fontAlgn="t"/>
                      <a:r>
                        <a:rPr lang="sl-SI" sz="1050" u="none" strike="noStrike">
                          <a:effectLst/>
                        </a:rPr>
                        <a:t>Mobility</a:t>
                      </a:r>
                      <a:endParaRPr lang="sl-SI" sz="1050" b="1" i="0" u="none" strike="noStrike">
                        <a:solidFill>
                          <a:srgbClr val="000000"/>
                        </a:solidFill>
                        <a:effectLst/>
                        <a:latin typeface="Calibri" panose="020F0502020204030204" pitchFamily="34" charset="0"/>
                      </a:endParaRPr>
                    </a:p>
                  </a:txBody>
                  <a:tcPr marL="5033" marR="5033" marT="5033" marB="0"/>
                </a:tc>
                <a:extLst>
                  <a:ext uri="{0D108BD9-81ED-4DB2-BD59-A6C34878D82A}">
                    <a16:rowId xmlns:a16="http://schemas.microsoft.com/office/drawing/2014/main" val="2389749127"/>
                  </a:ext>
                </a:extLst>
              </a:tr>
              <a:tr h="246789">
                <a:tc>
                  <a:txBody>
                    <a:bodyPr/>
                    <a:lstStyle/>
                    <a:p>
                      <a:pPr algn="l" fontAlgn="t"/>
                      <a:r>
                        <a:rPr lang="sl-SI" sz="1050" u="none" strike="noStrike">
                          <a:effectLst/>
                        </a:rPr>
                        <a:t>SI_POV_GINI</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-0,33</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0,01</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0,11</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-0,08</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dirty="0">
                          <a:effectLst/>
                        </a:rPr>
                        <a:t>-</a:t>
                      </a:r>
                      <a:r>
                        <a:rPr lang="sl-SI" sz="1100" b="1" i="1" u="none" strike="noStrike" dirty="0">
                          <a:effectLst/>
                        </a:rPr>
                        <a:t>0,51</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0,21</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-0,09</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0,05</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254447386"/>
                  </a:ext>
                </a:extLst>
              </a:tr>
              <a:tr h="246789">
                <a:tc>
                  <a:txBody>
                    <a:bodyPr/>
                    <a:lstStyle/>
                    <a:p>
                      <a:pPr algn="l" fontAlgn="t"/>
                      <a:r>
                        <a:rPr lang="sl-SI" sz="1050" u="none" strike="noStrike">
                          <a:effectLst/>
                        </a:rPr>
                        <a:t>Tightness_adjusted_scale</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-0,18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0,28</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0,44</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0" i="0" u="none" strike="noStrike" dirty="0">
                          <a:effectLst/>
                        </a:rPr>
                        <a:t>0,39</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0,51</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0,28</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0,25</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dirty="0">
                          <a:effectLst/>
                        </a:rPr>
                        <a:t>-</a:t>
                      </a:r>
                      <a:r>
                        <a:rPr lang="sl-SI" sz="1100" b="1" i="1" u="none" strike="noStrike" dirty="0">
                          <a:effectLst/>
                        </a:rPr>
                        <a:t>0,13</a:t>
                      </a:r>
                      <a:endParaRPr lang="sl-SI" sz="110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897716815"/>
                  </a:ext>
                </a:extLst>
              </a:tr>
              <a:tr h="227805">
                <a:tc>
                  <a:txBody>
                    <a:bodyPr/>
                    <a:lstStyle/>
                    <a:p>
                      <a:pPr algn="l" fontAlgn="t"/>
                      <a:r>
                        <a:rPr lang="sl-SI" sz="1050" u="none" strike="noStrike">
                          <a:effectLst/>
                        </a:rPr>
                        <a:t>CTL_C</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0,22</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0,43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0,36</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0,18</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i="1" u="none" strike="noStrike" dirty="0">
                          <a:effectLst/>
                        </a:rPr>
                        <a:t>0,64</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0,39</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0,16</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-0,17</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434364972"/>
                  </a:ext>
                </a:extLst>
              </a:tr>
              <a:tr h="246789">
                <a:tc>
                  <a:txBody>
                    <a:bodyPr/>
                    <a:lstStyle/>
                    <a:p>
                      <a:pPr algn="l" fontAlgn="t"/>
                      <a:r>
                        <a:rPr lang="sl-SI" sz="1050" u="none" strike="noStrike">
                          <a:effectLst/>
                        </a:rPr>
                        <a:t>Individualism</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0,35</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u="none" strike="noStrike" dirty="0">
                          <a:effectLst/>
                        </a:rPr>
                        <a:t>0,42</a:t>
                      </a:r>
                      <a:endParaRPr lang="sl-SI" sz="110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0,39</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i="1" u="none" strike="noStrike" dirty="0">
                          <a:effectLst/>
                        </a:rPr>
                        <a:t>0,73</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0,49</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-0,05</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-0,18</a:t>
                      </a:r>
                      <a:endParaRPr lang="sl-SI" sz="110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2090308724"/>
                  </a:ext>
                </a:extLst>
              </a:tr>
              <a:tr h="411842">
                <a:tc>
                  <a:txBody>
                    <a:bodyPr/>
                    <a:lstStyle/>
                    <a:p>
                      <a:pPr algn="l" fontAlgn="t"/>
                      <a:r>
                        <a:rPr lang="sl-SI" sz="1050" u="none" strike="noStrike">
                          <a:effectLst/>
                        </a:rPr>
                        <a:t>SUPPOSE_NATIONAL_GOVERNMENT</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0,35</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0,84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0,86</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0,62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a:effectLst/>
                        </a:rPr>
                        <a:t>0,17</a:t>
                      </a:r>
                      <a:endParaRPr lang="sl-SI" sz="1100" b="1" i="1"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a:effectLst/>
                        </a:rPr>
                        <a:t>0,41</a:t>
                      </a:r>
                      <a:endParaRPr lang="sl-SI" sz="1100" b="1" i="1"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a:effectLst/>
                        </a:rPr>
                        <a:t>-0,27</a:t>
                      </a:r>
                      <a:endParaRPr lang="sl-SI" sz="1100" b="1" i="1"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3068344920"/>
                  </a:ext>
                </a:extLst>
              </a:tr>
              <a:tr h="411842">
                <a:tc>
                  <a:txBody>
                    <a:bodyPr/>
                    <a:lstStyle/>
                    <a:p>
                      <a:pPr algn="l" fontAlgn="t"/>
                      <a:r>
                        <a:rPr lang="sl-SI" sz="1050" u="none" strike="noStrike">
                          <a:effectLst/>
                        </a:rPr>
                        <a:t>LIMITATION_INDIVIDUAL_FREEDOMS_JUSTIFIED</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0,42</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0,84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u="none" strike="noStrike" dirty="0">
                          <a:effectLst/>
                        </a:rPr>
                        <a:t>0,74</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u="none" strike="noStrike" dirty="0">
                          <a:effectLst/>
                        </a:rPr>
                        <a:t>0,75</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0,63</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b="1" u="none" strike="noStrike" dirty="0">
                          <a:effectLst/>
                        </a:rPr>
                        <a:t>0,80</a:t>
                      </a:r>
                      <a:endParaRPr lang="sl-SI" sz="1050" b="1" i="1"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u="none" strike="noStrike">
                          <a:effectLst/>
                        </a:rPr>
                        <a:t>0,31</a:t>
                      </a:r>
                      <a:endParaRPr lang="sl-SI" sz="1100" b="1" i="1"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100" b="1" i="1" u="none" strike="noStrike" dirty="0">
                          <a:effectLst/>
                        </a:rPr>
                        <a:t>-0,32</a:t>
                      </a:r>
                      <a:endParaRPr lang="sl-SI" sz="110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2706488927"/>
                  </a:ext>
                </a:extLst>
              </a:tr>
              <a:tr h="411842">
                <a:tc>
                  <a:txBody>
                    <a:bodyPr/>
                    <a:lstStyle/>
                    <a:p>
                      <a:pPr algn="l" fontAlgn="t"/>
                      <a:r>
                        <a:rPr lang="sl-SI" sz="1050" u="none" strike="noStrike">
                          <a:effectLst/>
                        </a:rPr>
                        <a:t>Everyone_should_get_vaccinated_it_is_civic_duty</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0,18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0,52</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0,74</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0,38</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0,32</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0,86</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0,36</a:t>
                      </a:r>
                      <a:endParaRPr lang="sl-SI" sz="1050" b="1"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-0,12</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2308879361"/>
                  </a:ext>
                </a:extLst>
              </a:tr>
              <a:tr h="411842">
                <a:tc>
                  <a:txBody>
                    <a:bodyPr/>
                    <a:lstStyle/>
                    <a:p>
                      <a:pPr algn="l" fontAlgn="t"/>
                      <a:r>
                        <a:rPr lang="sl-SI" sz="1050" u="none" strike="noStrike">
                          <a:effectLst/>
                        </a:rPr>
                        <a:t>SATISFACTION_PANDEMIC_MEASURES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0,39</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0,86</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0,75</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0,38</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1,00</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0,53</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0,47</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-0,04</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0,24</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-0,10</a:t>
                      </a:r>
                      <a:endParaRPr lang="sl-SI" sz="1050" b="0" i="0" u="none" strike="noStrike">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1600393837"/>
                  </a:ext>
                </a:extLst>
              </a:tr>
              <a:tr h="227805">
                <a:tc>
                  <a:txBody>
                    <a:bodyPr/>
                    <a:lstStyle/>
                    <a:p>
                      <a:pPr algn="l" fontAlgn="t"/>
                      <a:r>
                        <a:rPr lang="sl-SI" sz="1050" u="none" strike="noStrike">
                          <a:effectLst/>
                        </a:rPr>
                        <a:t>False_Viruses</a:t>
                      </a:r>
                      <a:endParaRPr lang="sl-SI" sz="1050" b="1" i="0" u="none" strike="noStrike">
                        <a:solidFill>
                          <a:srgbClr val="000000"/>
                        </a:solidFill>
                        <a:effectLst/>
                        <a:latin typeface="Calibri" panose="020F0502020204030204" pitchFamily="34" charset="0"/>
                      </a:endParaRPr>
                    </a:p>
                  </a:txBody>
                  <a:tcPr marL="5033" marR="5033" marT="5033" marB="0"/>
                </a:tc>
                <a:tc>
                  <a:txBody>
                    <a:bodyPr/>
                    <a:lstStyle/>
                    <a:p>
                      <a:pPr algn="r" fontAlgn="b"/>
                      <a:r>
                        <a:rPr lang="sl-SI" sz="1050" u="none" strike="noStrike">
                          <a:effectLst/>
                        </a:rPr>
                        <a:t>0,73</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0,50</a:t>
                      </a:r>
                      <a:endParaRPr lang="sl-SI" sz="1050" b="1"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0,63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0,32</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a:effectLst/>
                        </a:rPr>
                        <a:t>0,53</a:t>
                      </a:r>
                      <a:endParaRPr lang="sl-SI" sz="1050" b="0" i="0" u="none" strike="noStrike">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1,00</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0,60</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-0,12</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0,07</a:t>
                      </a:r>
                      <a:endParaRPr lang="sl-SI" sz="1050" b="0" i="0" u="none" strike="noStrike" dirty="0">
                        <a:solidFill>
                          <a:srgbClr val="000000"/>
                        </a:solidFill>
                        <a:effectLst/>
                        <a:latin typeface="Calibri" panose="020F0502020204030204" pitchFamily="34" charset="0"/>
                      </a:endParaRPr>
                    </a:p>
                  </a:txBody>
                  <a:tcPr marL="5033" marR="5033" marT="5033" marB="0" anchor="b"/>
                </a:tc>
                <a:tc>
                  <a:txBody>
                    <a:bodyPr/>
                    <a:lstStyle/>
                    <a:p>
                      <a:pPr algn="r" fontAlgn="b"/>
                      <a:r>
                        <a:rPr lang="sl-SI" sz="1050" u="none" strike="noStrike" dirty="0">
                          <a:effectLst/>
                        </a:rPr>
                        <a:t>-</a:t>
                      </a:r>
                      <a:r>
                        <a:rPr lang="sl-SI" sz="1050" b="1" i="1" u="none" strike="noStrike" dirty="0">
                          <a:effectLst/>
                        </a:rPr>
                        <a:t>0,27</a:t>
                      </a:r>
                      <a:endParaRPr lang="sl-SI" sz="1050" b="1" i="1" u="none" strike="noStrike" dirty="0">
                        <a:solidFill>
                          <a:srgbClr val="000000"/>
                        </a:solidFill>
                        <a:effectLst/>
                        <a:latin typeface="Calibri" panose="020F0502020204030204" pitchFamily="34" charset="0"/>
                      </a:endParaRPr>
                    </a:p>
                  </a:txBody>
                  <a:tcPr marL="5033" marR="5033" marT="5033" marB="0" anchor="b"/>
                </a:tc>
                <a:extLst>
                  <a:ext uri="{0D108BD9-81ED-4DB2-BD59-A6C34878D82A}">
                    <a16:rowId xmlns:a16="http://schemas.microsoft.com/office/drawing/2014/main" val="3783484638"/>
                  </a:ext>
                </a:extLst>
              </a:tr>
            </a:tbl>
          </a:graphicData>
        </a:graphic>
      </p:graphicFrame>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Korelacije: Sledenje in podpora ukrepom po lastnostih držav</a:t>
            </a:r>
            <a:endParaRPr lang="sl-SI" dirty="0"/>
          </a:p>
        </p:txBody>
      </p:sp>
    </p:spTree>
    <p:extLst>
      <p:ext uri="{BB962C8B-B14F-4D97-AF65-F5344CB8AC3E}">
        <p14:creationId xmlns:p14="http://schemas.microsoft.com/office/powerpoint/2010/main" val="4287418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42884" y="681280"/>
            <a:ext cx="8407846" cy="5409631"/>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Graf z državami: Individualizem</a:t>
            </a:r>
            <a:endParaRPr lang="sl-SI" dirty="0"/>
          </a:p>
        </p:txBody>
      </p:sp>
    </p:spTree>
    <p:extLst>
      <p:ext uri="{BB962C8B-B14F-4D97-AF65-F5344CB8AC3E}">
        <p14:creationId xmlns:p14="http://schemas.microsoft.com/office/powerpoint/2010/main" val="869281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683664"/>
            <a:ext cx="8620396" cy="4977584"/>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Kulturna </a:t>
            </a:r>
            <a:r>
              <a:rPr lang="sl-SI" dirty="0"/>
              <a:t>Togost</a:t>
            </a:r>
          </a:p>
        </p:txBody>
      </p:sp>
    </p:spTree>
    <p:extLst>
      <p:ext uri="{BB962C8B-B14F-4D97-AF65-F5344CB8AC3E}">
        <p14:creationId xmlns:p14="http://schemas.microsoft.com/office/powerpoint/2010/main" val="477363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213" y="1495429"/>
            <a:ext cx="8229600" cy="3940166"/>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endParaRPr lang="sl-SI"/>
          </a:p>
        </p:txBody>
      </p:sp>
    </p:spTree>
    <p:extLst>
      <p:ext uri="{BB962C8B-B14F-4D97-AF65-F5344CB8AC3E}">
        <p14:creationId xmlns:p14="http://schemas.microsoft.com/office/powerpoint/2010/main" val="124301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018"/>
            <a:ext cx="9144000" cy="4377963"/>
          </a:xfrm>
          <a:prstGeom prst="rect">
            <a:avLst/>
          </a:prstGeom>
        </p:spPr>
      </p:pic>
    </p:spTree>
    <p:extLst>
      <p:ext uri="{BB962C8B-B14F-4D97-AF65-F5344CB8AC3E}">
        <p14:creationId xmlns:p14="http://schemas.microsoft.com/office/powerpoint/2010/main" val="25083036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018"/>
            <a:ext cx="9144000" cy="4377963"/>
          </a:xfrm>
          <a:prstGeom prst="rect">
            <a:avLst/>
          </a:prstGeom>
        </p:spPr>
      </p:pic>
    </p:spTree>
    <p:extLst>
      <p:ext uri="{BB962C8B-B14F-4D97-AF65-F5344CB8AC3E}">
        <p14:creationId xmlns:p14="http://schemas.microsoft.com/office/powerpoint/2010/main" val="1254945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0018"/>
            <a:ext cx="9144000" cy="4377963"/>
          </a:xfrm>
          <a:prstGeom prst="rect">
            <a:avLst/>
          </a:prstGeom>
        </p:spPr>
      </p:pic>
    </p:spTree>
    <p:extLst>
      <p:ext uri="{BB962C8B-B14F-4D97-AF65-F5344CB8AC3E}">
        <p14:creationId xmlns:p14="http://schemas.microsoft.com/office/powerpoint/2010/main" val="1074368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586912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027081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sl-SI" dirty="0" smtClean="0"/>
              <a:t>Kolikšna </a:t>
            </a:r>
            <a:r>
              <a:rPr lang="sl-SI" dirty="0"/>
              <a:t>je bila podpora in sledenje omejitvenim ukrepom za blaženje poteka </a:t>
            </a:r>
            <a:r>
              <a:rPr lang="sl-SI" dirty="0" smtClean="0"/>
              <a:t>epidemije?</a:t>
            </a:r>
          </a:p>
          <a:p>
            <a:endParaRPr lang="sl-SI" dirty="0" smtClean="0"/>
          </a:p>
          <a:p>
            <a:r>
              <a:rPr lang="sl-SI" dirty="0" smtClean="0"/>
              <a:t>Strogost ukrepov? </a:t>
            </a:r>
          </a:p>
          <a:p>
            <a:pPr marL="342900" indent="-342900">
              <a:buFont typeface="Arial" panose="020B0604020202020204" pitchFamily="34" charset="0"/>
              <a:buChar char="•"/>
            </a:pPr>
            <a:r>
              <a:rPr lang="sl-SI" dirty="0" smtClean="0"/>
              <a:t>odvisna tudi od stanja in dinamike epidemije; po drugi strani so države sprejemale (vsaj na začetku) dokaj podobne ukrepe – posnemale druga drugo? (</a:t>
            </a:r>
            <a:r>
              <a:rPr lang="en-US" sz="1400" i="1" dirty="0" err="1"/>
              <a:t>Rausis</a:t>
            </a:r>
            <a:r>
              <a:rPr lang="en-US" sz="1400" i="1" dirty="0"/>
              <a:t>, F. and </a:t>
            </a:r>
            <a:r>
              <a:rPr lang="en-US" sz="1400" i="1" dirty="0" err="1"/>
              <a:t>Hoffmeyer-Zlotnik</a:t>
            </a:r>
            <a:r>
              <a:rPr lang="en-US" sz="1400" i="1" dirty="0"/>
              <a:t>, P. (2021), Contagious Policies? Studying National Responses to a Global Pandemic in Europe. Swiss </a:t>
            </a:r>
            <a:r>
              <a:rPr lang="en-US" sz="1400" i="1" dirty="0" err="1"/>
              <a:t>Polit</a:t>
            </a:r>
            <a:r>
              <a:rPr lang="en-US" sz="1400" i="1" dirty="0"/>
              <a:t> </a:t>
            </a:r>
            <a:r>
              <a:rPr lang="en-US" sz="1400" i="1" dirty="0" err="1"/>
              <a:t>Sci</a:t>
            </a:r>
            <a:r>
              <a:rPr lang="en-US" sz="1400" i="1" dirty="0"/>
              <a:t> Rev, 27: 283-296. </a:t>
            </a:r>
            <a:r>
              <a:rPr lang="en-US" sz="1400" i="1" dirty="0">
                <a:hlinkClick r:id="rId2"/>
              </a:rPr>
              <a:t>https://</a:t>
            </a:r>
            <a:r>
              <a:rPr lang="en-US" sz="1400" i="1" dirty="0" smtClean="0">
                <a:hlinkClick r:id="rId2"/>
              </a:rPr>
              <a:t>doi.org/10.1111/spsr.12450</a:t>
            </a:r>
            <a:r>
              <a:rPr lang="sl-SI" sz="1400" i="1" dirty="0" smtClean="0"/>
              <a:t>)</a:t>
            </a:r>
          </a:p>
          <a:p>
            <a:endParaRPr lang="sl-SI" dirty="0" smtClean="0"/>
          </a:p>
          <a:p>
            <a:r>
              <a:rPr lang="sl-SI" dirty="0" smtClean="0"/>
              <a:t>Sledenje ukrepom? </a:t>
            </a:r>
          </a:p>
          <a:p>
            <a:pPr marL="342900" indent="-342900">
              <a:buFont typeface="Arial" panose="020B0604020202020204" pitchFamily="34" charset="0"/>
              <a:buChar char="•"/>
            </a:pPr>
            <a:r>
              <a:rPr lang="sl-SI" dirty="0" smtClean="0"/>
              <a:t>odvisno od splošnega družbenega in političnega zaupanja, solidarnosti in kohezivnosti v družbi…</a:t>
            </a:r>
            <a:endParaRPr lang="sl-SI" dirty="0"/>
          </a:p>
          <a:p>
            <a:endParaRPr lang="sl-SI" dirty="0"/>
          </a:p>
          <a:p>
            <a:r>
              <a:rPr lang="sl-SI" dirty="0"/>
              <a:t>Kakšno vlogo imajo pri tem dimenzije nacionalne kulture?</a:t>
            </a:r>
          </a:p>
          <a:p>
            <a:endParaRPr lang="sl-SI" dirty="0"/>
          </a:p>
        </p:txBody>
      </p:sp>
      <p:sp>
        <p:nvSpPr>
          <p:cNvPr id="8" name="Text Placeholder 7"/>
          <p:cNvSpPr>
            <a:spLocks noGrp="1"/>
          </p:cNvSpPr>
          <p:nvPr>
            <p:ph type="body" sz="quarter" idx="10"/>
          </p:nvPr>
        </p:nvSpPr>
        <p:spPr/>
        <p:txBody>
          <a:bodyPr/>
          <a:lstStyle/>
          <a:p>
            <a:endParaRPr lang="sl-SI"/>
          </a:p>
        </p:txBody>
      </p:sp>
      <p:sp>
        <p:nvSpPr>
          <p:cNvPr id="6" name="Title 5"/>
          <p:cNvSpPr>
            <a:spLocks noGrp="1"/>
          </p:cNvSpPr>
          <p:nvPr>
            <p:ph type="title"/>
          </p:nvPr>
        </p:nvSpPr>
        <p:spPr>
          <a:xfrm>
            <a:off x="302840" y="134389"/>
            <a:ext cx="8212510" cy="630315"/>
          </a:xfrm>
        </p:spPr>
        <p:txBody>
          <a:bodyPr/>
          <a:lstStyle/>
          <a:p>
            <a:r>
              <a:rPr lang="sl-SI" dirty="0" smtClean="0"/>
              <a:t>Glavno vprašanje</a:t>
            </a:r>
            <a:endParaRPr lang="sl-SI" dirty="0"/>
          </a:p>
        </p:txBody>
      </p:sp>
    </p:spTree>
    <p:extLst>
      <p:ext uri="{BB962C8B-B14F-4D97-AF65-F5344CB8AC3E}">
        <p14:creationId xmlns:p14="http://schemas.microsoft.com/office/powerpoint/2010/main" val="19721834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3932174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947530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6842040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522730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740384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615357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16229903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2062399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8595"/>
            <a:ext cx="9144000" cy="4420810"/>
          </a:xfrm>
          <a:prstGeom prst="rect">
            <a:avLst/>
          </a:prstGeom>
        </p:spPr>
      </p:pic>
    </p:spTree>
    <p:extLst>
      <p:ext uri="{BB962C8B-B14F-4D97-AF65-F5344CB8AC3E}">
        <p14:creationId xmlns:p14="http://schemas.microsoft.com/office/powerpoint/2010/main" val="3970066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052736"/>
            <a:ext cx="8348710" cy="648072"/>
          </a:xfrm>
        </p:spPr>
        <p:txBody>
          <a:bodyPr/>
          <a:lstStyle/>
          <a:p>
            <a:r>
              <a:rPr lang="sl-SI" dirty="0" smtClean="0"/>
              <a:t>Hvala za pozornost!</a:t>
            </a:r>
            <a:endParaRPr lang="sl-SI" dirty="0"/>
          </a:p>
        </p:txBody>
      </p:sp>
    </p:spTree>
    <p:extLst>
      <p:ext uri="{BB962C8B-B14F-4D97-AF65-F5344CB8AC3E}">
        <p14:creationId xmlns:p14="http://schemas.microsoft.com/office/powerpoint/2010/main" val="1719091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94" y="867627"/>
            <a:ext cx="8101012" cy="5400675"/>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Strogost ukrepov – dinamika </a:t>
            </a:r>
            <a:endParaRPr lang="sl-SI" dirty="0"/>
          </a:p>
        </p:txBody>
      </p:sp>
      <p:sp>
        <p:nvSpPr>
          <p:cNvPr id="5" name="TextBox 4"/>
          <p:cNvSpPr txBox="1"/>
          <p:nvPr/>
        </p:nvSpPr>
        <p:spPr>
          <a:xfrm>
            <a:off x="302840" y="6165304"/>
            <a:ext cx="8229600" cy="646331"/>
          </a:xfrm>
          <a:prstGeom prst="rect">
            <a:avLst/>
          </a:prstGeom>
          <a:noFill/>
        </p:spPr>
        <p:txBody>
          <a:bodyPr wrap="square" rtlCol="0">
            <a:spAutoFit/>
          </a:bodyPr>
          <a:lstStyle/>
          <a:p>
            <a:r>
              <a:rPr lang="sl-SI" dirty="0" smtClean="0"/>
              <a:t>Vir: </a:t>
            </a:r>
            <a:r>
              <a:rPr lang="en-US" dirty="0" smtClean="0"/>
              <a:t>Hale</a:t>
            </a:r>
            <a:r>
              <a:rPr lang="en-US" dirty="0"/>
              <a:t>, Thomas, Sam Webster, Anna Petherick, Toby Phillips, and Beatriz Kira (2020). Oxford COVID-19 Government Response Tracker, </a:t>
            </a:r>
            <a:r>
              <a:rPr lang="en-US" dirty="0" err="1"/>
              <a:t>Blavatnik</a:t>
            </a:r>
            <a:r>
              <a:rPr lang="en-US" dirty="0"/>
              <a:t> School of Government</a:t>
            </a:r>
            <a:r>
              <a:rPr lang="en-US" dirty="0" smtClean="0"/>
              <a:t>.</a:t>
            </a:r>
            <a:endParaRPr lang="sl-SI" dirty="0"/>
          </a:p>
        </p:txBody>
      </p:sp>
      <p:sp>
        <p:nvSpPr>
          <p:cNvPr id="7" name="Line Callout 3 6"/>
          <p:cNvSpPr/>
          <p:nvPr/>
        </p:nvSpPr>
        <p:spPr>
          <a:xfrm>
            <a:off x="1907704" y="728699"/>
            <a:ext cx="1296144" cy="277857"/>
          </a:xfrm>
          <a:prstGeom prst="borderCallout3">
            <a:avLst>
              <a:gd name="adj1" fmla="val 18750"/>
              <a:gd name="adj2" fmla="val -8333"/>
              <a:gd name="adj3" fmla="val 18750"/>
              <a:gd name="adj4" fmla="val -16667"/>
              <a:gd name="adj5" fmla="val 100000"/>
              <a:gd name="adj6" fmla="val -16667"/>
              <a:gd name="adj7" fmla="val 419409"/>
              <a:gd name="adj8" fmla="val 227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Slovenija</a:t>
            </a:r>
            <a:endParaRPr lang="sl-SI" dirty="0"/>
          </a:p>
        </p:txBody>
      </p:sp>
      <p:sp>
        <p:nvSpPr>
          <p:cNvPr id="8" name="Line Callout 1 (No Border) 7"/>
          <p:cNvSpPr/>
          <p:nvPr/>
        </p:nvSpPr>
        <p:spPr>
          <a:xfrm>
            <a:off x="2771800" y="1268760"/>
            <a:ext cx="1296144" cy="360040"/>
          </a:xfrm>
          <a:prstGeom prst="callout1">
            <a:avLst>
              <a:gd name="adj1" fmla="val 18750"/>
              <a:gd name="adj2" fmla="val -8333"/>
              <a:gd name="adj3" fmla="val 327629"/>
              <a:gd name="adj4" fmla="val -233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Madžarska</a:t>
            </a:r>
            <a:endParaRPr lang="sl-SI" dirty="0"/>
          </a:p>
        </p:txBody>
      </p:sp>
      <p:sp>
        <p:nvSpPr>
          <p:cNvPr id="9" name="Line Callout 1 (Accent Bar) 8"/>
          <p:cNvSpPr/>
          <p:nvPr/>
        </p:nvSpPr>
        <p:spPr>
          <a:xfrm>
            <a:off x="4932973" y="1628158"/>
            <a:ext cx="1297077" cy="360039"/>
          </a:xfrm>
          <a:prstGeom prst="accentCallout1">
            <a:avLst>
              <a:gd name="adj1" fmla="val 18750"/>
              <a:gd name="adj2" fmla="val -8333"/>
              <a:gd name="adj3" fmla="val 336594"/>
              <a:gd name="adj4" fmla="val -756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Francija</a:t>
            </a:r>
            <a:endParaRPr lang="sl-SI" dirty="0"/>
          </a:p>
        </p:txBody>
      </p:sp>
      <p:sp>
        <p:nvSpPr>
          <p:cNvPr id="10" name="Line Callout 1 (No Border) 9"/>
          <p:cNvSpPr/>
          <p:nvPr/>
        </p:nvSpPr>
        <p:spPr>
          <a:xfrm>
            <a:off x="5868144" y="2189244"/>
            <a:ext cx="1728192" cy="411502"/>
          </a:xfrm>
          <a:prstGeom prst="callout1">
            <a:avLst>
              <a:gd name="adj1" fmla="val 18750"/>
              <a:gd name="adj2" fmla="val -8333"/>
              <a:gd name="adj3" fmla="val 266740"/>
              <a:gd name="adj4" fmla="val -78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l-SI" dirty="0" smtClean="0"/>
              <a:t>Danska</a:t>
            </a:r>
            <a:endParaRPr lang="sl-SI" dirty="0"/>
          </a:p>
        </p:txBody>
      </p:sp>
      <p:sp>
        <p:nvSpPr>
          <p:cNvPr id="11" name="TextBox 10"/>
          <p:cNvSpPr txBox="1"/>
          <p:nvPr/>
        </p:nvSpPr>
        <p:spPr>
          <a:xfrm>
            <a:off x="6230050" y="476672"/>
            <a:ext cx="2913950" cy="1661993"/>
          </a:xfrm>
          <a:prstGeom prst="rect">
            <a:avLst/>
          </a:prstGeom>
          <a:noFill/>
        </p:spPr>
        <p:txBody>
          <a:bodyPr wrap="square" rtlCol="0">
            <a:spAutoFit/>
          </a:bodyPr>
          <a:lstStyle/>
          <a:p>
            <a:r>
              <a:rPr lang="en-GB" sz="1400" dirty="0"/>
              <a:t>·  </a:t>
            </a:r>
            <a:r>
              <a:rPr lang="en-GB" sz="1400" u="sng" dirty="0">
                <a:hlinkClick r:id="rId3"/>
              </a:rPr>
              <a:t>C - containment and closure policies</a:t>
            </a:r>
            <a:r>
              <a:rPr lang="en-GB" sz="1400" dirty="0"/>
              <a:t> </a:t>
            </a:r>
            <a:endParaRPr lang="sl-SI" sz="1400" dirty="0"/>
          </a:p>
          <a:p>
            <a:r>
              <a:rPr lang="en-GB" sz="1400" dirty="0"/>
              <a:t>·  </a:t>
            </a:r>
            <a:r>
              <a:rPr lang="en-GB" sz="1400" u="sng" dirty="0">
                <a:hlinkClick r:id="rId4"/>
              </a:rPr>
              <a:t>E - economic policies</a:t>
            </a:r>
            <a:r>
              <a:rPr lang="en-GB" sz="1400" dirty="0"/>
              <a:t> </a:t>
            </a:r>
            <a:endParaRPr lang="sl-SI" sz="1400" dirty="0"/>
          </a:p>
          <a:p>
            <a:r>
              <a:rPr lang="en-GB" sz="1400" dirty="0"/>
              <a:t>·  </a:t>
            </a:r>
            <a:r>
              <a:rPr lang="en-GB" sz="1400" u="sng" dirty="0">
                <a:hlinkClick r:id="rId5"/>
              </a:rPr>
              <a:t>H - health system policies</a:t>
            </a:r>
            <a:r>
              <a:rPr lang="en-GB" sz="1400" dirty="0"/>
              <a:t> </a:t>
            </a:r>
            <a:endParaRPr lang="sl-SI" sz="1400" dirty="0"/>
          </a:p>
          <a:p>
            <a:r>
              <a:rPr lang="en-GB" sz="1400" dirty="0"/>
              <a:t>·  </a:t>
            </a:r>
            <a:r>
              <a:rPr lang="en-GB" sz="1400" u="sng" dirty="0">
                <a:hlinkClick r:id="rId6"/>
              </a:rPr>
              <a:t>V - vaccination policies</a:t>
            </a:r>
            <a:r>
              <a:rPr lang="en-GB" sz="1400" dirty="0"/>
              <a:t> </a:t>
            </a:r>
            <a:endParaRPr lang="sl-SI" sz="1400" dirty="0"/>
          </a:p>
          <a:p>
            <a:r>
              <a:rPr lang="en-GB" sz="1400" dirty="0"/>
              <a:t>·  </a:t>
            </a:r>
            <a:r>
              <a:rPr lang="en-GB" sz="1400" u="sng" dirty="0">
                <a:hlinkClick r:id="rId7"/>
              </a:rPr>
              <a:t>M - miscellaneous policies</a:t>
            </a:r>
            <a:endParaRPr lang="sl-SI" sz="1400" dirty="0"/>
          </a:p>
          <a:p>
            <a:endParaRPr lang="sl-SI" dirty="0"/>
          </a:p>
        </p:txBody>
      </p:sp>
    </p:spTree>
    <p:extLst>
      <p:ext uri="{BB962C8B-B14F-4D97-AF65-F5344CB8AC3E}">
        <p14:creationId xmlns:p14="http://schemas.microsoft.com/office/powerpoint/2010/main" val="409127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592" y="260648"/>
            <a:ext cx="10520274" cy="5976664"/>
          </a:xfr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Strogost ukrepov – Evropske države</a:t>
            </a:r>
            <a:endParaRPr lang="sl-SI" dirty="0"/>
          </a:p>
        </p:txBody>
      </p:sp>
    </p:spTree>
    <p:extLst>
      <p:ext uri="{BB962C8B-B14F-4D97-AF65-F5344CB8AC3E}">
        <p14:creationId xmlns:p14="http://schemas.microsoft.com/office/powerpoint/2010/main" val="3021939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62382" y="683664"/>
            <a:ext cx="8595195" cy="4473528"/>
          </a:xfrm>
          <a:prstGeom prst="rect">
            <a:avLst/>
          </a:prstGeo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sz="2400" dirty="0" smtClean="0"/>
              <a:t>Sledenje ukrepom  - </a:t>
            </a:r>
            <a:r>
              <a:rPr lang="sl-SI" sz="2400" dirty="0"/>
              <a:t>o</a:t>
            </a:r>
            <a:r>
              <a:rPr lang="sl-SI" sz="2400" dirty="0" smtClean="0"/>
              <a:t>mejitev gibanja (2021)</a:t>
            </a:r>
            <a:endParaRPr lang="sl-SI" sz="2400" dirty="0"/>
          </a:p>
        </p:txBody>
      </p:sp>
      <p:sp>
        <p:nvSpPr>
          <p:cNvPr id="5" name="TextBox 4"/>
          <p:cNvSpPr txBox="1"/>
          <p:nvPr/>
        </p:nvSpPr>
        <p:spPr>
          <a:xfrm>
            <a:off x="302840" y="6246344"/>
            <a:ext cx="7797552" cy="646331"/>
          </a:xfrm>
          <a:prstGeom prst="rect">
            <a:avLst/>
          </a:prstGeom>
          <a:noFill/>
        </p:spPr>
        <p:txBody>
          <a:bodyPr wrap="square" rtlCol="0">
            <a:spAutoFit/>
          </a:bodyPr>
          <a:lstStyle/>
          <a:p>
            <a:r>
              <a:rPr lang="sl-SI" dirty="0" smtClean="0"/>
              <a:t>Lastni izračun na podlagi podatkov Google </a:t>
            </a:r>
            <a:r>
              <a:rPr lang="sl-SI" dirty="0"/>
              <a:t>LLC </a:t>
            </a:r>
            <a:r>
              <a:rPr lang="sl-SI" i="1" dirty="0"/>
              <a:t>"Google COVID-19 </a:t>
            </a:r>
            <a:r>
              <a:rPr lang="sl-SI" i="1" dirty="0" err="1"/>
              <a:t>Community</a:t>
            </a:r>
            <a:r>
              <a:rPr lang="sl-SI" i="1" dirty="0"/>
              <a:t> </a:t>
            </a:r>
            <a:r>
              <a:rPr lang="sl-SI" i="1" dirty="0" err="1"/>
              <a:t>Mobility</a:t>
            </a:r>
            <a:r>
              <a:rPr lang="sl-SI" i="1" dirty="0"/>
              <a:t> </a:t>
            </a:r>
            <a:r>
              <a:rPr lang="sl-SI" i="1" dirty="0" err="1"/>
              <a:t>Reports</a:t>
            </a:r>
            <a:r>
              <a:rPr lang="sl-SI" i="1" dirty="0" smtClean="0"/>
              <a:t>"</a:t>
            </a:r>
            <a:r>
              <a:rPr lang="sl-SI" dirty="0" smtClean="0"/>
              <a:t>. https</a:t>
            </a:r>
            <a:r>
              <a:rPr lang="sl-SI" dirty="0"/>
              <a:t>://www.google.com/covid19/mobility/ </a:t>
            </a:r>
            <a:r>
              <a:rPr lang="sl-SI" dirty="0" err="1"/>
              <a:t>Accessed</a:t>
            </a:r>
            <a:r>
              <a:rPr lang="sl-SI" dirty="0"/>
              <a:t>: </a:t>
            </a:r>
            <a:r>
              <a:rPr lang="sl-SI" dirty="0" smtClean="0"/>
              <a:t>11. 22</a:t>
            </a:r>
            <a:endParaRPr lang="sl-SI" dirty="0"/>
          </a:p>
        </p:txBody>
      </p:sp>
    </p:spTree>
    <p:extLst>
      <p:ext uri="{BB962C8B-B14F-4D97-AF65-F5344CB8AC3E}">
        <p14:creationId xmlns:p14="http://schemas.microsoft.com/office/powerpoint/2010/main" val="2411839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sl-SI" dirty="0" smtClean="0"/>
              <a:t>Kultura = pomeni in vrednote, po katerih se razlikujemo </a:t>
            </a:r>
            <a:r>
              <a:rPr lang="en-GB" dirty="0" smtClean="0"/>
              <a:t>(</a:t>
            </a:r>
            <a:r>
              <a:rPr lang="en-GB" u="sng" dirty="0" smtClean="0">
                <a:hlinkClick r:id="rId3"/>
              </a:rPr>
              <a:t>Hofstede </a:t>
            </a:r>
            <a:r>
              <a:rPr lang="en-GB" u="sng" dirty="0">
                <a:hlinkClick r:id="rId3"/>
              </a:rPr>
              <a:t>et al., 2010</a:t>
            </a:r>
            <a:r>
              <a:rPr lang="en-GB" dirty="0"/>
              <a:t>). </a:t>
            </a:r>
            <a:r>
              <a:rPr lang="sl-SI" dirty="0" smtClean="0"/>
              <a:t>Loči Individualizem, Distanco do moči, Izogibanje negotovosti, </a:t>
            </a:r>
            <a:r>
              <a:rPr lang="sl-SI" dirty="0" err="1" smtClean="0"/>
              <a:t>Maskulinizem</a:t>
            </a:r>
            <a:r>
              <a:rPr lang="sl-SI" dirty="0" smtClean="0"/>
              <a:t>, ...</a:t>
            </a:r>
          </a:p>
          <a:p>
            <a:r>
              <a:rPr lang="sl-SI" sz="1600" dirty="0" smtClean="0"/>
              <a:t>Primer hipoteze: v bolj </a:t>
            </a:r>
            <a:r>
              <a:rPr lang="sl-SI" sz="1600" b="1" dirty="0" smtClean="0"/>
              <a:t>kolektivistični</a:t>
            </a:r>
            <a:r>
              <a:rPr lang="sl-SI" sz="1600" dirty="0" smtClean="0"/>
              <a:t> kulturi je izrazitejši </a:t>
            </a:r>
          </a:p>
          <a:p>
            <a:r>
              <a:rPr lang="sl-SI" sz="1600" dirty="0" smtClean="0"/>
              <a:t>občutek skupnostne soodvisnosti; </a:t>
            </a:r>
          </a:p>
          <a:p>
            <a:r>
              <a:rPr lang="sl-SI" sz="1600" dirty="0" smtClean="0"/>
              <a:t>prisotna je dolžnosti skrbi za skupno dobro</a:t>
            </a:r>
          </a:p>
          <a:p>
            <a:endParaRPr lang="sl-SI" sz="1600" dirty="0" smtClean="0"/>
          </a:p>
          <a:p>
            <a:r>
              <a:rPr lang="sl-SI" sz="1600" dirty="0" smtClean="0"/>
              <a:t> </a:t>
            </a:r>
            <a:r>
              <a:rPr lang="sl-SI" dirty="0" err="1" smtClean="0"/>
              <a:t>Loose</a:t>
            </a:r>
            <a:r>
              <a:rPr lang="sl-SI" dirty="0" smtClean="0"/>
              <a:t> </a:t>
            </a:r>
            <a:r>
              <a:rPr lang="sl-SI" dirty="0" err="1" smtClean="0"/>
              <a:t>vs</a:t>
            </a:r>
            <a:r>
              <a:rPr lang="sl-SI" dirty="0" smtClean="0"/>
              <a:t>. </a:t>
            </a:r>
            <a:r>
              <a:rPr lang="sl-SI" dirty="0" err="1" smtClean="0"/>
              <a:t>Tight</a:t>
            </a:r>
            <a:r>
              <a:rPr lang="sl-SI" dirty="0" smtClean="0"/>
              <a:t> </a:t>
            </a:r>
            <a:r>
              <a:rPr lang="sl-SI" dirty="0" err="1" smtClean="0"/>
              <a:t>cultures</a:t>
            </a:r>
            <a:r>
              <a:rPr lang="sl-SI" dirty="0" smtClean="0"/>
              <a:t> – kulturna Togost </a:t>
            </a:r>
            <a:r>
              <a:rPr lang="sl-SI" dirty="0" err="1" smtClean="0"/>
              <a:t>vs</a:t>
            </a:r>
            <a:r>
              <a:rPr lang="sl-SI" dirty="0" smtClean="0"/>
              <a:t>. Ohlapnost: razširjenost sledenja družbenim norma in stopnja sankcioniranja odstopanj </a:t>
            </a:r>
            <a:r>
              <a:rPr lang="en-GB" dirty="0" smtClean="0"/>
              <a:t>(</a:t>
            </a:r>
            <a:r>
              <a:rPr lang="en-GB" u="sng" dirty="0" err="1" smtClean="0">
                <a:hlinkClick r:id="rId4"/>
              </a:rPr>
              <a:t>Gelfand</a:t>
            </a:r>
            <a:r>
              <a:rPr lang="en-GB" u="sng" dirty="0" smtClean="0">
                <a:hlinkClick r:id="rId4"/>
              </a:rPr>
              <a:t> </a:t>
            </a:r>
            <a:r>
              <a:rPr lang="en-GB" u="sng" dirty="0">
                <a:hlinkClick r:id="rId4"/>
              </a:rPr>
              <a:t>et al., 2011</a:t>
            </a:r>
            <a:r>
              <a:rPr lang="en-GB" dirty="0" smtClean="0"/>
              <a:t>)</a:t>
            </a:r>
            <a:r>
              <a:rPr lang="sl-SI" dirty="0"/>
              <a:t> </a:t>
            </a:r>
            <a:endParaRPr lang="sl-SI" dirty="0" smtClean="0"/>
          </a:p>
          <a:p>
            <a:pPr marL="4057650" lvl="8" indent="-171450"/>
            <a:r>
              <a:rPr lang="sl-SI" sz="1200" dirty="0" smtClean="0"/>
              <a:t>Gelfand </a:t>
            </a:r>
            <a:r>
              <a:rPr lang="sl-SI" sz="1200" dirty="0"/>
              <a:t>MJ, Jackson JC, Pan X, </a:t>
            </a:r>
            <a:r>
              <a:rPr lang="sl-SI" sz="1200" dirty="0" err="1"/>
              <a:t>Nau</a:t>
            </a:r>
            <a:r>
              <a:rPr lang="sl-SI" sz="1200" dirty="0"/>
              <a:t> D, </a:t>
            </a:r>
            <a:r>
              <a:rPr lang="sl-SI" sz="1200" dirty="0" err="1"/>
              <a:t>Pieper</a:t>
            </a:r>
            <a:r>
              <a:rPr lang="sl-SI" sz="1200" dirty="0"/>
              <a:t> D, </a:t>
            </a:r>
            <a:r>
              <a:rPr lang="sl-SI" sz="1200" dirty="0" err="1"/>
              <a:t>Denison</a:t>
            </a:r>
            <a:r>
              <a:rPr lang="sl-SI" sz="1200" dirty="0"/>
              <a:t> E, </a:t>
            </a:r>
            <a:r>
              <a:rPr lang="sl-SI" sz="1200" dirty="0" err="1"/>
              <a:t>Dagher</a:t>
            </a:r>
            <a:r>
              <a:rPr lang="sl-SI" sz="1200" dirty="0"/>
              <a:t> M, Van Lange PAM, </a:t>
            </a:r>
            <a:r>
              <a:rPr lang="sl-SI" sz="1200" dirty="0" err="1"/>
              <a:t>Chiu</a:t>
            </a:r>
            <a:r>
              <a:rPr lang="sl-SI" sz="1200" dirty="0"/>
              <a:t> CY, </a:t>
            </a:r>
            <a:r>
              <a:rPr lang="sl-SI" sz="1200" dirty="0" err="1"/>
              <a:t>Wang</a:t>
            </a:r>
            <a:r>
              <a:rPr lang="sl-SI" sz="1200" dirty="0"/>
              <a:t> M. The </a:t>
            </a:r>
            <a:r>
              <a:rPr lang="sl-SI" sz="1200" dirty="0" err="1"/>
              <a:t>relationship</a:t>
            </a:r>
            <a:r>
              <a:rPr lang="sl-SI" sz="1200" dirty="0"/>
              <a:t> </a:t>
            </a:r>
            <a:r>
              <a:rPr lang="sl-SI" sz="1200" dirty="0" err="1"/>
              <a:t>between</a:t>
            </a:r>
            <a:r>
              <a:rPr lang="sl-SI" sz="1200" dirty="0"/>
              <a:t> </a:t>
            </a:r>
            <a:r>
              <a:rPr lang="sl-SI" sz="1200" dirty="0" err="1"/>
              <a:t>cultural</a:t>
            </a:r>
            <a:r>
              <a:rPr lang="sl-SI" sz="1200" dirty="0"/>
              <a:t> </a:t>
            </a:r>
            <a:r>
              <a:rPr lang="sl-SI" sz="1200" dirty="0" err="1"/>
              <a:t>tightness-looseness</a:t>
            </a:r>
            <a:r>
              <a:rPr lang="sl-SI" sz="1200" dirty="0"/>
              <a:t> </a:t>
            </a:r>
            <a:r>
              <a:rPr lang="sl-SI" sz="1200" dirty="0" err="1"/>
              <a:t>and</a:t>
            </a:r>
            <a:r>
              <a:rPr lang="sl-SI" sz="1200" dirty="0"/>
              <a:t> COVID-19 </a:t>
            </a:r>
            <a:r>
              <a:rPr lang="sl-SI" sz="1200" dirty="0" err="1"/>
              <a:t>cases</a:t>
            </a:r>
            <a:r>
              <a:rPr lang="sl-SI" sz="1200" dirty="0"/>
              <a:t> </a:t>
            </a:r>
            <a:r>
              <a:rPr lang="sl-SI" sz="1200" dirty="0" err="1"/>
              <a:t>and</a:t>
            </a:r>
            <a:r>
              <a:rPr lang="sl-SI" sz="1200" dirty="0"/>
              <a:t> </a:t>
            </a:r>
            <a:r>
              <a:rPr lang="sl-SI" sz="1200" dirty="0" err="1"/>
              <a:t>deaths</a:t>
            </a:r>
            <a:r>
              <a:rPr lang="sl-SI" sz="1200" dirty="0"/>
              <a:t>: a global </a:t>
            </a:r>
            <a:r>
              <a:rPr lang="sl-SI" sz="1200" dirty="0" err="1"/>
              <a:t>analysis</a:t>
            </a:r>
            <a:r>
              <a:rPr lang="sl-SI" sz="1200" dirty="0"/>
              <a:t>. Lancet Planet </a:t>
            </a:r>
            <a:r>
              <a:rPr lang="sl-SI" sz="1200" dirty="0" err="1"/>
              <a:t>Health</a:t>
            </a:r>
            <a:r>
              <a:rPr lang="sl-SI" sz="1200" dirty="0"/>
              <a:t>. 2021 Mar;5(3):e135-e144. </a:t>
            </a:r>
            <a:r>
              <a:rPr lang="sl-SI" sz="1200" dirty="0" err="1"/>
              <a:t>doi</a:t>
            </a:r>
            <a:r>
              <a:rPr lang="sl-SI" sz="1200" dirty="0"/>
              <a:t>: 10.1016/S2542-5196(20)30301-6. </a:t>
            </a:r>
            <a:endParaRPr lang="sl-SI" dirty="0"/>
          </a:p>
          <a:p>
            <a:r>
              <a:rPr lang="sl-SI" dirty="0" smtClean="0"/>
              <a:t>Večji </a:t>
            </a:r>
            <a:r>
              <a:rPr lang="sl-SI" dirty="0"/>
              <a:t>kot je SD, bolj kulturno ohlapna je družba (država</a:t>
            </a:r>
            <a:r>
              <a:rPr lang="sl-SI" dirty="0" smtClean="0"/>
              <a:t>)</a:t>
            </a:r>
          </a:p>
          <a:p>
            <a:r>
              <a:rPr lang="sl-SI" dirty="0" smtClean="0"/>
              <a:t>- </a:t>
            </a:r>
            <a:r>
              <a:rPr lang="en-US" dirty="0"/>
              <a:t>'CTL_C': 'Cultural Tightness and Looseness - Combination Index </a:t>
            </a:r>
            <a:r>
              <a:rPr lang="en-US" dirty="0" smtClean="0"/>
              <a:t>(CTL_C</a:t>
            </a:r>
            <a:r>
              <a:rPr lang="en-US" dirty="0"/>
              <a:t>) (0= Most Tight</a:t>
            </a:r>
            <a:r>
              <a:rPr lang="en-US" dirty="0" smtClean="0"/>
              <a:t>)‚</a:t>
            </a:r>
            <a:r>
              <a:rPr lang="sl-SI" dirty="0" smtClean="0"/>
              <a:t> </a:t>
            </a:r>
            <a:r>
              <a:rPr lang="sl-SI" dirty="0" err="1"/>
              <a:t>Uz</a:t>
            </a:r>
            <a:r>
              <a:rPr lang="sl-SI" dirty="0"/>
              <a:t> (</a:t>
            </a:r>
            <a:r>
              <a:rPr lang="sl-SI" u="sng" dirty="0">
                <a:hlinkClick r:id="rId5" tooltip="Uz, I. (2015a). The index of cultural tightness and looseness among 68 countries. Journal of Cross-Cultural Psychology, 3, 319–335. &#10;                  https://doi.org/10.1177/0022022114563611&#10;                  &#10;                "/>
              </a:rPr>
              <a:t>2015a</a:t>
            </a:r>
            <a:r>
              <a:rPr lang="sl-SI" dirty="0" smtClean="0"/>
              <a:t>)</a:t>
            </a:r>
            <a:endParaRPr lang="sl-SI" sz="1400" dirty="0" smtClean="0"/>
          </a:p>
          <a:p>
            <a:r>
              <a:rPr lang="sl-SI" sz="1400" dirty="0" smtClean="0"/>
              <a:t>bolj </a:t>
            </a:r>
            <a:r>
              <a:rPr lang="sl-SI" sz="1400" b="1" dirty="0" smtClean="0"/>
              <a:t>ohlapna </a:t>
            </a:r>
            <a:r>
              <a:rPr lang="sl-SI" sz="1400" dirty="0" smtClean="0"/>
              <a:t> kultura dopušča odstopanja od pravil in ima bolj sproščeno prisilo</a:t>
            </a:r>
          </a:p>
          <a:p>
            <a:endParaRPr lang="sl-SI" dirty="0" smtClean="0"/>
          </a:p>
        </p:txBody>
      </p:sp>
      <p:sp>
        <p:nvSpPr>
          <p:cNvPr id="3" name="Text Placeholder 2"/>
          <p:cNvSpPr>
            <a:spLocks noGrp="1"/>
          </p:cNvSpPr>
          <p:nvPr>
            <p:ph type="body" sz="quarter" idx="10"/>
          </p:nvPr>
        </p:nvSpPr>
        <p:spPr/>
        <p:txBody>
          <a:bodyPr/>
          <a:lstStyle/>
          <a:p>
            <a:endParaRPr lang="sl-SI" dirty="0"/>
          </a:p>
        </p:txBody>
      </p:sp>
      <p:sp>
        <p:nvSpPr>
          <p:cNvPr id="4" name="Title 3"/>
          <p:cNvSpPr>
            <a:spLocks noGrp="1"/>
          </p:cNvSpPr>
          <p:nvPr>
            <p:ph type="title"/>
          </p:nvPr>
        </p:nvSpPr>
        <p:spPr/>
        <p:txBody>
          <a:bodyPr/>
          <a:lstStyle/>
          <a:p>
            <a:r>
              <a:rPr lang="sl-SI" dirty="0" smtClean="0"/>
              <a:t>Kulturna usmerjenost</a:t>
            </a:r>
            <a:endParaRPr lang="sl-SI" dirty="0"/>
          </a:p>
        </p:txBody>
      </p:sp>
      <p:sp>
        <p:nvSpPr>
          <p:cNvPr id="5" name="TextBox 4"/>
          <p:cNvSpPr txBox="1"/>
          <p:nvPr/>
        </p:nvSpPr>
        <p:spPr>
          <a:xfrm>
            <a:off x="683568" y="6178826"/>
            <a:ext cx="8712968" cy="646331"/>
          </a:xfrm>
          <a:prstGeom prst="rect">
            <a:avLst/>
          </a:prstGeom>
          <a:noFill/>
        </p:spPr>
        <p:txBody>
          <a:bodyPr wrap="square" rtlCol="0">
            <a:spAutoFit/>
          </a:bodyPr>
          <a:lstStyle/>
          <a:p>
            <a:r>
              <a:rPr lang="sl-SI" sz="1200" i="1" dirty="0" smtClean="0"/>
              <a:t>Glej za primere uporabe koncepta pri sledenju ukrepom za omejevanje korone: </a:t>
            </a:r>
          </a:p>
          <a:p>
            <a:r>
              <a:rPr lang="en-US" sz="1200" i="1" dirty="0" err="1" smtClean="0"/>
              <a:t>Im</a:t>
            </a:r>
            <a:r>
              <a:rPr lang="en-US" sz="1200" i="1" dirty="0" smtClean="0"/>
              <a:t>, H., &amp; Chen, C. (2020, June 27). Social Distancing Around the Globe: Cultural Correlates of Reduced Mobility. https://doi.org/10.31234/osf.io/b2s37</a:t>
            </a:r>
            <a:endParaRPr lang="sl-SI" sz="1200" i="1" dirty="0"/>
          </a:p>
        </p:txBody>
      </p:sp>
    </p:spTree>
    <p:extLst>
      <p:ext uri="{BB962C8B-B14F-4D97-AF65-F5344CB8AC3E}">
        <p14:creationId xmlns:p14="http://schemas.microsoft.com/office/powerpoint/2010/main" val="1347384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75960" y="1196752"/>
            <a:ext cx="9320575" cy="5112568"/>
          </a:xfrm>
          <a:prstGeom prst="rect">
            <a:avLst/>
          </a:prstGeo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Kulturna usmerjenost po državah</a:t>
            </a:r>
            <a:endParaRPr lang="sl-SI" dirty="0"/>
          </a:p>
        </p:txBody>
      </p:sp>
    </p:spTree>
    <p:extLst>
      <p:ext uri="{BB962C8B-B14F-4D97-AF65-F5344CB8AC3E}">
        <p14:creationId xmlns:p14="http://schemas.microsoft.com/office/powerpoint/2010/main" val="1490050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t>
            </a:r>
            <a:r>
              <a:rPr lang="en-US" dirty="0" err="1"/>
              <a:t>False_Viruses</a:t>
            </a:r>
            <a:r>
              <a:rPr lang="en-US" dirty="0"/>
              <a:t>': 'Viruses have been produced in government laboratories to control our freedom', </a:t>
            </a:r>
            <a:endParaRPr lang="sl-SI" dirty="0" smtClean="0"/>
          </a:p>
          <a:p>
            <a:r>
              <a:rPr lang="en-US" dirty="0" smtClean="0"/>
              <a:t>'</a:t>
            </a:r>
            <a:r>
              <a:rPr lang="en-US" dirty="0" err="1" smtClean="0"/>
              <a:t>False_Cancer</a:t>
            </a:r>
            <a:r>
              <a:rPr lang="en-US" dirty="0"/>
              <a:t>': 'The cure for cancer exists but is hidden from the public by commercial interests', </a:t>
            </a:r>
            <a:endParaRPr lang="sl-SI" dirty="0" smtClean="0"/>
          </a:p>
          <a:p>
            <a:r>
              <a:rPr lang="en-US" dirty="0" smtClean="0"/>
              <a:t>'</a:t>
            </a:r>
            <a:r>
              <a:rPr lang="en-US" dirty="0" err="1" smtClean="0"/>
              <a:t>False_Climate</a:t>
            </a:r>
            <a:r>
              <a:rPr lang="en-US" dirty="0"/>
              <a:t>': 'Climate change is for the most part caused by natural cycles rather than human activities', </a:t>
            </a:r>
            <a:endParaRPr lang="sl-SI" dirty="0" smtClean="0"/>
          </a:p>
          <a:p>
            <a:r>
              <a:rPr lang="en-US" dirty="0" smtClean="0"/>
              <a:t>'</a:t>
            </a:r>
            <a:r>
              <a:rPr lang="en-US" dirty="0" err="1" smtClean="0"/>
              <a:t>False_Soc_Sci</a:t>
            </a:r>
            <a:r>
              <a:rPr lang="en-US" dirty="0"/>
              <a:t>': 'The methods used by the natural sciences and the social sciences are equally </a:t>
            </a:r>
            <a:r>
              <a:rPr lang="en-US" dirty="0" smtClean="0"/>
              <a:t>scientific‚</a:t>
            </a:r>
            <a:endParaRPr lang="sl-SI" dirty="0" smtClean="0"/>
          </a:p>
          <a:p>
            <a:endParaRPr lang="sl-SI" dirty="0" smtClean="0"/>
          </a:p>
          <a:p>
            <a:r>
              <a:rPr lang="sl-SI" dirty="0" smtClean="0"/>
              <a:t>Korelacije na </a:t>
            </a:r>
            <a:r>
              <a:rPr lang="sl-SI" dirty="0" err="1" smtClean="0"/>
              <a:t>agregiranih</a:t>
            </a:r>
            <a:r>
              <a:rPr lang="sl-SI" dirty="0" smtClean="0"/>
              <a:t> vrednostih po državah:</a:t>
            </a:r>
            <a:endParaRPr lang="sl-SI" dirty="0"/>
          </a:p>
          <a:p>
            <a:r>
              <a:rPr lang="sl-SI" dirty="0" smtClean="0"/>
              <a:t>		</a:t>
            </a:r>
            <a:r>
              <a:rPr lang="sl-SI" dirty="0" err="1" smtClean="0"/>
              <a:t>False_Viruses</a:t>
            </a:r>
            <a:r>
              <a:rPr lang="sl-SI" dirty="0" smtClean="0"/>
              <a:t>  </a:t>
            </a:r>
            <a:r>
              <a:rPr lang="sl-SI" dirty="0" err="1"/>
              <a:t>False_Climate</a:t>
            </a:r>
            <a:r>
              <a:rPr lang="sl-SI" dirty="0"/>
              <a:t>  </a:t>
            </a:r>
            <a:r>
              <a:rPr lang="sl-SI" dirty="0" err="1"/>
              <a:t>False_Cancer</a:t>
            </a:r>
            <a:endParaRPr lang="sl-SI" dirty="0"/>
          </a:p>
          <a:p>
            <a:r>
              <a:rPr lang="sl-SI" dirty="0" err="1"/>
              <a:t>False_Viruses</a:t>
            </a:r>
            <a:r>
              <a:rPr lang="sl-SI" dirty="0"/>
              <a:t>       1.000000       0.608094      0.952494</a:t>
            </a:r>
          </a:p>
          <a:p>
            <a:r>
              <a:rPr lang="sl-SI" dirty="0" err="1"/>
              <a:t>False_Climate</a:t>
            </a:r>
            <a:r>
              <a:rPr lang="sl-SI" dirty="0"/>
              <a:t>       0.608094       1.000000      0.590008</a:t>
            </a:r>
          </a:p>
          <a:p>
            <a:r>
              <a:rPr lang="sl-SI" dirty="0" err="1"/>
              <a:t>False_Cancer</a:t>
            </a:r>
            <a:r>
              <a:rPr lang="sl-SI" dirty="0"/>
              <a:t>        0.952494       0.590008      </a:t>
            </a:r>
            <a:r>
              <a:rPr lang="sl-SI" dirty="0" smtClean="0"/>
              <a:t>1.000000</a:t>
            </a:r>
          </a:p>
          <a:p>
            <a:endParaRPr lang="sl-SI" dirty="0" smtClean="0"/>
          </a:p>
          <a:p>
            <a:pPr marL="3771900" lvl="7" indent="-342900"/>
            <a:r>
              <a:rPr lang="sl-SI" sz="1200" dirty="0" err="1"/>
              <a:t>European</a:t>
            </a:r>
            <a:r>
              <a:rPr lang="sl-SI" sz="1200" dirty="0"/>
              <a:t> </a:t>
            </a:r>
            <a:r>
              <a:rPr lang="sl-SI" sz="1200" dirty="0" err="1"/>
              <a:t>Parliament</a:t>
            </a:r>
            <a:r>
              <a:rPr lang="sl-SI" sz="1200" dirty="0"/>
              <a:t>, </a:t>
            </a:r>
            <a:r>
              <a:rPr lang="sl-SI" sz="1200" dirty="0" err="1"/>
              <a:t>Directorate</a:t>
            </a:r>
            <a:r>
              <a:rPr lang="sl-SI" sz="1200" dirty="0"/>
              <a:t>-General </a:t>
            </a:r>
            <a:r>
              <a:rPr lang="sl-SI" sz="1200" dirty="0" err="1"/>
              <a:t>For</a:t>
            </a:r>
            <a:r>
              <a:rPr lang="sl-SI" sz="1200" dirty="0"/>
              <a:t> </a:t>
            </a:r>
            <a:r>
              <a:rPr lang="sl-SI" sz="1200" dirty="0" err="1"/>
              <a:t>Communication</a:t>
            </a:r>
            <a:r>
              <a:rPr lang="sl-SI" sz="1200" dirty="0"/>
              <a:t>. ‘</a:t>
            </a:r>
            <a:r>
              <a:rPr lang="sl-SI" sz="1200" dirty="0" err="1"/>
              <a:t>European</a:t>
            </a:r>
            <a:r>
              <a:rPr lang="sl-SI" sz="1200" dirty="0"/>
              <a:t> </a:t>
            </a:r>
            <a:r>
              <a:rPr lang="sl-SI" sz="1200" dirty="0" err="1"/>
              <a:t>Parliament</a:t>
            </a:r>
            <a:r>
              <a:rPr lang="sl-SI" sz="1200" dirty="0"/>
              <a:t> COVID-19 </a:t>
            </a:r>
            <a:r>
              <a:rPr lang="sl-SI" sz="1200" dirty="0" err="1"/>
              <a:t>Survey</a:t>
            </a:r>
            <a:r>
              <a:rPr lang="sl-SI" sz="1200" dirty="0"/>
              <a:t> – </a:t>
            </a:r>
            <a:r>
              <a:rPr lang="sl-SI" sz="1200" dirty="0" err="1"/>
              <a:t>Round</a:t>
            </a:r>
            <a:r>
              <a:rPr lang="sl-SI" sz="1200" dirty="0"/>
              <a:t> 3European </a:t>
            </a:r>
            <a:r>
              <a:rPr lang="sl-SI" sz="1200" dirty="0" err="1"/>
              <a:t>Parliament</a:t>
            </a:r>
            <a:r>
              <a:rPr lang="sl-SI" sz="1200" dirty="0"/>
              <a:t> COVID-19 </a:t>
            </a:r>
            <a:r>
              <a:rPr lang="sl-SI" sz="1200" dirty="0" err="1"/>
              <a:t>Survey</a:t>
            </a:r>
            <a:r>
              <a:rPr lang="sl-SI" sz="1200" dirty="0"/>
              <a:t> – </a:t>
            </a:r>
            <a:r>
              <a:rPr lang="sl-SI" sz="1200" dirty="0" err="1"/>
              <a:t>Round</a:t>
            </a:r>
            <a:r>
              <a:rPr lang="sl-SI" sz="1200" dirty="0"/>
              <a:t> 3’. GESIS Data </a:t>
            </a:r>
            <a:r>
              <a:rPr lang="sl-SI" sz="1200" dirty="0" err="1"/>
              <a:t>Archive</a:t>
            </a:r>
            <a:r>
              <a:rPr lang="sl-SI" sz="1200" dirty="0"/>
              <a:t>, 2021. </a:t>
            </a:r>
            <a:r>
              <a:rPr lang="sl-SI" sz="1200" u="sng" dirty="0">
                <a:hlinkClick r:id="rId2"/>
              </a:rPr>
              <a:t>https://doi.org/10.4232/1.13710</a:t>
            </a:r>
            <a:r>
              <a:rPr lang="sl-SI" sz="1200" dirty="0"/>
              <a:t>.</a:t>
            </a:r>
          </a:p>
          <a:p>
            <a:pPr marL="342900" indent="-342900">
              <a:buFont typeface="Arial" panose="020B0604020202020204" pitchFamily="34" charset="0"/>
              <a:buChar char="•"/>
            </a:pPr>
            <a:endParaRPr lang="sl-SI" dirty="0" smtClean="0"/>
          </a:p>
          <a:p>
            <a:endParaRPr lang="sl-SI" dirty="0"/>
          </a:p>
        </p:txBody>
      </p:sp>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smtClean="0"/>
              <a:t>Verjetje v teorije zarote</a:t>
            </a:r>
            <a:endParaRPr lang="sl-SI" dirty="0"/>
          </a:p>
        </p:txBody>
      </p:sp>
    </p:spTree>
    <p:extLst>
      <p:ext uri="{BB962C8B-B14F-4D97-AF65-F5344CB8AC3E}">
        <p14:creationId xmlns:p14="http://schemas.microsoft.com/office/powerpoint/2010/main" val="25865580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531" y="548680"/>
            <a:ext cx="9187129" cy="6171825"/>
          </a:xfrm>
          <a:prstGeom prst="rect">
            <a:avLst/>
          </a:prstGeom>
        </p:spPr>
      </p:pic>
      <p:sp>
        <p:nvSpPr>
          <p:cNvPr id="3" name="Text Placeholder 2"/>
          <p:cNvSpPr>
            <a:spLocks noGrp="1"/>
          </p:cNvSpPr>
          <p:nvPr>
            <p:ph type="body" sz="quarter" idx="10"/>
          </p:nvPr>
        </p:nvSpPr>
        <p:spPr/>
        <p:txBody>
          <a:bodyPr/>
          <a:lstStyle/>
          <a:p>
            <a:endParaRPr lang="sl-SI"/>
          </a:p>
        </p:txBody>
      </p:sp>
      <p:sp>
        <p:nvSpPr>
          <p:cNvPr id="4" name="Title 3"/>
          <p:cNvSpPr>
            <a:spLocks noGrp="1"/>
          </p:cNvSpPr>
          <p:nvPr>
            <p:ph type="title"/>
          </p:nvPr>
        </p:nvSpPr>
        <p:spPr/>
        <p:txBody>
          <a:bodyPr/>
          <a:lstStyle/>
          <a:p>
            <a:r>
              <a:rPr lang="sl-SI" dirty="0"/>
              <a:t>Verjetje v teorije </a:t>
            </a:r>
            <a:r>
              <a:rPr lang="sl-SI" dirty="0" smtClean="0"/>
              <a:t>zarote – po državah</a:t>
            </a:r>
            <a:endParaRPr lang="sl-SI" dirty="0"/>
          </a:p>
        </p:txBody>
      </p:sp>
    </p:spTree>
    <p:extLst>
      <p:ext uri="{BB962C8B-B14F-4D97-AF65-F5344CB8AC3E}">
        <p14:creationId xmlns:p14="http://schemas.microsoft.com/office/powerpoint/2010/main" val="3951956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ADP-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PT_predloga_V5_r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5_r1" id="{DEB7CCA7-BC6E-4A83-9684-A03424FD1D59}" vid="{9678392C-2B11-4B47-847E-92374888360A}"/>
    </a:ext>
  </a:extLst>
</a:theme>
</file>

<file path=ppt/theme/theme3.xml><?xml version="1.0" encoding="utf-8"?>
<a:theme xmlns:a="http://schemas.openxmlformats.org/drawingml/2006/main" name="PPT_predloga_V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6" id="{E990980B-0BB4-4FF9-88AA-637CBA03C6A6}" vid="{74BA01F6-98D2-4BE0-8626-B58D397F51BE}"/>
    </a:ext>
  </a:extLst>
</a:theme>
</file>

<file path=ppt/theme/theme4.xml><?xml version="1.0" encoding="utf-8"?>
<a:theme xmlns:a="http://schemas.openxmlformats.org/drawingml/2006/main" name="1_PPT_predloga_V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6" id="{E990980B-0BB4-4FF9-88AA-637CBA03C6A6}" vid="{74BA01F6-98D2-4BE0-8626-B58D397F51BE}"/>
    </a:ext>
  </a:extLst>
</a:theme>
</file>

<file path=ppt/theme/theme5.xml><?xml version="1.0" encoding="utf-8"?>
<a:theme xmlns:a="http://schemas.openxmlformats.org/drawingml/2006/main" name="2_PPT_predloga_V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6" id="{E990980B-0BB4-4FF9-88AA-637CBA03C6A6}" vid="{74BA01F6-98D2-4BE0-8626-B58D397F51BE}"/>
    </a:ext>
  </a:extLst>
</a:theme>
</file>

<file path=ppt/theme/theme6.xml><?xml version="1.0" encoding="utf-8"?>
<a:theme xmlns:a="http://schemas.openxmlformats.org/drawingml/2006/main" name="PPT_predloga_V7.2_01-20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predloga_V7.2_01-2021" id="{7F6BA096-338A-4401-84D2-B1AD93F987AF}" vid="{5CC03823-FF96-409F-B8B3-9192DE064BB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EsriMapsInfo xmlns="ESRI.ArcGIS.Mapping.OfficeIntegration.PowerPointInfo">
  <Version>Version1</Version>
  <RequiresSignIn>False</RequiresSignIn>
</EsriMapsInfo>
</file>

<file path=customXml/item10.xml><?xml version="1.0" encoding="utf-8"?>
<?mso-contentType ?>
<FormTemplates xmlns="http://schemas.microsoft.com/sharepoint/v3/contenttype/forms">
  <Display>DocumentLibraryForm</Display>
  <Edit>DocumentLibraryForm</Edit>
  <New>DocumentLibraryForm</New>
</FormTemplates>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7.xml><?xml version="1.0" encoding="utf-8"?>
<ct:contentTypeSchema xmlns:ct="http://schemas.microsoft.com/office/2006/metadata/contentType" xmlns:ma="http://schemas.microsoft.com/office/2006/metadata/properties/metaAttributes" ct:_="" ma:_="" ma:contentTypeName="Document" ma:contentTypeID="0x01010075058EE159C1924F8652B06F120A6EA7" ma:contentTypeVersion="11" ma:contentTypeDescription="Create a new document." ma:contentTypeScope="" ma:versionID="e1f16e98f3f73d58d664d827f53c162f">
  <xsd:schema xmlns:xsd="http://www.w3.org/2001/XMLSchema" xmlns:xs="http://www.w3.org/2001/XMLSchema" xmlns:p="http://schemas.microsoft.com/office/2006/metadata/properties" xmlns:ns3="83beb7fb-3ec9-4221-ac63-05247518c0e4" targetNamespace="http://schemas.microsoft.com/office/2006/metadata/properties" ma:root="true" ma:fieldsID="795e872048b5152396dd9960f6cec7b0" ns3:_="">
    <xsd:import namespace="83beb7fb-3ec9-4221-ac63-05247518c0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beb7fb-3ec9-4221-ac63-05247518c0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p:properties xmlns:p="http://schemas.microsoft.com/office/2006/metadata/properties" xmlns:xsi="http://www.w3.org/2001/XMLSchema-instance" xmlns:pc="http://schemas.microsoft.com/office/infopath/2007/PartnerControls">
  <documentManagement/>
</p:properties>
</file>

<file path=customXml/item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D5D99C64-0478-404E-A702-ED12FCFEEA09}">
  <ds:schemaRefs>
    <ds:schemaRef ds:uri="ESRI.ArcGIS.Mapping.OfficeIntegration.PowerPointInfo"/>
  </ds:schemaRefs>
</ds:datastoreItem>
</file>

<file path=customXml/itemProps10.xml><?xml version="1.0" encoding="utf-8"?>
<ds:datastoreItem xmlns:ds="http://schemas.openxmlformats.org/officeDocument/2006/customXml" ds:itemID="{7BBABB73-3148-4D90-A6E5-140B1E00E53E}">
  <ds:schemaRefs>
    <ds:schemaRef ds:uri="http://schemas.microsoft.com/sharepoint/v3/contenttype/forms"/>
  </ds:schemaRefs>
</ds:datastoreItem>
</file>

<file path=customXml/itemProps11.xml><?xml version="1.0" encoding="utf-8"?>
<ds:datastoreItem xmlns:ds="http://schemas.openxmlformats.org/officeDocument/2006/customXml" ds:itemID="{D9E90ACF-8E67-413E-8FEA-FC1A7CB52AE8}">
  <ds:schemaRefs>
    <ds:schemaRef ds:uri="ESRI.ArcGIS.Mapping.OfficeIntegration.PowerPointInfo"/>
  </ds:schemaRefs>
</ds:datastoreItem>
</file>

<file path=customXml/itemProps12.xml><?xml version="1.0" encoding="utf-8"?>
<ds:datastoreItem xmlns:ds="http://schemas.openxmlformats.org/officeDocument/2006/customXml" ds:itemID="{0E7B2C2D-338F-4C0B-822C-D0DF992976A0}">
  <ds:schemaRefs>
    <ds:schemaRef ds:uri="ESRI.ArcGIS.Mapping.OfficeIntegration.PowerPointInfo"/>
  </ds:schemaRefs>
</ds:datastoreItem>
</file>

<file path=customXml/itemProps13.xml><?xml version="1.0" encoding="utf-8"?>
<ds:datastoreItem xmlns:ds="http://schemas.openxmlformats.org/officeDocument/2006/customXml" ds:itemID="{9D612AC3-53F8-480B-A72A-220E69A81BC3}">
  <ds:schemaRefs>
    <ds:schemaRef ds:uri="ESRI.ArcGIS.Mapping.OfficeIntegration.PowerPointInfo"/>
  </ds:schemaRefs>
</ds:datastoreItem>
</file>

<file path=customXml/itemProps14.xml><?xml version="1.0" encoding="utf-8"?>
<ds:datastoreItem xmlns:ds="http://schemas.openxmlformats.org/officeDocument/2006/customXml" ds:itemID="{A5DA212F-2D74-4398-9349-611E6A234609}">
  <ds:schemaRefs>
    <ds:schemaRef ds:uri="ESRI.ArcGIS.Mapping.OfficeIntegration.PowerPointInfo"/>
  </ds:schemaRefs>
</ds:datastoreItem>
</file>

<file path=customXml/itemProps15.xml><?xml version="1.0" encoding="utf-8"?>
<ds:datastoreItem xmlns:ds="http://schemas.openxmlformats.org/officeDocument/2006/customXml" ds:itemID="{74BA7034-06B3-403F-9BA0-D601377711A0}">
  <ds:schemaRefs>
    <ds:schemaRef ds:uri="ESRI.ArcGIS.Mapping.OfficeIntegration.PowerPointInfo"/>
  </ds:schemaRefs>
</ds:datastoreItem>
</file>

<file path=customXml/itemProps16.xml><?xml version="1.0" encoding="utf-8"?>
<ds:datastoreItem xmlns:ds="http://schemas.openxmlformats.org/officeDocument/2006/customXml" ds:itemID="{35F70A0A-32DF-46EF-BCA9-3C804F3015E0}">
  <ds:schemaRefs>
    <ds:schemaRef ds:uri="ESRI.ArcGIS.Mapping.OfficeIntegration.PowerPointInfo"/>
  </ds:schemaRefs>
</ds:datastoreItem>
</file>

<file path=customXml/itemProps2.xml><?xml version="1.0" encoding="utf-8"?>
<ds:datastoreItem xmlns:ds="http://schemas.openxmlformats.org/officeDocument/2006/customXml" ds:itemID="{95982755-1D12-4A15-BA8D-E3CA5C92D28F}">
  <ds:schemaRefs>
    <ds:schemaRef ds:uri="ESRI.ArcGIS.Mapping.OfficeIntegration.PowerPointInfo"/>
  </ds:schemaRefs>
</ds:datastoreItem>
</file>

<file path=customXml/itemProps3.xml><?xml version="1.0" encoding="utf-8"?>
<ds:datastoreItem xmlns:ds="http://schemas.openxmlformats.org/officeDocument/2006/customXml" ds:itemID="{1B36C218-D736-4A27-B3F9-58131C34B6A6}">
  <ds:schemaRefs>
    <ds:schemaRef ds:uri="ESRI.ArcGIS.Mapping.OfficeIntegration.PowerPointInfo"/>
  </ds:schemaRefs>
</ds:datastoreItem>
</file>

<file path=customXml/itemProps4.xml><?xml version="1.0" encoding="utf-8"?>
<ds:datastoreItem xmlns:ds="http://schemas.openxmlformats.org/officeDocument/2006/customXml" ds:itemID="{E7E0A2D1-8E96-4FF7-91D9-90AFB27F41AD}">
  <ds:schemaRefs>
    <ds:schemaRef ds:uri="ESRI.ArcGIS.Mapping.OfficeIntegration.PowerPointInfo"/>
  </ds:schemaRefs>
</ds:datastoreItem>
</file>

<file path=customXml/itemProps5.xml><?xml version="1.0" encoding="utf-8"?>
<ds:datastoreItem xmlns:ds="http://schemas.openxmlformats.org/officeDocument/2006/customXml" ds:itemID="{6FF0134E-9D0D-4108-BB03-14E793A41CBA}">
  <ds:schemaRefs>
    <ds:schemaRef ds:uri="ESRI.ArcGIS.Mapping.OfficeIntegration.PowerPointInfo"/>
  </ds:schemaRefs>
</ds:datastoreItem>
</file>

<file path=customXml/itemProps6.xml><?xml version="1.0" encoding="utf-8"?>
<ds:datastoreItem xmlns:ds="http://schemas.openxmlformats.org/officeDocument/2006/customXml" ds:itemID="{A28A627F-D077-4B4F-9E3C-CDCA8307AAF5}">
  <ds:schemaRefs>
    <ds:schemaRef ds:uri="ESRI.ArcGIS.Mapping.OfficeIntegration.PowerPointInfo"/>
  </ds:schemaRefs>
</ds:datastoreItem>
</file>

<file path=customXml/itemProps7.xml><?xml version="1.0" encoding="utf-8"?>
<ds:datastoreItem xmlns:ds="http://schemas.openxmlformats.org/officeDocument/2006/customXml" ds:itemID="{773F4A0D-15F6-4C70-85C5-5AB6420DEE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beb7fb-3ec9-4221-ac63-05247518c0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739F07B7-54C4-49F7-A353-07979AE4E038}">
  <ds:schemaRefs>
    <ds:schemaRef ds:uri="83beb7fb-3ec9-4221-ac63-05247518c0e4"/>
    <ds:schemaRef ds:uri="http://purl.org/dc/dcmitype/"/>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terms/"/>
    <ds:schemaRef ds:uri="http://purl.org/dc/elements/1.1/"/>
  </ds:schemaRefs>
</ds:datastoreItem>
</file>

<file path=customXml/itemProps9.xml><?xml version="1.0" encoding="utf-8"?>
<ds:datastoreItem xmlns:ds="http://schemas.openxmlformats.org/officeDocument/2006/customXml" ds:itemID="{1F3BDC8D-B9EC-4AD5-9D71-7796AF5DD0CD}">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
  <TotalTime>10667</TotalTime>
  <Words>1153</Words>
  <Application>Microsoft Office PowerPoint</Application>
  <PresentationFormat>On-screen Show (4:3)</PresentationFormat>
  <Paragraphs>202</Paragraphs>
  <Slides>29</Slides>
  <Notes>6</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29</vt:i4>
      </vt:variant>
    </vt:vector>
  </HeadingPairs>
  <TitlesOfParts>
    <vt:vector size="39" baseType="lpstr">
      <vt:lpstr>Arial</vt:lpstr>
      <vt:lpstr>Calibri</vt:lpstr>
      <vt:lpstr>Tahoma</vt:lpstr>
      <vt:lpstr>Verdana</vt:lpstr>
      <vt:lpstr>ADP-en</vt:lpstr>
      <vt:lpstr>PPT_predloga_V5_r1</vt:lpstr>
      <vt:lpstr>PPT_predloga_V6</vt:lpstr>
      <vt:lpstr>1_PPT_predloga_V6</vt:lpstr>
      <vt:lpstr>2_PPT_predloga_V6</vt:lpstr>
      <vt:lpstr>PPT_predloga_V7.2_01-2021</vt:lpstr>
      <vt:lpstr>Družbeni in politični odziv Slovenije na COVID-19 krizo v primerjalni perspektivi</vt:lpstr>
      <vt:lpstr>Glavno vprašanje</vt:lpstr>
      <vt:lpstr>Strogost ukrepov – dinamika </vt:lpstr>
      <vt:lpstr>Strogost ukrepov – Evropske države</vt:lpstr>
      <vt:lpstr>Sledenje ukrepom  - omejitev gibanja (2021)</vt:lpstr>
      <vt:lpstr>Kulturna usmerjenost</vt:lpstr>
      <vt:lpstr>Kulturna usmerjenost po državah</vt:lpstr>
      <vt:lpstr>Verjetje v teorije zarote</vt:lpstr>
      <vt:lpstr>Verjetje v teorije zarote – po državah</vt:lpstr>
      <vt:lpstr>Podpora, zadovoljstvo z omejitvenimi ukrepi</vt:lpstr>
      <vt:lpstr>Korelacije: Sledenje in podpora ukrepom po lastnostih držav</vt:lpstr>
      <vt:lpstr>Graf z državami: Individualizem</vt:lpstr>
      <vt:lpstr>Kulturna Togost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ARHIV DRUŽBOSLOVNIH PODATKOV in SEKUNDARNA ANALIZA PODATKOV</dc:title>
  <dc:creator>IRVI</dc:creator>
  <cp:lastModifiedBy>JS</cp:lastModifiedBy>
  <cp:revision>723</cp:revision>
  <cp:lastPrinted>2019-02-26T16:53:01Z</cp:lastPrinted>
  <dcterms:created xsi:type="dcterms:W3CDTF">2013-10-22T09:14:53Z</dcterms:created>
  <dcterms:modified xsi:type="dcterms:W3CDTF">2022-11-29T09:07:52Z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0x01010075058EE159C1924F8652B06F120A6EA7</vt:lpwstr>
  </property>
</Properties>
</file>