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6" r:id="rId12"/>
    <p:sldId id="302" r:id="rId13"/>
    <p:sldId id="303" r:id="rId14"/>
    <p:sldId id="304" r:id="rId15"/>
    <p:sldId id="305" r:id="rId16"/>
    <p:sldId id="308" r:id="rId17"/>
    <p:sldId id="307" r:id="rId18"/>
    <p:sldId id="309" r:id="rId19"/>
    <p:sldId id="310" r:id="rId20"/>
    <p:sldId id="311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260" r:id="rId32"/>
    <p:sldId id="294" r:id="rId33"/>
  </p:sldIdLst>
  <p:sldSz cx="9144000" cy="5143500" type="screen16x9"/>
  <p:notesSz cx="6858000" cy="9144000"/>
  <p:embeddedFontLst>
    <p:embeddedFont>
      <p:font typeface="Orelega One" panose="020B0604020202020204" charset="0"/>
      <p:regular r:id="rId36"/>
    </p:embeddedFont>
    <p:embeddedFont>
      <p:font typeface="Source Sans Pro" panose="020B060402020202020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D57809-D323-4371-8866-B67FA6797FC7}">
  <a:tblStyle styleId="{4CD57809-D323-4371-8866-B67FA6797F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98" autoAdjust="0"/>
  </p:normalViewPr>
  <p:slideViewPr>
    <p:cSldViewPr snapToGrid="0">
      <p:cViewPr varScale="1">
        <p:scale>
          <a:sx n="81" d="100"/>
          <a:sy n="81" d="100"/>
        </p:scale>
        <p:origin x="828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82618-1F5D-4512-9862-BCF61087B80C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B5352-7BB4-4363-8649-979226629A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621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221fe97ea4_1_26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221fe97ea4_1_26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25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21fe97ea4_1_26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21fe97ea4_1_26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25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83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20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97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248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221fe97ea4_1_26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221fe97ea4_1_26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678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21fe97ea4_1_26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21fe97ea4_1_26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16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657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6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558dd8d4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2558dd8d4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221fe97ea4_1_26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221fe97ea4_1_26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930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03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4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119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there is a strong correlation between micro-calcification and breast cancer, we can say that having cancer implies having malignant macro-calcification but because we assume all micros have the same label, having breast cancer implies that all the macros are malignant. And the same for the equivalence here : no-breast cancer &lt;=&gt; all micros are benign. So, we will do a supervised learning, saying that label "breast cancer" is equivalent, in our problem, to "malignant/benign macro-calcification".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5860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375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0" smtClean="0"/>
              <a:t>30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7822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21fe97ea4_1_26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21fe97ea4_1_26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1b47647a6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1b47647a6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558dd8d4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558dd8d4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Breast cancer is </a:t>
            </a:r>
            <a:r>
              <a:rPr lang="en-US" dirty="0" err="1" smtClean="0"/>
              <a:t>unfortunatly</a:t>
            </a:r>
            <a:r>
              <a:rPr lang="en-US" dirty="0" smtClean="0"/>
              <a:t> a common cancer that impacts women. According to the World Health Organization, in 2020, there were 2.3 million women diagnosed with breast cancer and 685 000 deaths globally.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2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1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049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91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b47647a6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b47647a6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24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0"/>
            <a:ext cx="7717550" cy="5143500"/>
            <a:chOff x="713225" y="0"/>
            <a:chExt cx="771755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843077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858258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3285742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13225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1115775"/>
            <a:ext cx="6947700" cy="240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125475" y="3964175"/>
            <a:ext cx="22974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540103">
            <a:off x="7795074" y="1058850"/>
            <a:ext cx="3220351" cy="32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8"/>
          <p:cNvGrpSpPr/>
          <p:nvPr/>
        </p:nvGrpSpPr>
        <p:grpSpPr>
          <a:xfrm>
            <a:off x="713225" y="0"/>
            <a:ext cx="7717550" cy="5143460"/>
            <a:chOff x="713225" y="-55950"/>
            <a:chExt cx="7717550" cy="5255400"/>
          </a:xfrm>
        </p:grpSpPr>
        <p:cxnSp>
          <p:nvCxnSpPr>
            <p:cNvPr id="413" name="Google Shape;413;p38"/>
            <p:cNvCxnSpPr/>
            <p:nvPr/>
          </p:nvCxnSpPr>
          <p:spPr>
            <a:xfrm>
              <a:off x="843077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8"/>
            <p:cNvCxnSpPr/>
            <p:nvPr/>
          </p:nvCxnSpPr>
          <p:spPr>
            <a:xfrm>
              <a:off x="5858258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38"/>
            <p:cNvCxnSpPr/>
            <p:nvPr/>
          </p:nvCxnSpPr>
          <p:spPr>
            <a:xfrm>
              <a:off x="3285742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38"/>
            <p:cNvCxnSpPr/>
            <p:nvPr/>
          </p:nvCxnSpPr>
          <p:spPr>
            <a:xfrm>
              <a:off x="71322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17" name="Google Shape;417;p38"/>
          <p:cNvPicPr preferRelativeResize="0"/>
          <p:nvPr/>
        </p:nvPicPr>
        <p:blipFill rotWithShape="1">
          <a:blip r:embed="rId2">
            <a:alphaModFix/>
          </a:blip>
          <a:srcRect t="28907" b="28911"/>
          <a:stretch/>
        </p:blipFill>
        <p:spPr>
          <a:xfrm flipH="1">
            <a:off x="6064473" y="4027725"/>
            <a:ext cx="3806551" cy="160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8"/>
          <p:cNvPicPr preferRelativeResize="0"/>
          <p:nvPr/>
        </p:nvPicPr>
        <p:blipFill rotWithShape="1">
          <a:blip r:embed="rId3">
            <a:alphaModFix/>
          </a:blip>
          <a:srcRect l="11076" r="11084"/>
          <a:stretch/>
        </p:blipFill>
        <p:spPr>
          <a:xfrm flipH="1">
            <a:off x="34975" y="81650"/>
            <a:ext cx="1356499" cy="174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291700" y="3630896"/>
            <a:ext cx="1303051" cy="719652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7870825" y="2"/>
            <a:ext cx="636996" cy="268251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41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713225" y="0"/>
            <a:ext cx="7717550" cy="5143460"/>
            <a:chOff x="713225" y="-55950"/>
            <a:chExt cx="7717550" cy="5255400"/>
          </a:xfrm>
        </p:grpSpPr>
        <p:cxnSp>
          <p:nvCxnSpPr>
            <p:cNvPr id="19" name="Google Shape;19;p3"/>
            <p:cNvCxnSpPr/>
            <p:nvPr/>
          </p:nvCxnSpPr>
          <p:spPr>
            <a:xfrm>
              <a:off x="843077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>
              <a:off x="5858258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3285742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71322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019300" y="2999710"/>
            <a:ext cx="510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534750" y="819065"/>
            <a:ext cx="20745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431200" y="3898735"/>
            <a:ext cx="4281600" cy="42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9"/>
          <p:cNvGrpSpPr/>
          <p:nvPr/>
        </p:nvGrpSpPr>
        <p:grpSpPr>
          <a:xfrm>
            <a:off x="713225" y="0"/>
            <a:ext cx="7717550" cy="5143460"/>
            <a:chOff x="713225" y="-55950"/>
            <a:chExt cx="7717550" cy="5255400"/>
          </a:xfrm>
        </p:grpSpPr>
        <p:cxnSp>
          <p:nvCxnSpPr>
            <p:cNvPr id="81" name="Google Shape;81;p9"/>
            <p:cNvCxnSpPr/>
            <p:nvPr/>
          </p:nvCxnSpPr>
          <p:spPr>
            <a:xfrm>
              <a:off x="843077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9"/>
            <p:cNvCxnSpPr/>
            <p:nvPr/>
          </p:nvCxnSpPr>
          <p:spPr>
            <a:xfrm>
              <a:off x="5858258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9"/>
            <p:cNvCxnSpPr/>
            <p:nvPr/>
          </p:nvCxnSpPr>
          <p:spPr>
            <a:xfrm>
              <a:off x="3285742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9"/>
            <p:cNvCxnSpPr/>
            <p:nvPr/>
          </p:nvCxnSpPr>
          <p:spPr>
            <a:xfrm>
              <a:off x="71322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2166375" y="1542588"/>
            <a:ext cx="48111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166450" y="2365813"/>
            <a:ext cx="4811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5700" y="-379925"/>
            <a:ext cx="2518949" cy="25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476" y="3136877"/>
            <a:ext cx="3636325" cy="36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3"/>
          <p:cNvGrpSpPr/>
          <p:nvPr/>
        </p:nvGrpSpPr>
        <p:grpSpPr>
          <a:xfrm>
            <a:off x="713225" y="0"/>
            <a:ext cx="7717550" cy="5143460"/>
            <a:chOff x="713225" y="-55950"/>
            <a:chExt cx="7717550" cy="5255400"/>
          </a:xfrm>
        </p:grpSpPr>
        <p:cxnSp>
          <p:nvCxnSpPr>
            <p:cNvPr id="106" name="Google Shape;106;p13"/>
            <p:cNvCxnSpPr/>
            <p:nvPr/>
          </p:nvCxnSpPr>
          <p:spPr>
            <a:xfrm>
              <a:off x="843077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3"/>
            <p:cNvCxnSpPr/>
            <p:nvPr/>
          </p:nvCxnSpPr>
          <p:spPr>
            <a:xfrm>
              <a:off x="5858258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3285742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71322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2" hasCustomPrompt="1"/>
          </p:nvPr>
        </p:nvSpPr>
        <p:spPr>
          <a:xfrm>
            <a:off x="714372" y="1681306"/>
            <a:ext cx="914400" cy="9144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685955" y="1681306"/>
            <a:ext cx="213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5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3"/>
          </p:nvPr>
        </p:nvSpPr>
        <p:spPr>
          <a:xfrm>
            <a:off x="1685955" y="2055592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4" hasCustomPrompt="1"/>
          </p:nvPr>
        </p:nvSpPr>
        <p:spPr>
          <a:xfrm>
            <a:off x="714372" y="3137009"/>
            <a:ext cx="914400" cy="9144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5"/>
          </p:nvPr>
        </p:nvSpPr>
        <p:spPr>
          <a:xfrm>
            <a:off x="1685955" y="3137009"/>
            <a:ext cx="213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500"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6"/>
          </p:nvPr>
        </p:nvSpPr>
        <p:spPr>
          <a:xfrm>
            <a:off x="1685955" y="3511295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7" hasCustomPrompt="1"/>
          </p:nvPr>
        </p:nvSpPr>
        <p:spPr>
          <a:xfrm>
            <a:off x="7515228" y="1681306"/>
            <a:ext cx="914400" cy="9144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8"/>
          </p:nvPr>
        </p:nvSpPr>
        <p:spPr>
          <a:xfrm>
            <a:off x="5326207" y="1681306"/>
            <a:ext cx="213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500"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9"/>
          </p:nvPr>
        </p:nvSpPr>
        <p:spPr>
          <a:xfrm>
            <a:off x="5172607" y="2055592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3" hasCustomPrompt="1"/>
          </p:nvPr>
        </p:nvSpPr>
        <p:spPr>
          <a:xfrm>
            <a:off x="7515228" y="3137009"/>
            <a:ext cx="914400" cy="9144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4"/>
          </p:nvPr>
        </p:nvSpPr>
        <p:spPr>
          <a:xfrm>
            <a:off x="5326207" y="3137009"/>
            <a:ext cx="213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500"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5"/>
          </p:nvPr>
        </p:nvSpPr>
        <p:spPr>
          <a:xfrm>
            <a:off x="5172607" y="3511295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8087" y="-1428850"/>
            <a:ext cx="3272826" cy="327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 rotWithShape="1">
          <a:blip r:embed="rId3">
            <a:alphaModFix/>
          </a:blip>
          <a:srcRect l="19783" r="8639" b="11457"/>
          <a:stretch/>
        </p:blipFill>
        <p:spPr>
          <a:xfrm>
            <a:off x="-1287383" y="4157875"/>
            <a:ext cx="2718166" cy="33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4"/>
          <p:cNvGrpSpPr/>
          <p:nvPr/>
        </p:nvGrpSpPr>
        <p:grpSpPr>
          <a:xfrm>
            <a:off x="713225" y="0"/>
            <a:ext cx="7717550" cy="5143460"/>
            <a:chOff x="713225" y="-55950"/>
            <a:chExt cx="7717550" cy="5255400"/>
          </a:xfrm>
        </p:grpSpPr>
        <p:cxnSp>
          <p:nvCxnSpPr>
            <p:cNvPr id="127" name="Google Shape;127;p14"/>
            <p:cNvCxnSpPr/>
            <p:nvPr/>
          </p:nvCxnSpPr>
          <p:spPr>
            <a:xfrm>
              <a:off x="843077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4"/>
            <p:cNvCxnSpPr/>
            <p:nvPr/>
          </p:nvCxnSpPr>
          <p:spPr>
            <a:xfrm>
              <a:off x="5858258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4"/>
            <p:cNvCxnSpPr/>
            <p:nvPr/>
          </p:nvCxnSpPr>
          <p:spPr>
            <a:xfrm>
              <a:off x="3285742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71322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3325375" y="2817486"/>
            <a:ext cx="510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6356275" y="1001289"/>
            <a:ext cx="2074500" cy="181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4149175" y="3716511"/>
            <a:ext cx="4281600" cy="42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13225" y="0"/>
            <a:ext cx="7717550" cy="5143460"/>
            <a:chOff x="713225" y="-55950"/>
            <a:chExt cx="7717550" cy="5255400"/>
          </a:xfrm>
        </p:grpSpPr>
        <p:cxnSp>
          <p:nvCxnSpPr>
            <p:cNvPr id="190" name="Google Shape;190;p19"/>
            <p:cNvCxnSpPr/>
            <p:nvPr/>
          </p:nvCxnSpPr>
          <p:spPr>
            <a:xfrm>
              <a:off x="843077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9"/>
            <p:cNvCxnSpPr/>
            <p:nvPr/>
          </p:nvCxnSpPr>
          <p:spPr>
            <a:xfrm>
              <a:off x="5858258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9"/>
            <p:cNvCxnSpPr/>
            <p:nvPr/>
          </p:nvCxnSpPr>
          <p:spPr>
            <a:xfrm>
              <a:off x="3285742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9"/>
            <p:cNvCxnSpPr/>
            <p:nvPr/>
          </p:nvCxnSpPr>
          <p:spPr>
            <a:xfrm>
              <a:off x="71322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21252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433650" y="-992875"/>
            <a:ext cx="3189299" cy="31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0913" flipH="1">
            <a:off x="-1948339" y="3010110"/>
            <a:ext cx="4262352" cy="4262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713225" y="1250950"/>
            <a:ext cx="38589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4565625" y="1250950"/>
            <a:ext cx="38589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2"/>
          <p:cNvGrpSpPr/>
          <p:nvPr/>
        </p:nvGrpSpPr>
        <p:grpSpPr>
          <a:xfrm>
            <a:off x="713225" y="0"/>
            <a:ext cx="7717550" cy="5143460"/>
            <a:chOff x="713225" y="-55950"/>
            <a:chExt cx="7717550" cy="5255400"/>
          </a:xfrm>
        </p:grpSpPr>
        <p:cxnSp>
          <p:nvCxnSpPr>
            <p:cNvPr id="229" name="Google Shape;229;p22"/>
            <p:cNvCxnSpPr/>
            <p:nvPr/>
          </p:nvCxnSpPr>
          <p:spPr>
            <a:xfrm>
              <a:off x="843077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2"/>
            <p:cNvCxnSpPr/>
            <p:nvPr/>
          </p:nvCxnSpPr>
          <p:spPr>
            <a:xfrm>
              <a:off x="5858258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2"/>
            <p:cNvCxnSpPr/>
            <p:nvPr/>
          </p:nvCxnSpPr>
          <p:spPr>
            <a:xfrm>
              <a:off x="3285742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22"/>
            <p:cNvCxnSpPr/>
            <p:nvPr/>
          </p:nvCxnSpPr>
          <p:spPr>
            <a:xfrm>
              <a:off x="71322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relega One"/>
              <a:buNone/>
              <a:defRPr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1"/>
          </p:nvPr>
        </p:nvSpPr>
        <p:spPr>
          <a:xfrm>
            <a:off x="713225" y="1218892"/>
            <a:ext cx="1527000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5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2"/>
          </p:nvPr>
        </p:nvSpPr>
        <p:spPr>
          <a:xfrm>
            <a:off x="713225" y="1709242"/>
            <a:ext cx="3050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ubTitle" idx="3"/>
          </p:nvPr>
        </p:nvSpPr>
        <p:spPr>
          <a:xfrm>
            <a:off x="713225" y="2355629"/>
            <a:ext cx="1527000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5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4"/>
          </p:nvPr>
        </p:nvSpPr>
        <p:spPr>
          <a:xfrm>
            <a:off x="713225" y="2845979"/>
            <a:ext cx="3050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5"/>
          </p:nvPr>
        </p:nvSpPr>
        <p:spPr>
          <a:xfrm>
            <a:off x="713225" y="3492367"/>
            <a:ext cx="1527000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5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6"/>
          </p:nvPr>
        </p:nvSpPr>
        <p:spPr>
          <a:xfrm>
            <a:off x="713225" y="3982717"/>
            <a:ext cx="3050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764025" y="-2091075"/>
            <a:ext cx="4586426" cy="458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5773" flipH="1">
            <a:off x="-1240174" y="-809949"/>
            <a:ext cx="3271600" cy="32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7430650" y="3056675"/>
            <a:ext cx="4586426" cy="458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7"/>
          <p:cNvGrpSpPr/>
          <p:nvPr/>
        </p:nvGrpSpPr>
        <p:grpSpPr>
          <a:xfrm>
            <a:off x="713225" y="0"/>
            <a:ext cx="7717550" cy="5143460"/>
            <a:chOff x="713225" y="-55950"/>
            <a:chExt cx="7717550" cy="5255400"/>
          </a:xfrm>
        </p:grpSpPr>
        <p:cxnSp>
          <p:nvCxnSpPr>
            <p:cNvPr id="405" name="Google Shape;405;p37"/>
            <p:cNvCxnSpPr/>
            <p:nvPr/>
          </p:nvCxnSpPr>
          <p:spPr>
            <a:xfrm>
              <a:off x="843077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7"/>
            <p:cNvCxnSpPr/>
            <p:nvPr/>
          </p:nvCxnSpPr>
          <p:spPr>
            <a:xfrm>
              <a:off x="5858258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37"/>
            <p:cNvCxnSpPr/>
            <p:nvPr/>
          </p:nvCxnSpPr>
          <p:spPr>
            <a:xfrm>
              <a:off x="3285742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37"/>
            <p:cNvCxnSpPr/>
            <p:nvPr/>
          </p:nvCxnSpPr>
          <p:spPr>
            <a:xfrm>
              <a:off x="713225" y="-55950"/>
              <a:ext cx="0" cy="5255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9" name="Google Shape;409;p37"/>
          <p:cNvPicPr preferRelativeResize="0"/>
          <p:nvPr/>
        </p:nvPicPr>
        <p:blipFill rotWithShape="1">
          <a:blip r:embed="rId2">
            <a:alphaModFix/>
          </a:blip>
          <a:srcRect t="21782" b="21787"/>
          <a:stretch/>
        </p:blipFill>
        <p:spPr>
          <a:xfrm>
            <a:off x="-360225" y="-9325"/>
            <a:ext cx="1945099" cy="109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7"/>
          <p:cNvPicPr preferRelativeResize="0"/>
          <p:nvPr/>
        </p:nvPicPr>
        <p:blipFill rotWithShape="1">
          <a:blip r:embed="rId3">
            <a:alphaModFix/>
          </a:blip>
          <a:srcRect l="23377" r="23382"/>
          <a:stretch/>
        </p:blipFill>
        <p:spPr>
          <a:xfrm>
            <a:off x="7966550" y="2177175"/>
            <a:ext cx="1177450" cy="221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elega One"/>
              <a:buNone/>
              <a:defRPr sz="32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5" r:id="rId7"/>
    <p:sldLayoutId id="2147483668" r:id="rId8"/>
    <p:sldLayoutId id="2147483683" r:id="rId9"/>
    <p:sldLayoutId id="2147483684" r:id="rId10"/>
    <p:sldLayoutId id="214748368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5-classification-evaluation-metrics-you-must-know-aa97784ff22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train-test-split-and-cross-validation-in-python-80b61beca4b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2"/>
          <p:cNvPicPr preferRelativeResize="0"/>
          <p:nvPr/>
        </p:nvPicPr>
        <p:blipFill rotWithShape="1">
          <a:blip r:embed="rId3">
            <a:alphaModFix/>
          </a:blip>
          <a:srcRect t="30562" b="30562"/>
          <a:stretch/>
        </p:blipFill>
        <p:spPr>
          <a:xfrm flipH="1">
            <a:off x="589742" y="3360970"/>
            <a:ext cx="1907201" cy="7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2"/>
          <p:cNvSpPr txBox="1">
            <a:spLocks noGrp="1"/>
          </p:cNvSpPr>
          <p:nvPr>
            <p:ph type="ctrTitle"/>
          </p:nvPr>
        </p:nvSpPr>
        <p:spPr>
          <a:xfrm>
            <a:off x="713225" y="1115775"/>
            <a:ext cx="6947700" cy="24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dirty="0" err="1">
                <a:solidFill>
                  <a:schemeClr val="dk2"/>
                </a:solidFill>
              </a:rPr>
              <a:t>Subject</a:t>
            </a:r>
            <a:r>
              <a:rPr lang="fr-FR" sz="4500" dirty="0">
                <a:solidFill>
                  <a:schemeClr val="dk2"/>
                </a:solidFill>
              </a:rPr>
              <a:t> n°3</a:t>
            </a:r>
            <a:r>
              <a:rPr lang="en" sz="4500" dirty="0">
                <a:solidFill>
                  <a:schemeClr val="dk2"/>
                </a:solidFill>
              </a:rPr>
              <a:t>:</a:t>
            </a:r>
            <a:r>
              <a:rPr lang="en" sz="4500" dirty="0"/>
              <a:t> </a:t>
            </a:r>
            <a:endParaRPr sz="4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Classification of Micro-Calcification, to predict breast cancer</a:t>
            </a:r>
            <a:endParaRPr sz="3700" dirty="0"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1"/>
          </p:nvPr>
        </p:nvSpPr>
        <p:spPr>
          <a:xfrm>
            <a:off x="6125475" y="3964175"/>
            <a:ext cx="2297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of Artificial Intelligence</a:t>
            </a:r>
            <a:endParaRPr dirty="0"/>
          </a:p>
        </p:txBody>
      </p:sp>
      <p:sp>
        <p:nvSpPr>
          <p:cNvPr id="432" name="Google Shape;432;p42"/>
          <p:cNvSpPr txBox="1"/>
          <p:nvPr/>
        </p:nvSpPr>
        <p:spPr>
          <a:xfrm>
            <a:off x="6853675" y="539500"/>
            <a:ext cx="1577100" cy="26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rPr>
              <a:t>SKAF Joey</a:t>
            </a:r>
            <a:endParaRPr sz="1800" dirty="0">
              <a:solidFill>
                <a:schemeClr val="dk1"/>
              </a:solidFill>
              <a:latin typeface="Orelega One"/>
              <a:ea typeface="Orelega One"/>
              <a:cs typeface="Orelega One"/>
              <a:sym typeface="Oreleg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3"/>
          <p:cNvSpPr txBox="1">
            <a:spLocks noGrp="1"/>
          </p:cNvSpPr>
          <p:nvPr>
            <p:ph type="title"/>
          </p:nvPr>
        </p:nvSpPr>
        <p:spPr>
          <a:xfrm>
            <a:off x="3325375" y="2817486"/>
            <a:ext cx="510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1</a:t>
            </a:r>
            <a:endParaRPr dirty="0"/>
          </a:p>
        </p:txBody>
      </p:sp>
      <p:sp>
        <p:nvSpPr>
          <p:cNvPr id="746" name="Google Shape;746;p53"/>
          <p:cNvSpPr txBox="1">
            <a:spLocks noGrp="1"/>
          </p:cNvSpPr>
          <p:nvPr>
            <p:ph type="title" idx="2"/>
          </p:nvPr>
        </p:nvSpPr>
        <p:spPr>
          <a:xfrm>
            <a:off x="6356275" y="1001289"/>
            <a:ext cx="2074500" cy="181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7" name="Google Shape;747;p53"/>
          <p:cNvSpPr txBox="1">
            <a:spLocks noGrp="1"/>
          </p:cNvSpPr>
          <p:nvPr>
            <p:ph type="subTitle" idx="1"/>
          </p:nvPr>
        </p:nvSpPr>
        <p:spPr>
          <a:xfrm>
            <a:off x="5408907" y="3716511"/>
            <a:ext cx="3021867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GB" dirty="0" smtClean="0"/>
              <a:t>Classifying micro-</a:t>
            </a:r>
            <a:r>
              <a:rPr lang="en-GB" dirty="0" err="1" smtClean="0"/>
              <a:t>calsifications</a:t>
            </a:r>
            <a:endParaRPr lang="en-GB" dirty="0"/>
          </a:p>
        </p:txBody>
      </p:sp>
      <p:pic>
        <p:nvPicPr>
          <p:cNvPr id="748" name="Google Shape;748;p53"/>
          <p:cNvPicPr preferRelativeResize="0"/>
          <p:nvPr/>
        </p:nvPicPr>
        <p:blipFill rotWithShape="1">
          <a:blip r:embed="rId3">
            <a:alphaModFix/>
          </a:blip>
          <a:srcRect l="26774" r="26662" b="2827"/>
          <a:stretch/>
        </p:blipFill>
        <p:spPr>
          <a:xfrm>
            <a:off x="-1409800" y="-913975"/>
            <a:ext cx="2792776" cy="58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3"/>
          <p:cNvPicPr preferRelativeResize="0"/>
          <p:nvPr/>
        </p:nvPicPr>
        <p:blipFill rotWithShape="1">
          <a:blip r:embed="rId4">
            <a:alphaModFix/>
          </a:blip>
          <a:srcRect l="5963" t="18872" r="3677" b="16648"/>
          <a:stretch/>
        </p:blipFill>
        <p:spPr>
          <a:xfrm>
            <a:off x="4149175" y="1336150"/>
            <a:ext cx="1860976" cy="132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225" y="3440625"/>
            <a:ext cx="3564950" cy="356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9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84930">
            <a:off x="5476750" y="865028"/>
            <a:ext cx="1861750" cy="18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174125" y="1410853"/>
            <a:ext cx="48111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Approach</a:t>
            </a:r>
            <a:endParaRPr dirty="0"/>
          </a:p>
        </p:txBody>
      </p:sp>
      <p:sp>
        <p:nvSpPr>
          <p:cNvPr id="474" name="Google Shape;474;p46"/>
          <p:cNvSpPr txBox="1">
            <a:spLocks noGrp="1"/>
          </p:cNvSpPr>
          <p:nvPr>
            <p:ph type="subTitle" idx="1"/>
          </p:nvPr>
        </p:nvSpPr>
        <p:spPr>
          <a:xfrm>
            <a:off x="232475" y="2234077"/>
            <a:ext cx="8624807" cy="1896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Because there is a strong correlation between micro-calcification and breast cancer, we can say that having cancer implies having malignant macro-calcification but because we assume all micros have the same label, having breast cancer implies that all the macros are malignant. And the same for the equivalence here : no-breast cancer </a:t>
            </a:r>
            <a:r>
              <a:rPr lang="en-US" dirty="0" smtClean="0"/>
              <a:t>↔ all </a:t>
            </a:r>
            <a:r>
              <a:rPr lang="en-US" dirty="0"/>
              <a:t>micros are benign. So, we will do a supervised learning, saying that label "breast cancer" is equivalent, in our problem, to "malignant/benign macro-calcification".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11/32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959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6467389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/>
              <a:t>Loading the dataset</a:t>
            </a:r>
            <a:endParaRPr lang="en-GB"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39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Dataset is </a:t>
            </a:r>
            <a:r>
              <a:rPr lang="en-US" sz="1800" b="1" dirty="0" smtClean="0"/>
              <a:t>unbalanced</a:t>
            </a:r>
            <a:r>
              <a:rPr lang="en-US" sz="1800" dirty="0" smtClean="0"/>
              <a:t> </a:t>
            </a:r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12" y="2303913"/>
            <a:ext cx="7400925" cy="2219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12/32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167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6467389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/>
              <a:t>Pre-processing the dataset</a:t>
            </a:r>
            <a:endParaRPr lang="en-GB"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2204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Divided it into label 0 label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Do a train-test-split to have training set, validation set and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We want the same proportion in each set (personal choice, see “Conclusions” part)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We reshuffle everything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Standardize and PCA on X train/</a:t>
            </a:r>
            <a:r>
              <a:rPr lang="en-US" sz="1800" dirty="0" err="1" smtClean="0"/>
              <a:t>val</a:t>
            </a:r>
            <a:r>
              <a:rPr lang="en-US" sz="1800" dirty="0" smtClean="0"/>
              <a:t> </a:t>
            </a:r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13/32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543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6467389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/>
              <a:t>Validation part </a:t>
            </a:r>
            <a:endParaRPr lang="en-GB"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2204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We do model selection on the base of a cross-validation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Give a good estimate of the error out-of-sample (optimistic bias on the error)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Allows us to pick the best model: trade-off between F1 score and False Negative Score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sz="1800" dirty="0">
              <a:sym typeface="Wingdings" panose="05000000000000000000" pitchFamily="2" charset="2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ym typeface="Wingdings" panose="05000000000000000000" pitchFamily="2" charset="2"/>
              </a:rPr>
              <a:t>We select by hand the “best” model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endParaRPr lang="en-US" sz="1800" dirty="0" smtClean="0"/>
          </a:p>
          <a:p>
            <a:pPr marL="139700" indent="0"/>
            <a:endParaRPr lang="en-US" sz="1800" dirty="0" smtClean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14/32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962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6467389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1817"/>
          <a:stretch/>
        </p:blipFill>
        <p:spPr>
          <a:xfrm>
            <a:off x="256368" y="1934584"/>
            <a:ext cx="8717151" cy="706489"/>
          </a:xfrm>
          <a:prstGeom prst="rect">
            <a:avLst/>
          </a:prstGeom>
        </p:spPr>
      </p:pic>
      <p:sp>
        <p:nvSpPr>
          <p:cNvPr id="10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669900" y="2770875"/>
            <a:ext cx="7890086" cy="2204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We choose NN with PCA to do the task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15/32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451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3"/>
          <p:cNvSpPr txBox="1">
            <a:spLocks noGrp="1"/>
          </p:cNvSpPr>
          <p:nvPr>
            <p:ph type="title"/>
          </p:nvPr>
        </p:nvSpPr>
        <p:spPr>
          <a:xfrm>
            <a:off x="3325375" y="2817486"/>
            <a:ext cx="510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3</a:t>
            </a:r>
            <a:endParaRPr dirty="0"/>
          </a:p>
        </p:txBody>
      </p:sp>
      <p:sp>
        <p:nvSpPr>
          <p:cNvPr id="746" name="Google Shape;746;p53"/>
          <p:cNvSpPr txBox="1">
            <a:spLocks noGrp="1"/>
          </p:cNvSpPr>
          <p:nvPr>
            <p:ph type="title" idx="2"/>
          </p:nvPr>
        </p:nvSpPr>
        <p:spPr>
          <a:xfrm>
            <a:off x="6356275" y="1001289"/>
            <a:ext cx="2074500" cy="181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747" name="Google Shape;747;p53"/>
          <p:cNvSpPr txBox="1">
            <a:spLocks noGrp="1"/>
          </p:cNvSpPr>
          <p:nvPr>
            <p:ph type="subTitle" idx="1"/>
          </p:nvPr>
        </p:nvSpPr>
        <p:spPr>
          <a:xfrm>
            <a:off x="5408907" y="3716511"/>
            <a:ext cx="3021867" cy="4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fr-FR" dirty="0" err="1"/>
              <a:t>Predicting</a:t>
            </a:r>
            <a:r>
              <a:rPr lang="fr-FR" dirty="0"/>
              <a:t> </a:t>
            </a:r>
            <a:r>
              <a:rPr lang="fr-FR" dirty="0" err="1"/>
              <a:t>Breast</a:t>
            </a:r>
            <a:r>
              <a:rPr lang="fr-FR" dirty="0"/>
              <a:t> Cancer</a:t>
            </a:r>
          </a:p>
        </p:txBody>
      </p:sp>
      <p:pic>
        <p:nvPicPr>
          <p:cNvPr id="748" name="Google Shape;748;p53"/>
          <p:cNvPicPr preferRelativeResize="0"/>
          <p:nvPr/>
        </p:nvPicPr>
        <p:blipFill rotWithShape="1">
          <a:blip r:embed="rId3">
            <a:alphaModFix/>
          </a:blip>
          <a:srcRect l="26774" r="26662" b="2827"/>
          <a:stretch/>
        </p:blipFill>
        <p:spPr>
          <a:xfrm>
            <a:off x="-1409800" y="-913975"/>
            <a:ext cx="2792776" cy="58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3"/>
          <p:cNvPicPr preferRelativeResize="0"/>
          <p:nvPr/>
        </p:nvPicPr>
        <p:blipFill rotWithShape="1">
          <a:blip r:embed="rId4">
            <a:alphaModFix/>
          </a:blip>
          <a:srcRect l="5963" t="18872" r="3677" b="16648"/>
          <a:stretch/>
        </p:blipFill>
        <p:spPr>
          <a:xfrm>
            <a:off x="4149175" y="1336150"/>
            <a:ext cx="1860976" cy="132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225" y="3440625"/>
            <a:ext cx="3564950" cy="356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6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84930">
            <a:off x="5476750" y="865028"/>
            <a:ext cx="1861750" cy="18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174125" y="1410853"/>
            <a:ext cx="4811100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Approach</a:t>
            </a:r>
            <a:endParaRPr dirty="0"/>
          </a:p>
        </p:txBody>
      </p:sp>
      <p:sp>
        <p:nvSpPr>
          <p:cNvPr id="474" name="Google Shape;474;p46"/>
          <p:cNvSpPr txBox="1">
            <a:spLocks noGrp="1"/>
          </p:cNvSpPr>
          <p:nvPr>
            <p:ph type="subTitle" idx="1"/>
          </p:nvPr>
        </p:nvSpPr>
        <p:spPr>
          <a:xfrm>
            <a:off x="232475" y="2234077"/>
            <a:ext cx="8624807" cy="1896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Given the learning algorithm we acquired in the first step, we can classify the micros and give them a label (even if the label is wrong), we do not have anymore the hypothesis of all micros having the same label. So we will add as a feature of the calcification, the column "malignant/benign macro-calcification", and based on that, we will do a supervised learning, with as the supervised label, the "breast cancer" column.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17/32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957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7431135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GB" dirty="0"/>
              <a:t>Label "malignant/benign macro-calcification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4" y="3623277"/>
            <a:ext cx="7890086" cy="39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Then, same pre-processing than task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Same model selection</a:t>
            </a:r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7" y="1858199"/>
            <a:ext cx="8791575" cy="1457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18/32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851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 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6467389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59" y="1909890"/>
            <a:ext cx="8165831" cy="90055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V="1">
            <a:off x="3389442" y="2892623"/>
            <a:ext cx="639654" cy="4752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1812" y="3492801"/>
            <a:ext cx="59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!!!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19/32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091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dk2"/>
                </a:solidFill>
              </a:rPr>
              <a:t>CONTENTS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47" name="Google Shape;447;p44"/>
          <p:cNvSpPr txBox="1">
            <a:spLocks noGrp="1"/>
          </p:cNvSpPr>
          <p:nvPr>
            <p:ph type="title" idx="2"/>
          </p:nvPr>
        </p:nvSpPr>
        <p:spPr>
          <a:xfrm>
            <a:off x="714372" y="1681306"/>
            <a:ext cx="914400" cy="91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subTitle" idx="1"/>
          </p:nvPr>
        </p:nvSpPr>
        <p:spPr>
          <a:xfrm>
            <a:off x="1685955" y="1681306"/>
            <a:ext cx="213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9" name="Google Shape;449;p44"/>
          <p:cNvSpPr txBox="1">
            <a:spLocks noGrp="1"/>
          </p:cNvSpPr>
          <p:nvPr>
            <p:ph type="subTitle" idx="3"/>
          </p:nvPr>
        </p:nvSpPr>
        <p:spPr>
          <a:xfrm>
            <a:off x="1685955" y="2055592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of the topic and its content</a:t>
            </a:r>
            <a:endParaRPr dirty="0"/>
          </a:p>
        </p:txBody>
      </p:sp>
      <p:sp>
        <p:nvSpPr>
          <p:cNvPr id="450" name="Google Shape;450;p44"/>
          <p:cNvSpPr txBox="1">
            <a:spLocks noGrp="1"/>
          </p:cNvSpPr>
          <p:nvPr>
            <p:ph type="title" idx="4"/>
          </p:nvPr>
        </p:nvSpPr>
        <p:spPr>
          <a:xfrm>
            <a:off x="714372" y="3137009"/>
            <a:ext cx="914400" cy="91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44"/>
          <p:cNvSpPr txBox="1">
            <a:spLocks noGrp="1"/>
          </p:cNvSpPr>
          <p:nvPr>
            <p:ph type="subTitle" idx="5"/>
          </p:nvPr>
        </p:nvSpPr>
        <p:spPr>
          <a:xfrm>
            <a:off x="1685955" y="3137009"/>
            <a:ext cx="213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Task 1</a:t>
            </a:r>
            <a:endParaRPr dirty="0"/>
          </a:p>
        </p:txBody>
      </p:sp>
      <p:sp>
        <p:nvSpPr>
          <p:cNvPr id="452" name="Google Shape;452;p44"/>
          <p:cNvSpPr txBox="1">
            <a:spLocks noGrp="1"/>
          </p:cNvSpPr>
          <p:nvPr>
            <p:ph type="subTitle" idx="6"/>
          </p:nvPr>
        </p:nvSpPr>
        <p:spPr>
          <a:xfrm>
            <a:off x="1685955" y="3511295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Classifying micro-calsification</a:t>
            </a:r>
            <a:endParaRPr dirty="0"/>
          </a:p>
        </p:txBody>
      </p:sp>
      <p:sp>
        <p:nvSpPr>
          <p:cNvPr id="453" name="Google Shape;453;p44"/>
          <p:cNvSpPr txBox="1">
            <a:spLocks noGrp="1"/>
          </p:cNvSpPr>
          <p:nvPr>
            <p:ph type="title" idx="7"/>
          </p:nvPr>
        </p:nvSpPr>
        <p:spPr>
          <a:xfrm>
            <a:off x="7515228" y="1681306"/>
            <a:ext cx="914400" cy="91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4" name="Google Shape;454;p44"/>
          <p:cNvSpPr txBox="1">
            <a:spLocks noGrp="1"/>
          </p:cNvSpPr>
          <p:nvPr>
            <p:ph type="subTitle" idx="8"/>
          </p:nvPr>
        </p:nvSpPr>
        <p:spPr>
          <a:xfrm>
            <a:off x="5326207" y="1681306"/>
            <a:ext cx="213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Task 2</a:t>
            </a:r>
            <a:endParaRPr dirty="0"/>
          </a:p>
        </p:txBody>
      </p:sp>
      <p:sp>
        <p:nvSpPr>
          <p:cNvPr id="455" name="Google Shape;455;p44"/>
          <p:cNvSpPr txBox="1">
            <a:spLocks noGrp="1"/>
          </p:cNvSpPr>
          <p:nvPr>
            <p:ph type="subTitle" idx="9"/>
          </p:nvPr>
        </p:nvSpPr>
        <p:spPr>
          <a:xfrm>
            <a:off x="5172607" y="2055592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Predicting Breast Cancer</a:t>
            </a:r>
            <a:endParaRPr dirty="0"/>
          </a:p>
        </p:txBody>
      </p:sp>
      <p:sp>
        <p:nvSpPr>
          <p:cNvPr id="456" name="Google Shape;456;p44"/>
          <p:cNvSpPr txBox="1">
            <a:spLocks noGrp="1"/>
          </p:cNvSpPr>
          <p:nvPr>
            <p:ph type="title" idx="13"/>
          </p:nvPr>
        </p:nvSpPr>
        <p:spPr>
          <a:xfrm>
            <a:off x="7515228" y="3137009"/>
            <a:ext cx="914400" cy="91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subTitle" idx="14"/>
          </p:nvPr>
        </p:nvSpPr>
        <p:spPr>
          <a:xfrm>
            <a:off x="5326207" y="3137009"/>
            <a:ext cx="213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15"/>
          </p:nvPr>
        </p:nvSpPr>
        <p:spPr>
          <a:xfrm>
            <a:off x="5172607" y="3511295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Possible improvements </a:t>
            </a:r>
            <a:endParaRPr dirty="0"/>
          </a:p>
        </p:txBody>
      </p:sp>
      <p:pic>
        <p:nvPicPr>
          <p:cNvPr id="459" name="Google Shape;459;p44"/>
          <p:cNvPicPr preferRelativeResize="0"/>
          <p:nvPr/>
        </p:nvPicPr>
        <p:blipFill rotWithShape="1">
          <a:blip r:embed="rId3">
            <a:alphaModFix/>
          </a:blip>
          <a:srcRect t="27259" b="24900"/>
          <a:stretch/>
        </p:blipFill>
        <p:spPr>
          <a:xfrm rot="5400000">
            <a:off x="3273513" y="2358587"/>
            <a:ext cx="2596974" cy="12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</a:t>
            </a:r>
            <a:r>
              <a:rPr lang="en-GB" sz="1200" dirty="0" smtClean="0"/>
              <a:t>/32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3"/>
          <p:cNvSpPr txBox="1">
            <a:spLocks noGrp="1"/>
          </p:cNvSpPr>
          <p:nvPr>
            <p:ph type="title"/>
          </p:nvPr>
        </p:nvSpPr>
        <p:spPr>
          <a:xfrm>
            <a:off x="3325375" y="2817486"/>
            <a:ext cx="510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" dirty="0" smtClean="0"/>
              <a:t>onclusions</a:t>
            </a:r>
            <a:endParaRPr dirty="0"/>
          </a:p>
        </p:txBody>
      </p:sp>
      <p:sp>
        <p:nvSpPr>
          <p:cNvPr id="746" name="Google Shape;746;p53"/>
          <p:cNvSpPr txBox="1">
            <a:spLocks noGrp="1"/>
          </p:cNvSpPr>
          <p:nvPr>
            <p:ph type="title" idx="2"/>
          </p:nvPr>
        </p:nvSpPr>
        <p:spPr>
          <a:xfrm>
            <a:off x="6356275" y="1001289"/>
            <a:ext cx="2074500" cy="181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pic>
        <p:nvPicPr>
          <p:cNvPr id="748" name="Google Shape;748;p53"/>
          <p:cNvPicPr preferRelativeResize="0"/>
          <p:nvPr/>
        </p:nvPicPr>
        <p:blipFill rotWithShape="1">
          <a:blip r:embed="rId3">
            <a:alphaModFix/>
          </a:blip>
          <a:srcRect l="26774" r="26662" b="2827"/>
          <a:stretch/>
        </p:blipFill>
        <p:spPr>
          <a:xfrm>
            <a:off x="-1409800" y="-913975"/>
            <a:ext cx="2792776" cy="58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3"/>
          <p:cNvPicPr preferRelativeResize="0"/>
          <p:nvPr/>
        </p:nvPicPr>
        <p:blipFill rotWithShape="1">
          <a:blip r:embed="rId4">
            <a:alphaModFix/>
          </a:blip>
          <a:srcRect l="5963" t="18872" r="3677" b="16648"/>
          <a:stretch/>
        </p:blipFill>
        <p:spPr>
          <a:xfrm>
            <a:off x="4149175" y="1336150"/>
            <a:ext cx="1860976" cy="132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2225" y="3440625"/>
            <a:ext cx="3564950" cy="356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7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7431135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GB" dirty="0" smtClean="0"/>
              <a:t>What I’ve written in the paper</a:t>
            </a:r>
            <a:endParaRPr lang="en-GB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5" y="1880340"/>
            <a:ext cx="8876196" cy="18857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21/32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19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7431135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GB" dirty="0" smtClean="0"/>
              <a:t>What I want to add today</a:t>
            </a:r>
            <a:endParaRPr lang="en-GB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321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Terrible idea to select a model regarding the test errors : 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We are interfering in the test part, we are </a:t>
            </a:r>
            <a:r>
              <a:rPr lang="en-US" sz="1800" b="1" dirty="0" smtClean="0">
                <a:sym typeface="Wingdings" panose="05000000000000000000" pitchFamily="2" charset="2"/>
              </a:rPr>
              <a:t>LEARNING</a:t>
            </a:r>
            <a:r>
              <a:rPr lang="en-US" sz="1800" dirty="0" smtClean="0">
                <a:sym typeface="Wingdings" panose="05000000000000000000" pitchFamily="2" charset="2"/>
              </a:rPr>
              <a:t> a model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We do a kind of model selection and the error we have is not the error out-of-sample but an optimistic bias of it.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Model selection back to validation part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endParaRPr lang="en-US" sz="1800" dirty="0">
              <a:sym typeface="Wingdings" panose="05000000000000000000" pitchFamily="2" charset="2"/>
            </a:endParaRPr>
          </a:p>
          <a:p>
            <a:pPr marL="425450" indent="-285750"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Optimizing parameters of each model by doing a grid search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Other solution : put the 4 models together (aggregation technique) and use them as an Ensemble (be careful we are not overfitting/losing in generalization)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endParaRPr lang="en-US" sz="1800" dirty="0" smtClean="0"/>
          </a:p>
          <a:p>
            <a:pPr marL="139700" indent="0"/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22/32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550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7431135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GB" dirty="0" smtClean="0"/>
              <a:t>What I want to add today</a:t>
            </a:r>
            <a:endParaRPr lang="en-GB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321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Balance the Dataset (afterwards, an extract of my Statistical Foundation Machine Learning Oral Presentation)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marL="425450" indent="-285750">
              <a:buFont typeface="Wingdings" panose="05000000000000000000" pitchFamily="2" charset="2"/>
              <a:buChar char="à"/>
            </a:pPr>
            <a:endParaRPr lang="en-US" sz="1800" dirty="0" smtClean="0"/>
          </a:p>
          <a:p>
            <a:pPr marL="139700" indent="0"/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23/32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317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DFC88-F8FA-6C3B-A4EA-0F1C29DF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</a:t>
            </a:r>
            <a:r>
              <a:rPr lang="fr-FR" dirty="0" err="1" smtClean="0"/>
              <a:t>Idea</a:t>
            </a:r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E304A90-CCF1-0E9C-A2DE-C107C304990E}"/>
              </a:ext>
            </a:extLst>
          </p:cNvPr>
          <p:cNvSpPr txBox="1"/>
          <p:nvPr/>
        </p:nvSpPr>
        <p:spPr>
          <a:xfrm>
            <a:off x="628650" y="1517398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800" dirty="0"/>
              <a:t>Observe the effects of a dataset’s imbalance on the performances of a learning process, here SVM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800" dirty="0"/>
              <a:t>Do it on a real dataset</a:t>
            </a:r>
          </a:p>
          <a:p>
            <a:pPr marL="557213" lvl="1" indent="-214313">
              <a:buFont typeface="Wingdings" panose="05000000000000000000" pitchFamily="2" charset="2"/>
              <a:buChar char="Ø"/>
            </a:pPr>
            <a:r>
              <a:rPr lang="en-GB" sz="1800" dirty="0"/>
              <a:t>Do it on a synthetic dataset, by unbalancing it little by little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24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24/32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68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eal dataset 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1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Detecting </a:t>
            </a:r>
            <a:r>
              <a:rPr lang="en-US" dirty="0"/>
              <a:t>breast cancer from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instance of the table : a micro-calcification</a:t>
            </a:r>
            <a:endParaRPr lang="en-GB" dirty="0"/>
          </a:p>
          <a:p>
            <a:r>
              <a:rPr lang="en-GB" dirty="0"/>
              <a:t>Micro-calcifications:</a:t>
            </a:r>
          </a:p>
          <a:p>
            <a:pPr lvl="1"/>
            <a:r>
              <a:rPr lang="en-US" dirty="0"/>
              <a:t>Are tiny white calcium deposits in the breast</a:t>
            </a:r>
          </a:p>
          <a:p>
            <a:pPr lvl="1"/>
            <a:r>
              <a:rPr lang="en-US" dirty="0"/>
              <a:t>Are very easy to see on mammography</a:t>
            </a:r>
          </a:p>
          <a:p>
            <a:pPr lvl="1"/>
            <a:r>
              <a:rPr lang="en-US" dirty="0"/>
              <a:t>Micro-calcifications appear as a natural process of </a:t>
            </a:r>
            <a:r>
              <a:rPr lang="en-US" dirty="0" smtClean="0"/>
              <a:t>ageing</a:t>
            </a:r>
            <a:endParaRPr lang="en-GB" dirty="0" smtClean="0"/>
          </a:p>
          <a:p>
            <a:r>
              <a:rPr lang="en-GB" dirty="0" smtClean="0"/>
              <a:t>Binary </a:t>
            </a:r>
            <a:r>
              <a:rPr lang="en-GB" dirty="0"/>
              <a:t>classification problem on </a:t>
            </a:r>
            <a:r>
              <a:rPr lang="fr-FR" dirty="0"/>
              <a:t>3562</a:t>
            </a:r>
            <a:r>
              <a:rPr lang="en-GB" dirty="0" smtClean="0"/>
              <a:t> </a:t>
            </a:r>
            <a:r>
              <a:rPr lang="en-GB" dirty="0"/>
              <a:t>instances, </a:t>
            </a:r>
            <a:r>
              <a:rPr lang="en-GB" dirty="0" smtClean="0"/>
              <a:t>152 </a:t>
            </a:r>
            <a:r>
              <a:rPr lang="en-GB" dirty="0"/>
              <a:t>attributes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Labels : has or not cancer, that here we will approximate by “micro-calcification being benignant or malignant”.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25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25/32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63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dataset case : approaches’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886700" cy="1931194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3 configurations :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balance the training dataset, and use 478 data points having label 0 for the test set.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keep the same proportion of label 0 and 1 in the training and the test set, we keep a high number of data points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do a trade-off between the two cases above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197543"/>
            <a:ext cx="2743200" cy="1092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3169851"/>
            <a:ext cx="2823210" cy="112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185" y="3169851"/>
            <a:ext cx="2843014" cy="1120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2945" y="4390257"/>
            <a:ext cx="17373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First configuration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46158" y="4390257"/>
            <a:ext cx="190309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Second configuration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7970" y="4390257"/>
            <a:ext cx="173736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Third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26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26/32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179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GB" dirty="0"/>
              <a:t>Real dataset case : </a:t>
            </a:r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" y="1473756"/>
            <a:ext cx="8468916" cy="1183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7542" y="2863132"/>
            <a:ext cx="846891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“</a:t>
            </a:r>
            <a:r>
              <a:rPr lang="en-US" sz="1050" dirty="0"/>
              <a:t>We observe that the third case performs the best according to the two error metrics, chosen. We could nuance this result, especially the false </a:t>
            </a:r>
            <a:r>
              <a:rPr lang="en-US" sz="1050" dirty="0" err="1"/>
              <a:t>negativ</a:t>
            </a:r>
            <a:r>
              <a:rPr lang="en-US" sz="1050" dirty="0"/>
              <a:t> scores, by saying the limited number of label 1 in the test set, but still, the way we </a:t>
            </a:r>
            <a:r>
              <a:rPr lang="en-US" sz="1050" dirty="0" err="1"/>
              <a:t>calculte</a:t>
            </a:r>
            <a:r>
              <a:rPr lang="en-US" sz="1050" dirty="0"/>
              <a:t> it allows us to be pretty confident about the two scores. We can deduce that having a balance training set is important for the performance of our model, but we cannot neglect its number of points : we need to keep it high to perform well, especially when the number of </a:t>
            </a:r>
            <a:r>
              <a:rPr lang="en-US" sz="1050" dirty="0" err="1"/>
              <a:t>datapoints</a:t>
            </a:r>
            <a:r>
              <a:rPr lang="en-US" sz="1050" dirty="0"/>
              <a:t> initially is limited. </a:t>
            </a:r>
          </a:p>
          <a:p>
            <a:r>
              <a:rPr lang="en-GB" sz="1050" dirty="0"/>
              <a:t>“ From the report</a:t>
            </a:r>
          </a:p>
          <a:p>
            <a:endParaRPr lang="en-GB" sz="1050" dirty="0"/>
          </a:p>
          <a:p>
            <a:pPr algn="ctr"/>
            <a:r>
              <a:rPr lang="en-GB" sz="1050" dirty="0"/>
              <a:t>Got a bit overwhelmed…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27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27/32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174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Little reminder : confusion matrix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70" y="1118399"/>
            <a:ext cx="4547580" cy="33027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28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28/32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794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Little reminder : formulas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8" y="1268016"/>
            <a:ext cx="3699096" cy="515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3" y="2089997"/>
            <a:ext cx="3908346" cy="11404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435" y="1076164"/>
            <a:ext cx="3571223" cy="1013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59" y="2461229"/>
            <a:ext cx="3816191" cy="5426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29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29/32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833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5"/>
          <p:cNvPicPr preferRelativeResize="0"/>
          <p:nvPr/>
        </p:nvPicPr>
        <p:blipFill rotWithShape="1">
          <a:blip r:embed="rId3">
            <a:alphaModFix/>
          </a:blip>
          <a:srcRect l="5212" t="26318" r="5221" b="26313"/>
          <a:stretch/>
        </p:blipFill>
        <p:spPr>
          <a:xfrm>
            <a:off x="2862325" y="1373323"/>
            <a:ext cx="3328924" cy="17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xfrm>
            <a:off x="2019300" y="2999710"/>
            <a:ext cx="510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title" idx="2"/>
          </p:nvPr>
        </p:nvSpPr>
        <p:spPr>
          <a:xfrm>
            <a:off x="3534750" y="819065"/>
            <a:ext cx="2074500" cy="18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dataset case : </a:t>
            </a:r>
            <a:r>
              <a:rPr lang="en-GB" dirty="0" smtClean="0"/>
              <a:t>results with caveats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867"/>
            <a:ext cx="9144000" cy="14170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30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30/32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838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84930">
            <a:off x="5476750" y="865028"/>
            <a:ext cx="1861750" cy="18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6"/>
          <p:cNvSpPr txBox="1">
            <a:spLocks noGrp="1"/>
          </p:cNvSpPr>
          <p:nvPr>
            <p:ph type="title"/>
          </p:nvPr>
        </p:nvSpPr>
        <p:spPr>
          <a:xfrm>
            <a:off x="2088884" y="3055387"/>
            <a:ext cx="4811100" cy="14360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your attention 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8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" name="Google Shape;562;p51"/>
          <p:cNvSpPr txBox="1">
            <a:spLocks/>
          </p:cNvSpPr>
          <p:nvPr/>
        </p:nvSpPr>
        <p:spPr>
          <a:xfrm>
            <a:off x="713225" y="1329533"/>
            <a:ext cx="7890086" cy="321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GB" sz="1800" dirty="0" smtClean="0">
                <a:hlinkClick r:id="rId3"/>
              </a:rPr>
              <a:t>https://towardsdatascience.com/the-5-classification-evaluation-metrics-you-must-know-aa97784ff226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>
                <a:hlinkClick r:id="rId4"/>
              </a:rPr>
              <a:t>https://towardsdatascience.com/train-test-split-and-cross-validation-in-python-80b61beca4b6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SFML courses materials (slides, exercises)</a:t>
            </a:r>
          </a:p>
          <a:p>
            <a:pPr marL="425450" indent="-285750">
              <a:buFont typeface="Wingdings" panose="05000000000000000000" pitchFamily="2" charset="2"/>
              <a:buChar char="à"/>
            </a:pPr>
            <a:endParaRPr lang="en-GB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mtClean="0"/>
              <a:t>32/32</a:t>
            </a:r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2246543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Breast Cancer </a:t>
            </a:r>
            <a:endParaRPr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1821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In </a:t>
            </a:r>
            <a:r>
              <a:rPr lang="en-US" sz="1800" dirty="0"/>
              <a:t>2020, there were 2.3 million women diagnosed with breast cancer and 685 000 deaths </a:t>
            </a:r>
            <a:r>
              <a:rPr lang="en-US" sz="1800" dirty="0" smtClean="0"/>
              <a:t>globally*</a:t>
            </a: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By an early diagnostic of the disease, avoid the cancer being lethal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do so : analyze micro-calcifications in women’s breast (shape, texture)</a:t>
            </a:r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BEAF4C-B08C-E85D-E59E-281B4613E5E6}"/>
              </a:ext>
            </a:extLst>
          </p:cNvPr>
          <p:cNvSpPr txBox="1"/>
          <p:nvPr/>
        </p:nvSpPr>
        <p:spPr>
          <a:xfrm>
            <a:off x="1900362" y="4405360"/>
            <a:ext cx="5445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i="1" dirty="0" smtClean="0"/>
              <a:t>(*) According </a:t>
            </a:r>
            <a:r>
              <a:rPr lang="en-GB" sz="1000" i="1" dirty="0"/>
              <a:t>to </a:t>
            </a:r>
            <a:r>
              <a:rPr lang="fr-FR" sz="1000" i="1" dirty="0"/>
              <a:t>the World </a:t>
            </a:r>
            <a:r>
              <a:rPr lang="fr-FR" sz="1000" i="1" dirty="0" err="1"/>
              <a:t>Health</a:t>
            </a:r>
            <a:r>
              <a:rPr lang="fr-FR" sz="1000" i="1" dirty="0"/>
              <a:t> </a:t>
            </a:r>
            <a:r>
              <a:rPr lang="fr-FR" sz="1000" i="1" dirty="0" err="1"/>
              <a:t>Organization</a:t>
            </a:r>
            <a:r>
              <a:rPr lang="fr-FR" sz="1000" i="1" dirty="0"/>
              <a:t> </a:t>
            </a:r>
            <a:r>
              <a:rPr lang="fr-FR" sz="1000" i="1" dirty="0" err="1"/>
              <a:t>website</a:t>
            </a:r>
            <a:r>
              <a:rPr lang="fr-FR" sz="1000" i="1" dirty="0"/>
              <a:t> : https://www.who.int/news-room/fact-sheets/detail/breast-cancer</a:t>
            </a:r>
            <a:endParaRPr lang="en-GB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4</a:t>
            </a:r>
            <a:r>
              <a:rPr lang="en-GB" sz="1200" dirty="0" smtClean="0"/>
              <a:t>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6625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2246543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Goal </a:t>
            </a:r>
            <a:endParaRPr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1821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/>
              <a:t>Predict breast cancer, given </a:t>
            </a:r>
            <a:r>
              <a:rPr lang="en-GB" sz="1800" dirty="0" smtClean="0"/>
              <a:t>a dataset of micro-calcifications of multiple individuals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ym typeface="Wingdings" panose="05000000000000000000" pitchFamily="2" charset="2"/>
              </a:rPr>
              <a:t> Machine Learning techniques</a:t>
            </a:r>
            <a:endParaRPr lang="en-GB" sz="1800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5</a:t>
            </a:r>
            <a:r>
              <a:rPr lang="en-GB" sz="1200" dirty="0" smtClean="0"/>
              <a:t>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384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3355081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Questions to answer </a:t>
            </a:r>
            <a:endParaRPr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1821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Task 1: </a:t>
            </a:r>
            <a:r>
              <a:rPr lang="en-US" sz="1800" dirty="0" smtClean="0"/>
              <a:t>How </a:t>
            </a:r>
            <a:r>
              <a:rPr lang="en-US" sz="1800" dirty="0"/>
              <a:t>well can you classify individual micros assuming all micros per subject </a:t>
            </a:r>
            <a:r>
              <a:rPr lang="en-US" sz="1800" dirty="0" smtClean="0"/>
              <a:t>have the </a:t>
            </a:r>
            <a:r>
              <a:rPr lang="en-US" sz="1800" dirty="0"/>
              <a:t>same label</a:t>
            </a:r>
            <a:r>
              <a:rPr lang="en-US" sz="1800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Task 2: </a:t>
            </a:r>
            <a:r>
              <a:rPr lang="en-US" sz="1800" dirty="0" smtClean="0"/>
              <a:t>How </a:t>
            </a:r>
            <a:r>
              <a:rPr lang="en-US" sz="1800" dirty="0"/>
              <a:t>well can you classify whether a subject has cancer based on </a:t>
            </a:r>
            <a:r>
              <a:rPr lang="en-US" sz="1800" dirty="0" smtClean="0"/>
              <a:t>your classification </a:t>
            </a:r>
            <a:r>
              <a:rPr lang="en-US" sz="1800" dirty="0"/>
              <a:t>of the multiple micros per subject?</a:t>
            </a:r>
            <a:endParaRPr lang="en-GB" sz="1800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6</a:t>
            </a:r>
            <a:r>
              <a:rPr lang="en-GB" sz="1200" dirty="0" smtClean="0"/>
              <a:t>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1666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6467389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Dataset</a:t>
            </a:r>
            <a:endParaRPr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1821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3561 micro-calcifications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96 </a:t>
            </a:r>
            <a:r>
              <a:rPr lang="en-US" sz="1800" dirty="0"/>
              <a:t>patients that </a:t>
            </a:r>
            <a:r>
              <a:rPr lang="en-US" sz="1800" dirty="0" smtClean="0"/>
              <a:t>has </a:t>
            </a:r>
            <a:r>
              <a:rPr lang="en-US" sz="1800" dirty="0"/>
              <a:t>cancer or not (specified in the last column with 0 : no cancer and 1 : cancer</a:t>
            </a:r>
            <a:r>
              <a:rPr lang="en-US" sz="1800" dirty="0" smtClean="0"/>
              <a:t>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152 </a:t>
            </a:r>
            <a:r>
              <a:rPr lang="en-US" sz="1800" dirty="0"/>
              <a:t>different features </a:t>
            </a:r>
            <a:r>
              <a:rPr lang="en-US" sz="1800" dirty="0" smtClean="0"/>
              <a:t>measurable</a:t>
            </a:r>
            <a:endParaRPr lang="en-GB" sz="1800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7</a:t>
            </a:r>
            <a:r>
              <a:rPr lang="en-GB" sz="1200" dirty="0" smtClean="0"/>
              <a:t>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191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6467389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Machine learning algorithms used</a:t>
            </a:r>
            <a:endParaRPr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2002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Logistic </a:t>
            </a:r>
            <a:r>
              <a:rPr lang="en-US" sz="1800" dirty="0"/>
              <a:t>Regression algorithm on a dimensionally reduced dataset (we use the Principal Component Analysis </a:t>
            </a:r>
            <a:r>
              <a:rPr lang="en-US" sz="1800" dirty="0" smtClean="0"/>
              <a:t>method).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Support </a:t>
            </a:r>
            <a:r>
              <a:rPr lang="en-US" sz="1800" dirty="0"/>
              <a:t>Vector Machine 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Neural </a:t>
            </a:r>
            <a:r>
              <a:rPr lang="en-US" sz="1800" dirty="0"/>
              <a:t>Network 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Neural </a:t>
            </a:r>
            <a:r>
              <a:rPr lang="en-US" sz="1800" dirty="0"/>
              <a:t>Network on a dimensionally reduced dataset </a:t>
            </a:r>
            <a:r>
              <a:rPr lang="en-US" sz="1800" dirty="0" smtClean="0"/>
              <a:t>(i.e. </a:t>
            </a:r>
            <a:r>
              <a:rPr lang="en-US" sz="1800" dirty="0"/>
              <a:t>applying PCA on the dataset)</a:t>
            </a:r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8</a:t>
            </a:r>
            <a:r>
              <a:rPr lang="en-GB" sz="1200" dirty="0" smtClean="0"/>
              <a:t>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568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61" name="Google Shape;561;p51"/>
          <p:cNvSpPr txBox="1">
            <a:spLocks noGrp="1"/>
          </p:cNvSpPr>
          <p:nvPr>
            <p:ph type="subTitle" idx="1"/>
          </p:nvPr>
        </p:nvSpPr>
        <p:spPr>
          <a:xfrm>
            <a:off x="713224" y="1218892"/>
            <a:ext cx="6467389" cy="4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Important remark</a:t>
            </a:r>
            <a:endParaRPr dirty="0"/>
          </a:p>
        </p:txBody>
      </p:sp>
      <p:sp>
        <p:nvSpPr>
          <p:cNvPr id="562" name="Google Shape;562;p51"/>
          <p:cNvSpPr txBox="1">
            <a:spLocks noGrp="1"/>
          </p:cNvSpPr>
          <p:nvPr>
            <p:ph type="subTitle" idx="2"/>
          </p:nvPr>
        </p:nvSpPr>
        <p:spPr>
          <a:xfrm>
            <a:off x="713225" y="1709241"/>
            <a:ext cx="7890086" cy="2002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Dataset </a:t>
            </a:r>
            <a:r>
              <a:rPr lang="en-US" sz="1800" dirty="0"/>
              <a:t>is </a:t>
            </a:r>
            <a:r>
              <a:rPr lang="en-US" sz="1800" b="1" dirty="0"/>
              <a:t>unbalanced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We use F1 </a:t>
            </a:r>
            <a:r>
              <a:rPr lang="en-US" sz="1800" dirty="0"/>
              <a:t>score that is adapted to </a:t>
            </a:r>
            <a:r>
              <a:rPr lang="en-US" sz="1800" dirty="0" smtClean="0"/>
              <a:t>counter this problem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False </a:t>
            </a:r>
            <a:r>
              <a:rPr lang="en-US" sz="1800" dirty="0"/>
              <a:t>negatives case </a:t>
            </a:r>
            <a:r>
              <a:rPr lang="en-US" sz="1800" dirty="0" smtClean="0"/>
              <a:t>: patient </a:t>
            </a:r>
            <a:r>
              <a:rPr lang="en-US" sz="1800" dirty="0"/>
              <a:t>has/had cancer, but the model predicts it as "no cancer</a:t>
            </a:r>
            <a:r>
              <a:rPr lang="en-US" sz="1800" dirty="0" smtClean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Thus</a:t>
            </a:r>
            <a:r>
              <a:rPr lang="en-US" sz="1800" dirty="0"/>
              <a:t>, we also calculate the number of false negatives </a:t>
            </a:r>
            <a:r>
              <a:rPr lang="en-US" sz="1800" dirty="0" smtClean="0"/>
              <a:t>case ( 1 – Recall )</a:t>
            </a:r>
            <a:endParaRPr lang="en-US" sz="1800" dirty="0"/>
          </a:p>
        </p:txBody>
      </p:sp>
      <p:sp>
        <p:nvSpPr>
          <p:cNvPr id="604" name="Google Shape;604;p51"/>
          <p:cNvSpPr/>
          <p:nvPr/>
        </p:nvSpPr>
        <p:spPr>
          <a:xfrm>
            <a:off x="5507182" y="3450099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1"/>
          <p:cNvSpPr/>
          <p:nvPr/>
        </p:nvSpPr>
        <p:spPr>
          <a:xfrm>
            <a:off x="7180613" y="2360167"/>
            <a:ext cx="165600" cy="16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293327" y="4802459"/>
            <a:ext cx="256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9</a:t>
            </a:r>
            <a:r>
              <a:rPr lang="en-GB" sz="1200" dirty="0" smtClean="0"/>
              <a:t>/32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3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Subject for High School - 11th Grade: Exponential and Logarithmic Functions by Slidesgo">
  <a:themeElements>
    <a:clrScheme name="Simple Light">
      <a:dk1>
        <a:srgbClr val="000000"/>
      </a:dk1>
      <a:lt1>
        <a:srgbClr val="EFEFEF"/>
      </a:lt1>
      <a:dk2>
        <a:srgbClr val="E4400E"/>
      </a:dk2>
      <a:lt2>
        <a:srgbClr val="CFCFC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1266</Words>
  <Application>Microsoft Office PowerPoint</Application>
  <PresentationFormat>On-screen Show (16:9)</PresentationFormat>
  <Paragraphs>177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Orelega One</vt:lpstr>
      <vt:lpstr>Source Sans Pro</vt:lpstr>
      <vt:lpstr>Arial</vt:lpstr>
      <vt:lpstr>Calibri</vt:lpstr>
      <vt:lpstr>Wingdings</vt:lpstr>
      <vt:lpstr>Math Subject for High School - 11th Grade: Exponential and Logarithmic Functions by Slidesgo</vt:lpstr>
      <vt:lpstr>Subject n°3:  Classification of Micro-Calcification, to predict breast cancer</vt:lpstr>
      <vt:lpstr>TABLE OF 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Task 1</vt:lpstr>
      <vt:lpstr>Approach</vt:lpstr>
      <vt:lpstr>Task 1</vt:lpstr>
      <vt:lpstr>Task 1</vt:lpstr>
      <vt:lpstr>Task 1</vt:lpstr>
      <vt:lpstr>Task 1</vt:lpstr>
      <vt:lpstr>Task 3</vt:lpstr>
      <vt:lpstr>Approach</vt:lpstr>
      <vt:lpstr>Task 2</vt:lpstr>
      <vt:lpstr>Task 2</vt:lpstr>
      <vt:lpstr>Conclusions</vt:lpstr>
      <vt:lpstr>Conclusions</vt:lpstr>
      <vt:lpstr>Conclusions</vt:lpstr>
      <vt:lpstr>Conclusions</vt:lpstr>
      <vt:lpstr>Main Idea</vt:lpstr>
      <vt:lpstr>Real dataset case</vt:lpstr>
      <vt:lpstr>Real dataset case : approaches’ description</vt:lpstr>
      <vt:lpstr>Real dataset case : results</vt:lpstr>
      <vt:lpstr>Little reminder : confusion matrix</vt:lpstr>
      <vt:lpstr>Little reminder : formulas</vt:lpstr>
      <vt:lpstr>Real dataset case : results with caveats</vt:lpstr>
      <vt:lpstr>Thank you for your attention 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n°3:  Classification of Micro-Calcification, to predict breast cancer</dc:title>
  <cp:lastModifiedBy>Joey Skaf</cp:lastModifiedBy>
  <cp:revision>11</cp:revision>
  <dcterms:modified xsi:type="dcterms:W3CDTF">2022-06-17T12:36:00Z</dcterms:modified>
</cp:coreProperties>
</file>