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4F6DC-BE6C-4FB1-97C2-787F5BD6BB2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D3489D-8D10-43F0-A7B6-748E8638A8F1}">
      <dgm:prSet/>
      <dgm:spPr/>
      <dgm:t>
        <a:bodyPr/>
        <a:lstStyle/>
        <a:p>
          <a:r>
            <a:rPr lang="el-GR"/>
            <a:t>Η πλειονότητα της υλοποίησης έχει γίνει δια ζώσης σε συνεργασία και των δύο μελών.</a:t>
          </a:r>
          <a:endParaRPr lang="en-US"/>
        </a:p>
      </dgm:t>
    </dgm:pt>
    <dgm:pt modelId="{6EB7FCDF-3CA4-4117-9020-054FB118DB16}" type="parTrans" cxnId="{CA3899EB-079B-49DB-BD83-633204DE29EF}">
      <dgm:prSet/>
      <dgm:spPr/>
      <dgm:t>
        <a:bodyPr/>
        <a:lstStyle/>
        <a:p>
          <a:endParaRPr lang="en-US"/>
        </a:p>
      </dgm:t>
    </dgm:pt>
    <dgm:pt modelId="{61CDF53A-0307-46A5-B12A-BE9A7910A43B}" type="sibTrans" cxnId="{CA3899EB-079B-49DB-BD83-633204DE29EF}">
      <dgm:prSet/>
      <dgm:spPr/>
      <dgm:t>
        <a:bodyPr/>
        <a:lstStyle/>
        <a:p>
          <a:endParaRPr lang="en-US"/>
        </a:p>
      </dgm:t>
    </dgm:pt>
    <dgm:pt modelId="{A5C892E1-871B-4073-A7D5-CB9905809E22}">
      <dgm:prSet/>
      <dgm:spPr/>
      <dgm:t>
        <a:bodyPr/>
        <a:lstStyle/>
        <a:p>
          <a:r>
            <a:rPr lang="en-US"/>
            <a:t>AWS Services </a:t>
          </a:r>
        </a:p>
      </dgm:t>
    </dgm:pt>
    <dgm:pt modelId="{6383D3E2-577E-4310-83A5-5636D2634143}" type="parTrans" cxnId="{978B5C36-71C8-45E6-9EDF-4375F85DD8B4}">
      <dgm:prSet/>
      <dgm:spPr/>
      <dgm:t>
        <a:bodyPr/>
        <a:lstStyle/>
        <a:p>
          <a:endParaRPr lang="en-US"/>
        </a:p>
      </dgm:t>
    </dgm:pt>
    <dgm:pt modelId="{8FFCC72B-ED82-42C1-9612-5EF27329A945}" type="sibTrans" cxnId="{978B5C36-71C8-45E6-9EDF-4375F85DD8B4}">
      <dgm:prSet/>
      <dgm:spPr/>
      <dgm:t>
        <a:bodyPr/>
        <a:lstStyle/>
        <a:p>
          <a:endParaRPr lang="en-US"/>
        </a:p>
      </dgm:t>
    </dgm:pt>
    <dgm:pt modelId="{F7817B72-DCA2-4DB1-8DBD-2F15716C8871}">
      <dgm:prSet/>
      <dgm:spPr/>
      <dgm:t>
        <a:bodyPr/>
        <a:lstStyle/>
        <a:p>
          <a:r>
            <a:rPr lang="el-GR"/>
            <a:t>Σκαρπέτης Ιωάννης 80% - Σπύρος Ευαγγελάτος 20%</a:t>
          </a:r>
          <a:endParaRPr lang="en-US"/>
        </a:p>
      </dgm:t>
    </dgm:pt>
    <dgm:pt modelId="{6966EAEB-F7E5-442D-8BF3-15E35C037F5C}" type="parTrans" cxnId="{06583621-4233-4947-8AF6-37E0A1CF2337}">
      <dgm:prSet/>
      <dgm:spPr/>
      <dgm:t>
        <a:bodyPr/>
        <a:lstStyle/>
        <a:p>
          <a:endParaRPr lang="en-US"/>
        </a:p>
      </dgm:t>
    </dgm:pt>
    <dgm:pt modelId="{208BBE5A-456D-4D89-BCAB-11B14083E998}" type="sibTrans" cxnId="{06583621-4233-4947-8AF6-37E0A1CF2337}">
      <dgm:prSet/>
      <dgm:spPr/>
      <dgm:t>
        <a:bodyPr/>
        <a:lstStyle/>
        <a:p>
          <a:endParaRPr lang="en-US"/>
        </a:p>
      </dgm:t>
    </dgm:pt>
    <dgm:pt modelId="{4F13B2BB-8CF7-417F-B138-56BCE4A9CDDD}">
      <dgm:prSet/>
      <dgm:spPr/>
      <dgm:t>
        <a:bodyPr/>
        <a:lstStyle/>
        <a:p>
          <a:r>
            <a:rPr lang="el-GR"/>
            <a:t>Αλγόριθμος </a:t>
          </a:r>
          <a:r>
            <a:rPr lang="en-US"/>
            <a:t>Crowd Detection </a:t>
          </a:r>
          <a:r>
            <a:rPr lang="el-GR"/>
            <a:t>Έρευνα </a:t>
          </a:r>
          <a:r>
            <a:rPr lang="en-US"/>
            <a:t>/ Videos</a:t>
          </a:r>
          <a:r>
            <a:rPr lang="el-GR"/>
            <a:t> </a:t>
          </a:r>
          <a:endParaRPr lang="en-US"/>
        </a:p>
      </dgm:t>
    </dgm:pt>
    <dgm:pt modelId="{78859CD0-25BC-4E93-A82C-4BEE54B0A734}" type="parTrans" cxnId="{414FE032-2128-4EAD-9325-AC284E2AD994}">
      <dgm:prSet/>
      <dgm:spPr/>
      <dgm:t>
        <a:bodyPr/>
        <a:lstStyle/>
        <a:p>
          <a:endParaRPr lang="en-US"/>
        </a:p>
      </dgm:t>
    </dgm:pt>
    <dgm:pt modelId="{928B2353-DDD3-4847-8510-4939D0C83B7A}" type="sibTrans" cxnId="{414FE032-2128-4EAD-9325-AC284E2AD994}">
      <dgm:prSet/>
      <dgm:spPr/>
      <dgm:t>
        <a:bodyPr/>
        <a:lstStyle/>
        <a:p>
          <a:endParaRPr lang="en-US"/>
        </a:p>
      </dgm:t>
    </dgm:pt>
    <dgm:pt modelId="{44E140AF-6E22-44FC-89F2-FB5D92599327}">
      <dgm:prSet/>
      <dgm:spPr/>
      <dgm:t>
        <a:bodyPr/>
        <a:lstStyle/>
        <a:p>
          <a:r>
            <a:rPr lang="el-GR"/>
            <a:t>Σπύρος Ευαγγελάτος 80% - Σκαρπέτης Ιωάννης 20%</a:t>
          </a:r>
          <a:endParaRPr lang="en-US"/>
        </a:p>
      </dgm:t>
    </dgm:pt>
    <dgm:pt modelId="{1AF93813-D807-46C7-962D-6E9E76D97839}" type="parTrans" cxnId="{E3B8442A-AC5C-4E50-B75D-E5FD70239BC3}">
      <dgm:prSet/>
      <dgm:spPr/>
      <dgm:t>
        <a:bodyPr/>
        <a:lstStyle/>
        <a:p>
          <a:endParaRPr lang="en-US"/>
        </a:p>
      </dgm:t>
    </dgm:pt>
    <dgm:pt modelId="{EC73E0FF-634F-445E-8759-66F46F31371B}" type="sibTrans" cxnId="{E3B8442A-AC5C-4E50-B75D-E5FD70239BC3}">
      <dgm:prSet/>
      <dgm:spPr/>
      <dgm:t>
        <a:bodyPr/>
        <a:lstStyle/>
        <a:p>
          <a:endParaRPr lang="en-US"/>
        </a:p>
      </dgm:t>
    </dgm:pt>
    <dgm:pt modelId="{B7233EEC-648A-44CC-9FA6-3768D36983A1}" type="pres">
      <dgm:prSet presAssocID="{C3D4F6DC-BE6C-4FB1-97C2-787F5BD6BB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F283D6-72E0-4218-A992-587145D4FC0B}" type="pres">
      <dgm:prSet presAssocID="{C3D3489D-8D10-43F0-A7B6-748E8638A8F1}" presName="root" presStyleCnt="0"/>
      <dgm:spPr/>
    </dgm:pt>
    <dgm:pt modelId="{C12EDFF4-E893-4AF0-ABEC-232D003C7891}" type="pres">
      <dgm:prSet presAssocID="{C3D3489D-8D10-43F0-A7B6-748E8638A8F1}" presName="rootComposite" presStyleCnt="0"/>
      <dgm:spPr/>
    </dgm:pt>
    <dgm:pt modelId="{7D6175EF-6442-424B-9957-DED72F8C32EB}" type="pres">
      <dgm:prSet presAssocID="{C3D3489D-8D10-43F0-A7B6-748E8638A8F1}" presName="rootText" presStyleLbl="node1" presStyleIdx="0" presStyleCnt="3"/>
      <dgm:spPr/>
    </dgm:pt>
    <dgm:pt modelId="{D0BD1876-A0F9-4593-85CE-0855758D1D6C}" type="pres">
      <dgm:prSet presAssocID="{C3D3489D-8D10-43F0-A7B6-748E8638A8F1}" presName="rootConnector" presStyleLbl="node1" presStyleIdx="0" presStyleCnt="3"/>
      <dgm:spPr/>
    </dgm:pt>
    <dgm:pt modelId="{77A4A6C5-476C-4382-BB05-C6F061DD802D}" type="pres">
      <dgm:prSet presAssocID="{C3D3489D-8D10-43F0-A7B6-748E8638A8F1}" presName="childShape" presStyleCnt="0"/>
      <dgm:spPr/>
    </dgm:pt>
    <dgm:pt modelId="{E2ECFA57-4D78-4CBD-BA4B-27723CEB429D}" type="pres">
      <dgm:prSet presAssocID="{A5C892E1-871B-4073-A7D5-CB9905809E22}" presName="root" presStyleCnt="0"/>
      <dgm:spPr/>
    </dgm:pt>
    <dgm:pt modelId="{60842CA5-AF4B-4C1F-A947-6543FC1018BE}" type="pres">
      <dgm:prSet presAssocID="{A5C892E1-871B-4073-A7D5-CB9905809E22}" presName="rootComposite" presStyleCnt="0"/>
      <dgm:spPr/>
    </dgm:pt>
    <dgm:pt modelId="{54A17AD4-EC0C-4582-A642-828F4AD53E7E}" type="pres">
      <dgm:prSet presAssocID="{A5C892E1-871B-4073-A7D5-CB9905809E22}" presName="rootText" presStyleLbl="node1" presStyleIdx="1" presStyleCnt="3"/>
      <dgm:spPr/>
    </dgm:pt>
    <dgm:pt modelId="{5EE72E4D-8EB2-4CB7-B94F-1D26DABEE7ED}" type="pres">
      <dgm:prSet presAssocID="{A5C892E1-871B-4073-A7D5-CB9905809E22}" presName="rootConnector" presStyleLbl="node1" presStyleIdx="1" presStyleCnt="3"/>
      <dgm:spPr/>
    </dgm:pt>
    <dgm:pt modelId="{06434798-C1C3-45D0-A50B-E37BA228B02B}" type="pres">
      <dgm:prSet presAssocID="{A5C892E1-871B-4073-A7D5-CB9905809E22}" presName="childShape" presStyleCnt="0"/>
      <dgm:spPr/>
    </dgm:pt>
    <dgm:pt modelId="{CFC702CC-A594-43CF-8487-72DE1433B766}" type="pres">
      <dgm:prSet presAssocID="{6966EAEB-F7E5-442D-8BF3-15E35C037F5C}" presName="Name13" presStyleLbl="parChTrans1D2" presStyleIdx="0" presStyleCnt="2"/>
      <dgm:spPr/>
    </dgm:pt>
    <dgm:pt modelId="{1F4A4889-4D16-4C52-8E3A-5908F134A0A7}" type="pres">
      <dgm:prSet presAssocID="{F7817B72-DCA2-4DB1-8DBD-2F15716C8871}" presName="childText" presStyleLbl="bgAcc1" presStyleIdx="0" presStyleCnt="2">
        <dgm:presLayoutVars>
          <dgm:bulletEnabled val="1"/>
        </dgm:presLayoutVars>
      </dgm:prSet>
      <dgm:spPr/>
    </dgm:pt>
    <dgm:pt modelId="{E242B6B0-9A44-4C9E-80F3-0204DF25A9FE}" type="pres">
      <dgm:prSet presAssocID="{4F13B2BB-8CF7-417F-B138-56BCE4A9CDDD}" presName="root" presStyleCnt="0"/>
      <dgm:spPr/>
    </dgm:pt>
    <dgm:pt modelId="{C5922A95-1DFD-4117-AE57-7D835B289DA1}" type="pres">
      <dgm:prSet presAssocID="{4F13B2BB-8CF7-417F-B138-56BCE4A9CDDD}" presName="rootComposite" presStyleCnt="0"/>
      <dgm:spPr/>
    </dgm:pt>
    <dgm:pt modelId="{F4473F2D-5F52-423F-A526-8C44D8DB5933}" type="pres">
      <dgm:prSet presAssocID="{4F13B2BB-8CF7-417F-B138-56BCE4A9CDDD}" presName="rootText" presStyleLbl="node1" presStyleIdx="2" presStyleCnt="3"/>
      <dgm:spPr/>
    </dgm:pt>
    <dgm:pt modelId="{ED53F018-246E-479F-B428-15D04AC7042E}" type="pres">
      <dgm:prSet presAssocID="{4F13B2BB-8CF7-417F-B138-56BCE4A9CDDD}" presName="rootConnector" presStyleLbl="node1" presStyleIdx="2" presStyleCnt="3"/>
      <dgm:spPr/>
    </dgm:pt>
    <dgm:pt modelId="{D5CE3022-B9EE-4D94-8E78-B898D4717ADF}" type="pres">
      <dgm:prSet presAssocID="{4F13B2BB-8CF7-417F-B138-56BCE4A9CDDD}" presName="childShape" presStyleCnt="0"/>
      <dgm:spPr/>
    </dgm:pt>
    <dgm:pt modelId="{D3B9E78A-E73F-45D1-9545-EDE2A6800267}" type="pres">
      <dgm:prSet presAssocID="{1AF93813-D807-46C7-962D-6E9E76D97839}" presName="Name13" presStyleLbl="parChTrans1D2" presStyleIdx="1" presStyleCnt="2"/>
      <dgm:spPr/>
    </dgm:pt>
    <dgm:pt modelId="{F9D527D7-3578-420A-87CB-B049C3E0698E}" type="pres">
      <dgm:prSet presAssocID="{44E140AF-6E22-44FC-89F2-FB5D92599327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117E604-D4A6-4B18-9087-ACAE10FD45BD}" type="presOf" srcId="{C3D4F6DC-BE6C-4FB1-97C2-787F5BD6BB28}" destId="{B7233EEC-648A-44CC-9FA6-3768D36983A1}" srcOrd="0" destOrd="0" presId="urn:microsoft.com/office/officeart/2005/8/layout/hierarchy3"/>
    <dgm:cxn modelId="{ED98B21E-242D-4709-BFC6-C837AE8A6697}" type="presOf" srcId="{4F13B2BB-8CF7-417F-B138-56BCE4A9CDDD}" destId="{ED53F018-246E-479F-B428-15D04AC7042E}" srcOrd="1" destOrd="0" presId="urn:microsoft.com/office/officeart/2005/8/layout/hierarchy3"/>
    <dgm:cxn modelId="{06583621-4233-4947-8AF6-37E0A1CF2337}" srcId="{A5C892E1-871B-4073-A7D5-CB9905809E22}" destId="{F7817B72-DCA2-4DB1-8DBD-2F15716C8871}" srcOrd="0" destOrd="0" parTransId="{6966EAEB-F7E5-442D-8BF3-15E35C037F5C}" sibTransId="{208BBE5A-456D-4D89-BCAB-11B14083E998}"/>
    <dgm:cxn modelId="{E3B8442A-AC5C-4E50-B75D-E5FD70239BC3}" srcId="{4F13B2BB-8CF7-417F-B138-56BCE4A9CDDD}" destId="{44E140AF-6E22-44FC-89F2-FB5D92599327}" srcOrd="0" destOrd="0" parTransId="{1AF93813-D807-46C7-962D-6E9E76D97839}" sibTransId="{EC73E0FF-634F-445E-8759-66F46F31371B}"/>
    <dgm:cxn modelId="{414FE032-2128-4EAD-9325-AC284E2AD994}" srcId="{C3D4F6DC-BE6C-4FB1-97C2-787F5BD6BB28}" destId="{4F13B2BB-8CF7-417F-B138-56BCE4A9CDDD}" srcOrd="2" destOrd="0" parTransId="{78859CD0-25BC-4E93-A82C-4BEE54B0A734}" sibTransId="{928B2353-DDD3-4847-8510-4939D0C83B7A}"/>
    <dgm:cxn modelId="{978B5C36-71C8-45E6-9EDF-4375F85DD8B4}" srcId="{C3D4F6DC-BE6C-4FB1-97C2-787F5BD6BB28}" destId="{A5C892E1-871B-4073-A7D5-CB9905809E22}" srcOrd="1" destOrd="0" parTransId="{6383D3E2-577E-4310-83A5-5636D2634143}" sibTransId="{8FFCC72B-ED82-42C1-9612-5EF27329A945}"/>
    <dgm:cxn modelId="{F097F24B-1859-49D6-AB55-2D21F7364FB1}" type="presOf" srcId="{C3D3489D-8D10-43F0-A7B6-748E8638A8F1}" destId="{7D6175EF-6442-424B-9957-DED72F8C32EB}" srcOrd="0" destOrd="0" presId="urn:microsoft.com/office/officeart/2005/8/layout/hierarchy3"/>
    <dgm:cxn modelId="{CDEEA975-0305-43AC-ADF6-A2EDCDEF6DD2}" type="presOf" srcId="{4F13B2BB-8CF7-417F-B138-56BCE4A9CDDD}" destId="{F4473F2D-5F52-423F-A526-8C44D8DB5933}" srcOrd="0" destOrd="0" presId="urn:microsoft.com/office/officeart/2005/8/layout/hierarchy3"/>
    <dgm:cxn modelId="{8446867C-3839-4569-BBEE-31FC396EF499}" type="presOf" srcId="{F7817B72-DCA2-4DB1-8DBD-2F15716C8871}" destId="{1F4A4889-4D16-4C52-8E3A-5908F134A0A7}" srcOrd="0" destOrd="0" presId="urn:microsoft.com/office/officeart/2005/8/layout/hierarchy3"/>
    <dgm:cxn modelId="{9D85A5BE-17CD-4D9C-A9A2-35700082E29F}" type="presOf" srcId="{C3D3489D-8D10-43F0-A7B6-748E8638A8F1}" destId="{D0BD1876-A0F9-4593-85CE-0855758D1D6C}" srcOrd="1" destOrd="0" presId="urn:microsoft.com/office/officeart/2005/8/layout/hierarchy3"/>
    <dgm:cxn modelId="{15AE67CD-186D-4E0C-AFE1-8F941297D1EB}" type="presOf" srcId="{A5C892E1-871B-4073-A7D5-CB9905809E22}" destId="{54A17AD4-EC0C-4582-A642-828F4AD53E7E}" srcOrd="0" destOrd="0" presId="urn:microsoft.com/office/officeart/2005/8/layout/hierarchy3"/>
    <dgm:cxn modelId="{844406D5-C87C-4F79-B0F9-0A9DEC0C8958}" type="presOf" srcId="{44E140AF-6E22-44FC-89F2-FB5D92599327}" destId="{F9D527D7-3578-420A-87CB-B049C3E0698E}" srcOrd="0" destOrd="0" presId="urn:microsoft.com/office/officeart/2005/8/layout/hierarchy3"/>
    <dgm:cxn modelId="{A6461BDC-DEDB-4DA5-A35C-7E9E74C0E9AA}" type="presOf" srcId="{A5C892E1-871B-4073-A7D5-CB9905809E22}" destId="{5EE72E4D-8EB2-4CB7-B94F-1D26DABEE7ED}" srcOrd="1" destOrd="0" presId="urn:microsoft.com/office/officeart/2005/8/layout/hierarchy3"/>
    <dgm:cxn modelId="{CA3899EB-079B-49DB-BD83-633204DE29EF}" srcId="{C3D4F6DC-BE6C-4FB1-97C2-787F5BD6BB28}" destId="{C3D3489D-8D10-43F0-A7B6-748E8638A8F1}" srcOrd="0" destOrd="0" parTransId="{6EB7FCDF-3CA4-4117-9020-054FB118DB16}" sibTransId="{61CDF53A-0307-46A5-B12A-BE9A7910A43B}"/>
    <dgm:cxn modelId="{763C23F3-E24E-43D0-9094-3653BAA20BB5}" type="presOf" srcId="{1AF93813-D807-46C7-962D-6E9E76D97839}" destId="{D3B9E78A-E73F-45D1-9545-EDE2A6800267}" srcOrd="0" destOrd="0" presId="urn:microsoft.com/office/officeart/2005/8/layout/hierarchy3"/>
    <dgm:cxn modelId="{127F78F6-9D65-4D3F-A422-A9B0C21FCF84}" type="presOf" srcId="{6966EAEB-F7E5-442D-8BF3-15E35C037F5C}" destId="{CFC702CC-A594-43CF-8487-72DE1433B766}" srcOrd="0" destOrd="0" presId="urn:microsoft.com/office/officeart/2005/8/layout/hierarchy3"/>
    <dgm:cxn modelId="{CF2F08E2-69E3-48A3-9C7C-4D0DAE473C5C}" type="presParOf" srcId="{B7233EEC-648A-44CC-9FA6-3768D36983A1}" destId="{11F283D6-72E0-4218-A992-587145D4FC0B}" srcOrd="0" destOrd="0" presId="urn:microsoft.com/office/officeart/2005/8/layout/hierarchy3"/>
    <dgm:cxn modelId="{A36C390F-EA15-48F6-B560-568991C932B1}" type="presParOf" srcId="{11F283D6-72E0-4218-A992-587145D4FC0B}" destId="{C12EDFF4-E893-4AF0-ABEC-232D003C7891}" srcOrd="0" destOrd="0" presId="urn:microsoft.com/office/officeart/2005/8/layout/hierarchy3"/>
    <dgm:cxn modelId="{FAE31C81-E762-4234-9875-7998D5E7EF1C}" type="presParOf" srcId="{C12EDFF4-E893-4AF0-ABEC-232D003C7891}" destId="{7D6175EF-6442-424B-9957-DED72F8C32EB}" srcOrd="0" destOrd="0" presId="urn:microsoft.com/office/officeart/2005/8/layout/hierarchy3"/>
    <dgm:cxn modelId="{C7403BC9-DA4B-4DD0-8578-519D23E7C48C}" type="presParOf" srcId="{C12EDFF4-E893-4AF0-ABEC-232D003C7891}" destId="{D0BD1876-A0F9-4593-85CE-0855758D1D6C}" srcOrd="1" destOrd="0" presId="urn:microsoft.com/office/officeart/2005/8/layout/hierarchy3"/>
    <dgm:cxn modelId="{9EE46DA0-60C5-497C-B200-EC9F78D7592C}" type="presParOf" srcId="{11F283D6-72E0-4218-A992-587145D4FC0B}" destId="{77A4A6C5-476C-4382-BB05-C6F061DD802D}" srcOrd="1" destOrd="0" presId="urn:microsoft.com/office/officeart/2005/8/layout/hierarchy3"/>
    <dgm:cxn modelId="{123AFCE2-EB49-4560-90CB-43E9495FADEB}" type="presParOf" srcId="{B7233EEC-648A-44CC-9FA6-3768D36983A1}" destId="{E2ECFA57-4D78-4CBD-BA4B-27723CEB429D}" srcOrd="1" destOrd="0" presId="urn:microsoft.com/office/officeart/2005/8/layout/hierarchy3"/>
    <dgm:cxn modelId="{8049B4BD-2B64-49E2-AED5-C6E630DD8CCD}" type="presParOf" srcId="{E2ECFA57-4D78-4CBD-BA4B-27723CEB429D}" destId="{60842CA5-AF4B-4C1F-A947-6543FC1018BE}" srcOrd="0" destOrd="0" presId="urn:microsoft.com/office/officeart/2005/8/layout/hierarchy3"/>
    <dgm:cxn modelId="{EC5A9471-EBC8-475A-86CC-6E2A34E32672}" type="presParOf" srcId="{60842CA5-AF4B-4C1F-A947-6543FC1018BE}" destId="{54A17AD4-EC0C-4582-A642-828F4AD53E7E}" srcOrd="0" destOrd="0" presId="urn:microsoft.com/office/officeart/2005/8/layout/hierarchy3"/>
    <dgm:cxn modelId="{F3237575-E0C0-4A60-B4AB-DC8CB4F72374}" type="presParOf" srcId="{60842CA5-AF4B-4C1F-A947-6543FC1018BE}" destId="{5EE72E4D-8EB2-4CB7-B94F-1D26DABEE7ED}" srcOrd="1" destOrd="0" presId="urn:microsoft.com/office/officeart/2005/8/layout/hierarchy3"/>
    <dgm:cxn modelId="{0CD8CE77-0D07-4338-B569-321E5C9F1D63}" type="presParOf" srcId="{E2ECFA57-4D78-4CBD-BA4B-27723CEB429D}" destId="{06434798-C1C3-45D0-A50B-E37BA228B02B}" srcOrd="1" destOrd="0" presId="urn:microsoft.com/office/officeart/2005/8/layout/hierarchy3"/>
    <dgm:cxn modelId="{1A202AE4-DA77-4155-9D18-4241166A9128}" type="presParOf" srcId="{06434798-C1C3-45D0-A50B-E37BA228B02B}" destId="{CFC702CC-A594-43CF-8487-72DE1433B766}" srcOrd="0" destOrd="0" presId="urn:microsoft.com/office/officeart/2005/8/layout/hierarchy3"/>
    <dgm:cxn modelId="{F0FF2EDA-01F6-492D-843E-6D7211607EF5}" type="presParOf" srcId="{06434798-C1C3-45D0-A50B-E37BA228B02B}" destId="{1F4A4889-4D16-4C52-8E3A-5908F134A0A7}" srcOrd="1" destOrd="0" presId="urn:microsoft.com/office/officeart/2005/8/layout/hierarchy3"/>
    <dgm:cxn modelId="{01DB7DA3-FAC1-47A8-A70C-29FD65985048}" type="presParOf" srcId="{B7233EEC-648A-44CC-9FA6-3768D36983A1}" destId="{E242B6B0-9A44-4C9E-80F3-0204DF25A9FE}" srcOrd="2" destOrd="0" presId="urn:microsoft.com/office/officeart/2005/8/layout/hierarchy3"/>
    <dgm:cxn modelId="{974BB781-85A7-44CC-B7BD-B20EAC25E96B}" type="presParOf" srcId="{E242B6B0-9A44-4C9E-80F3-0204DF25A9FE}" destId="{C5922A95-1DFD-4117-AE57-7D835B289DA1}" srcOrd="0" destOrd="0" presId="urn:microsoft.com/office/officeart/2005/8/layout/hierarchy3"/>
    <dgm:cxn modelId="{5A24A452-E160-4BB6-BA6E-8FEB028BCE77}" type="presParOf" srcId="{C5922A95-1DFD-4117-AE57-7D835B289DA1}" destId="{F4473F2D-5F52-423F-A526-8C44D8DB5933}" srcOrd="0" destOrd="0" presId="urn:microsoft.com/office/officeart/2005/8/layout/hierarchy3"/>
    <dgm:cxn modelId="{B5B7B119-C586-48B6-AA53-106C28C17EFA}" type="presParOf" srcId="{C5922A95-1DFD-4117-AE57-7D835B289DA1}" destId="{ED53F018-246E-479F-B428-15D04AC7042E}" srcOrd="1" destOrd="0" presId="urn:microsoft.com/office/officeart/2005/8/layout/hierarchy3"/>
    <dgm:cxn modelId="{B2CFFC50-BFC1-4572-9157-A6922F5CCA28}" type="presParOf" srcId="{E242B6B0-9A44-4C9E-80F3-0204DF25A9FE}" destId="{D5CE3022-B9EE-4D94-8E78-B898D4717ADF}" srcOrd="1" destOrd="0" presId="urn:microsoft.com/office/officeart/2005/8/layout/hierarchy3"/>
    <dgm:cxn modelId="{ADE17EF6-14B8-472F-A9A8-12B8369BB14C}" type="presParOf" srcId="{D5CE3022-B9EE-4D94-8E78-B898D4717ADF}" destId="{D3B9E78A-E73F-45D1-9545-EDE2A6800267}" srcOrd="0" destOrd="0" presId="urn:microsoft.com/office/officeart/2005/8/layout/hierarchy3"/>
    <dgm:cxn modelId="{A20CBBE8-1C7C-48A1-BEAA-C2833253B034}" type="presParOf" srcId="{D5CE3022-B9EE-4D94-8E78-B898D4717ADF}" destId="{F9D527D7-3578-420A-87CB-B049C3E069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175EF-6442-424B-9957-DED72F8C32EB}">
      <dsp:nvSpPr>
        <dsp:cNvPr id="0" name=""/>
        <dsp:cNvSpPr/>
      </dsp:nvSpPr>
      <dsp:spPr>
        <a:xfrm>
          <a:off x="1158" y="434740"/>
          <a:ext cx="2709881" cy="135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Η πλειονότητα της υλοποίησης έχει γίνει δια ζώσης σε συνεργασία και των δύο μελών.</a:t>
          </a:r>
          <a:endParaRPr lang="en-US" sz="1900" kern="1200"/>
        </a:p>
      </dsp:txBody>
      <dsp:txXfrm>
        <a:off x="40843" y="474425"/>
        <a:ext cx="2630511" cy="1275570"/>
      </dsp:txXfrm>
    </dsp:sp>
    <dsp:sp modelId="{54A17AD4-EC0C-4582-A642-828F4AD53E7E}">
      <dsp:nvSpPr>
        <dsp:cNvPr id="0" name=""/>
        <dsp:cNvSpPr/>
      </dsp:nvSpPr>
      <dsp:spPr>
        <a:xfrm>
          <a:off x="3388509" y="434740"/>
          <a:ext cx="2709881" cy="135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AWS Services </a:t>
          </a:r>
        </a:p>
      </dsp:txBody>
      <dsp:txXfrm>
        <a:off x="3428194" y="474425"/>
        <a:ext cx="2630511" cy="1275570"/>
      </dsp:txXfrm>
    </dsp:sp>
    <dsp:sp modelId="{CFC702CC-A594-43CF-8487-72DE1433B766}">
      <dsp:nvSpPr>
        <dsp:cNvPr id="0" name=""/>
        <dsp:cNvSpPr/>
      </dsp:nvSpPr>
      <dsp:spPr>
        <a:xfrm>
          <a:off x="3659497" y="1789681"/>
          <a:ext cx="270988" cy="1016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205"/>
              </a:lnTo>
              <a:lnTo>
                <a:pt x="270988" y="1016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A4889-4D16-4C52-8E3A-5908F134A0A7}">
      <dsp:nvSpPr>
        <dsp:cNvPr id="0" name=""/>
        <dsp:cNvSpPr/>
      </dsp:nvSpPr>
      <dsp:spPr>
        <a:xfrm>
          <a:off x="3930486" y="2128416"/>
          <a:ext cx="2167905" cy="135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Σκαρπέτης Ιωάννης 80% - Σπύρος Ευαγγελάτος 20%</a:t>
          </a:r>
          <a:endParaRPr lang="en-US" sz="2100" kern="1200"/>
        </a:p>
      </dsp:txBody>
      <dsp:txXfrm>
        <a:off x="3970171" y="2168101"/>
        <a:ext cx="2088535" cy="1275570"/>
      </dsp:txXfrm>
    </dsp:sp>
    <dsp:sp modelId="{F4473F2D-5F52-423F-A526-8C44D8DB5933}">
      <dsp:nvSpPr>
        <dsp:cNvPr id="0" name=""/>
        <dsp:cNvSpPr/>
      </dsp:nvSpPr>
      <dsp:spPr>
        <a:xfrm>
          <a:off x="6775861" y="434740"/>
          <a:ext cx="2709881" cy="1354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Αλγόριθμος </a:t>
          </a:r>
          <a:r>
            <a:rPr lang="en-US" sz="1900" kern="1200"/>
            <a:t>Crowd Detection </a:t>
          </a:r>
          <a:r>
            <a:rPr lang="el-GR" sz="1900" kern="1200"/>
            <a:t>Έρευνα </a:t>
          </a:r>
          <a:r>
            <a:rPr lang="en-US" sz="1900" kern="1200"/>
            <a:t>/ Videos</a:t>
          </a:r>
          <a:r>
            <a:rPr lang="el-GR" sz="1900" kern="1200"/>
            <a:t> </a:t>
          </a:r>
          <a:endParaRPr lang="en-US" sz="1900" kern="1200"/>
        </a:p>
      </dsp:txBody>
      <dsp:txXfrm>
        <a:off x="6815546" y="474425"/>
        <a:ext cx="2630511" cy="1275570"/>
      </dsp:txXfrm>
    </dsp:sp>
    <dsp:sp modelId="{D3B9E78A-E73F-45D1-9545-EDE2A6800267}">
      <dsp:nvSpPr>
        <dsp:cNvPr id="0" name=""/>
        <dsp:cNvSpPr/>
      </dsp:nvSpPr>
      <dsp:spPr>
        <a:xfrm>
          <a:off x="7046849" y="1789681"/>
          <a:ext cx="270988" cy="1016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205"/>
              </a:lnTo>
              <a:lnTo>
                <a:pt x="270988" y="1016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527D7-3578-420A-87CB-B049C3E0698E}">
      <dsp:nvSpPr>
        <dsp:cNvPr id="0" name=""/>
        <dsp:cNvSpPr/>
      </dsp:nvSpPr>
      <dsp:spPr>
        <a:xfrm>
          <a:off x="7317837" y="2128416"/>
          <a:ext cx="2167905" cy="135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Σπύρος Ευαγγελάτος 80% - Σκαρπέτης Ιωάννης 20%</a:t>
          </a:r>
          <a:endParaRPr lang="en-US" sz="2100" kern="1200"/>
        </a:p>
      </dsp:txBody>
      <dsp:txXfrm>
        <a:off x="7357522" y="2168101"/>
        <a:ext cx="2088535" cy="127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6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775D6-8006-B4CF-E3E7-6F5E5FC7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crowd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FF65-48D9-B958-2991-177399C7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Crowd Detection In Bus Stops</a:t>
            </a:r>
          </a:p>
          <a:p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Σκαρπέτης Ιωάννης, 1066539</a:t>
            </a:r>
          </a:p>
          <a:p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Ευαγγελάτος Σπύρος, 1066532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7530B44-C7FD-7B92-7D33-50C112919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93" r="24363" b="-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37C59-F28D-E9BE-4A61-40E944DC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Εφαρμογη του πελατη</a:t>
            </a:r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799A8094-7F10-C4CF-ECC1-174688DF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487" y="2286420"/>
            <a:ext cx="4098941" cy="22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64BB-E6ED-5DC1-1AAE-502639FD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2" y="1814732"/>
            <a:ext cx="5426844" cy="4501662"/>
          </a:xfrm>
        </p:spPr>
        <p:txBody>
          <a:bodyPr>
            <a:normAutofit/>
          </a:bodyPr>
          <a:lstStyle/>
          <a:p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Θα δημιουργηθεί μία ιστοσελίδα στο περιβάλλον της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η οποία είναι ένα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framework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για τη δημιουργία ιστοσελίδων και εφαρμογών και βασίζεται στη γλώσσα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typescript (typed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Θα περιέχει μία λίστα με τις κάμερες του συστήματος, δείχνοντας τα βασικά τους χαρακτηριστικά (περιοχή, τελευταία λήψη, πυκνότητα πλήθους τη παρούσα χρονική στιγμή).</a:t>
            </a:r>
          </a:p>
          <a:p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Θα υπάρχει δυνατότητα επιλογής μίας κάμερας για την οποία θα φαίνεται μία ανάλυση της πυκνότητας του πλήθους σε σχέση με το χρόνο.</a:t>
            </a:r>
          </a:p>
          <a:p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Θα περιέχει ένα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login page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για να εξασφαλίσουμε την ασφάλεια.</a:t>
            </a:r>
          </a:p>
          <a:p>
            <a:endParaRPr lang="el-G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0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463BB-33AA-3E05-DBC4-9D0ACA2F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Servers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8F9BFC16-B895-9BEE-8F58-48E9E856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8415" y="685801"/>
            <a:ext cx="5046842" cy="249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2518-6685-7DB9-84DC-7D5EDA9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3429000"/>
            <a:ext cx="6083272" cy="27936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500" dirty="0">
                <a:latin typeface="Calibri" panose="020F0502020204030204" pitchFamily="34" charset="0"/>
                <a:cs typeface="Calibri" panose="020F0502020204030204" pitchFamily="34" charset="0"/>
              </a:rPr>
              <a:t>Θα δημιουργηθούν δύο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l-GR" sz="1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Authorization server </a:t>
            </a:r>
            <a:r>
              <a:rPr lang="el-GR" sz="1500" dirty="0">
                <a:latin typeface="Calibri" panose="020F0502020204030204" pitchFamily="34" charset="0"/>
                <a:cs typeface="Calibri" panose="020F0502020204030204" pitchFamily="34" charset="0"/>
              </a:rPr>
              <a:t>θα είναι υπεύθυνος για τον έλεγχο των στοιχείων των χρηστών της ιστοσελίδας και την παραγωγή ενός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token </a:t>
            </a:r>
            <a:r>
              <a:rPr lang="el-GR" sz="1500" dirty="0">
                <a:latin typeface="Calibri" panose="020F0502020204030204" pitchFamily="34" charset="0"/>
                <a:cs typeface="Calibri" panose="020F0502020204030204" pitchFamily="34" charset="0"/>
              </a:rPr>
              <a:t>το οποίο θα χρησιμοποιείται για την ανάγνωση των δεδομένων από το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storage.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Protected Resource Server </a:t>
            </a:r>
            <a:r>
              <a:rPr lang="el-GR" sz="1500" dirty="0">
                <a:latin typeface="Calibri" panose="020F0502020204030204" pitchFamily="34" charset="0"/>
                <a:cs typeface="Calibri" panose="020F0502020204030204" pitchFamily="34" charset="0"/>
              </a:rPr>
              <a:t>θα είναι υπεύθυνος για την ανάγνωση του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el-GR" sz="1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500" dirty="0">
                <a:latin typeface="Calibri" panose="020F0502020204030204" pitchFamily="34" charset="0"/>
                <a:cs typeface="Calibri" panose="020F0502020204030204" pitchFamily="34" charset="0"/>
              </a:rPr>
              <a:t>την επαλήθευση του και την πρόσληψη των δεδομένων από το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S3 cloud storage.</a:t>
            </a:r>
          </a:p>
          <a:p>
            <a:pPr>
              <a:lnSpc>
                <a:spcPct val="90000"/>
              </a:lnSpc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9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785E67B1-72A0-4761-A02E-A09E8792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7F10-5193-9DDB-60BE-96E5178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83" y="1972344"/>
            <a:ext cx="3048000" cy="1840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00" baseline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  authorization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A8790-A1A1-DBD7-07A5-0F056CDE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67" y="1838228"/>
            <a:ext cx="5925333" cy="14301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7CFD0-AB0B-DC78-9BF7-81E3AABCC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0866" y="3589605"/>
            <a:ext cx="6068067" cy="17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7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4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0" name="Rectangle 4106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FBDD-D533-8FB3-6F98-6C0CA63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Alpha version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C7A8A53-6494-B51B-4F3B-7CECC1C3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238" y="870194"/>
            <a:ext cx="4997196" cy="28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Content Placeholder 4101">
            <a:extLst>
              <a:ext uri="{FF2B5EF4-FFF2-40B4-BE49-F238E27FC236}">
                <a16:creationId xmlns:a16="http://schemas.microsoft.com/office/drawing/2014/main" id="{BFBE84D9-AA86-2730-D3FB-310EA531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3872060"/>
            <a:ext cx="6083272" cy="2793609"/>
          </a:xfrm>
        </p:spPr>
        <p:txBody>
          <a:bodyPr>
            <a:normAutofit/>
          </a:bodyPr>
          <a:lstStyle/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alpha version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θα περιέχει την δομή που αναφέρθηκε παραπάνω </a:t>
            </a:r>
          </a:p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Οι κάμερες θα αντικατασταθούν με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live-cam footage videos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από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crowded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πλατείες ή σταθμούς λεοφορείων.</a:t>
            </a:r>
          </a:p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Η προεπεξεργασία θα γίνει στο πλαίσιο του υπολογιστή, με κάποιον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αλγόριθμο που με ευκολία μετά μπορούμε να εγκαταστήσουμε στο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Raspberry Pie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σε κάποιο βελτιωμένο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l-G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14795-2D4D-FD23-0BA8-D6431E33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X</a:t>
            </a:r>
            <a:r>
              <a:rPr lang="el-GR" dirty="0"/>
              <a:t>ρονοδιαγραμμα υλοποιησησ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FF60-02A4-276D-80B3-2EFF1738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Μέχρι στιγμής η υλοποίηση μας περιλαμβάνει: (αρχή – 30 Νοεμβρίου)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Χρήση της βιβλιοθήκης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για αρχικές λήψεις φωτογραφιών από το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webcam 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του υπολογιστή.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Έχουν ολοκληρωθεί τα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και τα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Handler functions (Lambda)</a:t>
            </a:r>
            <a:endParaRPr lang="el-G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Έχει υλοποιηθεί μία αρχική ιστοσελίδα.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Έχουν υλοποιηθεί οι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security servers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Μέχρι το τέλος του Δεκέμβρη θέλουμε: (30 Νοεμβρίου – 30 Δεκεμβρίου)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Ολοκλήρωση της ιστοσελίδας.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Υλοποίηση του αλγορίθμου για τα προαναφερθέντα βίντεο.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Υλοποίηση του αλγορίθμου ανάλυσης των δεδομένων μίας κάμερας, για εμφάνιση τους στο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front end page.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Μέχρι το τέλος του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 θέλουμε: (30 Δεκεμβρίου – 20 Ιανουαρίου)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Βελτιώσεις του αλγορίθμου προεπεξεργασίας.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Βελτιώσεις του αλγορίθμου ανάλυσης.</a:t>
            </a:r>
          </a:p>
          <a:p>
            <a:pPr>
              <a:lnSpc>
                <a:spcPct val="90000"/>
              </a:lnSpc>
            </a:pP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Πιθανή εισαγωγή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hardware 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για βελτίωση του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Alpha Version.</a:t>
            </a:r>
            <a:endParaRPr lang="el-G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l-G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l-G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0073-3588-2876-B369-9E7A668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Καταμερισμοσ εργασιασ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1727C19-C22B-7810-88FC-9625B19284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84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2BAEC-1471-F1B3-FE49-A23224EB1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2057400"/>
            <a:ext cx="8115300" cy="1713216"/>
          </a:xfrm>
        </p:spPr>
        <p:txBody>
          <a:bodyPr anchor="b">
            <a:normAutofit/>
          </a:bodyPr>
          <a:lstStyle/>
          <a:p>
            <a:r>
              <a:rPr lang="el-G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Ευχαριστουμε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696389-E364-4FE3-7870-47718EA9F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945276"/>
            <a:ext cx="8115300" cy="967381"/>
          </a:xfrm>
        </p:spPr>
        <p:txBody>
          <a:bodyPr anchor="t">
            <a:normAutofit/>
          </a:bodyPr>
          <a:lstStyle/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360E-5B25-FC3B-AA93-0AD3BB5F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 cap="all" spc="300" baseline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Αρχιτεκτονικη</a:t>
            </a:r>
            <a:endParaRPr lang="en-US" sz="2500" kern="1200" cap="all" spc="300" baseline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B8D0A-32DD-045B-495A-78A580FEE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685" y="1072300"/>
            <a:ext cx="6925315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F22DB-8203-45CE-74C9-E8CBD66D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l-GR" sz="2700" dirty="0">
                <a:latin typeface="Calibri" panose="020F0502020204030204" pitchFamily="34" charset="0"/>
                <a:cs typeface="Calibri" panose="020F0502020204030204" pitchFamily="34" charset="0"/>
              </a:rPr>
              <a:t>Καμερεσ και σταδιο προεπεξεργασιασ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696652B-F5FE-C2DD-19F8-3BFB5789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89" y="1722120"/>
            <a:ext cx="609600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Content Placeholder 1029">
            <a:extLst>
              <a:ext uri="{FF2B5EF4-FFF2-40B4-BE49-F238E27FC236}">
                <a16:creationId xmlns:a16="http://schemas.microsoft.com/office/drawing/2014/main" id="{37839DDE-16CE-A6AD-B51D-A3E09318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Σε αυτό το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, θα έχουμε κάμερες, μαζί με ένα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Raspberry Pie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, που θα κάνει την προ-επεξεργάσια των λήψεων που θα γίνονται μία φορά ανά 5 δευτερόλεπτα.</a:t>
            </a:r>
          </a:p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Από την προεπεξεργασία αυτή θα παίρνουμε μία εικόνα του χώρου, το ποσοστό της πυκνότητας του πλήθους και το χρόνο λήψης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(timestamp)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Οι κάμερες μπορεί να είναι οποιουδήποτε μοντέλου και είδους, προτείνονται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HikVision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κάμερες.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9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A8AC3CD-ED4E-47B5-A42A-F32B9034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B9DFAC8-424C-49EA-AC8A-00288967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386A2-D13A-2CE4-A59D-C5C93C6F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3378172" cy="5486400"/>
          </a:xfrm>
        </p:spPr>
        <p:txBody>
          <a:bodyPr anchor="ctr">
            <a:normAutofit/>
          </a:bodyPr>
          <a:lstStyle/>
          <a:p>
            <a:pPr algn="ctr"/>
            <a:r>
              <a:rPr lang="el-GR" dirty="0"/>
              <a:t>Πρωτοκολλο επικοινωνιασ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350B09-5F64-FCBD-A206-F3BDB88B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" b="3"/>
          <a:stretch/>
        </p:blipFill>
        <p:spPr bwMode="auto">
          <a:xfrm>
            <a:off x="6096000" y="750815"/>
            <a:ext cx="478620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DA41CE3-225C-A463-99AD-69AD6E07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57" y="3806358"/>
            <a:ext cx="6265185" cy="1727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Για την ροή των δεδομένων θα χρησιμοποιηθεί το πρωτόκολλο επικοινωνίας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Επιλέγουμε το πρωτόκολλο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επειδή μας ενδιαφέρει να χρησιμοποιήσουμε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AWS services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που υποστηρίζουν με μεγαλύτερη ευκολία το πρωτόκολλο αυτό.</a:t>
            </a:r>
          </a:p>
          <a:p>
            <a:pPr algn="just"/>
            <a:endParaRPr lang="el-G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l-G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1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0DA9F-F475-78A8-488E-0979A94F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Aws services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119EFE32-3D83-DB12-F316-D791ABCD92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1729740"/>
            <a:ext cx="6096000" cy="339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6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FE159530-DCF3-4A55-A165-60D619F19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4827-9E20-6A7D-4537-3CC5214A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1371600"/>
            <a:ext cx="2692372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BE942-5445-1B87-3851-3585D5C9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93" y="933253"/>
            <a:ext cx="7118417" cy="23378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603F-0F70-5DAB-0497-FE70A333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15" y="3586900"/>
            <a:ext cx="6730972" cy="3207434"/>
          </a:xfrm>
        </p:spPr>
        <p:txBody>
          <a:bodyPr>
            <a:normAutofit/>
          </a:bodyPr>
          <a:lstStyle/>
          <a:p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Το Amazon API Gateway είναι μια υπηρεσία AWS για τη δημιουργία, δημοσίευση, συντήρηση, παρακολούθηση και διασφάλιση API REST, HTTP και WebSocket σε οποιαδήποτε κλίμακα.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Μπορούμε με χρήση της υπηρεσίας αυτής, με μεγάλη ευκολία να δημιουργήσουμε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APIs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που θα διαχειρίζονται τη ροή των δεδομένων των καμερών μας με τη βάση δεδομένων και την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Client Side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εφαρμογή.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3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1A818-B0C1-D99D-390B-FE22EB8C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Aws lambda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A425E-40C6-4419-D868-CC1523A6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4732"/>
            <a:ext cx="6557278" cy="30163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18D-3011-A773-C001-0557008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Η Lambda είναι μια υπολογιστική υπηρεσία που επιτρέπει να εκτελείτε κώδικας ο οποίος θα διαχειρίζεται τα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request.</a:t>
            </a:r>
          </a:p>
          <a:p>
            <a:pPr algn="just"/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Η Lambda εκτελεί τον κώδικά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σε υπολογιστική υποδομή υψηλής διαθεσιμότητας και εκτελεί όλη τη διαχείριση των υπολογιστικών πόρων, συμπεριλαμβανομένης της συντήρησης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servers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και λειτουργικού συστήματος, της παροχής χωρητικότητας και της αυτόματης κλιμάκωσης και καταγραφής.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37860-0442-ADF6-AF3F-E51B707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60" y="1194849"/>
            <a:ext cx="3567780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Συνδεση</a:t>
            </a:r>
            <a:r>
              <a:rPr lang="en-US" sz="3600" kern="1200" cap="all" spc="300" baseline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lambda – </a:t>
            </a:r>
            <a:r>
              <a:rPr lang="en-US" sz="3600" kern="1200" cap="all" spc="300" baseline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3600" kern="1200" cap="all" spc="300" baseline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gateway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2C336B-2FAB-CEBD-CAFA-0BA4F0AD9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1706881"/>
            <a:ext cx="6096000" cy="34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E159530-DCF3-4A55-A165-60D619F19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8CB37-C81E-0956-5FEC-AC28FEC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1371600"/>
            <a:ext cx="2692372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Aws s3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F8370-577C-50A3-75BF-CB005F4C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35" y="1116170"/>
            <a:ext cx="7560829" cy="23128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EC00-0A9B-6E22-ED28-88F5A9AB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15" y="3650566"/>
            <a:ext cx="6730972" cy="320743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 amazon S3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είναι ένα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που παρέχει η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amazon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για αποθήκευση δεδομένων στο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cloud.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Αποθηκεύει δεδομένα σε κάδους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buckets).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5990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Goudy Old Style</vt:lpstr>
      <vt:lpstr>ClassicFrameVTI</vt:lpstr>
      <vt:lpstr>IoT crowd detection</vt:lpstr>
      <vt:lpstr>Αρχιτεκτονικη</vt:lpstr>
      <vt:lpstr>Καμερεσ και σταδιο προεπεξεργασιασ</vt:lpstr>
      <vt:lpstr>Πρωτοκολλο επικοινωνιασ</vt:lpstr>
      <vt:lpstr>Aws services</vt:lpstr>
      <vt:lpstr>Aws api gateway</vt:lpstr>
      <vt:lpstr>Aws lambda</vt:lpstr>
      <vt:lpstr>Συνδεση lambda – api gateway</vt:lpstr>
      <vt:lpstr>Aws s3</vt:lpstr>
      <vt:lpstr>Εφαρμογη του πελατη</vt:lpstr>
      <vt:lpstr>Security Servers</vt:lpstr>
      <vt:lpstr>Login  authorization</vt:lpstr>
      <vt:lpstr>Alpha version</vt:lpstr>
      <vt:lpstr>Xρονοδιαγραμμα υλοποιησησ</vt:lpstr>
      <vt:lpstr>Καταμερισμοσ εργασιασ</vt:lpstr>
      <vt:lpstr>Ευχαριστουμε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ΣΚΑΡΠΕΤΗΣ ΙΩΑΝΝΗΣ</dc:creator>
  <cp:lastModifiedBy>ΣΚΑΡΠΕΤΗΣ ΙΩΑΝΝΗΣ</cp:lastModifiedBy>
  <cp:revision>119</cp:revision>
  <dcterms:created xsi:type="dcterms:W3CDTF">2022-12-01T15:19:03Z</dcterms:created>
  <dcterms:modified xsi:type="dcterms:W3CDTF">2022-12-01T16:42:43Z</dcterms:modified>
</cp:coreProperties>
</file>