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7" r:id="rId6"/>
    <p:sldId id="259" r:id="rId7"/>
    <p:sldId id="269" r:id="rId8"/>
    <p:sldId id="270" r:id="rId9"/>
    <p:sldId id="260" r:id="rId10"/>
    <p:sldId id="271" r:id="rId11"/>
    <p:sldId id="272" r:id="rId12"/>
    <p:sldId id="261" r:id="rId13"/>
    <p:sldId id="274" r:id="rId14"/>
    <p:sldId id="273" r:id="rId15"/>
    <p:sldId id="262" r:id="rId16"/>
    <p:sldId id="276" r:id="rId17"/>
    <p:sldId id="275" r:id="rId18"/>
    <p:sldId id="263" r:id="rId19"/>
    <p:sldId id="278" r:id="rId20"/>
    <p:sldId id="277" r:id="rId21"/>
    <p:sldId id="264" r:id="rId22"/>
    <p:sldId id="280" r:id="rId23"/>
    <p:sldId id="279" r:id="rId24"/>
    <p:sldId id="265" r:id="rId25"/>
    <p:sldId id="266"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50" d="100"/>
          <a:sy n="150" d="100"/>
        </p:scale>
        <p:origin x="108" y="-1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155948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0159E-9FEE-498A-95F6-088A31C10500}"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348230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4083582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4258561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4253825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60159E-9FEE-498A-95F6-088A31C10500}"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312781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60159E-9FEE-498A-95F6-088A31C10500}" type="datetimeFigureOut">
              <a:rPr lang="en-US" smtClean="0"/>
              <a:t>1/16/2022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256467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4283043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111677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39379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0159E-9FEE-498A-95F6-088A31C10500}"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108279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60159E-9FEE-498A-95F6-088A31C10500}"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295586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0159E-9FEE-498A-95F6-088A31C10500}"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221954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0159E-9FEE-498A-95F6-088A31C10500}"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339273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0159E-9FEE-498A-95F6-088A31C10500}"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58348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0159E-9FEE-498A-95F6-088A31C10500}"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3948249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0159E-9FEE-498A-95F6-088A31C10500}"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F87CE9-EBEB-475D-A8AF-6D926967FBB6}" type="slidenum">
              <a:rPr lang="en-US" smtClean="0"/>
              <a:t>‹#›</a:t>
            </a:fld>
            <a:endParaRPr lang="en-US"/>
          </a:p>
        </p:txBody>
      </p:sp>
    </p:spTree>
    <p:extLst>
      <p:ext uri="{BB962C8B-B14F-4D97-AF65-F5344CB8AC3E}">
        <p14:creationId xmlns:p14="http://schemas.microsoft.com/office/powerpoint/2010/main" val="418086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760159E-9FEE-498A-95F6-088A31C10500}" type="datetimeFigureOut">
              <a:rPr lang="en-US" smtClean="0"/>
              <a:t>1/16/2022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F87CE9-EBEB-475D-A8AF-6D926967FBB6}" type="slidenum">
              <a:rPr lang="en-US" smtClean="0"/>
              <a:t>‹#›</a:t>
            </a:fld>
            <a:endParaRPr lang="en-US"/>
          </a:p>
        </p:txBody>
      </p:sp>
    </p:spTree>
    <p:extLst>
      <p:ext uri="{BB962C8B-B14F-4D97-AF65-F5344CB8AC3E}">
        <p14:creationId xmlns:p14="http://schemas.microsoft.com/office/powerpoint/2010/main" val="26689758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dirty="0"/>
              <a:t>Βάσεις Δεδομένων</a:t>
            </a:r>
            <a:r>
              <a:rPr lang="en-US" sz="3600" dirty="0"/>
              <a:t>: Project </a:t>
            </a:r>
            <a:r>
              <a:rPr lang="el-GR" sz="3600" dirty="0"/>
              <a:t>Εξαμήνου</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4" y="1958679"/>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2000" dirty="0"/>
              <a:t>Ομάδα 26</a:t>
            </a:r>
          </a:p>
          <a:p>
            <a:pPr marL="342900" indent="-342900">
              <a:buFont typeface="Arial" panose="020B0604020202020204" pitchFamily="34" charset="0"/>
              <a:buChar char="•"/>
            </a:pPr>
            <a:r>
              <a:rPr lang="el-GR" sz="2000" dirty="0"/>
              <a:t>	Μικέλης Αλέξανδρος, 1066442, 4</a:t>
            </a:r>
            <a:r>
              <a:rPr lang="el-GR" sz="2000" baseline="30000" dirty="0"/>
              <a:t>ο</a:t>
            </a:r>
            <a:r>
              <a:rPr lang="el-GR" sz="2000" dirty="0"/>
              <a:t> Έτος</a:t>
            </a:r>
          </a:p>
          <a:p>
            <a:pPr marL="342900" indent="-342900">
              <a:buFont typeface="Arial" panose="020B0604020202020204" pitchFamily="34" charset="0"/>
              <a:buChar char="•"/>
            </a:pPr>
            <a:r>
              <a:rPr lang="el-GR" sz="2000" dirty="0"/>
              <a:t>  Σκαρπέτης Ιωάννης, 1066539, 4</a:t>
            </a:r>
            <a:r>
              <a:rPr lang="el-GR" sz="2000" baseline="30000" dirty="0"/>
              <a:t>ο</a:t>
            </a:r>
            <a:r>
              <a:rPr lang="el-GR" sz="2000" dirty="0"/>
              <a:t> Έτος	</a:t>
            </a:r>
          </a:p>
        </p:txBody>
      </p:sp>
      <p:pic>
        <p:nvPicPr>
          <p:cNvPr id="6" name="Picture 5">
            <a:extLst>
              <a:ext uri="{FF2B5EF4-FFF2-40B4-BE49-F238E27FC236}">
                <a16:creationId xmlns:a16="http://schemas.microsoft.com/office/drawing/2014/main" id="{80886184-37D7-4E0A-8C17-B651AC02815F}"/>
              </a:ext>
            </a:extLst>
          </p:cNvPr>
          <p:cNvPicPr>
            <a:picLocks noChangeAspect="1"/>
          </p:cNvPicPr>
          <p:nvPr/>
        </p:nvPicPr>
        <p:blipFill>
          <a:blip r:embed="rId2"/>
          <a:stretch>
            <a:fillRect/>
          </a:stretch>
        </p:blipFill>
        <p:spPr>
          <a:xfrm>
            <a:off x="1111683" y="5097175"/>
            <a:ext cx="1447800" cy="504825"/>
          </a:xfrm>
          <a:prstGeom prst="rect">
            <a:avLst/>
          </a:prstGeom>
        </p:spPr>
      </p:pic>
      <p:pic>
        <p:nvPicPr>
          <p:cNvPr id="1026" name="Picture 2">
            <a:extLst>
              <a:ext uri="{FF2B5EF4-FFF2-40B4-BE49-F238E27FC236}">
                <a16:creationId xmlns:a16="http://schemas.microsoft.com/office/drawing/2014/main" id="{CC5B71AA-AF58-4834-8452-0F59B16F7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5600" y="5026137"/>
            <a:ext cx="2021572" cy="6469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icon&#10;&#10;Description automatically generated">
            <a:extLst>
              <a:ext uri="{FF2B5EF4-FFF2-40B4-BE49-F238E27FC236}">
                <a16:creationId xmlns:a16="http://schemas.microsoft.com/office/drawing/2014/main" id="{5798CF8D-5616-4C27-865F-F1D717E7A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882" y="4707551"/>
            <a:ext cx="964663" cy="1284076"/>
          </a:xfrm>
          <a:prstGeom prst="rect">
            <a:avLst/>
          </a:prstGeom>
        </p:spPr>
      </p:pic>
      <p:pic>
        <p:nvPicPr>
          <p:cNvPr id="10" name="Picture 9" descr="Logo, icon&#10;&#10;Description automatically generated">
            <a:extLst>
              <a:ext uri="{FF2B5EF4-FFF2-40B4-BE49-F238E27FC236}">
                <a16:creationId xmlns:a16="http://schemas.microsoft.com/office/drawing/2014/main" id="{EA02EF8A-CF20-4482-A62C-2CABBAE17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6489" y="4830482"/>
            <a:ext cx="1038215" cy="1038215"/>
          </a:xfrm>
          <a:prstGeom prst="rect">
            <a:avLst/>
          </a:prstGeom>
        </p:spPr>
      </p:pic>
      <p:pic>
        <p:nvPicPr>
          <p:cNvPr id="12" name="Picture 11" descr="Icon&#10;&#10;Description automatically generated">
            <a:extLst>
              <a:ext uri="{FF2B5EF4-FFF2-40B4-BE49-F238E27FC236}">
                <a16:creationId xmlns:a16="http://schemas.microsoft.com/office/drawing/2014/main" id="{914E91CC-12B3-41A1-8706-C6DA842216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5320" y="4631338"/>
            <a:ext cx="1509981" cy="1509981"/>
          </a:xfrm>
          <a:prstGeom prst="rect">
            <a:avLst/>
          </a:prstGeom>
        </p:spPr>
      </p:pic>
      <p:pic>
        <p:nvPicPr>
          <p:cNvPr id="1030" name="Picture 6" descr="Download free PopSQL for macOS">
            <a:extLst>
              <a:ext uri="{FF2B5EF4-FFF2-40B4-BE49-F238E27FC236}">
                <a16:creationId xmlns:a16="http://schemas.microsoft.com/office/drawing/2014/main" id="{21E5956D-E9C4-4579-B312-5C389D2392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4271" y="4664596"/>
            <a:ext cx="1509981" cy="150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788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8382055" y="1241266"/>
            <a:ext cx="3161016" cy="3153753"/>
          </a:xfrm>
        </p:spPr>
        <p:txBody>
          <a:bodyPr>
            <a:normAutofit/>
          </a:bodyPr>
          <a:lstStyle/>
          <a:p>
            <a:pPr>
              <a:lnSpc>
                <a:spcPct val="90000"/>
              </a:lnSpc>
            </a:pPr>
            <a:r>
              <a:rPr lang="en-US" sz="4600">
                <a:solidFill>
                  <a:srgbClr val="EBEBEB"/>
                </a:solidFill>
              </a:rPr>
              <a:t>Relational Schema</a:t>
            </a:r>
            <a:br>
              <a:rPr lang="en-US" sz="4600">
                <a:solidFill>
                  <a:srgbClr val="EBEBEB"/>
                </a:solidFill>
              </a:rPr>
            </a:br>
            <a:endParaRPr lang="en-US" sz="4600">
              <a:solidFill>
                <a:srgbClr val="EBEBEB"/>
              </a:solidFill>
            </a:endParaRPr>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8382055" y="4591665"/>
            <a:ext cx="3161016" cy="1622322"/>
          </a:xfrm>
        </p:spPr>
        <p:txBody>
          <a:bodyPr>
            <a:normAutofit/>
          </a:bodyPr>
          <a:lstStyle/>
          <a:p>
            <a:r>
              <a:rPr lang="el-GR" dirty="0"/>
              <a:t>ΔΙΚΤΥΟ διαχειρισης δανειστικων βιβλιοθηκων</a:t>
            </a:r>
            <a:endParaRPr lang="en-US" dirty="0"/>
          </a:p>
        </p:txBody>
      </p:sp>
      <p:grpSp>
        <p:nvGrpSpPr>
          <p:cNvPr id="12" name="Group 11">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3" name="Rectangle 12">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Picture 6" descr="Diagram&#10;&#10;Description automatically generated">
            <a:extLst>
              <a:ext uri="{FF2B5EF4-FFF2-40B4-BE49-F238E27FC236}">
                <a16:creationId xmlns:a16="http://schemas.microsoft.com/office/drawing/2014/main" id="{6B6D9806-0C4C-43DE-A7AF-10D03BDAF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9991"/>
            <a:ext cx="7996364" cy="4358018"/>
          </a:xfrm>
          <a:prstGeom prst="rect">
            <a:avLst/>
          </a:prstGeom>
        </p:spPr>
      </p:pic>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16" name="Picture 2">
            <a:extLst>
              <a:ext uri="{FF2B5EF4-FFF2-40B4-BE49-F238E27FC236}">
                <a16:creationId xmlns:a16="http://schemas.microsoft.com/office/drawing/2014/main" id="{412D9528-021D-4AE6-983B-457C83BCA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21572" cy="64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9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52129"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503522" y="2532812"/>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4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105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dirty="0"/>
              <a:t>Δημιουργία Βάσης</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6" name="Picture 5" descr="A picture containing icon&#10;&#10;Description automatically generated">
            <a:extLst>
              <a:ext uri="{FF2B5EF4-FFF2-40B4-BE49-F238E27FC236}">
                <a16:creationId xmlns:a16="http://schemas.microsoft.com/office/drawing/2014/main" id="{7E5C08B8-470A-47A1-B28C-C6D5A1E50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006" y="5021876"/>
            <a:ext cx="964663" cy="1284076"/>
          </a:xfrm>
          <a:prstGeom prst="rect">
            <a:avLst/>
          </a:prstGeom>
        </p:spPr>
      </p:pic>
      <p:pic>
        <p:nvPicPr>
          <p:cNvPr id="8" name="Picture 7" descr="Text&#10;&#10;Description automatically generated">
            <a:extLst>
              <a:ext uri="{FF2B5EF4-FFF2-40B4-BE49-F238E27FC236}">
                <a16:creationId xmlns:a16="http://schemas.microsoft.com/office/drawing/2014/main" id="{93A548C8-FEAA-4040-AA01-74EB58D68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90" y="1856186"/>
            <a:ext cx="5577385" cy="1672516"/>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A0B40035-B4E6-4F82-A100-54982AEA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2248905"/>
            <a:ext cx="5264878" cy="3660804"/>
          </a:xfrm>
          <a:prstGeom prst="rect">
            <a:avLst/>
          </a:prstGeom>
          <a:ln w="28575">
            <a:solidFill>
              <a:schemeClr val="accent1"/>
            </a:solidFill>
          </a:ln>
        </p:spPr>
      </p:pic>
      <p:cxnSp>
        <p:nvCxnSpPr>
          <p:cNvPr id="16" name="Straight Connector 15">
            <a:extLst>
              <a:ext uri="{FF2B5EF4-FFF2-40B4-BE49-F238E27FC236}">
                <a16:creationId xmlns:a16="http://schemas.microsoft.com/office/drawing/2014/main" id="{554DFBF9-1311-416A-BAAA-19F72C9674A4}"/>
              </a:ext>
            </a:extLst>
          </p:cNvPr>
          <p:cNvCxnSpPr>
            <a:cxnSpLocks/>
          </p:cNvCxnSpPr>
          <p:nvPr/>
        </p:nvCxnSpPr>
        <p:spPr>
          <a:xfrm flipV="1">
            <a:off x="1189394" y="2263130"/>
            <a:ext cx="3992206" cy="240624"/>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B9FD26DF-2689-4C29-B3F2-13B59150BCBA}"/>
              </a:ext>
            </a:extLst>
          </p:cNvPr>
          <p:cNvCxnSpPr>
            <a:cxnSpLocks/>
          </p:cNvCxnSpPr>
          <p:nvPr/>
        </p:nvCxnSpPr>
        <p:spPr>
          <a:xfrm>
            <a:off x="1189394" y="2594352"/>
            <a:ext cx="3992206" cy="3315357"/>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D417E81A-E51B-41FE-86A3-AFE3FF1CC97D}"/>
              </a:ext>
            </a:extLst>
          </p:cNvPr>
          <p:cNvCxnSpPr>
            <a:cxnSpLocks/>
          </p:cNvCxnSpPr>
          <p:nvPr/>
        </p:nvCxnSpPr>
        <p:spPr>
          <a:xfrm flipV="1">
            <a:off x="2400300" y="2413156"/>
            <a:ext cx="2781300" cy="90598"/>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A357FD94-DE44-45DB-9EB2-A8520E748E5A}"/>
              </a:ext>
            </a:extLst>
          </p:cNvPr>
          <p:cNvCxnSpPr>
            <a:cxnSpLocks/>
            <a:endCxn id="10" idx="1"/>
          </p:cNvCxnSpPr>
          <p:nvPr/>
        </p:nvCxnSpPr>
        <p:spPr>
          <a:xfrm>
            <a:off x="2400300" y="2594352"/>
            <a:ext cx="2781300" cy="1484955"/>
          </a:xfrm>
          <a:prstGeom prst="line">
            <a:avLst/>
          </a:prstGeom>
        </p:spPr>
        <p:style>
          <a:lnRef idx="3">
            <a:schemeClr val="accent1"/>
          </a:lnRef>
          <a:fillRef idx="0">
            <a:schemeClr val="accent1"/>
          </a:fillRef>
          <a:effectRef idx="2">
            <a:schemeClr val="accent1"/>
          </a:effectRef>
          <a:fontRef idx="minor">
            <a:schemeClr val="tx1"/>
          </a:fontRef>
        </p:style>
      </p:cxnSp>
      <p:sp>
        <p:nvSpPr>
          <p:cNvPr id="31" name="Rectangle 30">
            <a:extLst>
              <a:ext uri="{FF2B5EF4-FFF2-40B4-BE49-F238E27FC236}">
                <a16:creationId xmlns:a16="http://schemas.microsoft.com/office/drawing/2014/main" id="{DE67E7FE-FB0B-44DF-BFC7-D8C7F706AF98}"/>
              </a:ext>
            </a:extLst>
          </p:cNvPr>
          <p:cNvSpPr/>
          <p:nvPr/>
        </p:nvSpPr>
        <p:spPr>
          <a:xfrm>
            <a:off x="1189394" y="2503754"/>
            <a:ext cx="1210906" cy="9059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7758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88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57369" y="1901675"/>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366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n-US" sz="3600" dirty="0"/>
              <a:t>CRUD(CREATE,READ,UPDATE,DELETE)</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6" name="Picture 5" descr="Graphical user interface, text, application&#10;&#10;Description automatically generated">
            <a:extLst>
              <a:ext uri="{FF2B5EF4-FFF2-40B4-BE49-F238E27FC236}">
                <a16:creationId xmlns:a16="http://schemas.microsoft.com/office/drawing/2014/main" id="{43600385-FF9A-419B-84A6-AA013374E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65" y="1870110"/>
            <a:ext cx="7838266" cy="3354778"/>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6DB5C3D2-5179-40CD-A356-7AD3CFCFA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603" y="5021876"/>
            <a:ext cx="964663" cy="1284076"/>
          </a:xfrm>
          <a:prstGeom prst="rect">
            <a:avLst/>
          </a:prstGeom>
        </p:spPr>
      </p:pic>
      <p:sp>
        <p:nvSpPr>
          <p:cNvPr id="8" name="TextBox 7">
            <a:extLst>
              <a:ext uri="{FF2B5EF4-FFF2-40B4-BE49-F238E27FC236}">
                <a16:creationId xmlns:a16="http://schemas.microsoft.com/office/drawing/2014/main" id="{FBDA1A1E-6706-46E1-9F33-C80CB3719741}"/>
              </a:ext>
            </a:extLst>
          </p:cNvPr>
          <p:cNvSpPr txBox="1"/>
          <p:nvPr/>
        </p:nvSpPr>
        <p:spPr>
          <a:xfrm>
            <a:off x="8996315" y="3243049"/>
            <a:ext cx="2595582" cy="369332"/>
          </a:xfrm>
          <a:prstGeom prst="rect">
            <a:avLst/>
          </a:prstGeom>
          <a:noFill/>
        </p:spPr>
        <p:txBody>
          <a:bodyPr wrap="none" rtlCol="0">
            <a:spAutoFit/>
          </a:bodyPr>
          <a:lstStyle/>
          <a:p>
            <a:r>
              <a:rPr lang="en-US" b="1" dirty="0">
                <a:solidFill>
                  <a:schemeClr val="bg1"/>
                </a:solidFill>
              </a:rPr>
              <a:t>Lend a Book scenario</a:t>
            </a:r>
          </a:p>
        </p:txBody>
      </p:sp>
    </p:spTree>
    <p:extLst>
      <p:ext uri="{BB962C8B-B14F-4D97-AF65-F5344CB8AC3E}">
        <p14:creationId xmlns:p14="http://schemas.microsoft.com/office/powerpoint/2010/main" val="264460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57369" y="1901675"/>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52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61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dirty="0"/>
              <a:t>Τυπικές Αναζητήσεις</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7" name="Picture 6" descr="A picture containing icon&#10;&#10;Description automatically generated">
            <a:extLst>
              <a:ext uri="{FF2B5EF4-FFF2-40B4-BE49-F238E27FC236}">
                <a16:creationId xmlns:a16="http://schemas.microsoft.com/office/drawing/2014/main" id="{6DB5C3D2-5179-40CD-A356-7AD3CFCFA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603" y="5021876"/>
            <a:ext cx="964663" cy="1284076"/>
          </a:xfrm>
          <a:prstGeom prst="rect">
            <a:avLst/>
          </a:prstGeom>
        </p:spPr>
      </p:pic>
      <p:pic>
        <p:nvPicPr>
          <p:cNvPr id="9" name="Picture 8" descr="Text&#10;&#10;Description automatically generated">
            <a:extLst>
              <a:ext uri="{FF2B5EF4-FFF2-40B4-BE49-F238E27FC236}">
                <a16:creationId xmlns:a16="http://schemas.microsoft.com/office/drawing/2014/main" id="{8099A9BA-0E64-4656-B882-0B414A33A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65" y="1832419"/>
            <a:ext cx="5701969" cy="3867685"/>
          </a:xfrm>
          <a:prstGeom prst="rect">
            <a:avLst/>
          </a:prstGeom>
        </p:spPr>
      </p:pic>
      <p:sp>
        <p:nvSpPr>
          <p:cNvPr id="10" name="TextBox 9">
            <a:extLst>
              <a:ext uri="{FF2B5EF4-FFF2-40B4-BE49-F238E27FC236}">
                <a16:creationId xmlns:a16="http://schemas.microsoft.com/office/drawing/2014/main" id="{1AFC5CE1-E945-4533-A73D-D49335E61A48}"/>
              </a:ext>
            </a:extLst>
          </p:cNvPr>
          <p:cNvSpPr txBox="1"/>
          <p:nvPr/>
        </p:nvSpPr>
        <p:spPr>
          <a:xfrm>
            <a:off x="7072439" y="3362833"/>
            <a:ext cx="4346062" cy="369332"/>
          </a:xfrm>
          <a:prstGeom prst="rect">
            <a:avLst/>
          </a:prstGeom>
          <a:noFill/>
        </p:spPr>
        <p:txBody>
          <a:bodyPr wrap="none" rtlCol="0">
            <a:spAutoFit/>
          </a:bodyPr>
          <a:lstStyle/>
          <a:p>
            <a:r>
              <a:rPr lang="el-GR" b="1" dirty="0">
                <a:solidFill>
                  <a:schemeClr val="bg1"/>
                </a:solidFill>
              </a:rPr>
              <a:t>Παραδείγματα Τυπικών αναζητήσεων </a:t>
            </a:r>
            <a:endParaRPr lang="en-US" b="1" dirty="0">
              <a:solidFill>
                <a:schemeClr val="bg1"/>
              </a:solidFill>
            </a:endParaRPr>
          </a:p>
        </p:txBody>
      </p:sp>
    </p:spTree>
    <p:extLst>
      <p:ext uri="{BB962C8B-B14F-4D97-AF65-F5344CB8AC3E}">
        <p14:creationId xmlns:p14="http://schemas.microsoft.com/office/powerpoint/2010/main" val="33325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89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5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838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dirty="0"/>
              <a:t>Δημιουργία Εφαρμογής</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7412304" y="1952314"/>
            <a:ext cx="4157740"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8" name="Picture 7" descr="Logo, icon&#10;&#10;Description automatically generated">
            <a:extLst>
              <a:ext uri="{FF2B5EF4-FFF2-40B4-BE49-F238E27FC236}">
                <a16:creationId xmlns:a16="http://schemas.microsoft.com/office/drawing/2014/main" id="{061790B4-6CC7-4E44-B01D-1F8EB94FE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1829" y="5151841"/>
            <a:ext cx="1038215" cy="1038215"/>
          </a:xfrm>
          <a:prstGeom prst="rect">
            <a:avLst/>
          </a:prstGeom>
        </p:spPr>
      </p:pic>
      <p:pic>
        <p:nvPicPr>
          <p:cNvPr id="6" name="Picture 5" descr="Logo, icon&#10;&#10;Description automatically generated">
            <a:extLst>
              <a:ext uri="{FF2B5EF4-FFF2-40B4-BE49-F238E27FC236}">
                <a16:creationId xmlns:a16="http://schemas.microsoft.com/office/drawing/2014/main" id="{FBC618E2-5C5A-404B-812E-D0AF7EFB7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860" y="5041337"/>
            <a:ext cx="1287953" cy="1282587"/>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D4D9EF65-2FF8-406F-8836-F10DA366D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65" y="1833350"/>
            <a:ext cx="6120560" cy="3318491"/>
          </a:xfrm>
          <a:prstGeom prst="rect">
            <a:avLst/>
          </a:prstGeom>
        </p:spPr>
      </p:pic>
      <p:sp>
        <p:nvSpPr>
          <p:cNvPr id="13" name="TextBox 12">
            <a:extLst>
              <a:ext uri="{FF2B5EF4-FFF2-40B4-BE49-F238E27FC236}">
                <a16:creationId xmlns:a16="http://schemas.microsoft.com/office/drawing/2014/main" id="{983A8061-DA9D-4ED6-BD11-1CF68C918A3C}"/>
              </a:ext>
            </a:extLst>
          </p:cNvPr>
          <p:cNvSpPr txBox="1"/>
          <p:nvPr/>
        </p:nvSpPr>
        <p:spPr>
          <a:xfrm>
            <a:off x="7557961" y="1952314"/>
            <a:ext cx="3843717" cy="2031325"/>
          </a:xfrm>
          <a:prstGeom prst="rect">
            <a:avLst/>
          </a:prstGeom>
          <a:noFill/>
        </p:spPr>
        <p:txBody>
          <a:bodyPr wrap="square" rtlCol="0">
            <a:spAutoFit/>
          </a:bodyPr>
          <a:lstStyle/>
          <a:p>
            <a:r>
              <a:rPr lang="el-GR" b="1" dirty="0">
                <a:solidFill>
                  <a:schemeClr val="bg1"/>
                </a:solidFill>
              </a:rPr>
              <a:t>Πρότυπο Εφαρμογής</a:t>
            </a:r>
          </a:p>
          <a:p>
            <a:r>
              <a:rPr lang="el-GR" dirty="0">
                <a:solidFill>
                  <a:schemeClr val="bg1"/>
                </a:solidFill>
              </a:rPr>
              <a:t>   Χρησιμοποιήθηκαν εξωτερικές βιβλιοθήκες για την ανάπτυξη της όπως είναι η </a:t>
            </a:r>
            <a:r>
              <a:rPr lang="en-US" b="1" dirty="0" err="1">
                <a:solidFill>
                  <a:schemeClr val="bg1"/>
                </a:solidFill>
              </a:rPr>
              <a:t>streamlit</a:t>
            </a:r>
            <a:r>
              <a:rPr lang="en-US" dirty="0">
                <a:solidFill>
                  <a:schemeClr val="bg1"/>
                </a:solidFill>
              </a:rPr>
              <a:t> , </a:t>
            </a:r>
            <a:r>
              <a:rPr lang="en-US" b="1" dirty="0" err="1">
                <a:solidFill>
                  <a:schemeClr val="bg1"/>
                </a:solidFill>
              </a:rPr>
              <a:t>numpy</a:t>
            </a:r>
            <a:r>
              <a:rPr lang="en-US" dirty="0">
                <a:solidFill>
                  <a:schemeClr val="bg1"/>
                </a:solidFill>
              </a:rPr>
              <a:t> </a:t>
            </a:r>
            <a:r>
              <a:rPr lang="el-GR" dirty="0">
                <a:solidFill>
                  <a:schemeClr val="bg1"/>
                </a:solidFill>
              </a:rPr>
              <a:t>και δικά μας </a:t>
            </a:r>
            <a:r>
              <a:rPr lang="en-US" dirty="0">
                <a:solidFill>
                  <a:schemeClr val="bg1"/>
                </a:solidFill>
              </a:rPr>
              <a:t>modules </a:t>
            </a:r>
            <a:r>
              <a:rPr lang="el-GR" dirty="0">
                <a:solidFill>
                  <a:schemeClr val="bg1"/>
                </a:solidFill>
              </a:rPr>
              <a:t>που φτίαξαμε για να αλληλεπιδρούμε με την βάση .</a:t>
            </a:r>
            <a:endParaRPr lang="en-US" dirty="0">
              <a:solidFill>
                <a:schemeClr val="bg1"/>
              </a:solidFill>
            </a:endParaRPr>
          </a:p>
        </p:txBody>
      </p:sp>
      <p:pic>
        <p:nvPicPr>
          <p:cNvPr id="15" name="Picture 14" descr="Shape&#10;&#10;Description automatically generated">
            <a:extLst>
              <a:ext uri="{FF2B5EF4-FFF2-40B4-BE49-F238E27FC236}">
                <a16:creationId xmlns:a16="http://schemas.microsoft.com/office/drawing/2014/main" id="{F2ADB228-0099-4D13-9B3A-17C6C0E6D7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5075" y="4566116"/>
            <a:ext cx="870755" cy="475221"/>
          </a:xfrm>
          <a:prstGeom prst="rect">
            <a:avLst/>
          </a:prstGeom>
        </p:spPr>
      </p:pic>
    </p:spTree>
    <p:extLst>
      <p:ext uri="{BB962C8B-B14F-4D97-AF65-F5344CB8AC3E}">
        <p14:creationId xmlns:p14="http://schemas.microsoft.com/office/powerpoint/2010/main" val="107476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60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92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65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a:t>Χρονοδιάγραμμα</a:t>
            </a:r>
            <a:br>
              <a:rPr lang="en-US" sz="360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8" name="Picture 7">
            <a:extLst>
              <a:ext uri="{FF2B5EF4-FFF2-40B4-BE49-F238E27FC236}">
                <a16:creationId xmlns:a16="http://schemas.microsoft.com/office/drawing/2014/main" id="{F2C8141B-19A8-4811-93C3-61174676AA31}"/>
              </a:ext>
            </a:extLst>
          </p:cNvPr>
          <p:cNvPicPr>
            <a:picLocks noChangeAspect="1"/>
          </p:cNvPicPr>
          <p:nvPr/>
        </p:nvPicPr>
        <p:blipFill>
          <a:blip r:embed="rId2"/>
          <a:stretch>
            <a:fillRect/>
          </a:stretch>
        </p:blipFill>
        <p:spPr>
          <a:xfrm>
            <a:off x="1071065" y="1838519"/>
            <a:ext cx="4443833" cy="4057906"/>
          </a:xfrm>
          <a:prstGeom prst="rect">
            <a:avLst/>
          </a:prstGeom>
        </p:spPr>
      </p:pic>
      <p:pic>
        <p:nvPicPr>
          <p:cNvPr id="10" name="Picture 9">
            <a:extLst>
              <a:ext uri="{FF2B5EF4-FFF2-40B4-BE49-F238E27FC236}">
                <a16:creationId xmlns:a16="http://schemas.microsoft.com/office/drawing/2014/main" id="{F1F66253-5830-47A7-A889-31DB513EDFB8}"/>
              </a:ext>
            </a:extLst>
          </p:cNvPr>
          <p:cNvPicPr>
            <a:picLocks noChangeAspect="1"/>
          </p:cNvPicPr>
          <p:nvPr/>
        </p:nvPicPr>
        <p:blipFill>
          <a:blip r:embed="rId3"/>
          <a:stretch>
            <a:fillRect/>
          </a:stretch>
        </p:blipFill>
        <p:spPr>
          <a:xfrm>
            <a:off x="5672517" y="1832419"/>
            <a:ext cx="4789896" cy="621590"/>
          </a:xfrm>
          <a:prstGeom prst="rect">
            <a:avLst/>
          </a:prstGeom>
        </p:spPr>
      </p:pic>
      <p:sp>
        <p:nvSpPr>
          <p:cNvPr id="11" name="TextBox 10">
            <a:extLst>
              <a:ext uri="{FF2B5EF4-FFF2-40B4-BE49-F238E27FC236}">
                <a16:creationId xmlns:a16="http://schemas.microsoft.com/office/drawing/2014/main" id="{A30F8FFF-00C2-4821-82BC-D3EDDD7B95A4}"/>
              </a:ext>
            </a:extLst>
          </p:cNvPr>
          <p:cNvSpPr txBox="1"/>
          <p:nvPr/>
        </p:nvSpPr>
        <p:spPr>
          <a:xfrm>
            <a:off x="5615873" y="2765295"/>
            <a:ext cx="4789896" cy="1477328"/>
          </a:xfrm>
          <a:prstGeom prst="rect">
            <a:avLst/>
          </a:prstGeom>
          <a:noFill/>
        </p:spPr>
        <p:txBody>
          <a:bodyPr wrap="square" rtlCol="0">
            <a:spAutoFit/>
          </a:bodyPr>
          <a:lstStyle/>
          <a:p>
            <a:r>
              <a:rPr lang="el-GR" b="1" dirty="0">
                <a:solidFill>
                  <a:schemeClr val="bg1"/>
                </a:solidFill>
              </a:rPr>
              <a:t>Παρατήρηση </a:t>
            </a:r>
            <a:r>
              <a:rPr lang="en-US" dirty="0">
                <a:solidFill>
                  <a:schemeClr val="bg1"/>
                </a:solidFill>
              </a:rPr>
              <a:t>: </a:t>
            </a:r>
            <a:endParaRPr lang="el-GR" dirty="0">
              <a:solidFill>
                <a:schemeClr val="bg1"/>
              </a:solidFill>
            </a:endParaRPr>
          </a:p>
          <a:p>
            <a:r>
              <a:rPr lang="el-GR" dirty="0">
                <a:solidFill>
                  <a:schemeClr val="bg1"/>
                </a:solidFill>
              </a:rPr>
              <a:t>	Παρατηρούμε ότι αρκετές φορές γυρίζαμε σε προηγούμενα </a:t>
            </a:r>
            <a:r>
              <a:rPr lang="en-US" dirty="0">
                <a:solidFill>
                  <a:schemeClr val="bg1"/>
                </a:solidFill>
              </a:rPr>
              <a:t>task </a:t>
            </a:r>
            <a:r>
              <a:rPr lang="el-GR" dirty="0">
                <a:solidFill>
                  <a:schemeClr val="bg1"/>
                </a:solidFill>
              </a:rPr>
              <a:t>, αυτό συνέβει διότι στο κομμάτι του </a:t>
            </a:r>
            <a:r>
              <a:rPr lang="en-US" dirty="0">
                <a:solidFill>
                  <a:schemeClr val="bg1"/>
                </a:solidFill>
              </a:rPr>
              <a:t>testing </a:t>
            </a:r>
            <a:r>
              <a:rPr lang="el-GR" dirty="0">
                <a:solidFill>
                  <a:schemeClr val="bg1"/>
                </a:solidFill>
              </a:rPr>
              <a:t>βρίσκαμε προβλήματα στη βαση μας.</a:t>
            </a:r>
          </a:p>
        </p:txBody>
      </p:sp>
    </p:spTree>
    <p:extLst>
      <p:ext uri="{BB962C8B-B14F-4D97-AF65-F5344CB8AC3E}">
        <p14:creationId xmlns:p14="http://schemas.microsoft.com/office/powerpoint/2010/main" val="112996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br>
              <a:rPr lang="en-US" sz="3600" dirty="0"/>
            </a:br>
            <a:endParaRPr lang="en-US" sz="3600"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2773654" y="2909892"/>
            <a:ext cx="709379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l-GR" sz="2800" dirty="0"/>
              <a:t>Ευχαριστούμε για την προσοχή σας</a:t>
            </a:r>
          </a:p>
          <a:p>
            <a:pPr algn="ctr"/>
            <a:r>
              <a:rPr lang="el-GR" sz="2800" dirty="0"/>
              <a:t>Συνεχίζουμε στην εφαρμογή</a:t>
            </a:r>
          </a:p>
        </p:txBody>
      </p:sp>
    </p:spTree>
    <p:extLst>
      <p:ext uri="{BB962C8B-B14F-4D97-AF65-F5344CB8AC3E}">
        <p14:creationId xmlns:p14="http://schemas.microsoft.com/office/powerpoint/2010/main" val="269674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4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90735"/>
          </a:xfrm>
        </p:spPr>
        <p:txBody>
          <a:bodyPr>
            <a:noAutofit/>
          </a:bodyPr>
          <a:lstStyle/>
          <a:p>
            <a:r>
              <a:rPr lang="el-GR" sz="3600" dirty="0"/>
              <a:t>Μικρόκοσμος</a:t>
            </a:r>
            <a:br>
              <a:rPr lang="en-US" sz="3600" dirty="0"/>
            </a:br>
            <a:endParaRPr lang="en-US" sz="3600" dirty="0"/>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1071065" y="1401709"/>
            <a:ext cx="8825658" cy="861420"/>
          </a:xfrm>
        </p:spPr>
        <p:txBody>
          <a:bodyPr/>
          <a:lstStyle/>
          <a:p>
            <a:r>
              <a:rPr lang="el-GR" dirty="0"/>
              <a:t>ΔΙΚΤΥΟ διαχειρισης δανειστικων βιβλιοθηκων</a:t>
            </a:r>
            <a:endParaRPr lang="en-US" dirty="0"/>
          </a:p>
        </p:txBody>
      </p:sp>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sp>
        <p:nvSpPr>
          <p:cNvPr id="5" name="TextBox 4">
            <a:extLst>
              <a:ext uri="{FF2B5EF4-FFF2-40B4-BE49-F238E27FC236}">
                <a16:creationId xmlns:a16="http://schemas.microsoft.com/office/drawing/2014/main" id="{83AC4910-0E41-4D89-9CCF-27F46AD5A353}"/>
              </a:ext>
            </a:extLst>
          </p:cNvPr>
          <p:cNvSpPr txBox="1"/>
          <p:nvPr/>
        </p:nvSpPr>
        <p:spPr>
          <a:xfrm>
            <a:off x="1071065" y="1753299"/>
            <a:ext cx="10312796" cy="3870227"/>
          </a:xfrm>
          <a:prstGeom prst="rect">
            <a:avLst/>
          </a:prstGeom>
          <a:noFill/>
        </p:spPr>
        <p:txBody>
          <a:bodyPr wrap="square" rtlCol="0">
            <a:spAutoFit/>
          </a:bodyPr>
          <a:lstStyle/>
          <a:p>
            <a:pPr marL="0" marR="0" indent="457200" algn="just">
              <a:lnSpc>
                <a:spcPts val="1350"/>
              </a:lnSpc>
              <a:spcBef>
                <a:spcPts val="0"/>
              </a:spcBef>
              <a:spcAft>
                <a:spcPts val="0"/>
              </a:spcAft>
            </a:pP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r>
              <a:rPr lang="el-GR" sz="1800" dirty="0">
                <a:solidFill>
                  <a:schemeClr val="bg1"/>
                </a:solidFill>
                <a:effectLst/>
                <a:latin typeface="Linux Libertine O"/>
                <a:ea typeface="Cambria" panose="02040503050406030204" pitchFamily="18" charset="0"/>
              </a:rPr>
              <a:t>Διαπραγματευόμαστε ένα σύστημα το οποίο διαχειρίζεται πολλές βιβλιοθήκες. Κάθε βιβλιοθήκη αποτελείται από τομείς. Για τη διευκόλυνση κάθε βιβλιοθήκης χωρίζουμε τα βιβλία όπου υπάρχουν σε κατηγορίες. Για την ομαλή οργάνωση της βιβλιοθήκης τοποθετούνται τα βιβλία σε συγκεκριμένες θέσεις (Διαδρόμος, Ράφι). Επίσης, υπάρχει μία ειδική καταγραφή για τα βιβλία τα οποία θέλουν συντήρηση.</a:t>
            </a: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r>
              <a:rPr lang="el-GR" sz="1800" dirty="0">
                <a:solidFill>
                  <a:schemeClr val="bg1"/>
                </a:solidFill>
                <a:effectLst/>
                <a:latin typeface="Linux Libertine O"/>
                <a:ea typeface="Cambria" panose="02040503050406030204" pitchFamily="18" charset="0"/>
              </a:rPr>
              <a:t>Κάθε βιβλιοθήκη εξυπηρετεί πελάτες όπου έρχονται να δανειστούν βιβλία. Δίνουμε την επιλογή να επιλέξει μεταξύ κάποιων συνδρομών (Επί πληρωμή συνδρομή, </a:t>
            </a:r>
            <a:r>
              <a:rPr lang="en-US" sz="1800" dirty="0">
                <a:solidFill>
                  <a:schemeClr val="bg1"/>
                </a:solidFill>
                <a:effectLst/>
                <a:latin typeface="Linux Libertine O"/>
                <a:ea typeface="Cambria" panose="02040503050406030204" pitchFamily="18" charset="0"/>
              </a:rPr>
              <a:t>Free</a:t>
            </a:r>
            <a:r>
              <a:rPr lang="el-GR" sz="1800" dirty="0">
                <a:solidFill>
                  <a:schemeClr val="bg1"/>
                </a:solidFill>
                <a:effectLst/>
                <a:latin typeface="Linux Libertine O"/>
                <a:ea typeface="Cambria" panose="02040503050406030204" pitchFamily="18" charset="0"/>
              </a:rPr>
              <a:t> …). Κάθε πελάτης μπορεί να δανειστεί μέχρι κάποιο αριθμό βιβλίων ανάλογα με τη συνδρομή. Ο πελάτης έχει μια συγκεκριμένη ημερομηνία που πρέπει να τα επιστρέψει. Στη περίπτωση όπου ο πελάτης θέλει να δανειστεί ένα βιβλίο το οποίο δεν είναι διαθέσιμο μπορεί να το παραγγείλει και μπαίνει σε λίστα αναμονής.</a:t>
            </a: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endParaRPr lang="en-US" dirty="0">
              <a:solidFill>
                <a:schemeClr val="bg1"/>
              </a:solidFill>
              <a:latin typeface="Linux Libertine O"/>
              <a:ea typeface="Cambria" panose="02040503050406030204" pitchFamily="18" charset="0"/>
            </a:endParaRPr>
          </a:p>
          <a:p>
            <a:pPr marL="0" marR="0" indent="457200" algn="just">
              <a:lnSpc>
                <a:spcPts val="1350"/>
              </a:lnSpc>
              <a:spcBef>
                <a:spcPts val="0"/>
              </a:spcBef>
              <a:spcAft>
                <a:spcPts val="0"/>
              </a:spcAft>
            </a:pPr>
            <a:r>
              <a:rPr lang="en-US" sz="1800" dirty="0">
                <a:solidFill>
                  <a:schemeClr val="bg1"/>
                </a:solidFill>
                <a:effectLst/>
                <a:latin typeface="Linux Libertine O"/>
                <a:ea typeface="Cambria" panose="02040503050406030204" pitchFamily="18" charset="0"/>
              </a:rPr>
              <a:t>H </a:t>
            </a:r>
            <a:r>
              <a:rPr lang="el-GR" sz="1800" dirty="0">
                <a:solidFill>
                  <a:schemeClr val="bg1"/>
                </a:solidFill>
                <a:effectLst/>
                <a:latin typeface="Linux Libertine O"/>
                <a:ea typeface="Cambria" panose="02040503050406030204" pitchFamily="18" charset="0"/>
              </a:rPr>
              <a:t>βιβλιοθήκη έχει κάποιους εργαζόμενους που έχουν ένα συμβόλαιο με τη βιβλιοθήκη το οποίο ορίζει την εργασία τους(Τομέας εργασίας, προκαθορισμένο ποσό πληρωμής, ημερομηνία κ.λ.π). Επίσης βάσει του συμβολαίου αυτού σε συνδυασμό με έξτρα ώρες εργασίας, μπόνους κ.λ.π βγαίνει και η τελική μηνιαία πληρωμή του εργαζόμενου. Υπάρχουν προϊστάμενοι όπου είναι υπεύθυνοι για μία ομάδα – τομέα. </a:t>
            </a: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endParaRPr lang="en-US" sz="1800" dirty="0">
              <a:solidFill>
                <a:schemeClr val="bg1"/>
              </a:solidFill>
              <a:effectLst/>
              <a:latin typeface="Linux Libertine O"/>
              <a:ea typeface="Cambria" panose="02040503050406030204" pitchFamily="18" charset="0"/>
            </a:endParaRPr>
          </a:p>
          <a:p>
            <a:pPr marL="0" marR="0" indent="457200" algn="just">
              <a:lnSpc>
                <a:spcPts val="1350"/>
              </a:lnSpc>
              <a:spcBef>
                <a:spcPts val="0"/>
              </a:spcBef>
              <a:spcAft>
                <a:spcPts val="0"/>
              </a:spcAft>
            </a:pPr>
            <a:r>
              <a:rPr lang="el-GR" sz="1800" dirty="0">
                <a:solidFill>
                  <a:schemeClr val="bg1"/>
                </a:solidFill>
                <a:effectLst/>
                <a:latin typeface="Linux Libertine O"/>
                <a:ea typeface="Cambria" panose="02040503050406030204" pitchFamily="18" charset="0"/>
              </a:rPr>
              <a:t>Το δίκτύο μας θέλουμε να υποστηρίζει </a:t>
            </a:r>
            <a:r>
              <a:rPr lang="en-US" sz="1800" dirty="0" err="1">
                <a:solidFill>
                  <a:schemeClr val="bg1"/>
                </a:solidFill>
                <a:effectLst/>
                <a:latin typeface="Linux Libertine O"/>
                <a:ea typeface="Cambria" panose="02040503050406030204" pitchFamily="18" charset="0"/>
              </a:rPr>
              <a:t>InterLibrary</a:t>
            </a:r>
            <a:r>
              <a:rPr lang="en-US" sz="1800" dirty="0">
                <a:solidFill>
                  <a:schemeClr val="bg1"/>
                </a:solidFill>
                <a:effectLst/>
                <a:latin typeface="Linux Libertine O"/>
                <a:ea typeface="Cambria" panose="02040503050406030204" pitchFamily="18" charset="0"/>
              </a:rPr>
              <a:t> Loan</a:t>
            </a:r>
            <a:r>
              <a:rPr lang="el-GR" sz="1800" dirty="0">
                <a:solidFill>
                  <a:schemeClr val="bg1"/>
                </a:solidFill>
                <a:effectLst/>
                <a:latin typeface="Linux Libertine O"/>
                <a:ea typeface="Cambria" panose="02040503050406030204" pitchFamily="18" charset="0"/>
              </a:rPr>
              <a:t> , δηλαδή αν μια βιβλιοθήκη δεν έχει κάποιο βίβλιο να μπορεί να δανειστεί από κάποια άλλη βιβλιοθήκη το εκάστοτε βιβλίο.</a:t>
            </a:r>
            <a:endParaRPr lang="en-US" sz="1800" dirty="0">
              <a:solidFill>
                <a:schemeClr val="bg1"/>
              </a:solidFill>
              <a:effectLst/>
              <a:latin typeface="Linux Libertine O"/>
              <a:ea typeface="Cambria" panose="02040503050406030204" pitchFamily="18" charset="0"/>
            </a:endParaRPr>
          </a:p>
        </p:txBody>
      </p:sp>
    </p:spTree>
    <p:extLst>
      <p:ext uri="{BB962C8B-B14F-4D97-AF65-F5344CB8AC3E}">
        <p14:creationId xmlns:p14="http://schemas.microsoft.com/office/powerpoint/2010/main" val="51821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97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063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8382055" y="1241266"/>
            <a:ext cx="3161016" cy="3153753"/>
          </a:xfrm>
        </p:spPr>
        <p:txBody>
          <a:bodyPr>
            <a:normAutofit/>
          </a:bodyPr>
          <a:lstStyle/>
          <a:p>
            <a:r>
              <a:rPr lang="en-US">
                <a:solidFill>
                  <a:srgbClr val="EBEBEB"/>
                </a:solidFill>
              </a:rPr>
              <a:t>ERD</a:t>
            </a:r>
            <a:br>
              <a:rPr lang="en-US">
                <a:solidFill>
                  <a:srgbClr val="EBEBEB"/>
                </a:solidFill>
              </a:rPr>
            </a:br>
            <a:endParaRPr lang="en-US">
              <a:solidFill>
                <a:srgbClr val="EBEBEB"/>
              </a:solidFill>
            </a:endParaRPr>
          </a:p>
        </p:txBody>
      </p:sp>
      <p:sp>
        <p:nvSpPr>
          <p:cNvPr id="3" name="Subtitle 2">
            <a:extLst>
              <a:ext uri="{FF2B5EF4-FFF2-40B4-BE49-F238E27FC236}">
                <a16:creationId xmlns:a16="http://schemas.microsoft.com/office/drawing/2014/main" id="{1146609E-15C2-44A9-8072-6492D36C0F23}"/>
              </a:ext>
            </a:extLst>
          </p:cNvPr>
          <p:cNvSpPr>
            <a:spLocks noGrp="1"/>
          </p:cNvSpPr>
          <p:nvPr>
            <p:ph type="subTitle" idx="1"/>
          </p:nvPr>
        </p:nvSpPr>
        <p:spPr>
          <a:xfrm>
            <a:off x="8382055" y="4591665"/>
            <a:ext cx="3161016" cy="1622322"/>
          </a:xfrm>
        </p:spPr>
        <p:txBody>
          <a:bodyPr>
            <a:normAutofit/>
          </a:bodyPr>
          <a:lstStyle/>
          <a:p>
            <a:r>
              <a:rPr lang="el-GR"/>
              <a:t>ΔΙΚΤΥΟ διαχειρισης δανειστικων βιβλιοθηκων</a:t>
            </a:r>
            <a:endParaRPr lang="en-US" dirty="0"/>
          </a:p>
        </p:txBody>
      </p:sp>
      <p:grpSp>
        <p:nvGrpSpPr>
          <p:cNvPr id="14" name="Group 13">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5" name="Rectangle 14">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9" name="Picture 8" descr="Diagram&#10;&#10;Description automatically generated">
            <a:extLst>
              <a:ext uri="{FF2B5EF4-FFF2-40B4-BE49-F238E27FC236}">
                <a16:creationId xmlns:a16="http://schemas.microsoft.com/office/drawing/2014/main" id="{40DE0FDA-EF7D-4202-90D0-0B314E92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34" y="1628192"/>
            <a:ext cx="7872387" cy="3601616"/>
          </a:xfrm>
          <a:prstGeom prst="rect">
            <a:avLst/>
          </a:prstGeom>
        </p:spPr>
      </p:pic>
      <p:sp>
        <p:nvSpPr>
          <p:cNvPr id="4" name="Title 1">
            <a:extLst>
              <a:ext uri="{FF2B5EF4-FFF2-40B4-BE49-F238E27FC236}">
                <a16:creationId xmlns:a16="http://schemas.microsoft.com/office/drawing/2014/main" id="{DCD04C94-2CC1-4550-84E8-BE667203DADB}"/>
              </a:ext>
            </a:extLst>
          </p:cNvPr>
          <p:cNvSpPr txBox="1">
            <a:spLocks/>
          </p:cNvSpPr>
          <p:nvPr/>
        </p:nvSpPr>
        <p:spPr bwMode="gray">
          <a:xfrm>
            <a:off x="1071065" y="1952314"/>
            <a:ext cx="10498979" cy="103821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l-GR" sz="2000" dirty="0"/>
          </a:p>
        </p:txBody>
      </p:sp>
      <p:pic>
        <p:nvPicPr>
          <p:cNvPr id="31" name="Picture 30">
            <a:extLst>
              <a:ext uri="{FF2B5EF4-FFF2-40B4-BE49-F238E27FC236}">
                <a16:creationId xmlns:a16="http://schemas.microsoft.com/office/drawing/2014/main" id="{656FCDA0-920A-4654-8A03-228B51CCA6EA}"/>
              </a:ext>
            </a:extLst>
          </p:cNvPr>
          <p:cNvPicPr>
            <a:picLocks noChangeAspect="1"/>
          </p:cNvPicPr>
          <p:nvPr/>
        </p:nvPicPr>
        <p:blipFill>
          <a:blip r:embed="rId3"/>
          <a:stretch>
            <a:fillRect/>
          </a:stretch>
        </p:blipFill>
        <p:spPr>
          <a:xfrm>
            <a:off x="0" y="0"/>
            <a:ext cx="1447800" cy="504825"/>
          </a:xfrm>
          <a:prstGeom prst="rect">
            <a:avLst/>
          </a:prstGeom>
        </p:spPr>
      </p:pic>
    </p:spTree>
    <p:extLst>
      <p:ext uri="{BB962C8B-B14F-4D97-AF65-F5344CB8AC3E}">
        <p14:creationId xmlns:p14="http://schemas.microsoft.com/office/powerpoint/2010/main" val="44435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41963"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481389" y="2527546"/>
            <a:ext cx="703859"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55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D2A-C0E6-4348-B5B9-5948E3579CC1}"/>
              </a:ext>
            </a:extLst>
          </p:cNvPr>
          <p:cNvSpPr>
            <a:spLocks noGrp="1"/>
          </p:cNvSpPr>
          <p:nvPr>
            <p:ph type="ctrTitle"/>
          </p:nvPr>
        </p:nvSpPr>
        <p:spPr>
          <a:xfrm>
            <a:off x="1071065" y="667944"/>
            <a:ext cx="10498979" cy="1244745"/>
          </a:xfrm>
        </p:spPr>
        <p:txBody>
          <a:bodyPr>
            <a:noAutofit/>
          </a:bodyPr>
          <a:lstStyle/>
          <a:p>
            <a:r>
              <a:rPr lang="en-US" sz="3600" dirty="0"/>
              <a:t>Pipeline</a:t>
            </a:r>
            <a:br>
              <a:rPr lang="en-US" sz="3600" dirty="0"/>
            </a:br>
            <a:endParaRPr lang="en-US" sz="3600" dirty="0"/>
          </a:p>
        </p:txBody>
      </p:sp>
      <p:sp>
        <p:nvSpPr>
          <p:cNvPr id="9" name="Rectangle 8">
            <a:extLst>
              <a:ext uri="{FF2B5EF4-FFF2-40B4-BE49-F238E27FC236}">
                <a16:creationId xmlns:a16="http://schemas.microsoft.com/office/drawing/2014/main" id="{E738ADBB-1B77-467C-97F6-955E9A4BB43C}"/>
              </a:ext>
            </a:extLst>
          </p:cNvPr>
          <p:cNvSpPr/>
          <p:nvPr/>
        </p:nvSpPr>
        <p:spPr>
          <a:xfrm>
            <a:off x="4783123" y="3090294"/>
            <a:ext cx="2625754" cy="677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a:t>
            </a:r>
          </a:p>
        </p:txBody>
      </p:sp>
      <p:sp>
        <p:nvSpPr>
          <p:cNvPr id="11" name="Arrow: Right 10">
            <a:extLst>
              <a:ext uri="{FF2B5EF4-FFF2-40B4-BE49-F238E27FC236}">
                <a16:creationId xmlns:a16="http://schemas.microsoft.com/office/drawing/2014/main" id="{E8281409-0864-4461-9C3D-6F3EAD30FF8B}"/>
              </a:ext>
            </a:extLst>
          </p:cNvPr>
          <p:cNvSpPr/>
          <p:nvPr/>
        </p:nvSpPr>
        <p:spPr>
          <a:xfrm rot="16200000">
            <a:off x="5605243" y="2304349"/>
            <a:ext cx="981512"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B54C5-2CA1-4283-85AE-2781BE478697}"/>
              </a:ext>
            </a:extLst>
          </p:cNvPr>
          <p:cNvSpPr/>
          <p:nvPr/>
        </p:nvSpPr>
        <p:spPr>
          <a:xfrm>
            <a:off x="4783123" y="1171836"/>
            <a:ext cx="2625754" cy="729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 Schema</a:t>
            </a:r>
          </a:p>
        </p:txBody>
      </p:sp>
      <p:sp>
        <p:nvSpPr>
          <p:cNvPr id="17" name="Oval 16">
            <a:extLst>
              <a:ext uri="{FF2B5EF4-FFF2-40B4-BE49-F238E27FC236}">
                <a16:creationId xmlns:a16="http://schemas.microsoft.com/office/drawing/2014/main" id="{7C50E424-D171-46A4-A6EE-CDB4920BDE37}"/>
              </a:ext>
            </a:extLst>
          </p:cNvPr>
          <p:cNvSpPr/>
          <p:nvPr/>
        </p:nvSpPr>
        <p:spPr>
          <a:xfrm>
            <a:off x="7564187" y="191268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Δημιουργία Βάσης</a:t>
            </a:r>
            <a:endParaRPr lang="en-US" dirty="0"/>
          </a:p>
        </p:txBody>
      </p:sp>
      <p:sp>
        <p:nvSpPr>
          <p:cNvPr id="18" name="Oval 17">
            <a:extLst>
              <a:ext uri="{FF2B5EF4-FFF2-40B4-BE49-F238E27FC236}">
                <a16:creationId xmlns:a16="http://schemas.microsoft.com/office/drawing/2014/main" id="{88F2BDB4-DE68-4CF7-B898-022A6833AF69}"/>
              </a:ext>
            </a:extLst>
          </p:cNvPr>
          <p:cNvSpPr/>
          <p:nvPr/>
        </p:nvSpPr>
        <p:spPr>
          <a:xfrm>
            <a:off x="8495181" y="3053593"/>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19" name="Oval 18">
            <a:extLst>
              <a:ext uri="{FF2B5EF4-FFF2-40B4-BE49-F238E27FC236}">
                <a16:creationId xmlns:a16="http://schemas.microsoft.com/office/drawing/2014/main" id="{C8B70AE9-03C9-4BE5-B192-982ECA7267E1}"/>
              </a:ext>
            </a:extLst>
          </p:cNvPr>
          <p:cNvSpPr/>
          <p:nvPr/>
        </p:nvSpPr>
        <p:spPr>
          <a:xfrm>
            <a:off x="2111636" y="1888861"/>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ERD</a:t>
            </a:r>
          </a:p>
        </p:txBody>
      </p:sp>
      <p:sp>
        <p:nvSpPr>
          <p:cNvPr id="20" name="Oval 19">
            <a:extLst>
              <a:ext uri="{FF2B5EF4-FFF2-40B4-BE49-F238E27FC236}">
                <a16:creationId xmlns:a16="http://schemas.microsoft.com/office/drawing/2014/main" id="{9940012B-09B7-4735-A4D2-4DDE0A53C09C}"/>
              </a:ext>
            </a:extLst>
          </p:cNvPr>
          <p:cNvSpPr/>
          <p:nvPr/>
        </p:nvSpPr>
        <p:spPr>
          <a:xfrm>
            <a:off x="1071065" y="303891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Μικρόκοσμος</a:t>
            </a:r>
            <a:endParaRPr lang="en-US" dirty="0"/>
          </a:p>
        </p:txBody>
      </p:sp>
      <p:sp>
        <p:nvSpPr>
          <p:cNvPr id="21" name="Oval 20">
            <a:extLst>
              <a:ext uri="{FF2B5EF4-FFF2-40B4-BE49-F238E27FC236}">
                <a16:creationId xmlns:a16="http://schemas.microsoft.com/office/drawing/2014/main" id="{A1051B90-B809-49B7-AAF5-5A36C554BEBB}"/>
              </a:ext>
            </a:extLst>
          </p:cNvPr>
          <p:cNvSpPr/>
          <p:nvPr/>
        </p:nvSpPr>
        <p:spPr>
          <a:xfrm>
            <a:off x="2157369" y="4283159"/>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Essay</a:t>
            </a:r>
          </a:p>
        </p:txBody>
      </p:sp>
      <p:sp>
        <p:nvSpPr>
          <p:cNvPr id="22" name="Oval 21">
            <a:extLst>
              <a:ext uri="{FF2B5EF4-FFF2-40B4-BE49-F238E27FC236}">
                <a16:creationId xmlns:a16="http://schemas.microsoft.com/office/drawing/2014/main" id="{B6C5EA17-FE2E-47AF-AB00-BCDB02B09321}"/>
              </a:ext>
            </a:extLst>
          </p:cNvPr>
          <p:cNvSpPr/>
          <p:nvPr/>
        </p:nvSpPr>
        <p:spPr>
          <a:xfrm>
            <a:off x="4810536" y="4924336"/>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3" name="Oval 22">
            <a:extLst>
              <a:ext uri="{FF2B5EF4-FFF2-40B4-BE49-F238E27FC236}">
                <a16:creationId xmlns:a16="http://schemas.microsoft.com/office/drawing/2014/main" id="{4D01C28B-FB3D-45FC-A75C-0DBEE306483E}"/>
              </a:ext>
            </a:extLst>
          </p:cNvPr>
          <p:cNvSpPr/>
          <p:nvPr/>
        </p:nvSpPr>
        <p:spPr>
          <a:xfrm>
            <a:off x="7590866" y="4194497"/>
            <a:ext cx="2625754" cy="72983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Τυπικές Αναζητήσεις</a:t>
            </a:r>
            <a:endParaRPr lang="en-US" dirty="0"/>
          </a:p>
        </p:txBody>
      </p:sp>
      <p:sp>
        <p:nvSpPr>
          <p:cNvPr id="24" name="Arrow: Right 23">
            <a:extLst>
              <a:ext uri="{FF2B5EF4-FFF2-40B4-BE49-F238E27FC236}">
                <a16:creationId xmlns:a16="http://schemas.microsoft.com/office/drawing/2014/main" id="{9AF244C1-A478-435D-BBE6-ACAE709336CE}"/>
              </a:ext>
            </a:extLst>
          </p:cNvPr>
          <p:cNvSpPr/>
          <p:nvPr/>
        </p:nvSpPr>
        <p:spPr>
          <a:xfrm rot="5400000">
            <a:off x="5632656" y="4148879"/>
            <a:ext cx="981512"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3EAF3EC-383C-47FC-8D68-9835871AC16A}"/>
              </a:ext>
            </a:extLst>
          </p:cNvPr>
          <p:cNvSpPr/>
          <p:nvPr/>
        </p:nvSpPr>
        <p:spPr>
          <a:xfrm rot="10800000">
            <a:off x="3852129" y="3206693"/>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90E2F8CF-6D0A-4E6D-BA92-162DE72B1FC1}"/>
              </a:ext>
            </a:extLst>
          </p:cNvPr>
          <p:cNvSpPr/>
          <p:nvPr/>
        </p:nvSpPr>
        <p:spPr>
          <a:xfrm>
            <a:off x="7564187" y="3206694"/>
            <a:ext cx="796015"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0FED123-D93C-445B-9C5F-58B7A033ACF4}"/>
              </a:ext>
            </a:extLst>
          </p:cNvPr>
          <p:cNvSpPr/>
          <p:nvPr/>
        </p:nvSpPr>
        <p:spPr>
          <a:xfrm rot="19144951">
            <a:off x="7027515" y="2532945"/>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E972789-0927-440F-BF9E-5E22B544AA87}"/>
              </a:ext>
            </a:extLst>
          </p:cNvPr>
          <p:cNvSpPr/>
          <p:nvPr/>
        </p:nvSpPr>
        <p:spPr>
          <a:xfrm rot="2905324">
            <a:off x="7020863" y="3958364"/>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B7A3064B-8BC1-421C-A3FD-8E5690D9D5BB}"/>
              </a:ext>
            </a:extLst>
          </p:cNvPr>
          <p:cNvSpPr/>
          <p:nvPr/>
        </p:nvSpPr>
        <p:spPr>
          <a:xfrm rot="8104999">
            <a:off x="4508850" y="3932047"/>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1564847-03E9-4EB8-B6E1-F38A5CD85BAD}"/>
              </a:ext>
            </a:extLst>
          </p:cNvPr>
          <p:cNvSpPr/>
          <p:nvPr/>
        </p:nvSpPr>
        <p:spPr>
          <a:xfrm rot="13251692">
            <a:off x="4503522" y="2532812"/>
            <a:ext cx="703859" cy="39428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13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754</TotalTime>
  <Words>633</Words>
  <Application>Microsoft Office PowerPoint</Application>
  <PresentationFormat>Widescreen</PresentationFormat>
  <Paragraphs>208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Linux Libertine O</vt:lpstr>
      <vt:lpstr>Wingdings 3</vt:lpstr>
      <vt:lpstr>Ion Boardroom</vt:lpstr>
      <vt:lpstr>Βάσεις Δεδομένων: Project Εξαμήνου </vt:lpstr>
      <vt:lpstr>Pipeline </vt:lpstr>
      <vt:lpstr>Pipeline </vt:lpstr>
      <vt:lpstr>Μικρόκοσμος </vt:lpstr>
      <vt:lpstr>Pipeline </vt:lpstr>
      <vt:lpstr>Pipeline </vt:lpstr>
      <vt:lpstr>ERD </vt:lpstr>
      <vt:lpstr>Pipeline </vt:lpstr>
      <vt:lpstr>Pipeline </vt:lpstr>
      <vt:lpstr>Relational Schema </vt:lpstr>
      <vt:lpstr>Pipeline </vt:lpstr>
      <vt:lpstr>Pipeline </vt:lpstr>
      <vt:lpstr>Δημιουργία Βάσης </vt:lpstr>
      <vt:lpstr>Pipeline </vt:lpstr>
      <vt:lpstr>Pipeline </vt:lpstr>
      <vt:lpstr>CRUD(CREATE,READ,UPDATE,DELETE) </vt:lpstr>
      <vt:lpstr>Pipeline </vt:lpstr>
      <vt:lpstr>Pipeline </vt:lpstr>
      <vt:lpstr>Τυπικές Αναζητήσεις </vt:lpstr>
      <vt:lpstr>Pipeline </vt:lpstr>
      <vt:lpstr>Pipeline </vt:lpstr>
      <vt:lpstr>Δημιουργία Εφαρμογής </vt:lpstr>
      <vt:lpstr>Pipeline </vt:lpstr>
      <vt:lpstr>Pipeline </vt:lpstr>
      <vt:lpstr>Pipeline </vt:lpstr>
      <vt:lpstr>Χρονοδιάγραμμα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Βάσεις Δεδομένων: Project Εξαμήνου </dc:title>
  <dc:creator>Alexandros Mikelis</dc:creator>
  <cp:lastModifiedBy>Alexandros Mikelis</cp:lastModifiedBy>
  <cp:revision>3</cp:revision>
  <dcterms:created xsi:type="dcterms:W3CDTF">2022-01-15T22:17:14Z</dcterms:created>
  <dcterms:modified xsi:type="dcterms:W3CDTF">2022-01-16T10:59:09Z</dcterms:modified>
</cp:coreProperties>
</file>