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5" r:id="rId4"/>
    <p:sldId id="271" r:id="rId5"/>
    <p:sldId id="272" r:id="rId6"/>
    <p:sldId id="273" r:id="rId7"/>
  </p:sldIdLst>
  <p:sldSz cx="9144000" cy="6858000" type="screen4x3"/>
  <p:notesSz cx="6858000" cy="9715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rbel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CC48771C-DA7B-4F9D-9F7A-5320E095F18D}">
          <p14:sldIdLst>
            <p14:sldId id="256"/>
            <p14:sldId id="264"/>
            <p14:sldId id="265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86458" autoAdjust="0"/>
  </p:normalViewPr>
  <p:slideViewPr>
    <p:cSldViewPr>
      <p:cViewPr varScale="1">
        <p:scale>
          <a:sx n="100" d="100"/>
          <a:sy n="100" d="100"/>
        </p:scale>
        <p:origin x="11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1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4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B26A-8CA7-4819-840C-E76819FA3F83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28039"/>
            <a:ext cx="2971800" cy="487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228039"/>
            <a:ext cx="2971800" cy="4874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5CF-890A-46E2-8EEC-265B0E7F63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18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rbe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227E8E-4002-D845-A05D-981764CA2424}" type="datetimeFigureOut">
              <a:rPr lang="en-US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728663"/>
            <a:ext cx="4857750" cy="3643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4863"/>
            <a:ext cx="5486400" cy="4371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8039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rbe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28039"/>
            <a:ext cx="2971800" cy="4857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B92F4-9176-5F48-9667-3F8680C9033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92F4-9176-5F48-9667-3F8680C903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MS PGothic" charset="0"/>
              </a:rPr>
              <a:t>Speed</a:t>
            </a:r>
            <a:r>
              <a:rPr lang="en-US" baseline="0" dirty="0" smtClean="0">
                <a:latin typeface="Calibri" charset="0"/>
                <a:ea typeface="MS PGothic" charset="0"/>
              </a:rPr>
              <a:t> – able to exploit parallelism, especially with data intensive applications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193843E-6A84-4642-A483-1B538FE1CF1B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MS PGothic" charset="0"/>
              </a:rPr>
              <a:t>Speed</a:t>
            </a:r>
            <a:r>
              <a:rPr lang="en-US" baseline="0" dirty="0" smtClean="0">
                <a:latin typeface="Calibri" charset="0"/>
                <a:ea typeface="MS PGothic" charset="0"/>
              </a:rPr>
              <a:t> – able to exploit parallelism, especially with data intensive applications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193843E-6A84-4642-A483-1B538FE1CF1B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92F4-9176-5F48-9667-3F8680C903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92F4-9176-5F48-9667-3F8680C90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7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DC218F-7BFD-8A4A-8BFD-C426A6ED243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49CAF-9F52-514C-82C8-422381100A1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mpd="thickThin">
            <a:noFill/>
            <a:miter lim="800000"/>
            <a:headEnd/>
            <a:tailEnd/>
          </a:ln>
          <a:effectLst>
            <a:outerShdw dist="10160" dir="10800000" algn="tl" rotWithShape="0">
              <a:srgbClr val="808080">
                <a:alpha val="5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orbe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401F3-8729-F442-9C32-B65D3B78F35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9BF16-1B4F-A34C-9F35-6D97C7B4897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2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mpd="thickThin">
            <a:noFill/>
            <a:miter lim="800000"/>
            <a:headEnd/>
            <a:tailEnd/>
          </a:ln>
          <a:effectLst>
            <a:outerShdw dist="10160" dir="5400000" algn="tl" rotWithShape="0">
              <a:srgbClr val="808080">
                <a:alpha val="5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orbe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47C2D2-F8F6-A843-9529-C54079B8DBC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5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0D01C-D2D1-4043-8295-AE543AC6F9A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51883-B0D9-B543-8A46-99F30C6B51E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E9B98-700D-3A4C-A165-72CC7475F97E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7EAD-B00B-9845-9DEA-BC9FB8507614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7B01-D040-CD45-9B04-58DFF7DB9C2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7015119C-7F88-AE41-B013-B3E4B5355CD4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mpd="thickThin">
            <a:noFill/>
            <a:miter lim="800000"/>
            <a:headEnd/>
            <a:tailEnd/>
          </a:ln>
          <a:effectLst>
            <a:outerShdw dist="10160" dir="5400000" algn="tl" rotWithShape="0">
              <a:srgbClr val="808080">
                <a:alpha val="5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orbe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</a:defRPr>
            </a:lvl1pPr>
          </a:lstStyle>
          <a:p>
            <a:r>
              <a:rPr lang="fr-FR" smtClean="0"/>
              <a:t>4/11/2016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CubeSat with Jérôme Skoda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fld id="{9D85BEDE-AA60-894E-94EF-E6E186B8DEC5}" type="slidenum">
              <a:rPr lang="en-US"/>
              <a:pPr/>
              <a:t>‹N°›</a:t>
            </a:fld>
            <a:endParaRPr lang="en-US"/>
          </a:p>
        </p:txBody>
      </p:sp>
      <p:pic>
        <p:nvPicPr>
          <p:cNvPr id="1032" name="Picture 2" descr="slideTopBG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3" b="5812"/>
          <a:stretch>
            <a:fillRect/>
          </a:stretch>
        </p:blipFill>
        <p:spPr bwMode="auto">
          <a:xfrm>
            <a:off x="8183563" y="0"/>
            <a:ext cx="9604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2" r:id="rId2"/>
    <p:sldLayoutId id="2147483798" r:id="rId3"/>
    <p:sldLayoutId id="2147483793" r:id="rId4"/>
    <p:sldLayoutId id="2147483794" r:id="rId5"/>
    <p:sldLayoutId id="2147483795" r:id="rId6"/>
    <p:sldLayoutId id="2147483799" r:id="rId7"/>
    <p:sldLayoutId id="2147483800" r:id="rId8"/>
    <p:sldLayoutId id="2147483801" r:id="rId9"/>
    <p:sldLayoutId id="2147483796" r:id="rId10"/>
    <p:sldLayoutId id="214748380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  <a:cs typeface="ＭＳ Ｐゴシック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256631" y="4191000"/>
            <a:ext cx="4895851" cy="21875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8872" tIns="0" rIns="4572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0"/>
              <a:buNone/>
              <a:defRPr sz="2000" kern="1200">
                <a:solidFill>
                  <a:srgbClr val="FFFFFF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2800" b="1" dirty="0" smtClean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What is CubeSat?</a:t>
            </a: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Standard functions</a:t>
            </a:r>
          </a:p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fr-FR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fr-FR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306" y="1874378"/>
            <a:ext cx="7810501" cy="1192339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/>
          </a:sp3d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7200" dirty="0" smtClean="0">
                <a:solidFill>
                  <a:srgbClr val="F0AD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CubeSat</a:t>
            </a:r>
            <a:endParaRPr lang="en-US" sz="7200" dirty="0">
              <a:solidFill>
                <a:srgbClr val="F0AD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42677" y="3066717"/>
            <a:ext cx="4923759" cy="280987"/>
          </a:xfrm>
        </p:spPr>
        <p:txBody>
          <a:bodyPr anchor="ctr"/>
          <a:lstStyle/>
          <a:p>
            <a:pPr algn="ctr" eaLnBrk="1" hangingPunct="1"/>
            <a:r>
              <a:rPr lang="en-US" dirty="0">
                <a:latin typeface="Segoe UI" panose="020B0502040204020203" pitchFamily="34" charset="0"/>
                <a:ea typeface="MS PGothic" charset="0"/>
                <a:cs typeface="Segoe UI" panose="020B0502040204020203" pitchFamily="34" charset="0"/>
              </a:rPr>
              <a:t>with </a:t>
            </a:r>
            <a:r>
              <a:rPr lang="en-US" dirty="0" smtClean="0">
                <a:latin typeface="Segoe UI" panose="020B0502040204020203" pitchFamily="34" charset="0"/>
                <a:ea typeface="MS PGothic" charset="0"/>
                <a:cs typeface="Segoe UI" panose="020B0502040204020203" pitchFamily="34" charset="0"/>
              </a:rPr>
              <a:t>Jérôme Skoda</a:t>
            </a:r>
            <a:endParaRPr lang="en-US" dirty="0">
              <a:latin typeface="Segoe UI" panose="020B0502040204020203" pitchFamily="34" charset="0"/>
              <a:ea typeface="MS PGothic" charset="0"/>
              <a:cs typeface="Segoe UI" panose="020B0502040204020203" pitchFamily="34" charset="0"/>
            </a:endParaRPr>
          </a:p>
        </p:txBody>
      </p:sp>
      <p:pic>
        <p:nvPicPr>
          <p:cNvPr id="17" name="Picture 2" descr="Fichier:Logo-P7.sv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85096"/>
            <a:ext cx="646112" cy="159347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CubeSat?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524000"/>
            <a:ext cx="5199062" cy="4952999"/>
          </a:xfrm>
          <a:ln>
            <a:solidFill>
              <a:srgbClr val="FFFFFF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fr-FR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Used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space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research</a:t>
            </a:r>
            <a:endParaRPr lang="fr-FR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Lowcost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: 50 to 100 k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€</a:t>
            </a:r>
          </a:p>
          <a:p>
            <a:pPr>
              <a:lnSpc>
                <a:spcPct val="150000"/>
              </a:lnSpc>
              <a:defRPr/>
            </a:pPr>
            <a:r>
              <a:rPr lang="fr-FR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Modular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design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Miniaturized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1U: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10×10×10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 cm (1 liter)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2U: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20×10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10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cm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3U: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30×10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×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10 cm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launch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CubeSat with Jérôme Skoda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BF16-1B4F-A34C-9F35-6D97C7B48973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latin typeface="Segoe UI" panose="020B0502040204020203" pitchFamily="34" charset="0"/>
                <a:cs typeface="Segoe UI" panose="020B0502040204020203" pitchFamily="34" charset="0"/>
              </a:rPr>
              <a:t>4/11/2016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Fichier:Logo-P7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85096"/>
            <a:ext cx="646112" cy="15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667079"/>
            <a:ext cx="3836988" cy="2557992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5191125" y="4226113"/>
            <a:ext cx="374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Figure 1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CubeSat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Orbital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Deployer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766594" y="6300187"/>
            <a:ext cx="249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Figure 2: ESTCube-1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428" y="4653067"/>
            <a:ext cx="1548606" cy="1629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 functionality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524000"/>
            <a:ext cx="5334000" cy="4625975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Attitude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Determination and Control System (ADCS)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On-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Computer (OBC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system 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Power system</a:t>
            </a:r>
          </a:p>
          <a:p>
            <a:pPr>
              <a:lnSpc>
                <a:spcPct val="150000"/>
              </a:lnSpc>
            </a:pPr>
            <a:r>
              <a:rPr lang="fr-FR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Payload</a:t>
            </a:r>
            <a:endParaRPr lang="fr-FR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CubeSat with Jérôme Skoda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BF16-1B4F-A34C-9F35-6D97C7B48973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latin typeface="Segoe UI" panose="020B0502040204020203" pitchFamily="34" charset="0"/>
                <a:cs typeface="Segoe UI" panose="020B0502040204020203" pitchFamily="34" charset="0"/>
              </a:rPr>
              <a:t>4/11/2016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Fichier:Logo-P7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85096"/>
            <a:ext cx="646112" cy="15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ermes_Auto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2590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20138" y="5212503"/>
            <a:ext cx="29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Figure 3: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Interior of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cubesat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fr-FR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504188"/>
            <a:ext cx="5791199" cy="4876800"/>
          </a:xfrm>
          <a:ln w="0">
            <a:solidFill>
              <a:schemeClr val="bg1"/>
            </a:solidFill>
          </a:ln>
        </p:spPr>
        <p:txBody>
          <a:bodyPr/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On-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Computer:</a:t>
            </a:r>
          </a:p>
          <a:p>
            <a:pPr lvl="1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: Power efficient (ARM)</a:t>
            </a:r>
          </a:p>
          <a:p>
            <a:pPr lvl="1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OS: </a:t>
            </a:r>
            <a:r>
              <a:rPr lang="fr-F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FreeRTOS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Programming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C, C++, VHDL, Verilog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system 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rate: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 Mbit/s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Protocol: AX.25 /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FX.25</a:t>
            </a:r>
          </a:p>
          <a:p>
            <a:pPr lvl="1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band: 2,0GHz to </a:t>
            </a:r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2,3GHz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Others technologies used: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FPGA /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PSCOC</a:t>
            </a:r>
          </a:p>
          <a:p>
            <a:pPr lvl="1"/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9062" indent="0">
              <a:buNone/>
            </a:pPr>
            <a:r>
              <a:rPr lang="fr-FR" sz="2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fr-FR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fr-FR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SpaceCube</a:t>
            </a:r>
            <a:r>
              <a:rPr lang="fr-FR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, X-</a:t>
            </a:r>
            <a:r>
              <a:rPr lang="fr-FR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CubeSat</a:t>
            </a:r>
            <a:r>
              <a:rPr lang="fr-FR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fr-FR" sz="20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IgoSat</a:t>
            </a:r>
            <a:endParaRPr lang="fr-FR" sz="20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CubeSat with Jérôme Skoda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BF16-1B4F-A34C-9F35-6D97C7B48973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latin typeface="Segoe UI" panose="020B0502040204020203" pitchFamily="34" charset="0"/>
                <a:cs typeface="Segoe UI" panose="020B0502040204020203" pitchFamily="34" charset="0"/>
              </a:rPr>
              <a:t>4/11/2016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Fichier:Logo-P7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85096"/>
            <a:ext cx="646112" cy="15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18" y="1689719"/>
            <a:ext cx="5245782" cy="3157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351666" y="5129170"/>
            <a:ext cx="403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Figure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4: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X-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CubeSat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4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1" kern="1200" dirty="0" smtClean="0">
                <a:solidFill>
                  <a:srgbClr val="FFC8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774826"/>
            <a:ext cx="7924800" cy="1098550"/>
          </a:xfrm>
          <a:ln w="0">
            <a:solidFill>
              <a:schemeClr val="bg1"/>
            </a:solidFill>
          </a:ln>
        </p:spPr>
        <p:txBody>
          <a:bodyPr/>
          <a:lstStyle/>
          <a:p>
            <a:pPr marL="119062" indent="0">
              <a:buNone/>
            </a:pP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CubeSats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offer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more opportunities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launch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new technologies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space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CubeSat with Jérôme Skoda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BF16-1B4F-A34C-9F35-6D97C7B48973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latin typeface="Segoe UI" panose="020B0502040204020203" pitchFamily="34" charset="0"/>
                <a:cs typeface="Segoe UI" panose="020B0502040204020203" pitchFamily="34" charset="0"/>
              </a:rPr>
              <a:t>4/11/2016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Fichier:Logo-P7.sv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85096"/>
            <a:ext cx="646112" cy="15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anoRacks Cubesat deploy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59" y="2873376"/>
            <a:ext cx="469608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28888" y="6052622"/>
            <a:ext cx="408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Figure 5: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CubeSat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Deployer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on the ISS 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Reference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“CubeSat: A new Generation of Picosatellite for Education and Industry Low-Cost Space Experimentation”, 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 </a:t>
            </a:r>
            <a:r>
              <a:rPr lang="fr-FR" i="1" dirty="0" err="1">
                <a:latin typeface="Segoe UI" panose="020B0502040204020203" pitchFamily="34" charset="0"/>
                <a:cs typeface="Segoe UI" panose="020B0502040204020203" pitchFamily="34" charset="0"/>
              </a:rPr>
              <a:t>Heidt</a:t>
            </a:r>
            <a:r>
              <a:rPr lang="fr-FR" i="1" dirty="0">
                <a:latin typeface="Segoe UI" panose="020B0502040204020203" pitchFamily="34" charset="0"/>
                <a:cs typeface="Segoe UI" panose="020B0502040204020203" pitchFamily="34" charset="0"/>
              </a:rPr>
              <a:t>, J </a:t>
            </a:r>
            <a:r>
              <a:rPr lang="fr-F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Puig-Suari</a:t>
            </a:r>
            <a:r>
              <a:rPr lang="fr-FR" i="1" dirty="0">
                <a:latin typeface="Segoe UI" panose="020B0502040204020203" pitchFamily="34" charset="0"/>
                <a:cs typeface="Segoe UI" panose="020B0502040204020203" pitchFamily="34" charset="0"/>
              </a:rPr>
              <a:t>, A Moore, S </a:t>
            </a:r>
            <a:r>
              <a:rPr lang="fr-FR" i="1" dirty="0" err="1">
                <a:latin typeface="Segoe UI" panose="020B0502040204020203" pitchFamily="34" charset="0"/>
                <a:cs typeface="Segoe UI" panose="020B0502040204020203" pitchFamily="34" charset="0"/>
              </a:rPr>
              <a:t>Nakasuka</a:t>
            </a:r>
            <a:r>
              <a:rPr lang="fr-FR" i="1" dirty="0">
                <a:latin typeface="Segoe UI" panose="020B0502040204020203" pitchFamily="34" charset="0"/>
                <a:cs typeface="Segoe UI" panose="020B0502040204020203" pitchFamily="34" charset="0"/>
              </a:rPr>
              <a:t>, R </a:t>
            </a:r>
            <a:r>
              <a:rPr lang="fr-FR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Twiggs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2000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“The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cubesat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approach to space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access”, 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fr-F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Toorian</a:t>
            </a:r>
            <a:r>
              <a:rPr lang="fr-FR" i="1" dirty="0">
                <a:latin typeface="Segoe UI" panose="020B0502040204020203" pitchFamily="34" charset="0"/>
                <a:cs typeface="Segoe UI" panose="020B0502040204020203" pitchFamily="34" charset="0"/>
              </a:rPr>
              <a:t>, K Diaz, S </a:t>
            </a:r>
            <a:r>
              <a:rPr lang="fr-FR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2008</a:t>
            </a:r>
            <a:endParaRPr lang="fr-FR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9062" indent="0" algn="ctr">
              <a:buNone/>
            </a:pP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pecial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thanks</a:t>
            </a:r>
          </a:p>
          <a:p>
            <a:pPr marL="119062" indent="0" algn="ctr">
              <a:buNone/>
            </a:pP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Spacelab of IUT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Cachan</a:t>
            </a:r>
          </a:p>
          <a:p>
            <a:pPr marL="119062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9062" indent="0">
              <a:buNone/>
            </a:pP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9062" indent="0">
              <a:buNone/>
            </a:pP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9062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latin typeface="Segoe UI" panose="020B0502040204020203" pitchFamily="34" charset="0"/>
                <a:cs typeface="Segoe UI" panose="020B0502040204020203" pitchFamily="34" charset="0"/>
              </a:rPr>
              <a:t>4/11/2016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CubeSat with Jérôme Skoda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BF16-1B4F-A34C-9F35-6D97C7B48973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 descr="Fichier:Logo-P7.sv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85096"/>
            <a:ext cx="646112" cy="15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5610</TotalTime>
  <Words>234</Words>
  <Application>Microsoft Office PowerPoint</Application>
  <PresentationFormat>Affichage à l'écran (4:3)</PresentationFormat>
  <Paragraphs>72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Corbel</vt:lpstr>
      <vt:lpstr>Segoe UI</vt:lpstr>
      <vt:lpstr>Wingdings</vt:lpstr>
      <vt:lpstr>Wingdings 2</vt:lpstr>
      <vt:lpstr>Wingdings 3</vt:lpstr>
      <vt:lpstr>Module</vt:lpstr>
      <vt:lpstr>CubeSat</vt:lpstr>
      <vt:lpstr>What is CubeSat?</vt:lpstr>
      <vt:lpstr>Standard functionality</vt:lpstr>
      <vt:lpstr>Features</vt:lpstr>
      <vt:lpstr>Conclusion</vt:lpstr>
      <vt:lpstr>Reference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Application Options</dc:title>
  <dc:creator>Scott</dc:creator>
  <cp:lastModifiedBy>Jérôme Skoda</cp:lastModifiedBy>
  <cp:revision>293</cp:revision>
  <cp:lastPrinted>2016-04-10T19:48:55Z</cp:lastPrinted>
  <dcterms:created xsi:type="dcterms:W3CDTF">2011-05-25T20:16:58Z</dcterms:created>
  <dcterms:modified xsi:type="dcterms:W3CDTF">2016-04-12T10:10:33Z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