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-75" y="0"/>
            <a:ext cx="91440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 u="sng"/>
              <a:t>Mars Exploration Rover (MER)</a:t>
            </a:r>
            <a:endParaRPr b="1" sz="3600" u="sng"/>
          </a:p>
        </p:txBody>
      </p:sp>
      <p:sp>
        <p:nvSpPr>
          <p:cNvPr id="55" name="Shape 55"/>
          <p:cNvSpPr txBox="1"/>
          <p:nvPr/>
        </p:nvSpPr>
        <p:spPr>
          <a:xfrm>
            <a:off x="6321825" y="4245625"/>
            <a:ext cx="2822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FFFF"/>
                </a:solidFill>
              </a:rPr>
              <a:t>Florian ROSSET</a:t>
            </a:r>
            <a:endParaRPr sz="2400">
              <a:solidFill>
                <a:srgbClr val="00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FFFF"/>
                </a:solidFill>
              </a:rPr>
              <a:t>Jérôme SKODA</a:t>
            </a:r>
            <a:endParaRPr sz="2400">
              <a:solidFill>
                <a:srgbClr val="00FFFF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-75" y="4245625"/>
            <a:ext cx="58917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FFFF"/>
                </a:solidFill>
              </a:rPr>
              <a:t>2016 - Science et Système Spatiaux</a:t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49800" y="137325"/>
            <a:ext cx="2609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 u="sng"/>
              <a:t>Résultats scientifiques</a:t>
            </a:r>
            <a:r>
              <a:rPr lang="fr"/>
              <a:t> : 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0" y="823950"/>
            <a:ext cx="2274724" cy="227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225" y="3415043"/>
            <a:ext cx="2380150" cy="12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546775" y="761550"/>
            <a:ext cx="63876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Spirit : aucune preuve évidente de présence d’eau n’a été trouvée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Opportunity : découverte de minéraux probablement créés par l’eau (hématite grise) et des indices de sédiments laissés par des plans d’eau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Cristaux de gypse pourraient être formés par évaporation en bordure d’un lac salé ou d’une mer</a:t>
            </a:r>
            <a:endParaRPr sz="1800"/>
          </a:p>
        </p:txBody>
      </p:sp>
      <p:sp>
        <p:nvSpPr>
          <p:cNvPr id="122" name="Shape 122"/>
          <p:cNvSpPr txBox="1"/>
          <p:nvPr/>
        </p:nvSpPr>
        <p:spPr>
          <a:xfrm>
            <a:off x="249700" y="3620425"/>
            <a:ext cx="58926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Observations météorologiques : vapeur d’eau contenue dans l’atmosphère martienne conduit à la formation de cirrus observés par les Rovers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72925" y="682550"/>
            <a:ext cx="77574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fr" sz="1800"/>
              <a:t>1993: </a:t>
            </a:r>
            <a:r>
              <a:rPr lang="fr" sz="1800">
                <a:solidFill>
                  <a:schemeClr val="dk1"/>
                </a:solidFill>
              </a:rPr>
              <a:t>Échec de la mission </a:t>
            </a:r>
            <a:r>
              <a:rPr b="1" lang="fr" sz="1800"/>
              <a:t>Mars Observer</a:t>
            </a:r>
            <a:endParaRPr b="1"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Sonde</a:t>
            </a:r>
            <a:r>
              <a:rPr lang="fr">
                <a:solidFill>
                  <a:schemeClr val="dk1"/>
                </a:solidFill>
              </a:rPr>
              <a:t> la plus coûteuse lancée par la NASA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Strategie </a:t>
            </a:r>
            <a:r>
              <a:rPr i="1" lang="fr">
                <a:solidFill>
                  <a:schemeClr val="dk1"/>
                </a:solidFill>
              </a:rPr>
              <a:t>« faster, better, cheaper »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1997: </a:t>
            </a:r>
            <a:r>
              <a:rPr b="1" lang="fr" sz="1800">
                <a:solidFill>
                  <a:schemeClr val="dk1"/>
                </a:solidFill>
              </a:rPr>
              <a:t>Mars Pathfinder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Rover précurseur:  Sojourner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Mission réussie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Fin 1999: Échec du programme </a:t>
            </a:r>
            <a:r>
              <a:rPr b="1" lang="fr" sz="1800">
                <a:solidFill>
                  <a:schemeClr val="dk1"/>
                </a:solidFill>
              </a:rPr>
              <a:t>Mars Surveyor '98: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Perte de </a:t>
            </a:r>
            <a:r>
              <a:rPr b="1" lang="fr">
                <a:solidFill>
                  <a:schemeClr val="dk1"/>
                </a:solidFill>
              </a:rPr>
              <a:t>Mars Climate Orbiter </a:t>
            </a:r>
            <a:r>
              <a:rPr lang="fr">
                <a:solidFill>
                  <a:schemeClr val="dk1"/>
                </a:solidFill>
              </a:rPr>
              <a:t>pendant la manœuvre d'insertion en orbite martienne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Perte de </a:t>
            </a:r>
            <a:r>
              <a:rPr b="1" lang="fr">
                <a:solidFill>
                  <a:schemeClr val="dk1"/>
                </a:solidFill>
              </a:rPr>
              <a:t>Mars Polar Lander</a:t>
            </a:r>
            <a:r>
              <a:rPr lang="fr">
                <a:solidFill>
                  <a:schemeClr val="dk1"/>
                </a:solidFill>
              </a:rPr>
              <a:t> pendant la rentrée atmosphérique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Stratégie </a:t>
            </a:r>
            <a:r>
              <a:rPr i="1" lang="fr">
                <a:solidFill>
                  <a:schemeClr val="dk1"/>
                </a:solidFill>
              </a:rPr>
              <a:t>« faster, better, cheaper »</a:t>
            </a:r>
            <a:r>
              <a:rPr lang="fr">
                <a:solidFill>
                  <a:schemeClr val="dk1"/>
                </a:solidFill>
              </a:rPr>
              <a:t> remise en cause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Provoque l’annulation du projet </a:t>
            </a:r>
            <a:r>
              <a:rPr b="1" lang="fr">
                <a:solidFill>
                  <a:schemeClr val="dk1"/>
                </a:solidFill>
              </a:rPr>
              <a:t>Mars Surveyor 2001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Eté 2003: Lancement de </a:t>
            </a:r>
            <a:r>
              <a:rPr b="1" i="1" lang="fr" sz="1800">
                <a:solidFill>
                  <a:schemeClr val="dk1"/>
                </a:solidFill>
              </a:rPr>
              <a:t>Mars Exploration Rover</a:t>
            </a:r>
            <a:r>
              <a:rPr lang="f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Spirit</a:t>
            </a:r>
            <a:r>
              <a:rPr lang="fr">
                <a:solidFill>
                  <a:schemeClr val="dk1"/>
                </a:solidFill>
              </a:rPr>
              <a:t>, lancé le 10/06/2003, atterrit le 03/01/2004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Opportunity</a:t>
            </a:r>
            <a:r>
              <a:rPr lang="fr">
                <a:solidFill>
                  <a:schemeClr val="dk1"/>
                </a:solidFill>
              </a:rPr>
              <a:t>, lancé le 08/07/2003, atterrit le 24/01/2004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05975" y="159350"/>
            <a:ext cx="544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 u="sng"/>
              <a:t>Historique</a:t>
            </a:r>
            <a:r>
              <a:rPr lang="fr" sz="2400"/>
              <a:t> </a:t>
            </a:r>
            <a:endParaRPr sz="2400"/>
          </a:p>
        </p:txBody>
      </p:sp>
      <p:sp>
        <p:nvSpPr>
          <p:cNvPr id="63" name="Shape 63"/>
          <p:cNvSpPr txBox="1"/>
          <p:nvPr/>
        </p:nvSpPr>
        <p:spPr>
          <a:xfrm>
            <a:off x="3020625" y="4760000"/>
            <a:ext cx="2404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SC-03PD-0774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" y="1853675"/>
            <a:ext cx="3975403" cy="2590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180275" y="1853675"/>
            <a:ext cx="48909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800" u="sng"/>
              <a:t>Une seule mission</a:t>
            </a:r>
            <a:r>
              <a:rPr lang="fr" sz="1800"/>
              <a:t> : étudier la géologie de la planète Mars et en particulier le rôle joué par l’eau dans l’histoire de la planète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800" u="sng">
                <a:solidFill>
                  <a:schemeClr val="dk1"/>
                </a:solidFill>
              </a:rPr>
              <a:t>Distance Terre/Mars</a:t>
            </a:r>
            <a:r>
              <a:rPr lang="fr" sz="1800">
                <a:solidFill>
                  <a:schemeClr val="dk1"/>
                </a:solidFill>
              </a:rPr>
              <a:t> : 56 à 400 millions de km 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800" u="sng">
                <a:solidFill>
                  <a:schemeClr val="dk1"/>
                </a:solidFill>
              </a:rPr>
              <a:t>Coût</a:t>
            </a:r>
            <a:r>
              <a:rPr lang="fr" sz="1800">
                <a:solidFill>
                  <a:schemeClr val="dk1"/>
                </a:solidFill>
              </a:rPr>
              <a:t> : 850 millions de dollars</a:t>
            </a:r>
            <a:endParaRPr sz="1800"/>
          </a:p>
        </p:txBody>
      </p:sp>
      <p:sp>
        <p:nvSpPr>
          <p:cNvPr id="70" name="Shape 70"/>
          <p:cNvSpPr txBox="1"/>
          <p:nvPr/>
        </p:nvSpPr>
        <p:spPr>
          <a:xfrm>
            <a:off x="305975" y="159350"/>
            <a:ext cx="84846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2400" u="sng">
                <a:solidFill>
                  <a:schemeClr val="dk1"/>
                </a:solidFill>
              </a:rPr>
              <a:t>Deux Rovers:</a:t>
            </a:r>
            <a:endParaRPr i="1" sz="2400" u="sng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Spirit</a:t>
            </a:r>
            <a:r>
              <a:rPr lang="fr" sz="1800">
                <a:solidFill>
                  <a:schemeClr val="dk1"/>
                </a:solidFill>
              </a:rPr>
              <a:t>, lancé le 10/06/2003, atterrit le 03/01/2004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" sz="1800">
                <a:solidFill>
                  <a:schemeClr val="dk1"/>
                </a:solidFill>
              </a:rPr>
              <a:t>Opportunity</a:t>
            </a:r>
            <a:r>
              <a:rPr lang="fr" sz="1800">
                <a:solidFill>
                  <a:schemeClr val="dk1"/>
                </a:solidFill>
              </a:rPr>
              <a:t>, lancé le 08/07/2003, atterrit le 24/01/2004</a:t>
            </a:r>
            <a:endParaRPr i="1" sz="24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305975" y="159350"/>
            <a:ext cx="84846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 u="sng">
                <a:solidFill>
                  <a:schemeClr val="dk1"/>
                </a:solidFill>
              </a:rPr>
              <a:t>Objectifs:</a:t>
            </a:r>
            <a:endParaRPr i="1" sz="2400"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i="1" sz="1800" u="sng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Rechercher des roches et des sols témoins de l’action passée de l’eau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Déterminer la distribution et la composition des minéraux du site d’atterrissage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Rechercher des indices géologiques de la période où l’eau était présente sous forme liquide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Déterminer les caractéristiques des minéraux et les processus qui les ont créés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Déterminer les processus géologiques à l’origine de la formation des sols avoisinants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Valider les données collectées par les sondes en orbite en les confrontants aux observations au sol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392700" y="149850"/>
            <a:ext cx="8321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 u="sng"/>
              <a:t>Sonde MER et Rover</a:t>
            </a:r>
            <a:r>
              <a:rPr lang="fr" sz="1800"/>
              <a:t> : les deux sondes MER et les deux Rovers sont identiques</a:t>
            </a:r>
            <a:endParaRPr sz="1800"/>
          </a:p>
        </p:txBody>
      </p:sp>
      <p:sp>
        <p:nvSpPr>
          <p:cNvPr id="81" name="Shape 81"/>
          <p:cNvSpPr txBox="1"/>
          <p:nvPr/>
        </p:nvSpPr>
        <p:spPr>
          <a:xfrm>
            <a:off x="174775" y="848925"/>
            <a:ext cx="2122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05550" y="848925"/>
            <a:ext cx="6990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804550" y="636750"/>
            <a:ext cx="3465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Sonde MER</a:t>
            </a:r>
            <a:r>
              <a:rPr lang="fr" sz="1800"/>
              <a:t> :</a:t>
            </a:r>
            <a:r>
              <a:rPr lang="fr"/>
              <a:t>  </a:t>
            </a:r>
            <a:r>
              <a:rPr lang="fr" sz="1800"/>
              <a:t>m = 1063 kg</a:t>
            </a:r>
            <a:endParaRPr sz="1800"/>
          </a:p>
        </p:txBody>
      </p:sp>
      <p:pic>
        <p:nvPicPr>
          <p:cNvPr descr="MER_cruise_stage_diagram-all_languages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000"/>
            <a:ext cx="5015952" cy="37327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305800" y="986250"/>
            <a:ext cx="37203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</a:t>
            </a:r>
            <a:r>
              <a:rPr lang="fr" sz="1800"/>
              <a:t> : </a:t>
            </a:r>
            <a:r>
              <a:rPr i="1" lang="fr" sz="1800" u="sng"/>
              <a:t>Étage</a:t>
            </a:r>
            <a:r>
              <a:rPr i="1" lang="fr" sz="1800" u="sng"/>
              <a:t> de croisière</a:t>
            </a:r>
            <a:r>
              <a:rPr lang="fr" sz="1800"/>
              <a:t> : corrige la trajectoire de la sonde durant le trajet Terre/Mars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</a:t>
            </a:r>
            <a:r>
              <a:rPr lang="fr" sz="1800"/>
              <a:t> : </a:t>
            </a:r>
            <a:r>
              <a:rPr i="1" lang="fr" sz="1800" u="sng"/>
              <a:t>Bouclier thermique</a:t>
            </a:r>
            <a:r>
              <a:rPr lang="fr" sz="1800"/>
              <a:t> : protège le Rover lors de son entrée dans l’atmosphère </a:t>
            </a:r>
            <a:r>
              <a:rPr lang="fr" sz="1800"/>
              <a:t>martienne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 </a:t>
            </a:r>
            <a:r>
              <a:rPr lang="fr" sz="1800"/>
              <a:t>: </a:t>
            </a:r>
            <a:r>
              <a:rPr i="1" lang="fr" sz="1800" u="sng"/>
              <a:t>Module d’atterrissage</a:t>
            </a:r>
            <a:r>
              <a:rPr lang="fr" sz="1800"/>
              <a:t> : complété avec un système d’airbags, protège le Rover durant la phase d’atterrissage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67975" y="299625"/>
            <a:ext cx="699000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866975" y="106125"/>
            <a:ext cx="2141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Rover </a:t>
            </a:r>
            <a:r>
              <a:rPr lang="fr" sz="1800"/>
              <a:t>: m = 185kg</a:t>
            </a:r>
            <a:endParaRPr sz="180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600" y="539400"/>
            <a:ext cx="519112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67975" y="539400"/>
            <a:ext cx="34887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h = 1.5 m, l = 2.3 m, L = 1.6 m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Dispose de ses propres systèmes de communication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Systèmes de navigation capable de se déplacer de manière autonome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6 roues équipées d’un moteur individuel : v = 5 cm/s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Panneaux solaires : </a:t>
            </a:r>
            <a:endParaRPr sz="16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E = 1kWh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Objectifs de fonctionnement :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90 jours / 600m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9" y="278700"/>
            <a:ext cx="5525226" cy="45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617875" y="278700"/>
            <a:ext cx="3526200" cy="45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Lanceur : Delta II à 3 étages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 u="sng">
                <a:solidFill>
                  <a:schemeClr val="dk1"/>
                </a:solidFill>
              </a:rPr>
              <a:t>Trajet Terre/Mars</a:t>
            </a:r>
            <a:r>
              <a:rPr lang="fr">
                <a:solidFill>
                  <a:schemeClr val="dk1"/>
                </a:solidFill>
              </a:rPr>
              <a:t> : </a:t>
            </a:r>
            <a:r>
              <a:rPr lang="fr" sz="1800">
                <a:solidFill>
                  <a:schemeClr val="dk1"/>
                </a:solidFill>
              </a:rPr>
              <a:t>distance parcourue : 500 millions de km / environ 6 mois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Orbite de transfert de Hohmann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 méthodes de freinage utilisées successivement: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force de traînée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déploiement du parachute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utilisation de fusées </a:t>
            </a:r>
            <a:endParaRPr sz="1800"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utilisation d’airbags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37325" y="99875"/>
            <a:ext cx="3246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 u="sng"/>
              <a:t>Les Rovers sur le sol martien</a:t>
            </a:r>
            <a:r>
              <a:rPr lang="fr"/>
              <a:t> : </a:t>
            </a:r>
            <a:endParaRPr/>
          </a:p>
        </p:txBody>
      </p:sp>
      <p:pic>
        <p:nvPicPr>
          <p:cNvPr descr="MarsPanoramaa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95199"/>
            <a:ext cx="9144000" cy="134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74775" y="486875"/>
            <a:ext cx="88140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Spirit</a:t>
            </a:r>
            <a:r>
              <a:rPr lang="fr" sz="1600"/>
              <a:t> : atterrissage dans le cratère de Gusev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Collines Columbia (2004-2006)</a:t>
            </a:r>
            <a:r>
              <a:rPr lang="fr" sz="1600"/>
              <a:t> : trouve des traces d’eau sous forme liquide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Home Plate (2006-2008)</a:t>
            </a:r>
            <a:r>
              <a:rPr lang="fr" sz="1600"/>
              <a:t> : roue avant droite bloquée, découverte d’un sol composé de 90% de </a:t>
            </a:r>
            <a:r>
              <a:rPr lang="fr" sz="1600"/>
              <a:t>silice</a:t>
            </a:r>
            <a:r>
              <a:rPr lang="fr" sz="1600"/>
              <a:t>, présomption de la présence d’un milieu aqueu favorable à la vie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Décembre 2008</a:t>
            </a:r>
            <a:r>
              <a:rPr lang="fr" sz="1600"/>
              <a:t> : Spirit s’enlise dans une couche de sable et s’immobilise 2 ans. Utilisé comme station de mesure fixe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25 Mai 2011</a:t>
            </a:r>
            <a:r>
              <a:rPr lang="fr" sz="1600"/>
              <a:t> : après de nombreuses tentatives et plusieurs hivers martiens, la NASA met fin à ses essaies de contact avec le Rover. A parcouru 7730.5 m et duré 7 ans et 5 mois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571750" y="6491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2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74900" y="1298350"/>
            <a:ext cx="89886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Opportunity</a:t>
            </a:r>
            <a:r>
              <a:rPr lang="fr" sz="1600"/>
              <a:t> : atterrissage sur Meridiani Planum. Présence d’hématite grise. Divers prélèvements mettent au jour sa formation en présence d’eau liquide 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Cratère Endurance (2004)</a:t>
            </a:r>
            <a:r>
              <a:rPr lang="fr" sz="1600"/>
              <a:t> : 180 jours sur place. A permis de mettre en évidence le rôle de l’eau lors de la formation des roches prélevées sur le site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Cratère Victoria (2005-2006)</a:t>
            </a:r>
            <a:r>
              <a:rPr lang="fr" sz="1600"/>
              <a:t> : découverte de la première météorite sur une autre planète. Bras articulé endommagé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Cratère Endeavour (2011 à aujourd’hui)</a:t>
            </a:r>
            <a:r>
              <a:rPr lang="fr" sz="1600"/>
              <a:t> : distant de 12 km du cratère Victoria, 3 ans pour y parvenir. Détection des dépôts d’argile qui laisse penser que l’eau coulait à l’air libre il y a très longtemps.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Rover toujours actif aujourd’hui, a parcouru plus d’une quarantaine de km depuis plus de 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12 ans ...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