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92" r:id="rId3"/>
    <p:sldId id="405" r:id="rId4"/>
    <p:sldId id="406" r:id="rId5"/>
    <p:sldId id="393" r:id="rId6"/>
    <p:sldId id="301" r:id="rId7"/>
    <p:sldId id="292" r:id="rId8"/>
    <p:sldId id="342" r:id="rId9"/>
    <p:sldId id="343" r:id="rId10"/>
    <p:sldId id="257" r:id="rId11"/>
    <p:sldId id="341" r:id="rId12"/>
    <p:sldId id="344" r:id="rId13"/>
    <p:sldId id="396" r:id="rId14"/>
    <p:sldId id="318" r:id="rId15"/>
    <p:sldId id="345" r:id="rId16"/>
    <p:sldId id="346" r:id="rId17"/>
    <p:sldId id="332" r:id="rId18"/>
    <p:sldId id="336" r:id="rId19"/>
    <p:sldId id="337" r:id="rId20"/>
    <p:sldId id="402" r:id="rId21"/>
    <p:sldId id="347" r:id="rId22"/>
    <p:sldId id="348" r:id="rId23"/>
    <p:sldId id="349" r:id="rId24"/>
    <p:sldId id="397" r:id="rId25"/>
    <p:sldId id="350" r:id="rId26"/>
    <p:sldId id="339" r:id="rId27"/>
    <p:sldId id="394" r:id="rId28"/>
    <p:sldId id="351" r:id="rId29"/>
    <p:sldId id="352" r:id="rId30"/>
    <p:sldId id="353" r:id="rId31"/>
    <p:sldId id="354" r:id="rId32"/>
    <p:sldId id="355" r:id="rId33"/>
    <p:sldId id="356" r:id="rId34"/>
    <p:sldId id="398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99" r:id="rId49"/>
    <p:sldId id="370" r:id="rId50"/>
    <p:sldId id="371" r:id="rId51"/>
    <p:sldId id="372" r:id="rId52"/>
    <p:sldId id="395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91" r:id="rId65"/>
    <p:sldId id="404" r:id="rId6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5" autoAdjust="0"/>
    <p:restoredTop sz="97333" autoAdjust="0"/>
  </p:normalViewPr>
  <p:slideViewPr>
    <p:cSldViewPr>
      <p:cViewPr varScale="1">
        <p:scale>
          <a:sx n="54" d="100"/>
          <a:sy n="5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0C70E-7750-49B0-9AC3-626B6D42A8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4BE9A-5F0D-4EA8-BF0A-8EFD59958CA8}">
      <dgm:prSet phldrT="[Text]" custT="1"/>
      <dgm:spPr/>
      <dgm:t>
        <a:bodyPr/>
        <a:lstStyle/>
        <a:p>
          <a:r>
            <a:rPr lang="en-GB" sz="1200" dirty="0"/>
            <a:t>Monitoring application</a:t>
          </a:r>
          <a:endParaRPr lang="en-US" sz="1200" dirty="0"/>
        </a:p>
      </dgm:t>
    </dgm:pt>
    <dgm:pt modelId="{31E5E363-3166-4999-9192-CF0E0F1D0E53}" type="parTrans" cxnId="{A9FB9512-72C4-407A-9B38-237D06512331}">
      <dgm:prSet/>
      <dgm:spPr/>
      <dgm:t>
        <a:bodyPr/>
        <a:lstStyle/>
        <a:p>
          <a:endParaRPr lang="en-US" sz="2000"/>
        </a:p>
      </dgm:t>
    </dgm:pt>
    <dgm:pt modelId="{A2B22D4A-D834-41E1-A6C7-0388B8547D77}" type="sibTrans" cxnId="{A9FB9512-72C4-407A-9B38-237D06512331}">
      <dgm:prSet/>
      <dgm:spPr/>
      <dgm:t>
        <a:bodyPr/>
        <a:lstStyle/>
        <a:p>
          <a:endParaRPr lang="en-US" sz="2000"/>
        </a:p>
      </dgm:t>
    </dgm:pt>
    <dgm:pt modelId="{89AB9556-9F4B-4A03-A637-C5A97FC80F64}">
      <dgm:prSet phldrT="[Text]" custT="1"/>
      <dgm:spPr/>
      <dgm:t>
        <a:bodyPr/>
        <a:lstStyle/>
        <a:p>
          <a:r>
            <a:rPr lang="en-GB" sz="1400" dirty="0"/>
            <a:t>Interface for real-time  monitoring. </a:t>
          </a:r>
          <a:endParaRPr lang="en-US" sz="1400" dirty="0"/>
        </a:p>
      </dgm:t>
    </dgm:pt>
    <dgm:pt modelId="{9E7232D8-D771-406B-9C81-A8E9D5AB699A}" type="parTrans" cxnId="{8A933F7D-8804-421B-8B88-BD9B3EEE63E7}">
      <dgm:prSet/>
      <dgm:spPr/>
      <dgm:t>
        <a:bodyPr/>
        <a:lstStyle/>
        <a:p>
          <a:endParaRPr lang="en-US" sz="2000"/>
        </a:p>
      </dgm:t>
    </dgm:pt>
    <dgm:pt modelId="{3153CA6D-6D27-492E-87F3-2859EE9FDCD4}" type="sibTrans" cxnId="{8A933F7D-8804-421B-8B88-BD9B3EEE63E7}">
      <dgm:prSet/>
      <dgm:spPr/>
      <dgm:t>
        <a:bodyPr/>
        <a:lstStyle/>
        <a:p>
          <a:endParaRPr lang="en-US" sz="2000"/>
        </a:p>
      </dgm:t>
    </dgm:pt>
    <dgm:pt modelId="{1766EC10-710F-4C4E-AE44-C3622702798F}">
      <dgm:prSet phldrT="[Text]" custT="1"/>
      <dgm:spPr/>
      <dgm:t>
        <a:bodyPr/>
        <a:lstStyle/>
        <a:p>
          <a:r>
            <a:rPr lang="en-GB" sz="1400" dirty="0"/>
            <a:t>Gathers, aggregates and correlates collected measures</a:t>
          </a:r>
          <a:endParaRPr lang="en-US" sz="1400" dirty="0"/>
        </a:p>
      </dgm:t>
    </dgm:pt>
    <dgm:pt modelId="{E5A04634-8D6A-4DFB-BE7A-27B3AB1DD0B8}" type="parTrans" cxnId="{00065C46-7ACA-4B98-A979-16B348CC1BA7}">
      <dgm:prSet/>
      <dgm:spPr/>
      <dgm:t>
        <a:bodyPr/>
        <a:lstStyle/>
        <a:p>
          <a:endParaRPr lang="en-US" sz="2000"/>
        </a:p>
      </dgm:t>
    </dgm:pt>
    <dgm:pt modelId="{61FC3E8B-DAD6-454A-85E9-9C8EB7446478}" type="sibTrans" cxnId="{00065C46-7ACA-4B98-A979-16B348CC1BA7}">
      <dgm:prSet/>
      <dgm:spPr/>
      <dgm:t>
        <a:bodyPr/>
        <a:lstStyle/>
        <a:p>
          <a:endParaRPr lang="en-US" sz="2000"/>
        </a:p>
      </dgm:t>
    </dgm:pt>
    <dgm:pt modelId="{43EF3B68-06DD-47DB-95E9-E96EED468BED}">
      <dgm:prSet custT="1"/>
      <dgm:spPr/>
      <dgm:t>
        <a:bodyPr/>
        <a:lstStyle/>
        <a:p>
          <a:r>
            <a:rPr lang="en-GB" sz="1200" dirty="0"/>
            <a:t>Measurement unit</a:t>
          </a:r>
          <a:endParaRPr lang="en-US" sz="1200" dirty="0"/>
        </a:p>
      </dgm:t>
    </dgm:pt>
    <dgm:pt modelId="{D8EC62AD-65B9-40E2-90F9-2EAFC260A9CB}" type="parTrans" cxnId="{224CFC78-721A-4F54-A04A-D09CD8B2FBA6}">
      <dgm:prSet/>
      <dgm:spPr/>
      <dgm:t>
        <a:bodyPr/>
        <a:lstStyle/>
        <a:p>
          <a:endParaRPr lang="en-US" sz="2000"/>
        </a:p>
      </dgm:t>
    </dgm:pt>
    <dgm:pt modelId="{0391EBF1-C511-42E9-8DA1-FC7A496F5A53}" type="sibTrans" cxnId="{224CFC78-721A-4F54-A04A-D09CD8B2FBA6}">
      <dgm:prSet/>
      <dgm:spPr/>
      <dgm:t>
        <a:bodyPr/>
        <a:lstStyle/>
        <a:p>
          <a:endParaRPr lang="en-US" sz="2000"/>
        </a:p>
      </dgm:t>
    </dgm:pt>
    <dgm:pt modelId="{715DB54B-AC0B-4ADC-9A58-3E80E9D7D37B}">
      <dgm:prSet custT="1"/>
      <dgm:spPr/>
      <dgm:t>
        <a:bodyPr/>
        <a:lstStyle/>
        <a:p>
          <a:r>
            <a:rPr lang="en-GB" sz="1400" dirty="0"/>
            <a:t>This performs the measurements</a:t>
          </a:r>
          <a:endParaRPr lang="en-US" sz="1400" dirty="0"/>
        </a:p>
      </dgm:t>
    </dgm:pt>
    <dgm:pt modelId="{474D59BD-94AE-40BE-BF98-280D24B28EB2}" type="parTrans" cxnId="{30EDEC5E-B72D-461B-B45E-BDD6BAA1132C}">
      <dgm:prSet/>
      <dgm:spPr/>
      <dgm:t>
        <a:bodyPr/>
        <a:lstStyle/>
        <a:p>
          <a:endParaRPr lang="en-US" sz="2000"/>
        </a:p>
      </dgm:t>
    </dgm:pt>
    <dgm:pt modelId="{93BD8C7F-F511-48A4-85BC-A42846E1202C}" type="sibTrans" cxnId="{30EDEC5E-B72D-461B-B45E-BDD6BAA1132C}">
      <dgm:prSet/>
      <dgm:spPr/>
      <dgm:t>
        <a:bodyPr/>
        <a:lstStyle/>
        <a:p>
          <a:endParaRPr lang="en-US" sz="2000"/>
        </a:p>
      </dgm:t>
    </dgm:pt>
    <dgm:pt modelId="{2B8BB84F-4530-45E5-BB2C-8F4AA15CD976}">
      <dgm:prSet phldrT="[Text]" custT="1"/>
      <dgm:spPr/>
      <dgm:t>
        <a:bodyPr/>
        <a:lstStyle/>
        <a:p>
          <a:r>
            <a:rPr lang="en-GB" sz="1200" dirty="0"/>
            <a:t>Performance analysis unit</a:t>
          </a:r>
          <a:endParaRPr lang="en-US" sz="1200" dirty="0"/>
        </a:p>
      </dgm:t>
    </dgm:pt>
    <dgm:pt modelId="{94F021E4-9799-4D7F-AD61-7F83B85A8920}" type="sibTrans" cxnId="{DD109F87-764B-42F0-9D7D-ADAE85F1D69B}">
      <dgm:prSet/>
      <dgm:spPr/>
      <dgm:t>
        <a:bodyPr/>
        <a:lstStyle/>
        <a:p>
          <a:endParaRPr lang="en-US" sz="2000"/>
        </a:p>
      </dgm:t>
    </dgm:pt>
    <dgm:pt modelId="{15CDD430-9B51-4CBE-8338-B91D27B4F40E}" type="parTrans" cxnId="{DD109F87-764B-42F0-9D7D-ADAE85F1D69B}">
      <dgm:prSet/>
      <dgm:spPr/>
      <dgm:t>
        <a:bodyPr/>
        <a:lstStyle/>
        <a:p>
          <a:endParaRPr lang="en-US" sz="2000"/>
        </a:p>
      </dgm:t>
    </dgm:pt>
    <dgm:pt modelId="{F505620F-73E0-4E5A-9C5D-FD99640AA0CD}">
      <dgm:prSet custT="1"/>
      <dgm:spPr/>
      <dgm:t>
        <a:bodyPr/>
        <a:lstStyle/>
        <a:p>
          <a:r>
            <a:rPr lang="en-GB" sz="1400" dirty="0"/>
            <a:t>This is where the measurements will be performed. </a:t>
          </a:r>
          <a:endParaRPr lang="en-US" sz="1400" dirty="0"/>
        </a:p>
      </dgm:t>
    </dgm:pt>
    <dgm:pt modelId="{88B2EAB7-9C72-4776-A07E-436B08E36782}" type="parTrans" cxnId="{14133551-1DE5-4ED5-AF8B-A40DC0019B1A}">
      <dgm:prSet/>
      <dgm:spPr/>
      <dgm:t>
        <a:bodyPr/>
        <a:lstStyle/>
        <a:p>
          <a:endParaRPr lang="en-US" sz="2000"/>
        </a:p>
      </dgm:t>
    </dgm:pt>
    <dgm:pt modelId="{64193FF4-B6D6-4B9B-A244-52885F5F621B}" type="sibTrans" cxnId="{14133551-1DE5-4ED5-AF8B-A40DC0019B1A}">
      <dgm:prSet/>
      <dgm:spPr/>
      <dgm:t>
        <a:bodyPr/>
        <a:lstStyle/>
        <a:p>
          <a:endParaRPr lang="en-US" sz="2000"/>
        </a:p>
      </dgm:t>
    </dgm:pt>
    <dgm:pt modelId="{655FC1B2-A0B1-4ABA-865C-C9546BBEA50F}">
      <dgm:prSet custT="1"/>
      <dgm:spPr/>
      <dgm:t>
        <a:bodyPr/>
        <a:lstStyle/>
        <a:p>
          <a:r>
            <a:rPr lang="en-GB" sz="1200" dirty="0"/>
            <a:t>Observation points</a:t>
          </a:r>
          <a:endParaRPr lang="en-US" sz="1200" dirty="0"/>
        </a:p>
      </dgm:t>
    </dgm:pt>
    <dgm:pt modelId="{9C320827-8EAE-4136-905A-8A71E42CE281}" type="parTrans" cxnId="{6DA2DD69-0973-40CF-B180-53105AA5640A}">
      <dgm:prSet/>
      <dgm:spPr/>
      <dgm:t>
        <a:bodyPr/>
        <a:lstStyle/>
        <a:p>
          <a:endParaRPr lang="en-US" sz="2000"/>
        </a:p>
      </dgm:t>
    </dgm:pt>
    <dgm:pt modelId="{7CB762C6-D39D-4A74-A7B2-244FCB56954D}" type="sibTrans" cxnId="{6DA2DD69-0973-40CF-B180-53105AA5640A}">
      <dgm:prSet/>
      <dgm:spPr/>
      <dgm:t>
        <a:bodyPr/>
        <a:lstStyle/>
        <a:p>
          <a:endParaRPr lang="en-US" sz="2000"/>
        </a:p>
      </dgm:t>
    </dgm:pt>
    <dgm:pt modelId="{A8F77433-2FBC-496F-8841-6B98EAEFE84E}">
      <dgm:prSet phldrT="[Text]" custT="1"/>
      <dgm:spPr/>
      <dgm:t>
        <a:bodyPr/>
        <a:lstStyle/>
        <a:p>
          <a:r>
            <a:rPr lang="en-GB" sz="1400"/>
            <a:t>Store collected </a:t>
          </a:r>
          <a:r>
            <a:rPr lang="en-GB" sz="1400" dirty="0"/>
            <a:t>data in a database for post analysis (trends, history, reporting …). </a:t>
          </a:r>
          <a:endParaRPr lang="en-US" sz="1400" dirty="0"/>
        </a:p>
      </dgm:t>
    </dgm:pt>
    <dgm:pt modelId="{C65256FF-3600-400F-BFE1-897EE7D66917}" type="parTrans" cxnId="{7AE6BE7A-5059-4ED1-BFC9-A22EFDF643D4}">
      <dgm:prSet/>
      <dgm:spPr/>
      <dgm:t>
        <a:bodyPr/>
        <a:lstStyle/>
        <a:p>
          <a:endParaRPr lang="en-US" sz="2000"/>
        </a:p>
      </dgm:t>
    </dgm:pt>
    <dgm:pt modelId="{A68EBC19-2A82-4DB6-80CF-8639E2DE463D}" type="sibTrans" cxnId="{7AE6BE7A-5059-4ED1-BFC9-A22EFDF643D4}">
      <dgm:prSet/>
      <dgm:spPr/>
      <dgm:t>
        <a:bodyPr/>
        <a:lstStyle/>
        <a:p>
          <a:endParaRPr lang="en-US" sz="2000"/>
        </a:p>
      </dgm:t>
    </dgm:pt>
    <dgm:pt modelId="{A4D4FDE6-F7CF-4F16-B6FD-50EBB0BC9CDD}">
      <dgm:prSet phldrT="[Text]" custT="1"/>
      <dgm:spPr/>
      <dgm:t>
        <a:bodyPr/>
        <a:lstStyle/>
        <a:p>
          <a:r>
            <a:rPr lang="en-GB" sz="1400" dirty="0"/>
            <a:t>Calculate indicators (</a:t>
          </a:r>
          <a:r>
            <a:rPr lang="en-GB" sz="1400" dirty="0" err="1"/>
            <a:t>QoS</a:t>
          </a:r>
          <a:r>
            <a:rPr lang="en-GB" sz="1400" dirty="0"/>
            <a:t> parameters, </a:t>
          </a:r>
          <a:r>
            <a:rPr lang="en-GB" sz="1400" dirty="0" err="1"/>
            <a:t>KPIs</a:t>
          </a:r>
          <a:r>
            <a:rPr lang="en-GB" sz="1400" dirty="0"/>
            <a:t>). </a:t>
          </a:r>
          <a:endParaRPr lang="en-US" sz="1400" dirty="0"/>
        </a:p>
      </dgm:t>
    </dgm:pt>
    <dgm:pt modelId="{659A3923-45E5-4933-BBFE-E2058A856817}" type="parTrans" cxnId="{580163D2-F500-40E8-827F-AFED6FFE3339}">
      <dgm:prSet/>
      <dgm:spPr/>
      <dgm:t>
        <a:bodyPr/>
        <a:lstStyle/>
        <a:p>
          <a:endParaRPr lang="en-US" sz="2000"/>
        </a:p>
      </dgm:t>
    </dgm:pt>
    <dgm:pt modelId="{7B248559-98C5-415A-AD28-BFF75C960BC2}" type="sibTrans" cxnId="{580163D2-F500-40E8-827F-AFED6FFE3339}">
      <dgm:prSet/>
      <dgm:spPr/>
      <dgm:t>
        <a:bodyPr/>
        <a:lstStyle/>
        <a:p>
          <a:endParaRPr lang="en-US" sz="2000"/>
        </a:p>
      </dgm:t>
    </dgm:pt>
    <dgm:pt modelId="{08670F2D-CF29-4A7F-8D62-D3798C2861EB}">
      <dgm:prSet custT="1"/>
      <dgm:spPr/>
      <dgm:t>
        <a:bodyPr/>
        <a:lstStyle/>
        <a:p>
          <a:r>
            <a:rPr lang="en-GB" sz="1400" dirty="0"/>
            <a:t>Collects the required information for analysis.</a:t>
          </a:r>
          <a:endParaRPr lang="en-US" sz="1400" dirty="0"/>
        </a:p>
      </dgm:t>
    </dgm:pt>
    <dgm:pt modelId="{0D6815F2-DAB8-486F-B182-C97A8CBE598E}" type="parTrans" cxnId="{F32F1E4E-2AAB-4EEE-8C4F-D3A701E6E468}">
      <dgm:prSet/>
      <dgm:spPr/>
      <dgm:t>
        <a:bodyPr/>
        <a:lstStyle/>
        <a:p>
          <a:endParaRPr lang="en-US" sz="2000"/>
        </a:p>
      </dgm:t>
    </dgm:pt>
    <dgm:pt modelId="{00F36F69-57E7-4297-B9D6-2E614F77D571}" type="sibTrans" cxnId="{F32F1E4E-2AAB-4EEE-8C4F-D3A701E6E468}">
      <dgm:prSet/>
      <dgm:spPr/>
      <dgm:t>
        <a:bodyPr/>
        <a:lstStyle/>
        <a:p>
          <a:endParaRPr lang="en-US" sz="2000"/>
        </a:p>
      </dgm:t>
    </dgm:pt>
    <dgm:pt modelId="{12D42053-477E-4093-AFC7-1EDF494919AB}">
      <dgm:prSet custT="1"/>
      <dgm:spPr/>
      <dgm:t>
        <a:bodyPr/>
        <a:lstStyle/>
        <a:p>
          <a:r>
            <a:rPr lang="en-GB" sz="1400" dirty="0"/>
            <a:t>The more observation points we have, the more accurate data we get.</a:t>
          </a:r>
          <a:endParaRPr lang="en-US" sz="1400" dirty="0"/>
        </a:p>
      </dgm:t>
    </dgm:pt>
    <dgm:pt modelId="{15178C98-49B3-49F9-960E-2DBC58D165C7}" type="parTrans" cxnId="{1A120428-6BB6-430C-B43F-0E35F33F3B29}">
      <dgm:prSet/>
      <dgm:spPr/>
      <dgm:t>
        <a:bodyPr/>
        <a:lstStyle/>
        <a:p>
          <a:endParaRPr lang="en-US" sz="2000"/>
        </a:p>
      </dgm:t>
    </dgm:pt>
    <dgm:pt modelId="{FDF65A6C-4B78-476C-93B8-52EA1CA7ACC8}" type="sibTrans" cxnId="{1A120428-6BB6-430C-B43F-0E35F33F3B29}">
      <dgm:prSet/>
      <dgm:spPr/>
      <dgm:t>
        <a:bodyPr/>
        <a:lstStyle/>
        <a:p>
          <a:endParaRPr lang="en-US" sz="2000"/>
        </a:p>
      </dgm:t>
    </dgm:pt>
    <dgm:pt modelId="{68DB474B-5468-41D2-8CB5-201B649C063E}" type="pres">
      <dgm:prSet presAssocID="{DFB0C70E-7750-49B0-9AC3-626B6D42A829}" presName="linearFlow" presStyleCnt="0">
        <dgm:presLayoutVars>
          <dgm:dir/>
          <dgm:animLvl val="lvl"/>
          <dgm:resizeHandles val="exact"/>
        </dgm:presLayoutVars>
      </dgm:prSet>
      <dgm:spPr/>
    </dgm:pt>
    <dgm:pt modelId="{FEB19DE9-0D6E-4C6F-B3E8-6F822C82B420}" type="pres">
      <dgm:prSet presAssocID="{42F4BE9A-5F0D-4EA8-BF0A-8EFD59958CA8}" presName="composite" presStyleCnt="0"/>
      <dgm:spPr/>
    </dgm:pt>
    <dgm:pt modelId="{BD77E2BB-BBA8-4225-BD55-A88FA7D2F567}" type="pres">
      <dgm:prSet presAssocID="{42F4BE9A-5F0D-4EA8-BF0A-8EFD59958CA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E402BC5-BA51-497E-BECD-1AEFD0B07089}" type="pres">
      <dgm:prSet presAssocID="{42F4BE9A-5F0D-4EA8-BF0A-8EFD59958CA8}" presName="descendantText" presStyleLbl="alignAcc1" presStyleIdx="0" presStyleCnt="4">
        <dgm:presLayoutVars>
          <dgm:bulletEnabled val="1"/>
        </dgm:presLayoutVars>
      </dgm:prSet>
      <dgm:spPr/>
    </dgm:pt>
    <dgm:pt modelId="{181370ED-A485-4527-9DA1-F13B8AB04254}" type="pres">
      <dgm:prSet presAssocID="{A2B22D4A-D834-41E1-A6C7-0388B8547D77}" presName="sp" presStyleCnt="0"/>
      <dgm:spPr/>
    </dgm:pt>
    <dgm:pt modelId="{77EF6483-3038-460C-9513-0855DC355D7E}" type="pres">
      <dgm:prSet presAssocID="{2B8BB84F-4530-45E5-BB2C-8F4AA15CD976}" presName="composite" presStyleCnt="0"/>
      <dgm:spPr/>
    </dgm:pt>
    <dgm:pt modelId="{6AC58865-2B3D-42FD-9B67-6D1020B09473}" type="pres">
      <dgm:prSet presAssocID="{2B8BB84F-4530-45E5-BB2C-8F4AA15CD97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6FDEB03-1C64-46A6-83DB-FB632A85B4C8}" type="pres">
      <dgm:prSet presAssocID="{2B8BB84F-4530-45E5-BB2C-8F4AA15CD976}" presName="descendantText" presStyleLbl="alignAcc1" presStyleIdx="1" presStyleCnt="4">
        <dgm:presLayoutVars>
          <dgm:bulletEnabled val="1"/>
        </dgm:presLayoutVars>
      </dgm:prSet>
      <dgm:spPr/>
    </dgm:pt>
    <dgm:pt modelId="{298E8E37-DC29-4E27-84E0-62B856C81861}" type="pres">
      <dgm:prSet presAssocID="{94F021E4-9799-4D7F-AD61-7F83B85A8920}" presName="sp" presStyleCnt="0"/>
      <dgm:spPr/>
    </dgm:pt>
    <dgm:pt modelId="{7B09EBE5-F270-485E-AA2A-F8332129B9D6}" type="pres">
      <dgm:prSet presAssocID="{43EF3B68-06DD-47DB-95E9-E96EED468BED}" presName="composite" presStyleCnt="0"/>
      <dgm:spPr/>
    </dgm:pt>
    <dgm:pt modelId="{D1FAC3A6-9C2D-4707-A13E-A0BA7FA5C298}" type="pres">
      <dgm:prSet presAssocID="{43EF3B68-06DD-47DB-95E9-E96EED468BE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595831C-DE7D-4511-8EF4-BAEB63D08716}" type="pres">
      <dgm:prSet presAssocID="{43EF3B68-06DD-47DB-95E9-E96EED468BED}" presName="descendantText" presStyleLbl="alignAcc1" presStyleIdx="2" presStyleCnt="4">
        <dgm:presLayoutVars>
          <dgm:bulletEnabled val="1"/>
        </dgm:presLayoutVars>
      </dgm:prSet>
      <dgm:spPr/>
    </dgm:pt>
    <dgm:pt modelId="{230D6BB4-AA74-4297-80E1-803E5CB17DDF}" type="pres">
      <dgm:prSet presAssocID="{0391EBF1-C511-42E9-8DA1-FC7A496F5A53}" presName="sp" presStyleCnt="0"/>
      <dgm:spPr/>
    </dgm:pt>
    <dgm:pt modelId="{66477140-3FE1-4A50-91FB-1ECCAF0514CF}" type="pres">
      <dgm:prSet presAssocID="{655FC1B2-A0B1-4ABA-865C-C9546BBEA50F}" presName="composite" presStyleCnt="0"/>
      <dgm:spPr/>
    </dgm:pt>
    <dgm:pt modelId="{B3CC938A-4752-4B4E-8268-F59A2643199F}" type="pres">
      <dgm:prSet presAssocID="{655FC1B2-A0B1-4ABA-865C-C9546BBEA50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DA0120F-BE5A-4BED-B086-98889979520B}" type="pres">
      <dgm:prSet presAssocID="{655FC1B2-A0B1-4ABA-865C-C9546BBEA50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80163D2-F500-40E8-827F-AFED6FFE3339}" srcId="{2B8BB84F-4530-45E5-BB2C-8F4AA15CD976}" destId="{A4D4FDE6-F7CF-4F16-B6FD-50EBB0BC9CDD}" srcOrd="1" destOrd="0" parTransId="{659A3923-45E5-4933-BBFE-E2058A856817}" sibTransId="{7B248559-98C5-415A-AD28-BFF75C960BC2}"/>
    <dgm:cxn modelId="{4E519324-7EB7-4C62-89DD-2F087C25A421}" type="presOf" srcId="{DFB0C70E-7750-49B0-9AC3-626B6D42A829}" destId="{68DB474B-5468-41D2-8CB5-201B649C063E}" srcOrd="0" destOrd="0" presId="urn:microsoft.com/office/officeart/2005/8/layout/chevron2"/>
    <dgm:cxn modelId="{DD109F87-764B-42F0-9D7D-ADAE85F1D69B}" srcId="{DFB0C70E-7750-49B0-9AC3-626B6D42A829}" destId="{2B8BB84F-4530-45E5-BB2C-8F4AA15CD976}" srcOrd="1" destOrd="0" parTransId="{15CDD430-9B51-4CBE-8338-B91D27B4F40E}" sibTransId="{94F021E4-9799-4D7F-AD61-7F83B85A8920}"/>
    <dgm:cxn modelId="{67C5CE42-382B-4089-9DAF-8F13DC15304C}" type="presOf" srcId="{89AB9556-9F4B-4A03-A637-C5A97FC80F64}" destId="{2E402BC5-BA51-497E-BECD-1AEFD0B07089}" srcOrd="0" destOrd="0" presId="urn:microsoft.com/office/officeart/2005/8/layout/chevron2"/>
    <dgm:cxn modelId="{30EDEC5E-B72D-461B-B45E-BDD6BAA1132C}" srcId="{43EF3B68-06DD-47DB-95E9-E96EED468BED}" destId="{715DB54B-AC0B-4ADC-9A58-3E80E9D7D37B}" srcOrd="0" destOrd="0" parTransId="{474D59BD-94AE-40BE-BF98-280D24B28EB2}" sibTransId="{93BD8C7F-F511-48A4-85BC-A42846E1202C}"/>
    <dgm:cxn modelId="{026B71AD-CD92-40C1-BFB6-4FADE5D8D1A3}" type="presOf" srcId="{1766EC10-710F-4C4E-AE44-C3622702798F}" destId="{16FDEB03-1C64-46A6-83DB-FB632A85B4C8}" srcOrd="0" destOrd="0" presId="urn:microsoft.com/office/officeart/2005/8/layout/chevron2"/>
    <dgm:cxn modelId="{4AF935E9-3651-44A9-B9E0-58765F6ACAA5}" type="presOf" srcId="{08670F2D-CF29-4A7F-8D62-D3798C2861EB}" destId="{5595831C-DE7D-4511-8EF4-BAEB63D08716}" srcOrd="0" destOrd="1" presId="urn:microsoft.com/office/officeart/2005/8/layout/chevron2"/>
    <dgm:cxn modelId="{A9FB9512-72C4-407A-9B38-237D06512331}" srcId="{DFB0C70E-7750-49B0-9AC3-626B6D42A829}" destId="{42F4BE9A-5F0D-4EA8-BF0A-8EFD59958CA8}" srcOrd="0" destOrd="0" parTransId="{31E5E363-3166-4999-9192-CF0E0F1D0E53}" sibTransId="{A2B22D4A-D834-41E1-A6C7-0388B8547D77}"/>
    <dgm:cxn modelId="{14133551-1DE5-4ED5-AF8B-A40DC0019B1A}" srcId="{655FC1B2-A0B1-4ABA-865C-C9546BBEA50F}" destId="{F505620F-73E0-4E5A-9C5D-FD99640AA0CD}" srcOrd="0" destOrd="0" parTransId="{88B2EAB7-9C72-4776-A07E-436B08E36782}" sibTransId="{64193FF4-B6D6-4B9B-A244-52885F5F621B}"/>
    <dgm:cxn modelId="{074FB654-E204-417F-A8D7-37045EBA7197}" type="presOf" srcId="{A8F77433-2FBC-496F-8841-6B98EAEFE84E}" destId="{2E402BC5-BA51-497E-BECD-1AEFD0B07089}" srcOrd="0" destOrd="1" presId="urn:microsoft.com/office/officeart/2005/8/layout/chevron2"/>
    <dgm:cxn modelId="{F6C5FEFA-FAF3-468C-9E1C-CE1125469F12}" type="presOf" srcId="{12D42053-477E-4093-AFC7-1EDF494919AB}" destId="{4DA0120F-BE5A-4BED-B086-98889979520B}" srcOrd="0" destOrd="1" presId="urn:microsoft.com/office/officeart/2005/8/layout/chevron2"/>
    <dgm:cxn modelId="{1A120428-6BB6-430C-B43F-0E35F33F3B29}" srcId="{655FC1B2-A0B1-4ABA-865C-C9546BBEA50F}" destId="{12D42053-477E-4093-AFC7-1EDF494919AB}" srcOrd="1" destOrd="0" parTransId="{15178C98-49B3-49F9-960E-2DBC58D165C7}" sibTransId="{FDF65A6C-4B78-476C-93B8-52EA1CA7ACC8}"/>
    <dgm:cxn modelId="{F32F1E4E-2AAB-4EEE-8C4F-D3A701E6E468}" srcId="{43EF3B68-06DD-47DB-95E9-E96EED468BED}" destId="{08670F2D-CF29-4A7F-8D62-D3798C2861EB}" srcOrd="1" destOrd="0" parTransId="{0D6815F2-DAB8-486F-B182-C97A8CBE598E}" sibTransId="{00F36F69-57E7-4297-B9D6-2E614F77D571}"/>
    <dgm:cxn modelId="{1F950B57-D834-4AF7-9CC7-2182090D3A4E}" type="presOf" srcId="{F505620F-73E0-4E5A-9C5D-FD99640AA0CD}" destId="{4DA0120F-BE5A-4BED-B086-98889979520B}" srcOrd="0" destOrd="0" presId="urn:microsoft.com/office/officeart/2005/8/layout/chevron2"/>
    <dgm:cxn modelId="{84E51F39-3922-466E-ACDA-2D46EC1C17AF}" type="presOf" srcId="{2B8BB84F-4530-45E5-BB2C-8F4AA15CD976}" destId="{6AC58865-2B3D-42FD-9B67-6D1020B09473}" srcOrd="0" destOrd="0" presId="urn:microsoft.com/office/officeart/2005/8/layout/chevron2"/>
    <dgm:cxn modelId="{7D23959B-2B75-4D8B-B0BA-460C07E99CCE}" type="presOf" srcId="{655FC1B2-A0B1-4ABA-865C-C9546BBEA50F}" destId="{B3CC938A-4752-4B4E-8268-F59A2643199F}" srcOrd="0" destOrd="0" presId="urn:microsoft.com/office/officeart/2005/8/layout/chevron2"/>
    <dgm:cxn modelId="{7AE6BE7A-5059-4ED1-BFC9-A22EFDF643D4}" srcId="{42F4BE9A-5F0D-4EA8-BF0A-8EFD59958CA8}" destId="{A8F77433-2FBC-496F-8841-6B98EAEFE84E}" srcOrd="1" destOrd="0" parTransId="{C65256FF-3600-400F-BFE1-897EE7D66917}" sibTransId="{A68EBC19-2A82-4DB6-80CF-8639E2DE463D}"/>
    <dgm:cxn modelId="{C606E547-65A8-4896-8FE5-7E31209E005B}" type="presOf" srcId="{A4D4FDE6-F7CF-4F16-B6FD-50EBB0BC9CDD}" destId="{16FDEB03-1C64-46A6-83DB-FB632A85B4C8}" srcOrd="0" destOrd="1" presId="urn:microsoft.com/office/officeart/2005/8/layout/chevron2"/>
    <dgm:cxn modelId="{FE97BCA1-9DB6-4FB1-97F9-88A9C238E0FA}" type="presOf" srcId="{715DB54B-AC0B-4ADC-9A58-3E80E9D7D37B}" destId="{5595831C-DE7D-4511-8EF4-BAEB63D08716}" srcOrd="0" destOrd="0" presId="urn:microsoft.com/office/officeart/2005/8/layout/chevron2"/>
    <dgm:cxn modelId="{224CFC78-721A-4F54-A04A-D09CD8B2FBA6}" srcId="{DFB0C70E-7750-49B0-9AC3-626B6D42A829}" destId="{43EF3B68-06DD-47DB-95E9-E96EED468BED}" srcOrd="2" destOrd="0" parTransId="{D8EC62AD-65B9-40E2-90F9-2EAFC260A9CB}" sibTransId="{0391EBF1-C511-42E9-8DA1-FC7A496F5A53}"/>
    <dgm:cxn modelId="{00065C46-7ACA-4B98-A979-16B348CC1BA7}" srcId="{2B8BB84F-4530-45E5-BB2C-8F4AA15CD976}" destId="{1766EC10-710F-4C4E-AE44-C3622702798F}" srcOrd="0" destOrd="0" parTransId="{E5A04634-8D6A-4DFB-BE7A-27B3AB1DD0B8}" sibTransId="{61FC3E8B-DAD6-454A-85E9-9C8EB7446478}"/>
    <dgm:cxn modelId="{50C61A9B-7D70-438E-9EB3-6D809B9025DB}" type="presOf" srcId="{43EF3B68-06DD-47DB-95E9-E96EED468BED}" destId="{D1FAC3A6-9C2D-4707-A13E-A0BA7FA5C298}" srcOrd="0" destOrd="0" presId="urn:microsoft.com/office/officeart/2005/8/layout/chevron2"/>
    <dgm:cxn modelId="{6DA2DD69-0973-40CF-B180-53105AA5640A}" srcId="{DFB0C70E-7750-49B0-9AC3-626B6D42A829}" destId="{655FC1B2-A0B1-4ABA-865C-C9546BBEA50F}" srcOrd="3" destOrd="0" parTransId="{9C320827-8EAE-4136-905A-8A71E42CE281}" sibTransId="{7CB762C6-D39D-4A74-A7B2-244FCB56954D}"/>
    <dgm:cxn modelId="{DA5CDDE1-7B00-485F-9461-84181118EC0F}" type="presOf" srcId="{42F4BE9A-5F0D-4EA8-BF0A-8EFD59958CA8}" destId="{BD77E2BB-BBA8-4225-BD55-A88FA7D2F567}" srcOrd="0" destOrd="0" presId="urn:microsoft.com/office/officeart/2005/8/layout/chevron2"/>
    <dgm:cxn modelId="{8A933F7D-8804-421B-8B88-BD9B3EEE63E7}" srcId="{42F4BE9A-5F0D-4EA8-BF0A-8EFD59958CA8}" destId="{89AB9556-9F4B-4A03-A637-C5A97FC80F64}" srcOrd="0" destOrd="0" parTransId="{9E7232D8-D771-406B-9C81-A8E9D5AB699A}" sibTransId="{3153CA6D-6D27-492E-87F3-2859EE9FDCD4}"/>
    <dgm:cxn modelId="{0EF706DB-50DE-42AE-A7B5-D5A1BFE9B23D}" type="presParOf" srcId="{68DB474B-5468-41D2-8CB5-201B649C063E}" destId="{FEB19DE9-0D6E-4C6F-B3E8-6F822C82B420}" srcOrd="0" destOrd="0" presId="urn:microsoft.com/office/officeart/2005/8/layout/chevron2"/>
    <dgm:cxn modelId="{8306ECB9-714F-4778-8833-D563436A7229}" type="presParOf" srcId="{FEB19DE9-0D6E-4C6F-B3E8-6F822C82B420}" destId="{BD77E2BB-BBA8-4225-BD55-A88FA7D2F567}" srcOrd="0" destOrd="0" presId="urn:microsoft.com/office/officeart/2005/8/layout/chevron2"/>
    <dgm:cxn modelId="{8B0F6773-15EF-4E03-A37E-C0CCEA4BA69E}" type="presParOf" srcId="{FEB19DE9-0D6E-4C6F-B3E8-6F822C82B420}" destId="{2E402BC5-BA51-497E-BECD-1AEFD0B07089}" srcOrd="1" destOrd="0" presId="urn:microsoft.com/office/officeart/2005/8/layout/chevron2"/>
    <dgm:cxn modelId="{8B1CCBE0-F37F-4B6E-A24D-7E3724F89938}" type="presParOf" srcId="{68DB474B-5468-41D2-8CB5-201B649C063E}" destId="{181370ED-A485-4527-9DA1-F13B8AB04254}" srcOrd="1" destOrd="0" presId="urn:microsoft.com/office/officeart/2005/8/layout/chevron2"/>
    <dgm:cxn modelId="{BA93086D-28F8-4F15-AA6E-83D1C0827569}" type="presParOf" srcId="{68DB474B-5468-41D2-8CB5-201B649C063E}" destId="{77EF6483-3038-460C-9513-0855DC355D7E}" srcOrd="2" destOrd="0" presId="urn:microsoft.com/office/officeart/2005/8/layout/chevron2"/>
    <dgm:cxn modelId="{EF138378-9C13-4723-B878-E7E019C08A3C}" type="presParOf" srcId="{77EF6483-3038-460C-9513-0855DC355D7E}" destId="{6AC58865-2B3D-42FD-9B67-6D1020B09473}" srcOrd="0" destOrd="0" presId="urn:microsoft.com/office/officeart/2005/8/layout/chevron2"/>
    <dgm:cxn modelId="{41D45297-3F13-444D-AA5F-0F16B03387AA}" type="presParOf" srcId="{77EF6483-3038-460C-9513-0855DC355D7E}" destId="{16FDEB03-1C64-46A6-83DB-FB632A85B4C8}" srcOrd="1" destOrd="0" presId="urn:microsoft.com/office/officeart/2005/8/layout/chevron2"/>
    <dgm:cxn modelId="{A7529C24-23A3-405A-B889-084DD48CD86C}" type="presParOf" srcId="{68DB474B-5468-41D2-8CB5-201B649C063E}" destId="{298E8E37-DC29-4E27-84E0-62B856C81861}" srcOrd="3" destOrd="0" presId="urn:microsoft.com/office/officeart/2005/8/layout/chevron2"/>
    <dgm:cxn modelId="{2966BD3C-01E8-4A88-A5FE-1C37250C914F}" type="presParOf" srcId="{68DB474B-5468-41D2-8CB5-201B649C063E}" destId="{7B09EBE5-F270-485E-AA2A-F8332129B9D6}" srcOrd="4" destOrd="0" presId="urn:microsoft.com/office/officeart/2005/8/layout/chevron2"/>
    <dgm:cxn modelId="{57D0CF2A-B02F-4909-9B0F-BB8649AAFC77}" type="presParOf" srcId="{7B09EBE5-F270-485E-AA2A-F8332129B9D6}" destId="{D1FAC3A6-9C2D-4707-A13E-A0BA7FA5C298}" srcOrd="0" destOrd="0" presId="urn:microsoft.com/office/officeart/2005/8/layout/chevron2"/>
    <dgm:cxn modelId="{CE5BD02F-CFE6-4E45-A45F-48FF6954C2EC}" type="presParOf" srcId="{7B09EBE5-F270-485E-AA2A-F8332129B9D6}" destId="{5595831C-DE7D-4511-8EF4-BAEB63D08716}" srcOrd="1" destOrd="0" presId="urn:microsoft.com/office/officeart/2005/8/layout/chevron2"/>
    <dgm:cxn modelId="{631829EB-1723-4B5C-88F1-7603E3FA5B1B}" type="presParOf" srcId="{68DB474B-5468-41D2-8CB5-201B649C063E}" destId="{230D6BB4-AA74-4297-80E1-803E5CB17DDF}" srcOrd="5" destOrd="0" presId="urn:microsoft.com/office/officeart/2005/8/layout/chevron2"/>
    <dgm:cxn modelId="{D02C4B15-E320-4FBA-9A96-DB6AEE43B3E4}" type="presParOf" srcId="{68DB474B-5468-41D2-8CB5-201B649C063E}" destId="{66477140-3FE1-4A50-91FB-1ECCAF0514CF}" srcOrd="6" destOrd="0" presId="urn:microsoft.com/office/officeart/2005/8/layout/chevron2"/>
    <dgm:cxn modelId="{98D054A1-5C62-4D8C-8AA4-6EEFA7B1027E}" type="presParOf" srcId="{66477140-3FE1-4A50-91FB-1ECCAF0514CF}" destId="{B3CC938A-4752-4B4E-8268-F59A2643199F}" srcOrd="0" destOrd="0" presId="urn:microsoft.com/office/officeart/2005/8/layout/chevron2"/>
    <dgm:cxn modelId="{30BF987D-1638-43C9-AF53-6F3735256808}" type="presParOf" srcId="{66477140-3FE1-4A50-91FB-1ECCAF0514CF}" destId="{4DA0120F-BE5A-4BED-B086-988899795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C8BA2-5B59-43C8-B7F9-BB2983C274BF}" type="doc">
      <dgm:prSet loTypeId="urn:microsoft.com/office/officeart/2005/8/layout/chevron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BA41FEF-4857-4E27-93B6-AB543EDB2DA5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Video</a:t>
          </a:r>
        </a:p>
      </dgm:t>
    </dgm:pt>
    <dgm:pt modelId="{66FFC9CF-6F89-44BA-8358-84E39E99EC55}" type="parTrans" cxnId="{AA8BC9F5-EC04-422E-8E08-A6F5F5CBF78F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86CFCD4B-DE5B-427A-991C-164E92C4A98B}" type="sibTrans" cxnId="{AA8BC9F5-EC04-422E-8E08-A6F5F5CBF78F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6EAB75B9-A30C-4471-B946-941BA203E79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Expected to reach 60% of mobile traffic</a:t>
          </a:r>
        </a:p>
      </dgm:t>
    </dgm:pt>
    <dgm:pt modelId="{8C61DCF4-9C02-414B-B417-398708742EC4}" type="parTrans" cxnId="{2D77864E-EA7D-4745-ACC0-F575BEA743C0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6817F4A6-9DE0-432B-9B31-5E44326BF8BA}" type="sibTrans" cxnId="{2D77864E-EA7D-4745-ACC0-F575BEA743C0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16C1EBE9-A98C-4561-A2A3-15B0517CA4B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Continue to be highly popular (~ 40-60% BW)</a:t>
          </a:r>
        </a:p>
      </dgm:t>
    </dgm:pt>
    <dgm:pt modelId="{1C15BEB7-D70D-4A77-8203-4EDDDBB8CA0C}" type="parTrans" cxnId="{2D6D4547-BEF3-4D67-99D2-FE5D177DEB8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8E8CC594-82D7-463F-BD72-A7DF2D68436B}" type="sibTrans" cxnId="{2D6D4547-BEF3-4D67-99D2-FE5D177DEB8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4FD7C92C-DBFD-4863-A6C1-4C1299B6856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VoIP</a:t>
          </a:r>
        </a:p>
      </dgm:t>
    </dgm:pt>
    <dgm:pt modelId="{80E185DA-B289-45A7-BF30-12395A23977D}" type="parTrans" cxnId="{2F59853E-D0B7-446E-9D17-94A51089C15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8955A3D8-F796-44D2-9EDC-621D0F226AF5}" type="sibTrans" cxnId="{2F59853E-D0B7-446E-9D17-94A51089C15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1D90E153-1C55-4A32-B370-741EC1524DB5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Use encryption </a:t>
          </a:r>
          <a:r>
            <a:rPr lang="en-US" sz="1600" dirty="0" err="1">
              <a:solidFill>
                <a:schemeClr val="tx1"/>
              </a:solidFill>
            </a:rPr>
            <a:t>BitTorrent</a:t>
          </a:r>
          <a:r>
            <a:rPr lang="en-US" sz="1600" dirty="0">
              <a:solidFill>
                <a:schemeClr val="tx1"/>
              </a:solidFill>
            </a:rPr>
            <a:t>, </a:t>
          </a:r>
          <a:r>
            <a:rPr lang="en-US" sz="1600" dirty="0" err="1">
              <a:solidFill>
                <a:schemeClr val="tx1"/>
              </a:solidFill>
            </a:rPr>
            <a:t>eMule</a:t>
          </a:r>
          <a:endParaRPr lang="en-US" sz="1600" dirty="0">
            <a:solidFill>
              <a:schemeClr val="tx1"/>
            </a:solidFill>
          </a:endParaRPr>
        </a:p>
      </dgm:t>
    </dgm:pt>
    <dgm:pt modelId="{ED81B2A6-ABBE-4EB6-A84E-69EF8B9F5B1B}" type="parTrans" cxnId="{2C6EAA6B-4EC2-4D58-A1E6-6289ABA860B9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2BB94952-0279-4AE6-ADDC-9826345E436B}" type="sibTrans" cxnId="{2C6EAA6B-4EC2-4D58-A1E6-6289ABA860B9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CF2CD81C-4DE9-4B19-A07E-9A6E65A7FC12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Viable choice for providers (Warner Bros, </a:t>
          </a:r>
          <a:r>
            <a:rPr lang="en-US" sz="1600" dirty="0" err="1">
              <a:solidFill>
                <a:schemeClr val="tx1"/>
              </a:solidFill>
            </a:rPr>
            <a:t>Spotify</a:t>
          </a:r>
          <a:r>
            <a:rPr lang="en-US" sz="1600" dirty="0">
              <a:solidFill>
                <a:schemeClr val="tx1"/>
              </a:solidFill>
            </a:rPr>
            <a:t>)</a:t>
          </a:r>
        </a:p>
      </dgm:t>
    </dgm:pt>
    <dgm:pt modelId="{5B6B383A-3544-4AE8-8E9A-2371334AEDD2}" type="parTrans" cxnId="{A7D0CA24-B826-4A46-A559-F147947B2E2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956D2A45-7D04-4AB7-9BDC-9AE78C32DF11}" type="sibTrans" cxnId="{A7D0CA24-B826-4A46-A559-F147947B2E2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B9C2D4E0-2F46-41CB-8393-C538AC8FF538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Skype, </a:t>
          </a:r>
          <a:r>
            <a:rPr lang="en-US" sz="1600" dirty="0" err="1">
              <a:solidFill>
                <a:schemeClr val="tx1"/>
              </a:solidFill>
            </a:rPr>
            <a:t>GoogleTalk</a:t>
          </a:r>
          <a:r>
            <a:rPr lang="en-US" sz="1600" dirty="0">
              <a:solidFill>
                <a:schemeClr val="tx1"/>
              </a:solidFill>
            </a:rPr>
            <a:t>, </a:t>
          </a:r>
          <a:r>
            <a:rPr lang="en-US" sz="1600" dirty="0" err="1">
              <a:solidFill>
                <a:schemeClr val="tx1"/>
              </a:solidFill>
            </a:rPr>
            <a:t>Yahoo!Voice</a:t>
          </a:r>
          <a:r>
            <a:rPr lang="en-US" sz="1600" dirty="0">
              <a:solidFill>
                <a:schemeClr val="tx1"/>
              </a:solidFill>
            </a:rPr>
            <a:t>, </a:t>
          </a:r>
          <a:r>
            <a:rPr lang="en-US" sz="1600" dirty="0" err="1">
              <a:solidFill>
                <a:schemeClr val="tx1"/>
              </a:solidFill>
            </a:rPr>
            <a:t>Facebook</a:t>
          </a:r>
          <a:r>
            <a:rPr lang="en-US" sz="1600" dirty="0">
              <a:solidFill>
                <a:schemeClr val="tx1"/>
              </a:solidFill>
            </a:rPr>
            <a:t>? </a:t>
          </a:r>
        </a:p>
      </dgm:t>
    </dgm:pt>
    <dgm:pt modelId="{7A4BC0F1-CB12-456D-B5F5-8ECA64B552E1}" type="parTrans" cxnId="{D78109F6-CFFE-4AFC-983D-B05500B9AB3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FF3ED7FB-796E-41A3-ADFF-C53D4F420B7F}" type="sibTrans" cxnId="{D78109F6-CFFE-4AFC-983D-B05500B9AB33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5786CFC3-5BAD-4453-AFAB-658B33EAE19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Serious competitor for traditional telephony!</a:t>
          </a:r>
        </a:p>
      </dgm:t>
    </dgm:pt>
    <dgm:pt modelId="{EB2E9C8D-E281-498F-9947-1602D86A007F}" type="parTrans" cxnId="{019B6D77-29D3-4208-BEDE-3C5832C4BE34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7CE76249-3C74-4C2F-9BA8-0CBD8D53BB56}" type="sibTrans" cxnId="{019B6D77-29D3-4208-BEDE-3C5832C4BE34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F68E8C6B-30FD-410E-A2F2-0291785266A8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P2P</a:t>
          </a:r>
        </a:p>
      </dgm:t>
    </dgm:pt>
    <dgm:pt modelId="{78407241-9849-45F9-8FEB-9CCFF5125DF8}" type="sibTrans" cxnId="{E92F3BB0-ADE9-4F27-B80B-A2AC960AB7A6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C84138B7-CF5F-4A0A-A52C-C8BD5328EDF6}" type="parTrans" cxnId="{E92F3BB0-ADE9-4F27-B80B-A2AC960AB7A6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0A639916-2044-4381-8F16-E23807E48D1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Web video (</a:t>
          </a:r>
          <a:r>
            <a:rPr lang="en-US" sz="1600" dirty="0" err="1">
              <a:solidFill>
                <a:schemeClr val="tx1"/>
              </a:solidFill>
            </a:rPr>
            <a:t>Youtube</a:t>
          </a:r>
          <a:r>
            <a:rPr lang="en-US" sz="1600" dirty="0">
              <a:solidFill>
                <a:schemeClr val="tx1"/>
              </a:solidFill>
            </a:rPr>
            <a:t>, daily motion, video channel) + </a:t>
          </a:r>
          <a:r>
            <a:rPr lang="en-US" sz="1600" dirty="0" err="1">
              <a:solidFill>
                <a:schemeClr val="tx1"/>
              </a:solidFill>
            </a:rPr>
            <a:t>Telcos</a:t>
          </a:r>
          <a:r>
            <a:rPr lang="en-US" sz="1600" dirty="0">
              <a:solidFill>
                <a:schemeClr val="tx1"/>
              </a:solidFill>
            </a:rPr>
            <a:t> (IPTV &amp; </a:t>
          </a:r>
          <a:r>
            <a:rPr lang="en-US" sz="1600" dirty="0" err="1">
              <a:solidFill>
                <a:schemeClr val="tx1"/>
              </a:solidFill>
            </a:rPr>
            <a:t>VoD</a:t>
          </a:r>
          <a:r>
            <a:rPr lang="en-US" sz="1600" dirty="0">
              <a:solidFill>
                <a:schemeClr val="tx1"/>
              </a:solidFill>
            </a:rPr>
            <a:t>)  </a:t>
          </a:r>
        </a:p>
      </dgm:t>
    </dgm:pt>
    <dgm:pt modelId="{514FFAD3-A56F-45E2-BAC9-B1AC9906D31E}" type="parTrans" cxnId="{2F81E247-B357-4F46-A83F-7B9769C9C0C9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A6DC1248-7648-49BB-AD40-2EA0285EBF87}" type="sibTrans" cxnId="{2F81E247-B357-4F46-A83F-7B9769C9C0C9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E6F871A7-427B-429F-8402-D4DDF2F91B9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Gaming</a:t>
          </a:r>
        </a:p>
      </dgm:t>
    </dgm:pt>
    <dgm:pt modelId="{ED59ECEC-06C5-4FB4-9CEF-B6F372CE547E}" type="parTrans" cxnId="{246A6CED-9554-4D3B-8AD5-0289AA325678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566CCD6E-F338-4C57-9D56-C331AA86A07F}" type="sibTrans" cxnId="{246A6CED-9554-4D3B-8AD5-0289AA325678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0D419D6B-5EBD-45D2-B727-2B5B842F11F8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Consoles &amp; PC offer “over the network” gaming experience</a:t>
          </a:r>
        </a:p>
      </dgm:t>
    </dgm:pt>
    <dgm:pt modelId="{7697097E-BC0C-4D0E-9334-09CEDF98BAF1}" type="parTrans" cxnId="{C0A89892-CA8E-4B68-B436-2DA927E7419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2EBE49AC-6EC7-4B8B-ACB5-6D287D1CFF03}" type="sibTrans" cxnId="{C0A89892-CA8E-4B68-B436-2DA927E7419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88646CE9-0C8D-4487-AC57-712140461460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Stringent Bandwidth &amp; Latency requirements</a:t>
          </a:r>
        </a:p>
      </dgm:t>
    </dgm:pt>
    <dgm:pt modelId="{32FF074E-91C9-4997-B9B0-AB84206BDAE2}" type="parTrans" cxnId="{6972042E-F208-4D9F-8E9E-019046208F62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3E31FA94-841B-46BA-B2BD-E86BAD4E5CDD}" type="sibTrans" cxnId="{6972042E-F208-4D9F-8E9E-019046208F62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1102FE90-93C0-49A4-AF7B-4EA4F484D1E7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Social </a:t>
          </a:r>
        </a:p>
      </dgm:t>
    </dgm:pt>
    <dgm:pt modelId="{36463B30-DA33-472F-83F8-21E473FB7FA3}" type="parTrans" cxnId="{DC7FB64A-BEBD-424A-B315-7E1E5E51558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C4838EE2-03F9-4354-B629-119BB518EA66}" type="sibTrans" cxnId="{DC7FB64A-BEBD-424A-B315-7E1E5E51558C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002A94AF-B1CA-446F-8AA1-883B54B14379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Increasing traffic with diverse media contents (embedded video)</a:t>
          </a:r>
        </a:p>
      </dgm:t>
    </dgm:pt>
    <dgm:pt modelId="{936FDA38-A17F-4FFD-B0AA-210764717822}" type="parTrans" cxnId="{D7AF87B3-2DFE-4DF1-9F22-E2CDCA026CC8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F78BF7EB-1A93-45BA-AE40-43AD4AD374EA}" type="sibTrans" cxnId="{D7AF87B3-2DFE-4DF1-9F22-E2CDCA026CC8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93394998-76DF-4A03-A4F2-4F97A89BA491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High </a:t>
          </a:r>
          <a:r>
            <a:rPr lang="en-US" sz="1600" dirty="0" err="1">
              <a:solidFill>
                <a:schemeClr val="tx1"/>
              </a:solidFill>
            </a:rPr>
            <a:t>signalling</a:t>
          </a:r>
          <a:r>
            <a:rPr lang="en-US" sz="1600" dirty="0">
              <a:solidFill>
                <a:schemeClr val="tx1"/>
              </a:solidFill>
            </a:rPr>
            <a:t> overhead (short frequent sessions)</a:t>
          </a:r>
        </a:p>
      </dgm:t>
    </dgm:pt>
    <dgm:pt modelId="{0D6CA1A9-0081-4856-813E-32EEC1D0BA9D}" type="parTrans" cxnId="{8414DF61-5749-4036-A605-EFC08497AD09}">
      <dgm:prSet/>
      <dgm:spPr/>
      <dgm:t>
        <a:bodyPr/>
        <a:lstStyle/>
        <a:p>
          <a:endParaRPr lang="en-US" sz="2400"/>
        </a:p>
      </dgm:t>
    </dgm:pt>
    <dgm:pt modelId="{C0CBE6C1-9F62-4152-B20B-CBD57FD0769C}" type="sibTrans" cxnId="{8414DF61-5749-4036-A605-EFC08497AD09}">
      <dgm:prSet/>
      <dgm:spPr/>
      <dgm:t>
        <a:bodyPr/>
        <a:lstStyle/>
        <a:p>
          <a:endParaRPr lang="en-US" sz="2400"/>
        </a:p>
      </dgm:t>
    </dgm:pt>
    <dgm:pt modelId="{8D5262A2-5098-47E0-9054-8F53FA98B2D4}" type="pres">
      <dgm:prSet presAssocID="{6B1C8BA2-5B59-43C8-B7F9-BB2983C274BF}" presName="linearFlow" presStyleCnt="0">
        <dgm:presLayoutVars>
          <dgm:dir/>
          <dgm:animLvl val="lvl"/>
          <dgm:resizeHandles val="exact"/>
        </dgm:presLayoutVars>
      </dgm:prSet>
      <dgm:spPr/>
    </dgm:pt>
    <dgm:pt modelId="{27B53C34-862E-450D-ACE6-EA8D50CE409E}" type="pres">
      <dgm:prSet presAssocID="{2BA41FEF-4857-4E27-93B6-AB543EDB2DA5}" presName="composite" presStyleCnt="0"/>
      <dgm:spPr/>
    </dgm:pt>
    <dgm:pt modelId="{FFFB6B0B-AC7B-4948-818C-7BF01AE9B9AF}" type="pres">
      <dgm:prSet presAssocID="{2BA41FEF-4857-4E27-93B6-AB543EDB2DA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7B2E093-AC6F-471B-9DBA-28D253AD2015}" type="pres">
      <dgm:prSet presAssocID="{2BA41FEF-4857-4E27-93B6-AB543EDB2DA5}" presName="descendantText" presStyleLbl="alignAcc1" presStyleIdx="0" presStyleCnt="5">
        <dgm:presLayoutVars>
          <dgm:bulletEnabled val="1"/>
        </dgm:presLayoutVars>
      </dgm:prSet>
      <dgm:spPr/>
    </dgm:pt>
    <dgm:pt modelId="{B2E33B8B-D71E-44FD-9C3F-7BF29455BC27}" type="pres">
      <dgm:prSet presAssocID="{86CFCD4B-DE5B-427A-991C-164E92C4A98B}" presName="sp" presStyleCnt="0"/>
      <dgm:spPr/>
    </dgm:pt>
    <dgm:pt modelId="{6368D426-E9D1-454B-A2C9-824B862108B0}" type="pres">
      <dgm:prSet presAssocID="{1102FE90-93C0-49A4-AF7B-4EA4F484D1E7}" presName="composite" presStyleCnt="0"/>
      <dgm:spPr/>
    </dgm:pt>
    <dgm:pt modelId="{7BE441B0-285A-404B-A395-6CAEBC1DBE7E}" type="pres">
      <dgm:prSet presAssocID="{1102FE90-93C0-49A4-AF7B-4EA4F484D1E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4ABC1E4-C487-4C47-AAD2-9A982FE7F9B5}" type="pres">
      <dgm:prSet presAssocID="{1102FE90-93C0-49A4-AF7B-4EA4F484D1E7}" presName="descendantText" presStyleLbl="alignAcc1" presStyleIdx="1" presStyleCnt="5">
        <dgm:presLayoutVars>
          <dgm:bulletEnabled val="1"/>
        </dgm:presLayoutVars>
      </dgm:prSet>
      <dgm:spPr/>
    </dgm:pt>
    <dgm:pt modelId="{CFDDE1ED-B230-494E-BCD7-94D531EF086D}" type="pres">
      <dgm:prSet presAssocID="{C4838EE2-03F9-4354-B629-119BB518EA66}" presName="sp" presStyleCnt="0"/>
      <dgm:spPr/>
    </dgm:pt>
    <dgm:pt modelId="{FD4466E4-152D-44AE-A69E-845D0F1DC2DD}" type="pres">
      <dgm:prSet presAssocID="{F68E8C6B-30FD-410E-A2F2-0291785266A8}" presName="composite" presStyleCnt="0"/>
      <dgm:spPr/>
    </dgm:pt>
    <dgm:pt modelId="{1E68FB53-B1A7-493A-BE21-F44C92CD9006}" type="pres">
      <dgm:prSet presAssocID="{F68E8C6B-30FD-410E-A2F2-0291785266A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FC4961E-57BE-465A-A6CC-28452FA7A94B}" type="pres">
      <dgm:prSet presAssocID="{F68E8C6B-30FD-410E-A2F2-0291785266A8}" presName="descendantText" presStyleLbl="alignAcc1" presStyleIdx="2" presStyleCnt="5" custScaleY="126816">
        <dgm:presLayoutVars>
          <dgm:bulletEnabled val="1"/>
        </dgm:presLayoutVars>
      </dgm:prSet>
      <dgm:spPr/>
    </dgm:pt>
    <dgm:pt modelId="{813E2F01-912E-4C20-BA10-8298AA227D06}" type="pres">
      <dgm:prSet presAssocID="{78407241-9849-45F9-8FEB-9CCFF5125DF8}" presName="sp" presStyleCnt="0"/>
      <dgm:spPr/>
    </dgm:pt>
    <dgm:pt modelId="{19DBFDF8-B2E8-416E-87C0-85D0720833EC}" type="pres">
      <dgm:prSet presAssocID="{4FD7C92C-DBFD-4863-A6C1-4C1299B68569}" presName="composite" presStyleCnt="0"/>
      <dgm:spPr/>
    </dgm:pt>
    <dgm:pt modelId="{387CD065-412F-44B7-91B6-DCF5DB4AE85B}" type="pres">
      <dgm:prSet presAssocID="{4FD7C92C-DBFD-4863-A6C1-4C1299B6856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E759C10-D846-41D3-9A73-93FA5A905AA6}" type="pres">
      <dgm:prSet presAssocID="{4FD7C92C-DBFD-4863-A6C1-4C1299B68569}" presName="descendantText" presStyleLbl="alignAcc1" presStyleIdx="3" presStyleCnt="5">
        <dgm:presLayoutVars>
          <dgm:bulletEnabled val="1"/>
        </dgm:presLayoutVars>
      </dgm:prSet>
      <dgm:spPr/>
    </dgm:pt>
    <dgm:pt modelId="{9090FEA6-1FDE-4C59-BA89-5331F78C1854}" type="pres">
      <dgm:prSet presAssocID="{8955A3D8-F796-44D2-9EDC-621D0F226AF5}" presName="sp" presStyleCnt="0"/>
      <dgm:spPr/>
    </dgm:pt>
    <dgm:pt modelId="{8B77B085-8AD0-4534-BF16-8E29B311CAF2}" type="pres">
      <dgm:prSet presAssocID="{E6F871A7-427B-429F-8402-D4DDF2F91B94}" presName="composite" presStyleCnt="0"/>
      <dgm:spPr/>
    </dgm:pt>
    <dgm:pt modelId="{773BC799-135D-4F77-992F-DE2CB9B46740}" type="pres">
      <dgm:prSet presAssocID="{E6F871A7-427B-429F-8402-D4DDF2F91B94}" presName="parentText" presStyleLbl="alignNode1" presStyleIdx="4" presStyleCnt="5" custScaleX="129744">
        <dgm:presLayoutVars>
          <dgm:chMax val="1"/>
          <dgm:bulletEnabled val="1"/>
        </dgm:presLayoutVars>
      </dgm:prSet>
      <dgm:spPr/>
    </dgm:pt>
    <dgm:pt modelId="{C8CEDA3E-0627-414B-B97D-1D29A5A3BAD6}" type="pres">
      <dgm:prSet presAssocID="{E6F871A7-427B-429F-8402-D4DDF2F91B94}" presName="descendantText" presStyleLbl="alignAcc1" presStyleIdx="4" presStyleCnt="5" custScaleX="97398">
        <dgm:presLayoutVars>
          <dgm:bulletEnabled val="1"/>
        </dgm:presLayoutVars>
      </dgm:prSet>
      <dgm:spPr/>
    </dgm:pt>
  </dgm:ptLst>
  <dgm:cxnLst>
    <dgm:cxn modelId="{D78109F6-CFFE-4AFC-983D-B05500B9AB33}" srcId="{4FD7C92C-DBFD-4863-A6C1-4C1299B68569}" destId="{B9C2D4E0-2F46-41CB-8393-C538AC8FF538}" srcOrd="0" destOrd="0" parTransId="{7A4BC0F1-CB12-456D-B5F5-8ECA64B552E1}" sibTransId="{FF3ED7FB-796E-41A3-ADFF-C53D4F420B7F}"/>
    <dgm:cxn modelId="{228095B7-5780-443B-B170-AE198DF12C68}" type="presOf" srcId="{0D419D6B-5EBD-45D2-B727-2B5B842F11F8}" destId="{C8CEDA3E-0627-414B-B97D-1D29A5A3BAD6}" srcOrd="0" destOrd="0" presId="urn:microsoft.com/office/officeart/2005/8/layout/chevron2"/>
    <dgm:cxn modelId="{FF9369CF-59CD-4D3C-A472-351D6CCF7B2E}" type="presOf" srcId="{E6F871A7-427B-429F-8402-D4DDF2F91B94}" destId="{773BC799-135D-4F77-992F-DE2CB9B46740}" srcOrd="0" destOrd="0" presId="urn:microsoft.com/office/officeart/2005/8/layout/chevron2"/>
    <dgm:cxn modelId="{EE5746B4-4E09-4C82-9CEE-E15EFC4AD0F5}" type="presOf" srcId="{4FD7C92C-DBFD-4863-A6C1-4C1299B68569}" destId="{387CD065-412F-44B7-91B6-DCF5DB4AE85B}" srcOrd="0" destOrd="0" presId="urn:microsoft.com/office/officeart/2005/8/layout/chevron2"/>
    <dgm:cxn modelId="{2D77864E-EA7D-4745-ACC0-F575BEA743C0}" srcId="{2BA41FEF-4857-4E27-93B6-AB543EDB2DA5}" destId="{6EAB75B9-A30C-4471-B946-941BA203E793}" srcOrd="0" destOrd="0" parTransId="{8C61DCF4-9C02-414B-B417-398708742EC4}" sibTransId="{6817F4A6-9DE0-432B-9B31-5E44326BF8BA}"/>
    <dgm:cxn modelId="{C0A89892-CA8E-4B68-B436-2DA927E7419C}" srcId="{E6F871A7-427B-429F-8402-D4DDF2F91B94}" destId="{0D419D6B-5EBD-45D2-B727-2B5B842F11F8}" srcOrd="0" destOrd="0" parTransId="{7697097E-BC0C-4D0E-9334-09CEDF98BAF1}" sibTransId="{2EBE49AC-6EC7-4B8B-ACB5-6D287D1CFF03}"/>
    <dgm:cxn modelId="{019B6D77-29D3-4208-BEDE-3C5832C4BE34}" srcId="{4FD7C92C-DBFD-4863-A6C1-4C1299B68569}" destId="{5786CFC3-5BAD-4453-AFAB-658B33EAE19C}" srcOrd="1" destOrd="0" parTransId="{EB2E9C8D-E281-498F-9947-1602D86A007F}" sibTransId="{7CE76249-3C74-4C2F-9BA8-0CBD8D53BB56}"/>
    <dgm:cxn modelId="{A7D0CA24-B826-4A46-A559-F147947B2E23}" srcId="{F68E8C6B-30FD-410E-A2F2-0291785266A8}" destId="{CF2CD81C-4DE9-4B19-A07E-9A6E65A7FC12}" srcOrd="2" destOrd="0" parTransId="{5B6B383A-3544-4AE8-8E9A-2371334AEDD2}" sibTransId="{956D2A45-7D04-4AB7-9BDC-9AE78C32DF11}"/>
    <dgm:cxn modelId="{2C6EAA6B-4EC2-4D58-A1E6-6289ABA860B9}" srcId="{F68E8C6B-30FD-410E-A2F2-0291785266A8}" destId="{1D90E153-1C55-4A32-B370-741EC1524DB5}" srcOrd="1" destOrd="0" parTransId="{ED81B2A6-ABBE-4EB6-A84E-69EF8B9F5B1B}" sibTransId="{2BB94952-0279-4AE6-ADDC-9826345E436B}"/>
    <dgm:cxn modelId="{EE0E9963-73B3-4678-9EB7-E4B43FD2CB69}" type="presOf" srcId="{002A94AF-B1CA-446F-8AA1-883B54B14379}" destId="{94ABC1E4-C487-4C47-AAD2-9A982FE7F9B5}" srcOrd="0" destOrd="0" presId="urn:microsoft.com/office/officeart/2005/8/layout/chevron2"/>
    <dgm:cxn modelId="{7D99808E-1CC3-471C-B66A-2BF065650D2A}" type="presOf" srcId="{6EAB75B9-A30C-4471-B946-941BA203E793}" destId="{A7B2E093-AC6F-471B-9DBA-28D253AD2015}" srcOrd="0" destOrd="0" presId="urn:microsoft.com/office/officeart/2005/8/layout/chevron2"/>
    <dgm:cxn modelId="{8414DF61-5749-4036-A605-EFC08497AD09}" srcId="{1102FE90-93C0-49A4-AF7B-4EA4F484D1E7}" destId="{93394998-76DF-4A03-A4F2-4F97A89BA491}" srcOrd="1" destOrd="0" parTransId="{0D6CA1A9-0081-4856-813E-32EEC1D0BA9D}" sibTransId="{C0CBE6C1-9F62-4152-B20B-CBD57FD0769C}"/>
    <dgm:cxn modelId="{2D6D4547-BEF3-4D67-99D2-FE5D177DEB83}" srcId="{F68E8C6B-30FD-410E-A2F2-0291785266A8}" destId="{16C1EBE9-A98C-4561-A2A3-15B0517CA4B3}" srcOrd="0" destOrd="0" parTransId="{1C15BEB7-D70D-4A77-8203-4EDDDBB8CA0C}" sibTransId="{8E8CC594-82D7-463F-BD72-A7DF2D68436B}"/>
    <dgm:cxn modelId="{7B80AD25-E1BE-4179-B778-A26A60EBCCFD}" type="presOf" srcId="{88646CE9-0C8D-4487-AC57-712140461460}" destId="{C8CEDA3E-0627-414B-B97D-1D29A5A3BAD6}" srcOrd="0" destOrd="1" presId="urn:microsoft.com/office/officeart/2005/8/layout/chevron2"/>
    <dgm:cxn modelId="{F9C72B1A-002D-4F0C-A88B-74F916321430}" type="presOf" srcId="{B9C2D4E0-2F46-41CB-8393-C538AC8FF538}" destId="{DE759C10-D846-41D3-9A73-93FA5A905AA6}" srcOrd="0" destOrd="0" presId="urn:microsoft.com/office/officeart/2005/8/layout/chevron2"/>
    <dgm:cxn modelId="{D7AF87B3-2DFE-4DF1-9F22-E2CDCA026CC8}" srcId="{1102FE90-93C0-49A4-AF7B-4EA4F484D1E7}" destId="{002A94AF-B1CA-446F-8AA1-883B54B14379}" srcOrd="0" destOrd="0" parTransId="{936FDA38-A17F-4FFD-B0AA-210764717822}" sibTransId="{F78BF7EB-1A93-45BA-AE40-43AD4AD374EA}"/>
    <dgm:cxn modelId="{6B4F6754-CB43-46A3-AD8D-E141D8281480}" type="presOf" srcId="{2BA41FEF-4857-4E27-93B6-AB543EDB2DA5}" destId="{FFFB6B0B-AC7B-4948-818C-7BF01AE9B9AF}" srcOrd="0" destOrd="0" presId="urn:microsoft.com/office/officeart/2005/8/layout/chevron2"/>
    <dgm:cxn modelId="{DC7FB64A-BEBD-424A-B315-7E1E5E51558C}" srcId="{6B1C8BA2-5B59-43C8-B7F9-BB2983C274BF}" destId="{1102FE90-93C0-49A4-AF7B-4EA4F484D1E7}" srcOrd="1" destOrd="0" parTransId="{36463B30-DA33-472F-83F8-21E473FB7FA3}" sibTransId="{C4838EE2-03F9-4354-B629-119BB518EA66}"/>
    <dgm:cxn modelId="{DAC50283-E27D-4953-9510-DE3B2339237D}" type="presOf" srcId="{6B1C8BA2-5B59-43C8-B7F9-BB2983C274BF}" destId="{8D5262A2-5098-47E0-9054-8F53FA98B2D4}" srcOrd="0" destOrd="0" presId="urn:microsoft.com/office/officeart/2005/8/layout/chevron2"/>
    <dgm:cxn modelId="{03F68F4B-6EC6-49F9-B47D-F6DE60026A65}" type="presOf" srcId="{5786CFC3-5BAD-4453-AFAB-658B33EAE19C}" destId="{DE759C10-D846-41D3-9A73-93FA5A905AA6}" srcOrd="0" destOrd="1" presId="urn:microsoft.com/office/officeart/2005/8/layout/chevron2"/>
    <dgm:cxn modelId="{E92F3BB0-ADE9-4F27-B80B-A2AC960AB7A6}" srcId="{6B1C8BA2-5B59-43C8-B7F9-BB2983C274BF}" destId="{F68E8C6B-30FD-410E-A2F2-0291785266A8}" srcOrd="2" destOrd="0" parTransId="{C84138B7-CF5F-4A0A-A52C-C8BD5328EDF6}" sibTransId="{78407241-9849-45F9-8FEB-9CCFF5125DF8}"/>
    <dgm:cxn modelId="{2F59853E-D0B7-446E-9D17-94A51089C15C}" srcId="{6B1C8BA2-5B59-43C8-B7F9-BB2983C274BF}" destId="{4FD7C92C-DBFD-4863-A6C1-4C1299B68569}" srcOrd="3" destOrd="0" parTransId="{80E185DA-B289-45A7-BF30-12395A23977D}" sibTransId="{8955A3D8-F796-44D2-9EDC-621D0F226AF5}"/>
    <dgm:cxn modelId="{202796D2-BF20-4F6E-94D9-7D874C64432D}" type="presOf" srcId="{0A639916-2044-4381-8F16-E23807E48D1C}" destId="{A7B2E093-AC6F-471B-9DBA-28D253AD2015}" srcOrd="0" destOrd="1" presId="urn:microsoft.com/office/officeart/2005/8/layout/chevron2"/>
    <dgm:cxn modelId="{246A6CED-9554-4D3B-8AD5-0289AA325678}" srcId="{6B1C8BA2-5B59-43C8-B7F9-BB2983C274BF}" destId="{E6F871A7-427B-429F-8402-D4DDF2F91B94}" srcOrd="4" destOrd="0" parTransId="{ED59ECEC-06C5-4FB4-9CEF-B6F372CE547E}" sibTransId="{566CCD6E-F338-4C57-9D56-C331AA86A07F}"/>
    <dgm:cxn modelId="{6B99E125-218D-46D4-803F-EF6EC88A67CF}" type="presOf" srcId="{16C1EBE9-A98C-4561-A2A3-15B0517CA4B3}" destId="{7FC4961E-57BE-465A-A6CC-28452FA7A94B}" srcOrd="0" destOrd="0" presId="urn:microsoft.com/office/officeart/2005/8/layout/chevron2"/>
    <dgm:cxn modelId="{6972042E-F208-4D9F-8E9E-019046208F62}" srcId="{E6F871A7-427B-429F-8402-D4DDF2F91B94}" destId="{88646CE9-0C8D-4487-AC57-712140461460}" srcOrd="1" destOrd="0" parTransId="{32FF074E-91C9-4997-B9B0-AB84206BDAE2}" sibTransId="{3E31FA94-841B-46BA-B2BD-E86BAD4E5CDD}"/>
    <dgm:cxn modelId="{2F81E247-B357-4F46-A83F-7B9769C9C0C9}" srcId="{2BA41FEF-4857-4E27-93B6-AB543EDB2DA5}" destId="{0A639916-2044-4381-8F16-E23807E48D1C}" srcOrd="1" destOrd="0" parTransId="{514FFAD3-A56F-45E2-BAC9-B1AC9906D31E}" sibTransId="{A6DC1248-7648-49BB-AD40-2EA0285EBF87}"/>
    <dgm:cxn modelId="{7AB60253-CA01-4043-9F77-A32ABF435E9D}" type="presOf" srcId="{F68E8C6B-30FD-410E-A2F2-0291785266A8}" destId="{1E68FB53-B1A7-493A-BE21-F44C92CD9006}" srcOrd="0" destOrd="0" presId="urn:microsoft.com/office/officeart/2005/8/layout/chevron2"/>
    <dgm:cxn modelId="{B92E5173-36B5-4DD4-ADCF-8C95C3609B01}" type="presOf" srcId="{1102FE90-93C0-49A4-AF7B-4EA4F484D1E7}" destId="{7BE441B0-285A-404B-A395-6CAEBC1DBE7E}" srcOrd="0" destOrd="0" presId="urn:microsoft.com/office/officeart/2005/8/layout/chevron2"/>
    <dgm:cxn modelId="{F0C72040-B6F1-4431-BD99-7409DE3EBB99}" type="presOf" srcId="{1D90E153-1C55-4A32-B370-741EC1524DB5}" destId="{7FC4961E-57BE-465A-A6CC-28452FA7A94B}" srcOrd="0" destOrd="1" presId="urn:microsoft.com/office/officeart/2005/8/layout/chevron2"/>
    <dgm:cxn modelId="{123A9CDE-FBE2-4E2E-836D-AFA30A9A18AD}" type="presOf" srcId="{93394998-76DF-4A03-A4F2-4F97A89BA491}" destId="{94ABC1E4-C487-4C47-AAD2-9A982FE7F9B5}" srcOrd="0" destOrd="1" presId="urn:microsoft.com/office/officeart/2005/8/layout/chevron2"/>
    <dgm:cxn modelId="{BFFA0BB7-FDC1-4252-AB75-8CB0EF9725BE}" type="presOf" srcId="{CF2CD81C-4DE9-4B19-A07E-9A6E65A7FC12}" destId="{7FC4961E-57BE-465A-A6CC-28452FA7A94B}" srcOrd="0" destOrd="2" presId="urn:microsoft.com/office/officeart/2005/8/layout/chevron2"/>
    <dgm:cxn modelId="{AA8BC9F5-EC04-422E-8E08-A6F5F5CBF78F}" srcId="{6B1C8BA2-5B59-43C8-B7F9-BB2983C274BF}" destId="{2BA41FEF-4857-4E27-93B6-AB543EDB2DA5}" srcOrd="0" destOrd="0" parTransId="{66FFC9CF-6F89-44BA-8358-84E39E99EC55}" sibTransId="{86CFCD4B-DE5B-427A-991C-164E92C4A98B}"/>
    <dgm:cxn modelId="{53265700-D558-4C23-9CFA-C6409CBC69E0}" type="presParOf" srcId="{8D5262A2-5098-47E0-9054-8F53FA98B2D4}" destId="{27B53C34-862E-450D-ACE6-EA8D50CE409E}" srcOrd="0" destOrd="0" presId="urn:microsoft.com/office/officeart/2005/8/layout/chevron2"/>
    <dgm:cxn modelId="{CA75C099-0218-4992-8BF9-2D968908CF6D}" type="presParOf" srcId="{27B53C34-862E-450D-ACE6-EA8D50CE409E}" destId="{FFFB6B0B-AC7B-4948-818C-7BF01AE9B9AF}" srcOrd="0" destOrd="0" presId="urn:microsoft.com/office/officeart/2005/8/layout/chevron2"/>
    <dgm:cxn modelId="{04D07751-D96F-415F-B77A-CBBE49A3CD9E}" type="presParOf" srcId="{27B53C34-862E-450D-ACE6-EA8D50CE409E}" destId="{A7B2E093-AC6F-471B-9DBA-28D253AD2015}" srcOrd="1" destOrd="0" presId="urn:microsoft.com/office/officeart/2005/8/layout/chevron2"/>
    <dgm:cxn modelId="{11B3B453-8E6A-44E8-AE63-24482C0BD325}" type="presParOf" srcId="{8D5262A2-5098-47E0-9054-8F53FA98B2D4}" destId="{B2E33B8B-D71E-44FD-9C3F-7BF29455BC27}" srcOrd="1" destOrd="0" presId="urn:microsoft.com/office/officeart/2005/8/layout/chevron2"/>
    <dgm:cxn modelId="{5A0C12EF-877F-45AC-81E8-EEC2D06C8C30}" type="presParOf" srcId="{8D5262A2-5098-47E0-9054-8F53FA98B2D4}" destId="{6368D426-E9D1-454B-A2C9-824B862108B0}" srcOrd="2" destOrd="0" presId="urn:microsoft.com/office/officeart/2005/8/layout/chevron2"/>
    <dgm:cxn modelId="{00FAF70E-A6F1-475A-B089-5F8B1761E4F5}" type="presParOf" srcId="{6368D426-E9D1-454B-A2C9-824B862108B0}" destId="{7BE441B0-285A-404B-A395-6CAEBC1DBE7E}" srcOrd="0" destOrd="0" presId="urn:microsoft.com/office/officeart/2005/8/layout/chevron2"/>
    <dgm:cxn modelId="{E0D52727-7238-4908-A3AE-7D76CD0637DF}" type="presParOf" srcId="{6368D426-E9D1-454B-A2C9-824B862108B0}" destId="{94ABC1E4-C487-4C47-AAD2-9A982FE7F9B5}" srcOrd="1" destOrd="0" presId="urn:microsoft.com/office/officeart/2005/8/layout/chevron2"/>
    <dgm:cxn modelId="{1B6C19E8-E71A-435F-A11D-8C539BEC7ED9}" type="presParOf" srcId="{8D5262A2-5098-47E0-9054-8F53FA98B2D4}" destId="{CFDDE1ED-B230-494E-BCD7-94D531EF086D}" srcOrd="3" destOrd="0" presId="urn:microsoft.com/office/officeart/2005/8/layout/chevron2"/>
    <dgm:cxn modelId="{B1CF4F92-E574-4E54-B5DB-CFCD43675276}" type="presParOf" srcId="{8D5262A2-5098-47E0-9054-8F53FA98B2D4}" destId="{FD4466E4-152D-44AE-A69E-845D0F1DC2DD}" srcOrd="4" destOrd="0" presId="urn:microsoft.com/office/officeart/2005/8/layout/chevron2"/>
    <dgm:cxn modelId="{08F7893E-DF1A-4F12-B9AF-4DB70D6E64E9}" type="presParOf" srcId="{FD4466E4-152D-44AE-A69E-845D0F1DC2DD}" destId="{1E68FB53-B1A7-493A-BE21-F44C92CD9006}" srcOrd="0" destOrd="0" presId="urn:microsoft.com/office/officeart/2005/8/layout/chevron2"/>
    <dgm:cxn modelId="{38AD4E0D-21A6-404A-B81A-444DF25FD53E}" type="presParOf" srcId="{FD4466E4-152D-44AE-A69E-845D0F1DC2DD}" destId="{7FC4961E-57BE-465A-A6CC-28452FA7A94B}" srcOrd="1" destOrd="0" presId="urn:microsoft.com/office/officeart/2005/8/layout/chevron2"/>
    <dgm:cxn modelId="{9885456C-10BF-47AA-9833-6E2B2934027C}" type="presParOf" srcId="{8D5262A2-5098-47E0-9054-8F53FA98B2D4}" destId="{813E2F01-912E-4C20-BA10-8298AA227D06}" srcOrd="5" destOrd="0" presId="urn:microsoft.com/office/officeart/2005/8/layout/chevron2"/>
    <dgm:cxn modelId="{5E71E4A3-4B0D-480F-8A1B-E61E7A4A2CC3}" type="presParOf" srcId="{8D5262A2-5098-47E0-9054-8F53FA98B2D4}" destId="{19DBFDF8-B2E8-416E-87C0-85D0720833EC}" srcOrd="6" destOrd="0" presId="urn:microsoft.com/office/officeart/2005/8/layout/chevron2"/>
    <dgm:cxn modelId="{0CC5FB8C-5DA6-47BF-9637-D2EBC94773BB}" type="presParOf" srcId="{19DBFDF8-B2E8-416E-87C0-85D0720833EC}" destId="{387CD065-412F-44B7-91B6-DCF5DB4AE85B}" srcOrd="0" destOrd="0" presId="urn:microsoft.com/office/officeart/2005/8/layout/chevron2"/>
    <dgm:cxn modelId="{6E137407-D732-49E6-9927-4609CFB2BCC8}" type="presParOf" srcId="{19DBFDF8-B2E8-416E-87C0-85D0720833EC}" destId="{DE759C10-D846-41D3-9A73-93FA5A905AA6}" srcOrd="1" destOrd="0" presId="urn:microsoft.com/office/officeart/2005/8/layout/chevron2"/>
    <dgm:cxn modelId="{5E8A3512-2469-4F91-950C-A992C23C8F4E}" type="presParOf" srcId="{8D5262A2-5098-47E0-9054-8F53FA98B2D4}" destId="{9090FEA6-1FDE-4C59-BA89-5331F78C1854}" srcOrd="7" destOrd="0" presId="urn:microsoft.com/office/officeart/2005/8/layout/chevron2"/>
    <dgm:cxn modelId="{521B9702-F494-4B7D-9039-C6357C53ED6F}" type="presParOf" srcId="{8D5262A2-5098-47E0-9054-8F53FA98B2D4}" destId="{8B77B085-8AD0-4534-BF16-8E29B311CAF2}" srcOrd="8" destOrd="0" presId="urn:microsoft.com/office/officeart/2005/8/layout/chevron2"/>
    <dgm:cxn modelId="{D73E5EA3-4F90-46F0-B5A7-F920C88B3534}" type="presParOf" srcId="{8B77B085-8AD0-4534-BF16-8E29B311CAF2}" destId="{773BC799-135D-4F77-992F-DE2CB9B46740}" srcOrd="0" destOrd="0" presId="urn:microsoft.com/office/officeart/2005/8/layout/chevron2"/>
    <dgm:cxn modelId="{AE90D029-C3EE-4FF2-95C7-D10B17434CA0}" type="presParOf" srcId="{8B77B085-8AD0-4534-BF16-8E29B311CAF2}" destId="{C8CEDA3E-0627-414B-B97D-1D29A5A3BA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7E2BB-BBA8-4225-BD55-A88FA7D2F567}">
      <dsp:nvSpPr>
        <dsp:cNvPr id="0" name=""/>
        <dsp:cNvSpPr/>
      </dsp:nvSpPr>
      <dsp:spPr>
        <a:xfrm rot="5400000">
          <a:off x="-185785" y="191522"/>
          <a:ext cx="1238567" cy="866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Monitoring application</a:t>
          </a:r>
          <a:endParaRPr lang="en-US" sz="1200" kern="1200" dirty="0"/>
        </a:p>
      </dsp:txBody>
      <dsp:txXfrm rot="-5400000">
        <a:off x="1" y="439236"/>
        <a:ext cx="866997" cy="371570"/>
      </dsp:txXfrm>
    </dsp:sp>
    <dsp:sp modelId="{2E402BC5-BA51-497E-BECD-1AEFD0B07089}">
      <dsp:nvSpPr>
        <dsp:cNvPr id="0" name=""/>
        <dsp:cNvSpPr/>
      </dsp:nvSpPr>
      <dsp:spPr>
        <a:xfrm rot="5400000">
          <a:off x="2118811" y="-1246077"/>
          <a:ext cx="805068" cy="3308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Interface for real-time  monitoring.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Store collected </a:t>
          </a:r>
          <a:r>
            <a:rPr lang="en-GB" sz="1400" kern="1200" dirty="0"/>
            <a:t>data in a database for post analysis (trends, history, reporting …). </a:t>
          </a:r>
          <a:endParaRPr lang="en-US" sz="1400" kern="1200" dirty="0"/>
        </a:p>
      </dsp:txBody>
      <dsp:txXfrm rot="-5400000">
        <a:off x="866997" y="45037"/>
        <a:ext cx="3269397" cy="726468"/>
      </dsp:txXfrm>
    </dsp:sp>
    <dsp:sp modelId="{6AC58865-2B3D-42FD-9B67-6D1020B09473}">
      <dsp:nvSpPr>
        <dsp:cNvPr id="0" name=""/>
        <dsp:cNvSpPr/>
      </dsp:nvSpPr>
      <dsp:spPr>
        <a:xfrm rot="5400000">
          <a:off x="-185785" y="1283495"/>
          <a:ext cx="1238567" cy="866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Performance analysis unit</a:t>
          </a:r>
          <a:endParaRPr lang="en-US" sz="1200" kern="1200" dirty="0"/>
        </a:p>
      </dsp:txBody>
      <dsp:txXfrm rot="-5400000">
        <a:off x="1" y="1531209"/>
        <a:ext cx="866997" cy="371570"/>
      </dsp:txXfrm>
    </dsp:sp>
    <dsp:sp modelId="{16FDEB03-1C64-46A6-83DB-FB632A85B4C8}">
      <dsp:nvSpPr>
        <dsp:cNvPr id="0" name=""/>
        <dsp:cNvSpPr/>
      </dsp:nvSpPr>
      <dsp:spPr>
        <a:xfrm rot="5400000">
          <a:off x="2118811" y="-154103"/>
          <a:ext cx="805068" cy="3308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Gathers, aggregates and correlates collected measures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Calculate indicators (</a:t>
          </a:r>
          <a:r>
            <a:rPr lang="en-GB" sz="1400" kern="1200" dirty="0" err="1"/>
            <a:t>QoS</a:t>
          </a:r>
          <a:r>
            <a:rPr lang="en-GB" sz="1400" kern="1200" dirty="0"/>
            <a:t> parameters, </a:t>
          </a:r>
          <a:r>
            <a:rPr lang="en-GB" sz="1400" kern="1200" dirty="0" err="1"/>
            <a:t>KPIs</a:t>
          </a:r>
          <a:r>
            <a:rPr lang="en-GB" sz="1400" kern="1200" dirty="0"/>
            <a:t>). </a:t>
          </a:r>
          <a:endParaRPr lang="en-US" sz="1400" kern="1200" dirty="0"/>
        </a:p>
      </dsp:txBody>
      <dsp:txXfrm rot="-5400000">
        <a:off x="866997" y="1137011"/>
        <a:ext cx="3269397" cy="726468"/>
      </dsp:txXfrm>
    </dsp:sp>
    <dsp:sp modelId="{D1FAC3A6-9C2D-4707-A13E-A0BA7FA5C298}">
      <dsp:nvSpPr>
        <dsp:cNvPr id="0" name=""/>
        <dsp:cNvSpPr/>
      </dsp:nvSpPr>
      <dsp:spPr>
        <a:xfrm rot="5400000">
          <a:off x="-185785" y="2375469"/>
          <a:ext cx="1238567" cy="866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Measurement unit</a:t>
          </a:r>
          <a:endParaRPr lang="en-US" sz="1200" kern="1200" dirty="0"/>
        </a:p>
      </dsp:txBody>
      <dsp:txXfrm rot="-5400000">
        <a:off x="1" y="2623183"/>
        <a:ext cx="866997" cy="371570"/>
      </dsp:txXfrm>
    </dsp:sp>
    <dsp:sp modelId="{5595831C-DE7D-4511-8EF4-BAEB63D08716}">
      <dsp:nvSpPr>
        <dsp:cNvPr id="0" name=""/>
        <dsp:cNvSpPr/>
      </dsp:nvSpPr>
      <dsp:spPr>
        <a:xfrm rot="5400000">
          <a:off x="2118811" y="937870"/>
          <a:ext cx="805068" cy="3308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This performs the measurements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Collects the required information for analysis.</a:t>
          </a:r>
          <a:endParaRPr lang="en-US" sz="1400" kern="1200" dirty="0"/>
        </a:p>
      </dsp:txBody>
      <dsp:txXfrm rot="-5400000">
        <a:off x="866997" y="2228984"/>
        <a:ext cx="3269397" cy="726468"/>
      </dsp:txXfrm>
    </dsp:sp>
    <dsp:sp modelId="{B3CC938A-4752-4B4E-8268-F59A2643199F}">
      <dsp:nvSpPr>
        <dsp:cNvPr id="0" name=""/>
        <dsp:cNvSpPr/>
      </dsp:nvSpPr>
      <dsp:spPr>
        <a:xfrm rot="5400000">
          <a:off x="-185785" y="3467443"/>
          <a:ext cx="1238567" cy="866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Observation points</a:t>
          </a:r>
          <a:endParaRPr lang="en-US" sz="1200" kern="1200" dirty="0"/>
        </a:p>
      </dsp:txBody>
      <dsp:txXfrm rot="-5400000">
        <a:off x="1" y="3715157"/>
        <a:ext cx="866997" cy="371570"/>
      </dsp:txXfrm>
    </dsp:sp>
    <dsp:sp modelId="{4DA0120F-BE5A-4BED-B086-98889979520B}">
      <dsp:nvSpPr>
        <dsp:cNvPr id="0" name=""/>
        <dsp:cNvSpPr/>
      </dsp:nvSpPr>
      <dsp:spPr>
        <a:xfrm rot="5400000">
          <a:off x="2118811" y="2029844"/>
          <a:ext cx="805068" cy="3308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This is where the measurements will be performed.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The more observation points we have, the more accurate data we get.</a:t>
          </a:r>
          <a:endParaRPr lang="en-US" sz="1400" kern="1200" dirty="0"/>
        </a:p>
      </dsp:txBody>
      <dsp:txXfrm rot="-5400000">
        <a:off x="866997" y="3320958"/>
        <a:ext cx="3269397" cy="726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B6B0B-AC7B-4948-818C-7BF01AE9B9AF}">
      <dsp:nvSpPr>
        <dsp:cNvPr id="0" name=""/>
        <dsp:cNvSpPr/>
      </dsp:nvSpPr>
      <dsp:spPr>
        <a:xfrm rot="5400000">
          <a:off x="-148764" y="151084"/>
          <a:ext cx="979152" cy="685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Video</a:t>
          </a:r>
        </a:p>
      </dsp:txBody>
      <dsp:txXfrm rot="-5400000">
        <a:off x="-1891" y="346914"/>
        <a:ext cx="685406" cy="293746"/>
      </dsp:txXfrm>
    </dsp:sp>
    <dsp:sp modelId="{A7B2E093-AC6F-471B-9DBA-28D253AD2015}">
      <dsp:nvSpPr>
        <dsp:cNvPr id="0" name=""/>
        <dsp:cNvSpPr/>
      </dsp:nvSpPr>
      <dsp:spPr>
        <a:xfrm rot="5400000">
          <a:off x="4137219" y="-3449492"/>
          <a:ext cx="636783" cy="754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Expected to reach 60% of mobile traffic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Web video (</a:t>
          </a:r>
          <a:r>
            <a:rPr lang="en-US" sz="1600" kern="1200" dirty="0" err="1">
              <a:solidFill>
                <a:schemeClr val="tx1"/>
              </a:solidFill>
            </a:rPr>
            <a:t>Youtube</a:t>
          </a:r>
          <a:r>
            <a:rPr lang="en-US" sz="1600" kern="1200" dirty="0">
              <a:solidFill>
                <a:schemeClr val="tx1"/>
              </a:solidFill>
            </a:rPr>
            <a:t>, daily motion, video channel) + </a:t>
          </a:r>
          <a:r>
            <a:rPr lang="en-US" sz="1600" kern="1200" dirty="0" err="1">
              <a:solidFill>
                <a:schemeClr val="tx1"/>
              </a:solidFill>
            </a:rPr>
            <a:t>Telcos</a:t>
          </a:r>
          <a:r>
            <a:rPr lang="en-US" sz="1600" kern="1200" dirty="0">
              <a:solidFill>
                <a:schemeClr val="tx1"/>
              </a:solidFill>
            </a:rPr>
            <a:t> (IPTV &amp; </a:t>
          </a:r>
          <a:r>
            <a:rPr lang="en-US" sz="1600" kern="1200" dirty="0" err="1">
              <a:solidFill>
                <a:schemeClr val="tx1"/>
              </a:solidFill>
            </a:rPr>
            <a:t>VoD</a:t>
          </a:r>
          <a:r>
            <a:rPr lang="en-US" sz="1600" kern="1200" dirty="0">
              <a:solidFill>
                <a:schemeClr val="tx1"/>
              </a:solidFill>
            </a:rPr>
            <a:t>)  </a:t>
          </a:r>
        </a:p>
      </dsp:txBody>
      <dsp:txXfrm rot="-5400000">
        <a:off x="683515" y="35297"/>
        <a:ext cx="7513108" cy="574613"/>
      </dsp:txXfrm>
    </dsp:sp>
    <dsp:sp modelId="{7BE441B0-285A-404B-A395-6CAEBC1DBE7E}">
      <dsp:nvSpPr>
        <dsp:cNvPr id="0" name=""/>
        <dsp:cNvSpPr/>
      </dsp:nvSpPr>
      <dsp:spPr>
        <a:xfrm rot="5400000">
          <a:off x="-148764" y="1014347"/>
          <a:ext cx="979152" cy="685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Social </a:t>
          </a:r>
        </a:p>
      </dsp:txBody>
      <dsp:txXfrm rot="-5400000">
        <a:off x="-1891" y="1210177"/>
        <a:ext cx="685406" cy="293746"/>
      </dsp:txXfrm>
    </dsp:sp>
    <dsp:sp modelId="{94ABC1E4-C487-4C47-AAD2-9A982FE7F9B5}">
      <dsp:nvSpPr>
        <dsp:cNvPr id="0" name=""/>
        <dsp:cNvSpPr/>
      </dsp:nvSpPr>
      <dsp:spPr>
        <a:xfrm rot="5400000">
          <a:off x="4137386" y="-2586397"/>
          <a:ext cx="636449" cy="754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Increasing traffic with diverse media contents (embedded video)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High </a:t>
          </a:r>
          <a:r>
            <a:rPr lang="en-US" sz="1600" kern="1200" dirty="0" err="1">
              <a:solidFill>
                <a:schemeClr val="tx1"/>
              </a:solidFill>
            </a:rPr>
            <a:t>signalling</a:t>
          </a:r>
          <a:r>
            <a:rPr lang="en-US" sz="1600" kern="1200" dirty="0">
              <a:solidFill>
                <a:schemeClr val="tx1"/>
              </a:solidFill>
            </a:rPr>
            <a:t> overhead (short frequent sessions)</a:t>
          </a:r>
        </a:p>
      </dsp:txBody>
      <dsp:txXfrm rot="-5400000">
        <a:off x="683515" y="898543"/>
        <a:ext cx="7513124" cy="574311"/>
      </dsp:txXfrm>
    </dsp:sp>
    <dsp:sp modelId="{1E68FB53-B1A7-493A-BE21-F44C92CD9006}">
      <dsp:nvSpPr>
        <dsp:cNvPr id="0" name=""/>
        <dsp:cNvSpPr/>
      </dsp:nvSpPr>
      <dsp:spPr>
        <a:xfrm rot="5400000">
          <a:off x="-148764" y="1962945"/>
          <a:ext cx="979152" cy="685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P2P</a:t>
          </a:r>
        </a:p>
      </dsp:txBody>
      <dsp:txXfrm rot="-5400000">
        <a:off x="-1891" y="2158775"/>
        <a:ext cx="685406" cy="293746"/>
      </dsp:txXfrm>
    </dsp:sp>
    <dsp:sp modelId="{7FC4961E-57BE-465A-A6CC-28452FA7A94B}">
      <dsp:nvSpPr>
        <dsp:cNvPr id="0" name=""/>
        <dsp:cNvSpPr/>
      </dsp:nvSpPr>
      <dsp:spPr>
        <a:xfrm rot="5400000">
          <a:off x="4052051" y="-1637799"/>
          <a:ext cx="807119" cy="754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Continue to be highly popular (~ 40-60% BW)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Use encryption </a:t>
          </a:r>
          <a:r>
            <a:rPr lang="en-US" sz="1600" kern="1200" dirty="0" err="1">
              <a:solidFill>
                <a:schemeClr val="tx1"/>
              </a:solidFill>
            </a:rPr>
            <a:t>BitTorrent</a:t>
          </a:r>
          <a:r>
            <a:rPr lang="en-US" sz="1600" kern="1200" dirty="0">
              <a:solidFill>
                <a:schemeClr val="tx1"/>
              </a:solidFill>
            </a:rPr>
            <a:t>, </a:t>
          </a:r>
          <a:r>
            <a:rPr lang="en-US" sz="1600" kern="1200" dirty="0" err="1">
              <a:solidFill>
                <a:schemeClr val="tx1"/>
              </a:solidFill>
            </a:rPr>
            <a:t>eMule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Viable choice for providers (Warner Bros, </a:t>
          </a:r>
          <a:r>
            <a:rPr lang="en-US" sz="1600" kern="1200" dirty="0" err="1">
              <a:solidFill>
                <a:schemeClr val="tx1"/>
              </a:solidFill>
            </a:rPr>
            <a:t>Spotify</a:t>
          </a:r>
          <a:r>
            <a:rPr lang="en-US" sz="1600" kern="1200" dirty="0">
              <a:solidFill>
                <a:schemeClr val="tx1"/>
              </a:solidFill>
            </a:rPr>
            <a:t>)</a:t>
          </a:r>
        </a:p>
      </dsp:txBody>
      <dsp:txXfrm rot="-5400000">
        <a:off x="683514" y="1770138"/>
        <a:ext cx="7504793" cy="728319"/>
      </dsp:txXfrm>
    </dsp:sp>
    <dsp:sp modelId="{387CD065-412F-44B7-91B6-DCF5DB4AE85B}">
      <dsp:nvSpPr>
        <dsp:cNvPr id="0" name=""/>
        <dsp:cNvSpPr/>
      </dsp:nvSpPr>
      <dsp:spPr>
        <a:xfrm rot="5400000">
          <a:off x="-148764" y="2826208"/>
          <a:ext cx="979152" cy="685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VoIP</a:t>
          </a:r>
        </a:p>
      </dsp:txBody>
      <dsp:txXfrm rot="-5400000">
        <a:off x="-1891" y="3022038"/>
        <a:ext cx="685406" cy="293746"/>
      </dsp:txXfrm>
    </dsp:sp>
    <dsp:sp modelId="{DE759C10-D846-41D3-9A73-93FA5A905AA6}">
      <dsp:nvSpPr>
        <dsp:cNvPr id="0" name=""/>
        <dsp:cNvSpPr/>
      </dsp:nvSpPr>
      <dsp:spPr>
        <a:xfrm rot="5400000">
          <a:off x="4137386" y="-774536"/>
          <a:ext cx="636449" cy="754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Skype, </a:t>
          </a:r>
          <a:r>
            <a:rPr lang="en-US" sz="1600" kern="1200" dirty="0" err="1">
              <a:solidFill>
                <a:schemeClr val="tx1"/>
              </a:solidFill>
            </a:rPr>
            <a:t>GoogleTalk</a:t>
          </a:r>
          <a:r>
            <a:rPr lang="en-US" sz="1600" kern="1200" dirty="0">
              <a:solidFill>
                <a:schemeClr val="tx1"/>
              </a:solidFill>
            </a:rPr>
            <a:t>, </a:t>
          </a:r>
          <a:r>
            <a:rPr lang="en-US" sz="1600" kern="1200" dirty="0" err="1">
              <a:solidFill>
                <a:schemeClr val="tx1"/>
              </a:solidFill>
            </a:rPr>
            <a:t>Yahoo!Voice</a:t>
          </a:r>
          <a:r>
            <a:rPr lang="en-US" sz="1600" kern="1200" dirty="0">
              <a:solidFill>
                <a:schemeClr val="tx1"/>
              </a:solidFill>
            </a:rPr>
            <a:t>, </a:t>
          </a:r>
          <a:r>
            <a:rPr lang="en-US" sz="1600" kern="1200" dirty="0" err="1">
              <a:solidFill>
                <a:schemeClr val="tx1"/>
              </a:solidFill>
            </a:rPr>
            <a:t>Facebook</a:t>
          </a:r>
          <a:r>
            <a:rPr lang="en-US" sz="1600" kern="1200" dirty="0">
              <a:solidFill>
                <a:schemeClr val="tx1"/>
              </a:solidFill>
            </a:rPr>
            <a:t>?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Serious competitor for traditional telephony!</a:t>
          </a:r>
        </a:p>
      </dsp:txBody>
      <dsp:txXfrm rot="-5400000">
        <a:off x="683515" y="2710404"/>
        <a:ext cx="7513124" cy="574311"/>
      </dsp:txXfrm>
    </dsp:sp>
    <dsp:sp modelId="{773BC799-135D-4F77-992F-DE2CB9B46740}">
      <dsp:nvSpPr>
        <dsp:cNvPr id="0" name=""/>
        <dsp:cNvSpPr/>
      </dsp:nvSpPr>
      <dsp:spPr>
        <a:xfrm rot="5400000">
          <a:off x="-46831" y="3587537"/>
          <a:ext cx="979152" cy="88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Gaming</a:t>
          </a:r>
        </a:p>
      </dsp:txBody>
      <dsp:txXfrm rot="-5400000">
        <a:off x="-1892" y="3987235"/>
        <a:ext cx="889274" cy="89878"/>
      </dsp:txXfrm>
    </dsp:sp>
    <dsp:sp modelId="{C8CEDA3E-0627-414B-B97D-1D29A5A3BAD6}">
      <dsp:nvSpPr>
        <dsp:cNvPr id="0" name=""/>
        <dsp:cNvSpPr/>
      </dsp:nvSpPr>
      <dsp:spPr>
        <a:xfrm rot="5400000">
          <a:off x="4239320" y="186876"/>
          <a:ext cx="636449" cy="7347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Consoles &amp; PC offer “over the network” gaming experience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Stringent Bandwidth &amp; Latency requirements</a:t>
          </a:r>
        </a:p>
      </dsp:txBody>
      <dsp:txXfrm rot="-5400000">
        <a:off x="883599" y="3573667"/>
        <a:ext cx="7316824" cy="574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68BE3-EF54-4149-864B-27604C3659AC}" type="datetimeFigureOut">
              <a:rPr lang="en-US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070C2C-4E89-455B-9E70-937362D1B5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1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DE5631-809B-4492-9143-A7A8A604BB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2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2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1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7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2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5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45548-0FF4-4498-B97F-A6FB4E700CC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58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7F2130-01DB-4256-A6DE-1AF9CA0B7C1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2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364117-223A-402C-B93F-A2B2CD5CC63C}" type="slidenum">
              <a:rPr lang="en-GB" altLang="fr-FR" smtClean="0"/>
              <a:pPr>
                <a:spcBef>
                  <a:spcPct val="0"/>
                </a:spcBef>
              </a:pPr>
              <a:t>4</a:t>
            </a:fld>
            <a:endParaRPr lang="en-GB" altLang="fr-FR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79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100B0B-7337-4214-98DE-65CA06DD115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7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91E5ED-4BBA-473F-BB83-F0958E3768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89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1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2E115A-C9FF-4561-8EE9-3FC4A862918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58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20F859-8AF9-4431-A3A4-DF8FB18EB01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95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140397-BE28-4CFF-BE01-C23D3357933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5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8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93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9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6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56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9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9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8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507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4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5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65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48B2E-7C63-4A73-8894-7577F37E46A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4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3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1AD645-FEA8-4EC5-AEC0-19B812576F1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896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5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17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4538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10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3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08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41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09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61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3F29F2-DA32-4CCD-9ACF-80665FC1A82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77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516BC7-BFE1-4174-B3BE-0DF79387E907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0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70C2C-4E89-455B-9E70-937362D1B5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300"/>
              <a:t>To be able to optimize the available bandwidth</a:t>
            </a:r>
          </a:p>
          <a:p>
            <a:pPr marL="742950" lvl="1" indent="-285750"/>
            <a:r>
              <a:rPr lang="en-US" sz="1300"/>
              <a:t> </a:t>
            </a:r>
            <a:r>
              <a:rPr lang="en-GB" sz="1300"/>
              <a:t>59% of institutions do not monitor or manage bandwidth at all (</a:t>
            </a:r>
            <a:r>
              <a:rPr lang="en-GB" sz="1700"/>
              <a:t>Belcher, 2005)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0D2677-6455-48EE-A4DC-D3552EF300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8A55B-A23F-4D03-892A-94BEF395395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85C2-402A-455C-A4FC-C5BD20C0E6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E8010-DE4F-47E4-B81D-1899E21DC416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0642-F39A-417E-BDE5-92E06E5D63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A39-A60D-4E2B-BF4E-988166BAF724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1867E-F82B-497F-9D70-595549EBE0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64394-EC4F-46AC-BFE4-A94E3909C05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1DD5-D322-431B-851E-C22F706C488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BA25B-1C65-45B3-91EB-C33AE1ABDBF7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3BF8-0C0B-4963-ADFA-8CC686ABA5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5E4ED-20E0-4283-AD64-277E74B8CFF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CAC-F9A9-4D24-B508-24F3354838B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20A9F-8FBA-43E9-B8E2-BB7B2D1195A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38F5-AE3E-4060-9D7B-E244CDF4597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36144-CF15-403B-8B2F-50A6A495950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814A-FE47-43F1-946F-EB4D92787B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E77CA-0F0E-4335-A3F3-23704954CFA8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4246B-A5AE-45C9-9311-C44B693AB3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E311-346D-4992-98A7-1E23F67DA41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2DCB2-252F-448B-A01F-65D00DE307C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98C29-A150-444E-B38D-BFC4CD0FCE8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92E3-AA7B-4FBF-8256-3545BAA6D7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331AB-C572-4A41-B8BB-78D5C52C420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DE95-F4B4-4704-ADC6-4192200492F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75B00-FE35-4AE3-B0FB-A1259F3CE38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4EFC2-C217-4C33-8A67-EE3505C4BED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1DA6-FA38-40B4-AA58-CD0D7A8AA00A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5F55E-48C7-4944-AC8F-6357141CCB2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B74487-B139-4AA6-909D-CA89CF16CB8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275E6D-899D-45F2-9468-701EAF2EBC8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  <p:sldLayoutId id="2147483662" r:id="rId1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sam.malloul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4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da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mailto:Bachar.wehbi@montimage.com" TargetMode="Externa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/>
          <a:lstStyle/>
          <a:p>
            <a:r>
              <a:rPr lang="en-US" dirty="0"/>
              <a:t>Network Monitoring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Deep Packet Inspection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Wissam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Mallouli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hlinkClick r:id="rId3"/>
              </a:rPr>
              <a:t>wissam.mallouli@gmail.com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network monitoring</a:t>
            </a:r>
            <a:endParaRPr lang="en-US"/>
          </a:p>
        </p:txBody>
      </p:sp>
      <p:sp>
        <p:nvSpPr>
          <p:cNvPr id="16391" name="Rectangle 7"/>
          <p:cNvSpPr>
            <a:spLocks noGrp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900" dirty="0"/>
              <a:t>Can be used to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Understand the behavior of the network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Detect faults and abnormal operation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Network planning &amp; resource optimization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Network security (</a:t>
            </a:r>
            <a:r>
              <a:rPr lang="sv-SE" sz="1600" dirty="0"/>
              <a:t>Intrusion &amp; Attack Detection</a:t>
            </a:r>
            <a:r>
              <a:rPr lang="en-US" sz="16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Performance, quality &amp; SLA monitoring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CRM, Marketing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900" dirty="0"/>
              <a:t>Sit above traffic measurements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Gather traffic measures and performance indicators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Analyze and correlate the measures in order to make a diagnosis</a:t>
            </a:r>
            <a:endParaRPr lang="fr-FR" sz="1700" dirty="0"/>
          </a:p>
        </p:txBody>
      </p:sp>
      <p:pic>
        <p:nvPicPr>
          <p:cNvPr id="16393" name="Picture 4" descr="pe01458_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8313" y="4386163"/>
            <a:ext cx="4038600" cy="1635125"/>
          </a:xfrm>
          <a:noFill/>
        </p:spPr>
      </p:pic>
      <p:sp>
        <p:nvSpPr>
          <p:cNvPr id="16394" name="Rectangle 10"/>
          <p:cNvSpPr>
            <a:spLocks/>
          </p:cNvSpPr>
          <p:nvPr/>
        </p:nvSpPr>
        <p:spPr bwMode="auto">
          <a:xfrm>
            <a:off x="539750" y="1604963"/>
            <a:ext cx="4038600" cy="254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Process of observing or inspecting the network at different points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7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With the objective of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Drawing operation baselines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Produce reports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Notify on abnormal operation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 dirty="0">
                <a:latin typeface="Calibri" pitchFamily="34" charset="0"/>
              </a:rPr>
              <a:t>Provide input to network management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23E14-89B7-4D58-B1F1-C19E88DB8CEF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Network monitoring:</a:t>
            </a:r>
            <a:br>
              <a:rPr lang="fr-FR" sz="4000" dirty="0"/>
            </a:br>
            <a:r>
              <a:rPr lang="fr-FR" sz="4000" dirty="0"/>
              <a:t>Basics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468312" y="1628775"/>
          <a:ext cx="417569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2166" name="Rectangl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fr-FR" sz="1400" dirty="0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717355" y="1988840"/>
          <a:ext cx="4175125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4" name="Visio" r:id="rId9" imgW="4926349" imgH="3994553" progId="Visio.Drawing.11">
                  <p:embed/>
                </p:oleObj>
              </mc:Choice>
              <mc:Fallback>
                <p:oleObj name="Visio" r:id="rId9" imgW="4926349" imgH="399455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55" y="1988840"/>
                        <a:ext cx="4175125" cy="366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3CEB84-882C-4A71-91B6-3DB48862396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1CAC-F9A9-4D24-B508-24F3354838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Network monitoring:</a:t>
            </a:r>
            <a:br>
              <a:rPr lang="fr-FR" dirty="0"/>
            </a:br>
            <a:r>
              <a:rPr lang="fr-FR" dirty="0"/>
              <a:t>Basics</a:t>
            </a:r>
            <a:endParaRPr lang="en-US" dirty="0"/>
          </a:p>
        </p:txBody>
      </p:sp>
      <p:pic>
        <p:nvPicPr>
          <p:cNvPr id="276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42" y="1600200"/>
            <a:ext cx="7642881" cy="502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004048" y="2924944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5790" y="4125330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68144" y="5961155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4780" y="1544159"/>
            <a:ext cx="108012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34A6B-F402-4F6A-8440-F6A79FF9F88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 monitoring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Needs for network monitoring</a:t>
            </a:r>
          </a:p>
          <a:p>
            <a:pPr lvl="1"/>
            <a:r>
              <a:rPr lang="en-US" dirty="0"/>
              <a:t>Measurements (what, where and how)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Limitations (briefly)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Deep Packet Inspection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DPI and why it is needed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 classification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Traffic attributes extraction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monitoring with DPI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Abstract description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67675-0F04-473A-B307-39977C292E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Complexity of network measurements</a:t>
            </a:r>
            <a:endParaRPr lang="fr-FR" sz="4000" dirty="0"/>
          </a:p>
        </p:txBody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Size, complexity and diversity of the networks </a:t>
            </a:r>
          </a:p>
          <a:p>
            <a:pPr lvl="1"/>
            <a:r>
              <a:rPr lang="en-US" sz="2400" dirty="0"/>
              <a:t>understand cause-effect relationships is difficult</a:t>
            </a:r>
          </a:p>
          <a:p>
            <a:r>
              <a:rPr lang="en-US" sz="2800" dirty="0"/>
              <a:t>Measurement is not an objective! </a:t>
            </a:r>
          </a:p>
          <a:p>
            <a:pPr lvl="1"/>
            <a:r>
              <a:rPr lang="en-US" sz="2400" dirty="0"/>
              <a:t>meaningless without careful analysis</a:t>
            </a:r>
          </a:p>
          <a:p>
            <a:pPr lvl="1"/>
            <a:r>
              <a:rPr lang="en-US" sz="2400" dirty="0"/>
              <a:t>Analysis depends on the monitoring objective</a:t>
            </a:r>
          </a:p>
          <a:p>
            <a:pPr lvl="1"/>
            <a:r>
              <a:rPr lang="en-US" sz="2400" dirty="0"/>
              <a:t>Need to define </a:t>
            </a:r>
          </a:p>
          <a:p>
            <a:pPr lvl="2"/>
            <a:r>
              <a:rPr lang="en-US" sz="2000" dirty="0"/>
              <a:t>What, where, how to measure?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BA5C8-58A5-4FB5-888B-2EF67394E24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Before any measurements can take place one must determine what to measure</a:t>
            </a:r>
          </a:p>
          <a:p>
            <a:endParaRPr lang="en-US" sz="2400" dirty="0"/>
          </a:p>
          <a:p>
            <a:r>
              <a:rPr lang="en-US" sz="2400" dirty="0"/>
              <a:t>Definition of metrics is closely related to the monitoring objective</a:t>
            </a:r>
          </a:p>
          <a:p>
            <a:endParaRPr lang="en-US" sz="2400" dirty="0"/>
          </a:p>
          <a:p>
            <a:r>
              <a:rPr lang="en-US" sz="2400" dirty="0"/>
              <a:t>There are many commonly used network performance metrics </a:t>
            </a:r>
          </a:p>
          <a:p>
            <a:pPr lvl="1"/>
            <a:r>
              <a:rPr lang="en-US" sz="2000" dirty="0"/>
              <a:t>CAIDA Metrics Working Group (</a:t>
            </a:r>
            <a:r>
              <a:rPr lang="en-US" sz="2000" dirty="0">
                <a:hlinkClick r:id="rId3"/>
              </a:rPr>
              <a:t>www.caida.org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IETF’s IP Performance Metrics (IPPM) Working Group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91BFC8-DE3F-4CE9-8E1C-55CEEF50BC01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Example: Performance metrics can be classified into</a:t>
            </a:r>
          </a:p>
          <a:p>
            <a:pPr lvl="1"/>
            <a:r>
              <a:rPr lang="en-US" sz="2000" dirty="0"/>
              <a:t>Network metrics</a:t>
            </a:r>
          </a:p>
          <a:p>
            <a:pPr lvl="2"/>
            <a:r>
              <a:rPr lang="en-US" sz="1800" dirty="0"/>
              <a:t>Latency</a:t>
            </a:r>
          </a:p>
          <a:p>
            <a:pPr lvl="2"/>
            <a:r>
              <a:rPr lang="en-US" sz="1800" dirty="0"/>
              <a:t>Throughput</a:t>
            </a:r>
          </a:p>
          <a:p>
            <a:pPr lvl="2"/>
            <a:r>
              <a:rPr lang="en-US" sz="1800" dirty="0"/>
              <a:t>Arrival rate</a:t>
            </a:r>
          </a:p>
          <a:p>
            <a:pPr lvl="2"/>
            <a:r>
              <a:rPr lang="en-US" sz="1800" dirty="0"/>
              <a:t>Link utilization, bandwidth</a:t>
            </a:r>
          </a:p>
          <a:p>
            <a:pPr lvl="2"/>
            <a:r>
              <a:rPr lang="en-US" sz="1800" dirty="0"/>
              <a:t>Loss rate</a:t>
            </a:r>
          </a:p>
          <a:p>
            <a:pPr lvl="1"/>
            <a:r>
              <a:rPr lang="en-US" sz="2000" dirty="0"/>
              <a:t>Application metrics</a:t>
            </a:r>
          </a:p>
          <a:p>
            <a:pPr lvl="2"/>
            <a:r>
              <a:rPr lang="en-US" sz="1800" dirty="0"/>
              <a:t>Response  time</a:t>
            </a:r>
          </a:p>
          <a:p>
            <a:pPr lvl="2"/>
            <a:r>
              <a:rPr lang="en-US" sz="1800" dirty="0"/>
              <a:t>Connection setup time</a:t>
            </a:r>
          </a:p>
          <a:p>
            <a:pPr lvl="2"/>
            <a:r>
              <a:rPr lang="en-US" sz="1800" dirty="0"/>
              <a:t>availability</a:t>
            </a:r>
          </a:p>
          <a:p>
            <a:pPr lvl="1"/>
            <a:r>
              <a:rPr lang="en-US" sz="2000" dirty="0"/>
              <a:t>User quality metrics (depends on the application)</a:t>
            </a:r>
          </a:p>
          <a:p>
            <a:pPr lvl="2"/>
            <a:r>
              <a:rPr lang="en-US" sz="1800" dirty="0"/>
              <a:t>Mean opinion score (VoIP)</a:t>
            </a:r>
          </a:p>
          <a:p>
            <a:pPr lvl="2"/>
            <a:r>
              <a:rPr lang="en-US" sz="1800" dirty="0"/>
              <a:t>Quality of experience (Video – through estimation)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58B3A-5F71-47BC-9638-B748D79237A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How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63844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Active measurements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Passive measurements</a:t>
            </a:r>
          </a:p>
        </p:txBody>
      </p:sp>
      <p:pic>
        <p:nvPicPr>
          <p:cNvPr id="163853" name="Picture 6" descr="j0300520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16463" y="1844675"/>
            <a:ext cx="2520950" cy="1301750"/>
          </a:xfrm>
          <a:noFill/>
          <a:ln/>
        </p:spPr>
      </p:pic>
      <p:graphicFrame>
        <p:nvGraphicFramePr>
          <p:cNvPr id="11878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59338" y="3500438"/>
          <a:ext cx="22161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5" name="Clip" r:id="rId5" imgW="2216520" imgH="1780560" progId="">
                  <p:embed/>
                </p:oleObj>
              </mc:Choice>
              <mc:Fallback>
                <p:oleObj name="Clip" r:id="rId5" imgW="2216520" imgH="178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00438"/>
                        <a:ext cx="221615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EC882-5B68-47D9-81B9-26EBA2C442AA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How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Active measurements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Send test traffic into the network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Generate test packets periodically or on-demand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Measure performance of test packets or responses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Popular tools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Ping:  RTT and loss</a:t>
            </a:r>
          </a:p>
          <a:p>
            <a:pPr lvl="2">
              <a:lnSpc>
                <a:spcPct val="80000"/>
              </a:lnSpc>
            </a:pPr>
            <a:r>
              <a:rPr lang="en-US" sz="2000" dirty="0" err="1"/>
              <a:t>Traceroute</a:t>
            </a:r>
            <a:r>
              <a:rPr lang="en-US" sz="2000" dirty="0"/>
              <a:t>:  path and RTT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Problems: 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Impose extra traffic on network and distort its behavior in the process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May impact the behavior of the network (self interfering)</a:t>
            </a:r>
          </a:p>
        </p:txBody>
      </p:sp>
      <p:pic>
        <p:nvPicPr>
          <p:cNvPr id="172038" name="Picture 6" descr="j0300520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76256" y="1672729"/>
            <a:ext cx="1692275" cy="89217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C68E8-134F-48B5-A075-4511F7646C8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How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81252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Passive measurements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Observing network traffic</a:t>
            </a:r>
            <a:r>
              <a:rPr lang="en-US" sz="2000" dirty="0"/>
              <a:t> at the measurement point(s)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Packet capture (</a:t>
            </a:r>
            <a:r>
              <a:rPr lang="en-US" sz="1800" dirty="0" err="1"/>
              <a:t>wireshark</a:t>
            </a:r>
            <a:r>
              <a:rPr lang="en-US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Flow-based measurement tools (routers)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SNMP tools (mostly used)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 analysis for various purposes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Used to perform various traffic usage/characterization analysis/intrusion detection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Problems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LOTS of data!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Privacy issues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issues (wire speed packet capture and analysis)</a:t>
            </a:r>
          </a:p>
        </p:txBody>
      </p:sp>
      <p:graphicFrame>
        <p:nvGraphicFramePr>
          <p:cNvPr id="11878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32588" y="1557338"/>
          <a:ext cx="22161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4" name="Clip" r:id="rId4" imgW="2216520" imgH="1780560" progId="">
                  <p:embed/>
                </p:oleObj>
              </mc:Choice>
              <mc:Fallback>
                <p:oleObj name="Clip" r:id="rId4" imgW="2216520" imgH="178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57338"/>
                        <a:ext cx="221615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788E4-2F43-4781-9A7E-E6CDD39F12BE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Expertise in</a:t>
            </a:r>
          </a:p>
          <a:p>
            <a:pPr lvl="1"/>
            <a:r>
              <a:rPr lang="en-US" dirty="0"/>
              <a:t>Formal methods</a:t>
            </a:r>
          </a:p>
          <a:p>
            <a:pPr lvl="1"/>
            <a:r>
              <a:rPr lang="en-US" dirty="0"/>
              <a:t>Protocol design &amp; engineering</a:t>
            </a:r>
          </a:p>
          <a:p>
            <a:pPr lvl="1"/>
            <a:r>
              <a:rPr lang="en-US" b="1" dirty="0"/>
              <a:t>Monitoring techniques</a:t>
            </a:r>
          </a:p>
          <a:p>
            <a:pPr lvl="1"/>
            <a:r>
              <a:rPr lang="en-US" dirty="0"/>
              <a:t>Evaluation and optimization</a:t>
            </a:r>
          </a:p>
          <a:p>
            <a:endParaRPr lang="en-US" dirty="0"/>
          </a:p>
          <a:p>
            <a:r>
              <a:rPr lang="en-US" dirty="0"/>
              <a:t>Working on several European research projects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Still coding from time to time (between 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962F0-6A86-4B10-AC92-2CA73402A41E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Comparison of active/passive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820A9F-8FBA-43E9-B8E2-BB7B2D1195A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ph idx="1"/>
          </p:nvPr>
        </p:nvGraphicFramePr>
        <p:xfrm>
          <a:off x="611560" y="2060848"/>
          <a:ext cx="8219256" cy="4176464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Active measurements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Passive measurements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Configuration</a:t>
                      </a: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Multi-point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Single or multi-point 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Data size</a:t>
                      </a: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Small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Large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Network overhead</a:t>
                      </a: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Additional traffic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- Device overhead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- No overhead if splitter is used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Purpose</a:t>
                      </a: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Delay, packet loss, availability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Throughput, traffic patterns, trends, &amp; detection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CPU Requirement</a:t>
                      </a:r>
                    </a:p>
                  </a:txBody>
                  <a:tcPr marL="90000" marR="90000" marT="468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Low to Moderate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High</a:t>
                      </a:r>
                    </a:p>
                  </a:txBody>
                  <a:tcPr marL="90000" marR="90000" marT="468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Where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point measurements</a:t>
            </a:r>
          </a:p>
          <a:p>
            <a:pPr lvl="1"/>
            <a:r>
              <a:rPr lang="en-US" dirty="0"/>
              <a:t>Provide partial view of the network 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3065487"/>
            <a:ext cx="8915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A09AD-7580-4ACF-B71A-46268487BC3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Where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End-to-end </a:t>
            </a:r>
            <a:r>
              <a:rPr lang="fr-FR" dirty="0" err="1"/>
              <a:t>measurements</a:t>
            </a:r>
            <a:endParaRPr lang="fr-FR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view</a:t>
            </a:r>
            <a:r>
              <a:rPr lang="fr-FR" dirty="0"/>
              <a:t> on the performance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the</a:t>
            </a:r>
            <a:r>
              <a:rPr lang="fr-FR" dirty="0"/>
              <a:t> end points 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3068960"/>
            <a:ext cx="8915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4B1EA-5943-409C-ABE1-EDB2DF831A4F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</a:t>
            </a:r>
            <a:r>
              <a:rPr lang="en-US" i="1">
                <a:solidFill>
                  <a:srgbClr val="FF0000"/>
                </a:solidFill>
              </a:rPr>
              <a:t>Where</a:t>
            </a:r>
            <a:r>
              <a:rPr lang="en-US"/>
              <a:t> to Measure</a:t>
            </a:r>
            <a:endParaRPr lang="fr-FR"/>
          </a:p>
        </p:txBody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point measurements</a:t>
            </a:r>
          </a:p>
          <a:p>
            <a:pPr lvl="1"/>
            <a:r>
              <a:rPr lang="en-US" dirty="0"/>
              <a:t>Provide a view on the performance in the different “monitored” segments of the network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76675"/>
            <a:ext cx="7344816" cy="324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FE6C6-5A07-4B0B-BC19-A57946778387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 monitoring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Needs for network monitoring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Measurements (what, where and how)</a:t>
            </a:r>
          </a:p>
          <a:p>
            <a:pPr lvl="1"/>
            <a:r>
              <a:rPr lang="en-US" dirty="0"/>
              <a:t>Limitations (briefly)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Deep Packet Inspection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DPI and why it is needed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 classification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Traffic attributes extraction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monitoring with DPI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Abstract description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67675-0F04-473A-B307-39977C292E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years, monitoring used primarily</a:t>
            </a:r>
          </a:p>
          <a:p>
            <a:pPr lvl="1"/>
            <a:r>
              <a:rPr lang="en-US" dirty="0"/>
              <a:t>Global traffic measures provided by Simple Network Monitoring Protocol </a:t>
            </a:r>
          </a:p>
          <a:p>
            <a:pPr lvl="1"/>
            <a:r>
              <a:rPr lang="en-US" dirty="0"/>
              <a:t>Traffic data provided by routers (</a:t>
            </a:r>
            <a:r>
              <a:rPr lang="en-US" dirty="0" err="1"/>
              <a:t>netflow</a:t>
            </a:r>
            <a:r>
              <a:rPr lang="en-US" dirty="0"/>
              <a:t> data) </a:t>
            </a:r>
            <a:endParaRPr lang="fr-FR" dirty="0"/>
          </a:p>
          <a:p>
            <a:r>
              <a:rPr lang="en-US" dirty="0"/>
              <a:t>These information are always of great interest</a:t>
            </a:r>
          </a:p>
          <a:p>
            <a:r>
              <a:rPr lang="en-US" dirty="0"/>
              <a:t>However, are they sufficient?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13B67F-32E7-4E80-94EC-4EAA5DE755B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measurements</a:t>
            </a:r>
            <a:endParaRPr lang="fr-FR" dirty="0"/>
          </a:p>
        </p:txBody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/>
              <a:t> if we need to know:</a:t>
            </a:r>
            <a:endParaRPr lang="fr-FR" dirty="0"/>
          </a:p>
          <a:p>
            <a:pPr lvl="1"/>
            <a:r>
              <a:rPr lang="en-GB"/>
              <a:t>Who’s using Skype, P2P, VoD, etc.?</a:t>
            </a:r>
            <a:endParaRPr lang="en-GB" dirty="0"/>
          </a:p>
          <a:p>
            <a:pPr lvl="1"/>
            <a:r>
              <a:rPr lang="en-GB"/>
              <a:t>Most popular applications on the network</a:t>
            </a:r>
            <a:endParaRPr lang="en-GB" dirty="0"/>
          </a:p>
          <a:p>
            <a:pPr lvl="1"/>
            <a:r>
              <a:rPr lang="en-GB"/>
              <a:t>Proportion of VoIP calls with bad quality</a:t>
            </a:r>
            <a:endParaRPr lang="en-GB" dirty="0"/>
          </a:p>
          <a:p>
            <a:pPr lvl="1"/>
            <a:r>
              <a:rPr lang="en-GB"/>
              <a:t>Quality of experience for video streaming</a:t>
            </a:r>
            <a:endParaRPr lang="en-GB" dirty="0"/>
          </a:p>
          <a:p>
            <a:r>
              <a:rPr lang="en-GB"/>
              <a:t>New means for providing  accurate traffic measures is required</a:t>
            </a:r>
            <a:endParaRPr lang="en-GB" dirty="0"/>
          </a:p>
          <a:p>
            <a:pPr lvl="1"/>
            <a:r>
              <a:rPr lang="en-GB"/>
              <a:t>Deep Packet Inspection is a good candidate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FB739-F70F-472A-9D12-CE95DC409D9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Network monitoring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Needs for network monitoring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Measurements (what, where and how)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Limitations (briefly)</a:t>
            </a:r>
          </a:p>
          <a:p>
            <a:r>
              <a:rPr lang="en-US" dirty="0"/>
              <a:t>Deep Packet Inspection</a:t>
            </a:r>
          </a:p>
          <a:p>
            <a:pPr lvl="1"/>
            <a:r>
              <a:rPr lang="en-US" dirty="0"/>
              <a:t>What is DPI and why it is needed</a:t>
            </a:r>
          </a:p>
          <a:p>
            <a:pPr lvl="1"/>
            <a:r>
              <a:rPr lang="en-US" dirty="0"/>
              <a:t>Application classification</a:t>
            </a:r>
          </a:p>
          <a:p>
            <a:pPr lvl="1"/>
            <a:r>
              <a:rPr lang="en-US" dirty="0"/>
              <a:t>Traffic attributes extraction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monitoring with DPI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 description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4DF27-CE49-497F-B98C-B7083E420D6F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Packet Inspection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What is DPI and why it is needed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Application classification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Traffic attributes extraction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DPI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Technology consisting of digging deep into the packet header and payload to “inspect” encapsulated content</a:t>
            </a:r>
          </a:p>
          <a:p>
            <a:pPr marL="571500" lvl="1" indent="-274638">
              <a:spcBef>
                <a:spcPct val="0"/>
              </a:spcBef>
              <a:spcAft>
                <a:spcPts val="600"/>
              </a:spcAft>
            </a:pPr>
            <a:r>
              <a:rPr lang="en-US" sz="2400"/>
              <a:t>Content may be spread over many packets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3338513"/>
            <a:ext cx="8283575" cy="3403600"/>
            <a:chOff x="432" y="2040"/>
            <a:chExt cx="5218" cy="2144"/>
          </a:xfrm>
        </p:grpSpPr>
        <p:sp>
          <p:nvSpPr>
            <p:cNvPr id="16388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2160"/>
              <a:ext cx="4106" cy="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389" name="Rectangle 6"/>
            <p:cNvSpPr>
              <a:spLocks noChangeArrowheads="1"/>
            </p:cNvSpPr>
            <p:nvPr/>
          </p:nvSpPr>
          <p:spPr bwMode="auto">
            <a:xfrm>
              <a:off x="432" y="2424"/>
              <a:ext cx="672" cy="720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Ethernet</a:t>
              </a:r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1104" y="2424"/>
              <a:ext cx="672" cy="720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Internet</a:t>
              </a:r>
              <a:br>
                <a:rPr lang="en-US" sz="1600" b="1">
                  <a:latin typeface="Calibri" pitchFamily="34" charset="0"/>
                </a:rPr>
              </a:br>
              <a:r>
                <a:rPr lang="en-US" sz="1600" b="1">
                  <a:latin typeface="Calibri" pitchFamily="34" charset="0"/>
                </a:rPr>
                <a:t>Protocol</a:t>
              </a:r>
              <a:br>
                <a:rPr lang="en-US" sz="1600" b="1">
                  <a:latin typeface="Calibri" pitchFamily="34" charset="0"/>
                </a:rPr>
              </a:br>
              <a:r>
                <a:rPr lang="en-US" sz="1600" b="1">
                  <a:latin typeface="Calibri" pitchFamily="34" charset="0"/>
                </a:rPr>
                <a:t>(IP)</a:t>
              </a:r>
            </a:p>
          </p:txBody>
        </p:sp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1776" y="2424"/>
              <a:ext cx="672" cy="720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Transport</a:t>
              </a:r>
              <a:br>
                <a:rPr lang="en-US" sz="1600" b="1">
                  <a:latin typeface="Calibri" pitchFamily="34" charset="0"/>
                </a:rPr>
              </a:br>
              <a:r>
                <a:rPr lang="en-US" sz="1600" b="1">
                  <a:latin typeface="Calibri" pitchFamily="34" charset="0"/>
                </a:rPr>
                <a:t>Layer</a:t>
              </a:r>
              <a:br>
                <a:rPr lang="en-US" sz="1600" b="1">
                  <a:latin typeface="Calibri" pitchFamily="34" charset="0"/>
                </a:rPr>
              </a:br>
              <a:r>
                <a:rPr lang="en-US" sz="1600" b="1">
                  <a:latin typeface="Calibri" pitchFamily="34" charset="0"/>
                </a:rPr>
                <a:t>(TCP/UDP)</a:t>
              </a:r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2448" y="2424"/>
              <a:ext cx="2496" cy="720"/>
            </a:xfrm>
            <a:prstGeom prst="rect">
              <a:avLst/>
            </a:prstGeom>
            <a:gradFill rotWithShape="1">
              <a:gsLst>
                <a:gs pos="0">
                  <a:srgbClr val="470000"/>
                </a:gs>
                <a:gs pos="50000">
                  <a:srgbClr val="990000"/>
                </a:gs>
                <a:gs pos="100000">
                  <a:srgbClr val="47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Calibri" pitchFamily="34" charset="0"/>
                </a:rPr>
                <a:t>Email (SMTP, POP3, IMAP)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  <a:latin typeface="Calibri" pitchFamily="34" charset="0"/>
                </a:rPr>
                <a:t>Web (HTTP/S)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  <a:latin typeface="Calibri" pitchFamily="34" charset="0"/>
                </a:rPr>
                <a:t>Instant Messaging (IM)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  <a:latin typeface="Calibri" pitchFamily="34" charset="0"/>
                </a:rPr>
                <a:t>Peer-to-Peer (P2P) Applications</a:t>
              </a: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432" y="223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L2</a:t>
              </a:r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1104" y="223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L3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1776" y="223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L4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2448" y="2232"/>
              <a:ext cx="2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L5 – L7</a:t>
              </a:r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2448" y="2040"/>
              <a:ext cx="2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990000"/>
                  </a:solidFill>
                  <a:latin typeface="Calibri" pitchFamily="34" charset="0"/>
                </a:rPr>
                <a:t>Packet Payload / Application Layers</a:t>
              </a:r>
            </a:p>
          </p:txBody>
        </p:sp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432" y="2040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990000"/>
                  </a:solidFill>
                  <a:latin typeface="Calibri" pitchFamily="34" charset="0"/>
                </a:rPr>
                <a:t>Packet Header Layers</a:t>
              </a:r>
            </a:p>
          </p:txBody>
        </p: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2448" y="3264"/>
              <a:ext cx="249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400" name="Text Box 17"/>
            <p:cNvSpPr txBox="1">
              <a:spLocks noChangeArrowheads="1"/>
            </p:cNvSpPr>
            <p:nvPr/>
          </p:nvSpPr>
          <p:spPr bwMode="auto">
            <a:xfrm>
              <a:off x="2448" y="3264"/>
              <a:ext cx="24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rgbClr val="990000"/>
                  </a:solidFill>
                  <a:latin typeface="Calibri" pitchFamily="34" charset="0"/>
                </a:rPr>
                <a:t>Deep Packet</a:t>
              </a:r>
              <a:br>
                <a:rPr lang="en-US" sz="2400" b="1">
                  <a:solidFill>
                    <a:srgbClr val="990000"/>
                  </a:solidFill>
                  <a:latin typeface="Calibri" pitchFamily="34" charset="0"/>
                </a:rPr>
              </a:br>
              <a:r>
                <a:rPr lang="en-US" sz="2400" b="1">
                  <a:solidFill>
                    <a:srgbClr val="990000"/>
                  </a:solidFill>
                  <a:latin typeface="Calibri" pitchFamily="34" charset="0"/>
                </a:rPr>
                <a:t>Inspection</a:t>
              </a:r>
            </a:p>
          </p:txBody>
        </p:sp>
        <p:pic>
          <p:nvPicPr>
            <p:cNvPr id="16401" name="Picture 18" descr="j04338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8" y="2312"/>
              <a:ext cx="1872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B424E-D12F-4660-821A-7F94C44F162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 lifecycle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820A9F-8FBA-43E9-B8E2-BB7B2D1195A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14800" y="3733056"/>
            <a:ext cx="1066800" cy="762000"/>
          </a:xfrm>
          <a:prstGeom prst="rect">
            <a:avLst/>
          </a:prstGeom>
          <a:solidFill>
            <a:srgbClr val="B2B2B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Vérification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43200" y="3733056"/>
            <a:ext cx="1066800" cy="762000"/>
          </a:xfrm>
          <a:prstGeom prst="rect">
            <a:avLst/>
          </a:prstGeom>
          <a:solidFill>
            <a:srgbClr val="B2B2B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Conception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formelle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2285256"/>
            <a:ext cx="1524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Expression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des besoins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86200" y="5180856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Implantation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086600" y="2285256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Test de conformité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722813" y="3047256"/>
            <a:ext cx="2974975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180013" y="3047256"/>
            <a:ext cx="2974975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90600" y="3733056"/>
            <a:ext cx="1447800" cy="83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Conception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- préliminaire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- détaillée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943600" y="3809256"/>
            <a:ext cx="1905000" cy="76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Test de fonctionnement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- test d'intégration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- test unitaire …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695950" y="4302969"/>
            <a:ext cx="241300" cy="180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467600" y="3045669"/>
            <a:ext cx="234950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5180013" y="5015756"/>
            <a:ext cx="231775" cy="165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7085013" y="3650506"/>
            <a:ext cx="231775" cy="158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438400" y="3961656"/>
            <a:ext cx="304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436813" y="4342656"/>
            <a:ext cx="307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810000" y="3961656"/>
            <a:ext cx="304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3808413" y="4342656"/>
            <a:ext cx="307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990600" y="3047256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1674813" y="3045669"/>
            <a:ext cx="460375" cy="688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971800" y="4495056"/>
            <a:ext cx="1143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3427413" y="4493469"/>
            <a:ext cx="1069975" cy="688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" name="AutoShape 24"/>
          <p:cNvCxnSpPr>
            <a:cxnSpLocks noChangeShapeType="1"/>
            <a:stCxn id="7" idx="0"/>
            <a:endCxn id="10" idx="1"/>
          </p:cNvCxnSpPr>
          <p:nvPr/>
        </p:nvCxnSpPr>
        <p:spPr bwMode="auto">
          <a:xfrm flipV="1">
            <a:off x="3276600" y="2666256"/>
            <a:ext cx="3810000" cy="1066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060575" y="4663331"/>
            <a:ext cx="16795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Génération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automatique du code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0" y="2132856"/>
            <a:ext cx="17208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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Monotype Sort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Génération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automatique des tests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kumimoji="0" lang="en-GB" altLang="fr-FR" sz="1400">
                <a:solidFill>
                  <a:srgbClr val="000000"/>
                </a:solidFill>
                <a:latin typeface="Times New Roman" panose="02020603050405020304" pitchFamily="18" charset="0"/>
              </a:rPr>
              <a:t>de conformité</a:t>
            </a:r>
          </a:p>
        </p:txBody>
      </p:sp>
    </p:spTree>
    <p:extLst>
      <p:ext uri="{BB962C8B-B14F-4D97-AF65-F5344CB8AC3E}">
        <p14:creationId xmlns:p14="http://schemas.microsoft.com/office/powerpoint/2010/main" val="39280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DPI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Network Visibility</a:t>
            </a:r>
          </a:p>
          <a:p>
            <a:pPr lvl="1"/>
            <a:r>
              <a:rPr lang="en-US" sz="1600" dirty="0"/>
              <a:t>Understand how bandwidth is utilized</a:t>
            </a:r>
          </a:p>
          <a:p>
            <a:pPr lvl="2"/>
            <a:r>
              <a:rPr lang="en-US" sz="1400" dirty="0"/>
              <a:t>What is the application mix </a:t>
            </a:r>
          </a:p>
          <a:p>
            <a:pPr lvl="2"/>
            <a:r>
              <a:rPr lang="en-US" sz="1400" dirty="0"/>
              <a:t>Who is using what, where and when?</a:t>
            </a:r>
          </a:p>
          <a:p>
            <a:r>
              <a:rPr lang="en-US" sz="2000" dirty="0"/>
              <a:t>Traffic Management (Application Control)</a:t>
            </a:r>
          </a:p>
          <a:p>
            <a:pPr lvl="1"/>
            <a:r>
              <a:rPr lang="en-US" sz="1600" dirty="0"/>
              <a:t>Block undesired traffic (spam, worms, etc.)</a:t>
            </a:r>
          </a:p>
          <a:p>
            <a:pPr lvl="1"/>
            <a:r>
              <a:rPr lang="en-US" sz="1600" dirty="0"/>
              <a:t>Prioritize and shape traffic (limit P2P, </a:t>
            </a:r>
            <a:r>
              <a:rPr lang="en-US" sz="1600" dirty="0" err="1"/>
              <a:t>QoS</a:t>
            </a:r>
            <a:r>
              <a:rPr lang="en-US" sz="1600" dirty="0"/>
              <a:t>, </a:t>
            </a:r>
            <a:r>
              <a:rPr lang="en-US" sz="1600" dirty="0" err="1"/>
              <a:t>QoE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Advanced policy enforcement </a:t>
            </a:r>
          </a:p>
          <a:p>
            <a:pPr lvl="1"/>
            <a:r>
              <a:rPr lang="en-US" sz="1600" dirty="0"/>
              <a:t>Zero </a:t>
            </a:r>
            <a:r>
              <a:rPr lang="en-US" sz="1600" dirty="0" err="1"/>
              <a:t>Facebook</a:t>
            </a:r>
            <a:r>
              <a:rPr lang="en-US" sz="1600" dirty="0"/>
              <a:t>, OTT services, per application policy rules</a:t>
            </a:r>
          </a:p>
          <a:p>
            <a:r>
              <a:rPr lang="en-US" sz="2000" dirty="0"/>
              <a:t>Network management</a:t>
            </a:r>
          </a:p>
          <a:p>
            <a:pPr lvl="1"/>
            <a:r>
              <a:rPr lang="en-US" sz="1600" dirty="0"/>
              <a:t>Advanced billing (abandoning the unlimited data plans) </a:t>
            </a:r>
          </a:p>
          <a:p>
            <a:pPr lvl="1"/>
            <a:r>
              <a:rPr lang="en-US" sz="1600" dirty="0"/>
              <a:t>New pricing may appear soon (user defined preferred applications for free, fees applies for the rest of applications)</a:t>
            </a:r>
          </a:p>
          <a:p>
            <a:r>
              <a:rPr lang="en-US" sz="2000" dirty="0"/>
              <a:t>Security</a:t>
            </a:r>
          </a:p>
          <a:p>
            <a:pPr lvl="1"/>
            <a:r>
              <a:rPr lang="en-US" sz="1600" dirty="0"/>
              <a:t>Understand network attacks</a:t>
            </a:r>
          </a:p>
          <a:p>
            <a:pPr lvl="1"/>
            <a:r>
              <a:rPr lang="en-US" sz="1600" dirty="0"/>
              <a:t>Core component in next generation firewalls</a:t>
            </a:r>
          </a:p>
          <a:p>
            <a:r>
              <a:rPr lang="en-US" sz="2000" dirty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DE826-7CA7-4919-A8BE-338B3E5F1F47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DPI</a:t>
            </a:r>
            <a:endParaRPr lang="fr-FR"/>
          </a:p>
        </p:txBody>
      </p:sp>
      <p:graphicFrame>
        <p:nvGraphicFramePr>
          <p:cNvPr id="51214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609725"/>
          <a:ext cx="40386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8" name="Visio" r:id="rId4" imgW="6164782" imgH="6879617" progId="Visio.Drawing.11">
                  <p:embed/>
                </p:oleObj>
              </mc:Choice>
              <mc:Fallback>
                <p:oleObj name="Visio" r:id="rId4" imgW="6164782" imgH="687961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9725"/>
                        <a:ext cx="4038600" cy="450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Rectangle 1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Group packets belonging to the same session</a:t>
            </a:r>
          </a:p>
          <a:p>
            <a:r>
              <a:rPr lang="en-US" sz="2800" dirty="0"/>
              <a:t>Application classification</a:t>
            </a:r>
          </a:p>
          <a:p>
            <a:pPr lvl="1"/>
            <a:r>
              <a:rPr lang="en-US" sz="2400" dirty="0"/>
              <a:t>Detect application type (Skype, </a:t>
            </a:r>
            <a:r>
              <a:rPr lang="en-US" sz="2400" dirty="0" err="1"/>
              <a:t>Bittorrent</a:t>
            </a:r>
            <a:r>
              <a:rPr lang="en-US" sz="2400" dirty="0"/>
              <a:t>, etc.) or application family</a:t>
            </a:r>
          </a:p>
          <a:p>
            <a:pPr lvl="1"/>
            <a:r>
              <a:rPr lang="en-US" sz="2400" dirty="0"/>
              <a:t>Considered as the core of DPI</a:t>
            </a:r>
          </a:p>
          <a:p>
            <a:r>
              <a:rPr lang="en-US" sz="2800" dirty="0"/>
              <a:t>Protocol decoding and attribute extraction</a:t>
            </a:r>
          </a:p>
          <a:p>
            <a:pPr lvl="1"/>
            <a:r>
              <a:rPr lang="en-US" sz="2400" dirty="0"/>
              <a:t>Parse the packet structure (this depends on the protocol &amp; application)</a:t>
            </a:r>
          </a:p>
          <a:p>
            <a:pPr lvl="1"/>
            <a:r>
              <a:rPr lang="en-US" sz="2400" dirty="0"/>
              <a:t>Get protocol attributes (IP @, port numbers, …)</a:t>
            </a:r>
          </a:p>
          <a:p>
            <a:pPr lvl="1"/>
            <a:r>
              <a:rPr lang="en-US" sz="2400" dirty="0"/>
              <a:t>Get session attributes</a:t>
            </a:r>
          </a:p>
          <a:p>
            <a:pPr lvl="1"/>
            <a:r>
              <a:rPr lang="en-US" sz="2400" dirty="0"/>
              <a:t>Events and attributes may involve different packets </a:t>
            </a:r>
          </a:p>
          <a:p>
            <a:pPr lvl="2"/>
            <a:r>
              <a:rPr lang="en-US" sz="2000" dirty="0"/>
              <a:t>Attached file of an email</a:t>
            </a:r>
            <a:endParaRPr lang="fr-FR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B41A1-B7E5-412F-AE69-ABB1C3F5082A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B1CAC-F9A9-4D24-B508-24F3354838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DPI Drivers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(market driver)</a:t>
            </a:r>
          </a:p>
          <a:p>
            <a:pPr lvl="1"/>
            <a:r>
              <a:rPr lang="en-US" dirty="0"/>
              <a:t>High penetration rate for broadband  </a:t>
            </a:r>
          </a:p>
          <a:p>
            <a:pPr lvl="2"/>
            <a:r>
              <a:rPr lang="en-US" dirty="0"/>
              <a:t>At home: ADSL2+, VDSL2, </a:t>
            </a:r>
            <a:r>
              <a:rPr lang="en-US" dirty="0" err="1"/>
              <a:t>FTTx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Mobile: 3G+ and 4G</a:t>
            </a:r>
          </a:p>
          <a:p>
            <a:pPr lvl="1"/>
            <a:r>
              <a:rPr lang="en-US" dirty="0"/>
              <a:t>Bandwidth per user is ramping up (fixed and mobile)</a:t>
            </a:r>
          </a:p>
          <a:p>
            <a:r>
              <a:rPr lang="en-US" dirty="0"/>
              <a:t>Legal Interception (legislation driver)</a:t>
            </a:r>
          </a:p>
          <a:p>
            <a:pPr lvl="1"/>
            <a:r>
              <a:rPr lang="en-US" dirty="0"/>
              <a:t>Requirement for service providers </a:t>
            </a:r>
          </a:p>
          <a:p>
            <a:pPr lvl="1"/>
            <a:r>
              <a:rPr lang="en-US" dirty="0"/>
              <a:t>DPI is a core component </a:t>
            </a:r>
          </a:p>
          <a:p>
            <a:pPr lvl="1"/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6212608" y="1628800"/>
            <a:ext cx="2823888" cy="2044700"/>
            <a:chOff x="3116263" y="4292600"/>
            <a:chExt cx="2823888" cy="2044700"/>
          </a:xfrm>
        </p:grpSpPr>
        <p:sp>
          <p:nvSpPr>
            <p:cNvPr id="22531" name="AutoShape 4"/>
            <p:cNvSpPr>
              <a:spLocks noChangeArrowheads="1"/>
            </p:cNvSpPr>
            <p:nvPr/>
          </p:nvSpPr>
          <p:spPr bwMode="auto">
            <a:xfrm>
              <a:off x="3563938" y="4292600"/>
              <a:ext cx="1944687" cy="700088"/>
            </a:xfrm>
            <a:prstGeom prst="curvedDownArrow">
              <a:avLst>
                <a:gd name="adj1" fmla="val 55556"/>
                <a:gd name="adj2" fmla="val 111111"/>
                <a:gd name="adj3" fmla="val 33333"/>
              </a:avLst>
            </a:prstGeom>
            <a:solidFill>
              <a:schemeClr val="folHlink">
                <a:alpha val="7097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532" name="AutoShape 5"/>
            <p:cNvSpPr>
              <a:spLocks noChangeArrowheads="1"/>
            </p:cNvSpPr>
            <p:nvPr/>
          </p:nvSpPr>
          <p:spPr bwMode="auto">
            <a:xfrm flipH="1" flipV="1">
              <a:off x="3389313" y="5637213"/>
              <a:ext cx="1943100" cy="700087"/>
            </a:xfrm>
            <a:prstGeom prst="curvedDownArrow">
              <a:avLst>
                <a:gd name="adj1" fmla="val 55510"/>
                <a:gd name="adj2" fmla="val 111020"/>
                <a:gd name="adj3" fmla="val 33333"/>
              </a:avLst>
            </a:prstGeom>
            <a:solidFill>
              <a:schemeClr val="accent2">
                <a:alpha val="7097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533" name="Text Box 6"/>
            <p:cNvSpPr txBox="1">
              <a:spLocks noChangeArrowheads="1"/>
            </p:cNvSpPr>
            <p:nvPr/>
          </p:nvSpPr>
          <p:spPr bwMode="auto">
            <a:xfrm>
              <a:off x="3116263" y="5138738"/>
              <a:ext cx="128270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More Bandwidth</a:t>
              </a:r>
            </a:p>
          </p:txBody>
        </p:sp>
        <p:sp>
          <p:nvSpPr>
            <p:cNvPr id="22534" name="Text Box 7"/>
            <p:cNvSpPr txBox="1">
              <a:spLocks noChangeArrowheads="1"/>
            </p:cNvSpPr>
            <p:nvPr/>
          </p:nvSpPr>
          <p:spPr bwMode="auto">
            <a:xfrm>
              <a:off x="4397374" y="5138738"/>
              <a:ext cx="154277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More Applications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F20EA-2626-4CB5-A3FE-8FCA9F189A0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drivers: Applications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90576" y="1628800"/>
            <a:ext cx="1501904" cy="576064"/>
          </a:xfrm>
          <a:prstGeom prst="roundRect">
            <a:avLst>
              <a:gd name="adj" fmla="val 10000"/>
            </a:avLst>
          </a:prstGeom>
          <a:blipFill rotWithShape="0">
            <a:blip r:embed="rId8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7033151" y="3382750"/>
            <a:ext cx="1645920" cy="670054"/>
          </a:xfrm>
          <a:prstGeom prst="roundRect">
            <a:avLst>
              <a:gd name="adj" fmla="val 10000"/>
            </a:avLst>
          </a:prstGeom>
          <a:blipFill rotWithShape="0">
            <a:blip r:embed="rId9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7040764" y="4246846"/>
            <a:ext cx="1645920" cy="670054"/>
          </a:xfrm>
          <a:prstGeom prst="roundRect">
            <a:avLst>
              <a:gd name="adj" fmla="val 10000"/>
            </a:avLst>
          </a:prstGeom>
          <a:blipFill rotWithShape="0">
            <a:blip r:embed="rId10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7066522" y="5123821"/>
            <a:ext cx="1645920" cy="670054"/>
          </a:xfrm>
          <a:prstGeom prst="roundRect">
            <a:avLst>
              <a:gd name="adj" fmla="val 10000"/>
            </a:avLst>
          </a:prstGeom>
          <a:blipFill rotWithShape="0">
            <a:blip r:embed="rId11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402" name="Picture 2" descr="http://fr.techcrunch.com/wp-content/uploads/2011/12/facebook-logo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73233" y="2492896"/>
            <a:ext cx="1503223" cy="565498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E7DE2A-5080-470E-B81E-8921EAC4F19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monitoring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Needs for network monitoring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Measurements (what, where and how)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Limitations (briefly)</a:t>
            </a:r>
          </a:p>
          <a:p>
            <a:r>
              <a:rPr lang="en-US" dirty="0"/>
              <a:t>Deep Packet Inspection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DPI and why it is needed</a:t>
            </a:r>
          </a:p>
          <a:p>
            <a:pPr lvl="1"/>
            <a:r>
              <a:rPr lang="en-US" dirty="0"/>
              <a:t>Application classification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Traffic attributes extraction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monitoring with DPI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Abstract description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67675-0F04-473A-B307-39977C292E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Application classification: </a:t>
            </a:r>
            <a:br>
              <a:rPr lang="en-US" dirty="0"/>
            </a:br>
            <a:r>
              <a:rPr lang="en-US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High number of applications and protocols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Same Application – Different Implementations/versions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Bittorrent</a:t>
            </a:r>
            <a:r>
              <a:rPr lang="en-US" dirty="0"/>
              <a:t> has more than 30 different client implementations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IM or VoIP don’t use similar protocols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Evolving Architectures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Client/server, Cashes, P2P, Client’s network surroundings: Firewall/NAT, Proxy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Various Clients: PC, Smartphone, Gaming Console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Symmetric vs. Asymmetric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Frequent Updates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Can vary from every year to every month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Typically will affect protocol format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 of Encryption (Obfuscation)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Primarily designed for counter measuring operator’s throttling and monitoring efforts (</a:t>
            </a:r>
            <a:r>
              <a:rPr lang="en-US" dirty="0" err="1"/>
              <a:t>eMule</a:t>
            </a:r>
            <a:r>
              <a:rPr lang="en-US" dirty="0"/>
              <a:t>, </a:t>
            </a:r>
            <a:r>
              <a:rPr lang="en-US" dirty="0" err="1"/>
              <a:t>Bittorrent</a:t>
            </a:r>
            <a:r>
              <a:rPr lang="en-US" dirty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In some cases protect proprietary implementation (Skype)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Need to differentiate use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“Good” (legit streaming, SW updates) vs. “Bad” (pirated file sharing) P2P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Need to recognize application subtleties for proper actions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Example: MSN IM – block VoIP &amp; Streaming, allow Chat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FD62B-3C43-40B8-8292-0B76B81F309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Application classification: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techniques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Port based classification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Pattern matching based classification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Statistical classification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F9E86F-DEEA-4E2D-B457-CD9F75D3A8AC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Application classification</a:t>
            </a:r>
            <a:br>
              <a:rPr lang="en-US" dirty="0"/>
            </a:br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56992"/>
          </a:xfrm>
        </p:spPr>
        <p:txBody>
          <a:bodyPr rtlCol="0">
            <a:normAutofit fontScale="85000" lnSpcReduction="20000"/>
          </a:bodyPr>
          <a:lstStyle/>
          <a:p>
            <a:pPr marL="295275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Completeness</a:t>
            </a:r>
          </a:p>
          <a:p>
            <a:pPr marL="695325" lvl="1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Ratio of the application detection count over the expected detection count</a:t>
            </a:r>
          </a:p>
          <a:p>
            <a:pPr marL="695325" lvl="1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/>
              <a:t>Low </a:t>
            </a:r>
            <a:r>
              <a:rPr lang="en-GB" dirty="0"/>
              <a:t>detection completeness indicates many false negatives. </a:t>
            </a:r>
          </a:p>
          <a:p>
            <a:pPr marL="695325" lvl="1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 false negative is the inability to classify a flow of application A as a flow of application A. 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629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Ratio of the correct detections over the detection count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Measures how correct the detection technique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It may not be more than 100%.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lack of accuracy leads to false positives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 false positive is the classification of application B as being application 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1560" y="5301208"/>
            <a:ext cx="7848872" cy="1224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95275" indent="-295275" fontAlgn="auto">
              <a:lnSpc>
                <a:spcPct val="105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295275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Impacted if the classification technique is weak</a:t>
            </a:r>
          </a:p>
          <a:p>
            <a:pPr marL="295275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marL="295275" indent="-295275" fontAlgn="auto">
              <a:lnSpc>
                <a:spcPct val="10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>
                <a:solidFill>
                  <a:schemeClr val="tx1"/>
                </a:solidFill>
              </a:rPr>
              <a:t>Target: reduce false positives and false negatives in order to reach a sufficient enough accuracy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E7F92-51CD-488F-B38E-C3CC3F53F4AA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4246B-A5AE-45C9-9311-C44B693AB3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Port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5275" indent="-295275">
              <a:lnSpc>
                <a:spcPct val="80000"/>
              </a:lnSpc>
            </a:pPr>
            <a:r>
              <a:rPr lang="en-US" sz="2700" dirty="0"/>
              <a:t>Reasoning:</a:t>
            </a:r>
          </a:p>
          <a:p>
            <a:pPr marL="571500" lvl="1" indent="-274638">
              <a:lnSpc>
                <a:spcPct val="80000"/>
              </a:lnSpc>
            </a:pPr>
            <a:r>
              <a:rPr lang="en-US" sz="2400" dirty="0"/>
              <a:t>Many applications and protocols have assigned port numbers (and widely used)</a:t>
            </a:r>
          </a:p>
          <a:p>
            <a:pPr marL="695325" lvl="1" indent="-295275">
              <a:lnSpc>
                <a:spcPct val="80000"/>
              </a:lnSpc>
            </a:pPr>
            <a:r>
              <a:rPr lang="en-US" sz="2300" dirty="0"/>
              <a:t>Example: email</a:t>
            </a:r>
          </a:p>
          <a:p>
            <a:pPr marL="971550" lvl="2" indent="-274638">
              <a:lnSpc>
                <a:spcPct val="80000"/>
              </a:lnSpc>
            </a:pPr>
            <a:r>
              <a:rPr lang="en-US" sz="2000" dirty="0"/>
              <a:t>Incoming POP3: 110 (995 if using SSL)</a:t>
            </a:r>
          </a:p>
          <a:p>
            <a:pPr marL="971550" lvl="2" indent="-274638">
              <a:lnSpc>
                <a:spcPct val="80000"/>
              </a:lnSpc>
            </a:pPr>
            <a:r>
              <a:rPr lang="en-US" sz="2000" dirty="0"/>
              <a:t>Outgoing SMTP: 25</a:t>
            </a:r>
          </a:p>
          <a:p>
            <a:pPr marL="295275" indent="-295275">
              <a:lnSpc>
                <a:spcPct val="80000"/>
              </a:lnSpc>
            </a:pPr>
            <a:r>
              <a:rPr lang="en-US" sz="2700" dirty="0"/>
              <a:t>The Good - It’s easy </a:t>
            </a:r>
            <a:r>
              <a:rPr lang="en-US" sz="2700" dirty="0">
                <a:sym typeface="Wingdings" pitchFamily="2" charset="2"/>
              </a:rPr>
              <a:t></a:t>
            </a:r>
            <a:r>
              <a:rPr lang="en-US" sz="2700" dirty="0"/>
              <a:t> The Bad - It’s too easy </a:t>
            </a:r>
            <a:r>
              <a:rPr lang="en-US" sz="2700" dirty="0">
                <a:sym typeface="Wingdings" pitchFamily="2" charset="2"/>
              </a:rPr>
              <a:t></a:t>
            </a:r>
            <a:endParaRPr lang="en-US" sz="2700" dirty="0"/>
          </a:p>
          <a:p>
            <a:pPr marL="571500" lvl="1" indent="-274638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Many applications disguise the traffic using ports usually used by different protocols (80, 25, 110, …)</a:t>
            </a:r>
          </a:p>
          <a:p>
            <a:pPr marL="971550" lvl="2" indent="-274638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Firewall and Nat traversal</a:t>
            </a:r>
          </a:p>
          <a:p>
            <a:pPr marL="571500" lvl="1" indent="-274638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New or unknown protocols</a:t>
            </a:r>
          </a:p>
          <a:p>
            <a:pPr marL="571500" lvl="1" indent="-274638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Applications that choose a random port number</a:t>
            </a:r>
          </a:p>
          <a:p>
            <a:pPr marL="571500" lvl="1" indent="-274638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Accuracy ~ 30 – 70 % (close to 0% for some applications: P2P)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B4656A-F046-432B-B99F-F105B9D9A3D8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Port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95288" y="2997200"/>
            <a:ext cx="7921625" cy="0"/>
          </a:xfrm>
          <a:prstGeom prst="line">
            <a:avLst/>
          </a:prstGeom>
          <a:noFill/>
          <a:ln w="57150">
            <a:solidFill>
              <a:srgbClr val="3333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550" y="2852738"/>
            <a:ext cx="215900" cy="4318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7450" y="2852738"/>
            <a:ext cx="7921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3000" y="2852738"/>
            <a:ext cx="215900" cy="4318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2852738"/>
            <a:ext cx="1366838" cy="4318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3588" y="2852738"/>
            <a:ext cx="719137" cy="4318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57688" y="2852738"/>
            <a:ext cx="215900" cy="4318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68988" y="2852738"/>
            <a:ext cx="20875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3088" y="2852738"/>
            <a:ext cx="215900" cy="431800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708400" y="3284538"/>
            <a:ext cx="1871663" cy="1439862"/>
            <a:chOff x="2336" y="2069"/>
            <a:chExt cx="1179" cy="907"/>
          </a:xfrm>
        </p:grpSpPr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2339" y="2659"/>
              <a:ext cx="593" cy="317"/>
              <a:chOff x="703" y="2387"/>
              <a:chExt cx="904" cy="317"/>
            </a:xfrm>
          </p:grpSpPr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70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88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97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106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115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24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1337" y="2387"/>
                <a:ext cx="90" cy="317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142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151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2928" y="2659"/>
              <a:ext cx="593" cy="317"/>
              <a:chOff x="703" y="2387"/>
              <a:chExt cx="904" cy="317"/>
            </a:xfrm>
          </p:grpSpPr>
          <p:sp>
            <p:nvSpPr>
              <p:cNvPr id="18" name="Rectangle 27"/>
              <p:cNvSpPr>
                <a:spLocks noChangeArrowheads="1"/>
              </p:cNvSpPr>
              <p:nvPr/>
            </p:nvSpPr>
            <p:spPr bwMode="auto">
              <a:xfrm>
                <a:off x="703" y="2387"/>
                <a:ext cx="90" cy="317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Rectangle 28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0" name="Rectangle 29"/>
              <p:cNvSpPr>
                <a:spLocks noChangeArrowheads="1"/>
              </p:cNvSpPr>
              <p:nvPr/>
            </p:nvSpPr>
            <p:spPr bwMode="auto">
              <a:xfrm>
                <a:off x="883" y="2387"/>
                <a:ext cx="90" cy="317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97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Rectangle 31"/>
              <p:cNvSpPr>
                <a:spLocks noChangeArrowheads="1"/>
              </p:cNvSpPr>
              <p:nvPr/>
            </p:nvSpPr>
            <p:spPr bwMode="auto">
              <a:xfrm>
                <a:off x="106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1153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24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33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42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17" y="2387"/>
                <a:ext cx="90" cy="31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>
              <a:off x="2336" y="2069"/>
              <a:ext cx="408" cy="59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2880" y="2069"/>
              <a:ext cx="635" cy="59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AutoShape 41"/>
          <p:cNvSpPr>
            <a:spLocks/>
          </p:cNvSpPr>
          <p:nvPr/>
        </p:nvSpPr>
        <p:spPr bwMode="auto">
          <a:xfrm rot="5400000">
            <a:off x="4482307" y="4599781"/>
            <a:ext cx="323850" cy="719137"/>
          </a:xfrm>
          <a:prstGeom prst="rightBrace">
            <a:avLst>
              <a:gd name="adj1" fmla="val 18505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907704" y="5158353"/>
            <a:ext cx="5472608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 sz="2200" dirty="0">
                <a:ea typeface="Dotum" pitchFamily="34" charset="-127"/>
              </a:rPr>
              <a:t>Basic  header information (port numbers)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395288" y="3429000"/>
            <a:ext cx="720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7812088" y="3429000"/>
            <a:ext cx="720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7D1BC-C9BC-4544-86E2-7E7E1A3273E2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606673"/>
            <a:ext cx="8153400" cy="76944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fr-FR" dirty="0" err="1"/>
              <a:t>Ingénierie</a:t>
            </a:r>
            <a:r>
              <a:rPr lang="en-GB" altLang="fr-FR" dirty="0"/>
              <a:t> des </a:t>
            </a:r>
            <a:r>
              <a:rPr lang="en-GB" altLang="fr-FR" dirty="0" err="1"/>
              <a:t>protocoles</a:t>
            </a:r>
            <a:endParaRPr lang="en-GB" altLang="fr-FR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503727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u="none" dirty="0"/>
              <a:t>Les différentes étapes du cycle de vie des protocoles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Expression des besoins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Conception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Description Formelle             développement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Vérification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Implantation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Test et validation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Déploiement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dirty="0"/>
              <a:t>Maintenance </a:t>
            </a:r>
          </a:p>
        </p:txBody>
      </p:sp>
      <p:sp>
        <p:nvSpPr>
          <p:cNvPr id="2" name="Accolade fermante 1"/>
          <p:cNvSpPr/>
          <p:nvPr/>
        </p:nvSpPr>
        <p:spPr>
          <a:xfrm>
            <a:off x="4716016" y="2924944"/>
            <a:ext cx="432048" cy="2808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èche : droite 2"/>
          <p:cNvSpPr/>
          <p:nvPr/>
        </p:nvSpPr>
        <p:spPr>
          <a:xfrm rot="10800000">
            <a:off x="4118599" y="6408711"/>
            <a:ext cx="792088" cy="332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8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95275" indent="-295275"/>
            <a:r>
              <a:rPr lang="en-US" dirty="0"/>
              <a:t>Reasoning:</a:t>
            </a:r>
          </a:p>
          <a:p>
            <a:pPr marL="571500" lvl="1" indent="-274638"/>
            <a:r>
              <a:rPr lang="en-US" dirty="0"/>
              <a:t>Many applications have pure textual identifiers</a:t>
            </a:r>
          </a:p>
          <a:p>
            <a:pPr lvl="2"/>
            <a:r>
              <a:rPr lang="en-US" dirty="0"/>
              <a:t>Defined in the application or protocol specification documents (RFCs, 3GPP, ITU)</a:t>
            </a:r>
          </a:p>
          <a:p>
            <a:pPr lvl="2"/>
            <a:r>
              <a:rPr lang="en-US" dirty="0"/>
              <a:t>Ex: HTTP request must start with </a:t>
            </a:r>
          </a:p>
          <a:p>
            <a:pPr lvl="2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  URI   </a:t>
            </a:r>
            <a:r>
              <a:rPr lang="en-US" b="1" dirty="0">
                <a:solidFill>
                  <a:srgbClr val="FF0000"/>
                </a:solidFill>
              </a:rPr>
              <a:t>HTTP/1.1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295275" indent="-295275"/>
            <a:r>
              <a:rPr lang="en-US" dirty="0"/>
              <a:t>Easy to search for</a:t>
            </a:r>
          </a:p>
          <a:p>
            <a:pPr marL="571500" lvl="1" indent="-274638"/>
            <a:r>
              <a:rPr lang="en-US" dirty="0"/>
              <a:t>Very easy if in a specific location within a packet</a:t>
            </a:r>
          </a:p>
          <a:p>
            <a:pPr marL="295275" indent="-295275"/>
            <a:r>
              <a:rPr lang="en-US" dirty="0"/>
              <a:t>Uniqueness not always guaranteed</a:t>
            </a:r>
          </a:p>
          <a:p>
            <a:pPr marL="571500" lvl="1" indent="-274638"/>
            <a:r>
              <a:rPr lang="en-US" dirty="0"/>
              <a:t>Risk to have false positives!</a:t>
            </a:r>
          </a:p>
          <a:p>
            <a:pPr marL="171450" indent="-274638"/>
            <a:r>
              <a:rPr lang="en-US" dirty="0"/>
              <a:t>Pattern may involve different packets</a:t>
            </a:r>
          </a:p>
          <a:p>
            <a:pPr marL="571500" lvl="1" indent="-274638"/>
            <a:r>
              <a:rPr lang="en-US" dirty="0"/>
              <a:t>Track the connection state and signature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4B8F5-0893-4A53-8503-5F835FCD9076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94915" y="3717379"/>
            <a:ext cx="7921625" cy="0"/>
          </a:xfrm>
          <a:prstGeom prst="line">
            <a:avLst/>
          </a:prstGeom>
          <a:noFill/>
          <a:ln w="57150">
            <a:solidFill>
              <a:srgbClr val="3333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177" y="3572917"/>
            <a:ext cx="215900" cy="431800"/>
          </a:xfrm>
          <a:prstGeom prst="rect">
            <a:avLst/>
          </a:prstGeom>
          <a:pattFill prst="pct70">
            <a:fgClr>
              <a:schemeClr val="folHlink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87077" y="3572917"/>
            <a:ext cx="792163" cy="431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12627" y="3572917"/>
            <a:ext cx="215900" cy="431800"/>
          </a:xfrm>
          <a:prstGeom prst="rect">
            <a:avLst/>
          </a:prstGeom>
          <a:pattFill prst="pct70">
            <a:fgClr>
              <a:schemeClr val="folHlink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28527" y="3572917"/>
            <a:ext cx="1366838" cy="431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3215" y="3572917"/>
            <a:ext cx="719137" cy="431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57315" y="3572917"/>
            <a:ext cx="215900" cy="431800"/>
          </a:xfrm>
          <a:prstGeom prst="rect">
            <a:avLst/>
          </a:prstGeom>
          <a:pattFill prst="pct70">
            <a:fgClr>
              <a:schemeClr val="folHlink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68615" y="3572917"/>
            <a:ext cx="2087562" cy="431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652715" y="3572917"/>
            <a:ext cx="215900" cy="431800"/>
          </a:xfrm>
          <a:prstGeom prst="rect">
            <a:avLst/>
          </a:prstGeom>
          <a:pattFill prst="pct70">
            <a:fgClr>
              <a:schemeClr val="folHlink"/>
            </a:fgClr>
            <a:bgClr>
              <a:schemeClr val="bg1"/>
            </a:bgClr>
          </a:patt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pic>
        <p:nvPicPr>
          <p:cNvPr id="13" name="Picture 35" descr="magnifi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827" y="3717379"/>
            <a:ext cx="79216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14"/>
          <p:cNvGrpSpPr>
            <a:grpSpLocks/>
          </p:cNvGrpSpPr>
          <p:nvPr/>
        </p:nvGrpSpPr>
        <p:grpSpPr bwMode="auto">
          <a:xfrm>
            <a:off x="3708027" y="4004717"/>
            <a:ext cx="1871663" cy="1439862"/>
            <a:chOff x="2336" y="2069"/>
            <a:chExt cx="1179" cy="907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2339" y="2659"/>
              <a:ext cx="593" cy="317"/>
              <a:chOff x="703" y="2387"/>
              <a:chExt cx="904" cy="317"/>
            </a:xfrm>
          </p:grpSpPr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70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88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97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1063" y="2387"/>
                <a:ext cx="90" cy="317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15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124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133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142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1517" y="2387"/>
                <a:ext cx="90" cy="317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2928" y="2659"/>
              <a:ext cx="593" cy="317"/>
              <a:chOff x="703" y="2387"/>
              <a:chExt cx="904" cy="317"/>
            </a:xfrm>
          </p:grpSpPr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70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88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973" y="2387"/>
                <a:ext cx="90" cy="317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106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Rectangle 30"/>
              <p:cNvSpPr>
                <a:spLocks noChangeArrowheads="1"/>
              </p:cNvSpPr>
              <p:nvPr/>
            </p:nvSpPr>
            <p:spPr bwMode="auto">
              <a:xfrm>
                <a:off x="1153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124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133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142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Rectangle 34"/>
              <p:cNvSpPr>
                <a:spLocks noChangeArrowheads="1"/>
              </p:cNvSpPr>
              <p:nvPr/>
            </p:nvSpPr>
            <p:spPr bwMode="auto">
              <a:xfrm>
                <a:off x="1517" y="2387"/>
                <a:ext cx="90" cy="317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FF3300"/>
                  </a:buClr>
                  <a:buSzPct val="120000"/>
                  <a:buFontTx/>
                  <a:buChar char="•"/>
                </a:pPr>
                <a:endParaRPr lang="fr-FR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H="1">
              <a:off x="2336" y="2069"/>
              <a:ext cx="408" cy="59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880" y="2069"/>
              <a:ext cx="635" cy="59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" name="AutoShape 38"/>
          <p:cNvSpPr>
            <a:spLocks/>
          </p:cNvSpPr>
          <p:nvPr/>
        </p:nvSpPr>
        <p:spPr bwMode="auto">
          <a:xfrm rot="5400000">
            <a:off x="4374777" y="5139779"/>
            <a:ext cx="323850" cy="10795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3300"/>
              </a:buClr>
              <a:buSzPct val="120000"/>
              <a:buFontTx/>
              <a:buChar char="•"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438027" y="5798592"/>
            <a:ext cx="410881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ea typeface="Dotum" pitchFamily="34" charset="-127"/>
              </a:rPr>
              <a:t>information regarding connection state</a:t>
            </a:r>
          </a:p>
        </p:txBody>
      </p:sp>
      <p:sp>
        <p:nvSpPr>
          <p:cNvPr id="41" name="Freeform 40" descr="Dark vertical"/>
          <p:cNvSpPr>
            <a:spLocks/>
          </p:cNvSpPr>
          <p:nvPr/>
        </p:nvSpPr>
        <p:spPr bwMode="auto">
          <a:xfrm>
            <a:off x="2852365" y="3644354"/>
            <a:ext cx="350837" cy="288925"/>
          </a:xfrm>
          <a:custGeom>
            <a:avLst/>
            <a:gdLst>
              <a:gd name="T0" fmla="*/ 205607 w 215"/>
              <a:gd name="T1" fmla="*/ 267001 h 369"/>
              <a:gd name="T2" fmla="*/ 138703 w 215"/>
              <a:gd name="T3" fmla="*/ 235681 h 369"/>
              <a:gd name="T4" fmla="*/ 99540 w 215"/>
              <a:gd name="T5" fmla="*/ 216107 h 369"/>
              <a:gd name="T6" fmla="*/ 73431 w 215"/>
              <a:gd name="T7" fmla="*/ 25839 h 369"/>
              <a:gd name="T8" fmla="*/ 151757 w 215"/>
              <a:gd name="T9" fmla="*/ 783 h 369"/>
              <a:gd name="T10" fmla="*/ 257824 w 215"/>
              <a:gd name="T11" fmla="*/ 44631 h 369"/>
              <a:gd name="T12" fmla="*/ 350837 w 215"/>
              <a:gd name="T13" fmla="*/ 95525 h 369"/>
              <a:gd name="T14" fmla="*/ 337783 w 215"/>
              <a:gd name="T15" fmla="*/ 229417 h 369"/>
              <a:gd name="T16" fmla="*/ 205607 w 215"/>
              <a:gd name="T17" fmla="*/ 267001 h 3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5"/>
              <a:gd name="T28" fmla="*/ 0 h 369"/>
              <a:gd name="T29" fmla="*/ 215 w 215"/>
              <a:gd name="T30" fmla="*/ 369 h 3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5" h="369">
                <a:moveTo>
                  <a:pt x="126" y="341"/>
                </a:moveTo>
                <a:cubicBezTo>
                  <a:pt x="112" y="328"/>
                  <a:pt x="99" y="315"/>
                  <a:pt x="85" y="301"/>
                </a:cubicBezTo>
                <a:cubicBezTo>
                  <a:pt x="77" y="293"/>
                  <a:pt x="61" y="276"/>
                  <a:pt x="61" y="276"/>
                </a:cubicBezTo>
                <a:cubicBezTo>
                  <a:pt x="28" y="177"/>
                  <a:pt x="0" y="206"/>
                  <a:pt x="45" y="33"/>
                </a:cubicBezTo>
                <a:cubicBezTo>
                  <a:pt x="50" y="14"/>
                  <a:pt x="93" y="1"/>
                  <a:pt x="93" y="1"/>
                </a:cubicBezTo>
                <a:cubicBezTo>
                  <a:pt x="151" y="8"/>
                  <a:pt x="177" y="0"/>
                  <a:pt x="158" y="57"/>
                </a:cubicBezTo>
                <a:cubicBezTo>
                  <a:pt x="170" y="119"/>
                  <a:pt x="168" y="91"/>
                  <a:pt x="215" y="122"/>
                </a:cubicBezTo>
                <a:cubicBezTo>
                  <a:pt x="212" y="179"/>
                  <a:pt x="212" y="236"/>
                  <a:pt x="207" y="293"/>
                </a:cubicBezTo>
                <a:cubicBezTo>
                  <a:pt x="204" y="324"/>
                  <a:pt x="154" y="369"/>
                  <a:pt x="126" y="341"/>
                </a:cubicBezTo>
                <a:close/>
              </a:path>
            </a:pathLst>
          </a:custGeom>
          <a:pattFill prst="dkVert">
            <a:fgClr>
              <a:schemeClr val="accent1"/>
            </a:fgClr>
            <a:bgClr>
              <a:schemeClr val="bg1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42" name="Picture 41" descr="magnifi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6940" y="3428454"/>
            <a:ext cx="10080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Group 116"/>
          <p:cNvGrpSpPr>
            <a:grpSpLocks/>
          </p:cNvGrpSpPr>
          <p:nvPr/>
        </p:nvGrpSpPr>
        <p:grpSpPr bwMode="auto">
          <a:xfrm>
            <a:off x="5795590" y="2493417"/>
            <a:ext cx="2016125" cy="1295400"/>
            <a:chOff x="3651" y="1117"/>
            <a:chExt cx="1270" cy="816"/>
          </a:xfrm>
        </p:grpSpPr>
        <p:sp>
          <p:nvSpPr>
            <p:cNvPr id="44" name="Rectangle 97"/>
            <p:cNvSpPr>
              <a:spLocks noChangeArrowheads="1"/>
            </p:cNvSpPr>
            <p:nvPr/>
          </p:nvSpPr>
          <p:spPr bwMode="auto">
            <a:xfrm>
              <a:off x="3651" y="1117"/>
              <a:ext cx="227" cy="272"/>
            </a:xfrm>
            <a:prstGeom prst="rect">
              <a:avLst/>
            </a:prstGeom>
            <a:solidFill>
              <a:srgbClr val="9900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45" name="Rectangle 98"/>
            <p:cNvSpPr>
              <a:spLocks noChangeArrowheads="1"/>
            </p:cNvSpPr>
            <p:nvPr/>
          </p:nvSpPr>
          <p:spPr bwMode="auto">
            <a:xfrm>
              <a:off x="3878" y="1117"/>
              <a:ext cx="182" cy="272"/>
            </a:xfrm>
            <a:prstGeom prst="rect">
              <a:avLst/>
            </a:prstGeom>
            <a:solidFill>
              <a:srgbClr val="CC0000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46" name="Rectangle 100"/>
            <p:cNvSpPr>
              <a:spLocks noChangeArrowheads="1"/>
            </p:cNvSpPr>
            <p:nvPr/>
          </p:nvSpPr>
          <p:spPr bwMode="auto">
            <a:xfrm>
              <a:off x="4060" y="1117"/>
              <a:ext cx="44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47" name="Rectangle 101" descr="Horizontal brick"/>
            <p:cNvSpPr>
              <a:spLocks noChangeArrowheads="1"/>
            </p:cNvSpPr>
            <p:nvPr/>
          </p:nvSpPr>
          <p:spPr bwMode="auto">
            <a:xfrm>
              <a:off x="4106" y="1117"/>
              <a:ext cx="318" cy="272"/>
            </a:xfrm>
            <a:prstGeom prst="rect">
              <a:avLst/>
            </a:prstGeom>
            <a:pattFill prst="horzBrick">
              <a:fgClr>
                <a:srgbClr val="FF33CC"/>
              </a:fgClr>
              <a:bgClr>
                <a:schemeClr val="bg1"/>
              </a:bgClr>
            </a:patt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48" name="Rectangle 102"/>
            <p:cNvSpPr>
              <a:spLocks noChangeArrowheads="1"/>
            </p:cNvSpPr>
            <p:nvPr/>
          </p:nvSpPr>
          <p:spPr bwMode="auto">
            <a:xfrm>
              <a:off x="4423" y="1117"/>
              <a:ext cx="181" cy="27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49" name="Rectangle 103"/>
            <p:cNvSpPr>
              <a:spLocks noChangeArrowheads="1"/>
            </p:cNvSpPr>
            <p:nvPr/>
          </p:nvSpPr>
          <p:spPr bwMode="auto">
            <a:xfrm>
              <a:off x="4604" y="1117"/>
              <a:ext cx="317" cy="2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50" name="Line 104"/>
            <p:cNvSpPr>
              <a:spLocks noChangeShapeType="1"/>
            </p:cNvSpPr>
            <p:nvPr/>
          </p:nvSpPr>
          <p:spPr bwMode="auto">
            <a:xfrm flipV="1">
              <a:off x="4785" y="1389"/>
              <a:ext cx="136" cy="49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Line 105"/>
            <p:cNvSpPr>
              <a:spLocks noChangeShapeType="1"/>
            </p:cNvSpPr>
            <p:nvPr/>
          </p:nvSpPr>
          <p:spPr bwMode="auto">
            <a:xfrm flipH="1" flipV="1">
              <a:off x="3651" y="1389"/>
              <a:ext cx="998" cy="5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" name="Freeform 106" descr="Dark vertical"/>
          <p:cNvSpPr>
            <a:spLocks/>
          </p:cNvSpPr>
          <p:nvPr/>
        </p:nvSpPr>
        <p:spPr bwMode="auto">
          <a:xfrm>
            <a:off x="7308477" y="3644354"/>
            <a:ext cx="350838" cy="288925"/>
          </a:xfrm>
          <a:custGeom>
            <a:avLst/>
            <a:gdLst>
              <a:gd name="T0" fmla="*/ 205607 w 215"/>
              <a:gd name="T1" fmla="*/ 267001 h 369"/>
              <a:gd name="T2" fmla="*/ 138703 w 215"/>
              <a:gd name="T3" fmla="*/ 235681 h 369"/>
              <a:gd name="T4" fmla="*/ 99540 w 215"/>
              <a:gd name="T5" fmla="*/ 216107 h 369"/>
              <a:gd name="T6" fmla="*/ 73431 w 215"/>
              <a:gd name="T7" fmla="*/ 25839 h 369"/>
              <a:gd name="T8" fmla="*/ 151758 w 215"/>
              <a:gd name="T9" fmla="*/ 783 h 369"/>
              <a:gd name="T10" fmla="*/ 257825 w 215"/>
              <a:gd name="T11" fmla="*/ 44631 h 369"/>
              <a:gd name="T12" fmla="*/ 350838 w 215"/>
              <a:gd name="T13" fmla="*/ 95525 h 369"/>
              <a:gd name="T14" fmla="*/ 337784 w 215"/>
              <a:gd name="T15" fmla="*/ 229417 h 369"/>
              <a:gd name="T16" fmla="*/ 205607 w 215"/>
              <a:gd name="T17" fmla="*/ 267001 h 3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5"/>
              <a:gd name="T28" fmla="*/ 0 h 369"/>
              <a:gd name="T29" fmla="*/ 215 w 215"/>
              <a:gd name="T30" fmla="*/ 369 h 3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5" h="369">
                <a:moveTo>
                  <a:pt x="126" y="341"/>
                </a:moveTo>
                <a:cubicBezTo>
                  <a:pt x="112" y="328"/>
                  <a:pt x="99" y="315"/>
                  <a:pt x="85" y="301"/>
                </a:cubicBezTo>
                <a:cubicBezTo>
                  <a:pt x="77" y="293"/>
                  <a:pt x="61" y="276"/>
                  <a:pt x="61" y="276"/>
                </a:cubicBezTo>
                <a:cubicBezTo>
                  <a:pt x="28" y="177"/>
                  <a:pt x="0" y="206"/>
                  <a:pt x="45" y="33"/>
                </a:cubicBezTo>
                <a:cubicBezTo>
                  <a:pt x="50" y="14"/>
                  <a:pt x="93" y="1"/>
                  <a:pt x="93" y="1"/>
                </a:cubicBezTo>
                <a:cubicBezTo>
                  <a:pt x="151" y="8"/>
                  <a:pt x="177" y="0"/>
                  <a:pt x="158" y="57"/>
                </a:cubicBezTo>
                <a:cubicBezTo>
                  <a:pt x="170" y="119"/>
                  <a:pt x="168" y="91"/>
                  <a:pt x="215" y="122"/>
                </a:cubicBezTo>
                <a:cubicBezTo>
                  <a:pt x="212" y="179"/>
                  <a:pt x="212" y="236"/>
                  <a:pt x="207" y="293"/>
                </a:cubicBezTo>
                <a:cubicBezTo>
                  <a:pt x="204" y="324"/>
                  <a:pt x="154" y="369"/>
                  <a:pt x="126" y="341"/>
                </a:cubicBezTo>
                <a:close/>
              </a:path>
            </a:pathLst>
          </a:custGeom>
          <a:pattFill prst="dkVert">
            <a:fgClr>
              <a:schemeClr val="accent1"/>
            </a:fgClr>
            <a:bgClr>
              <a:schemeClr val="bg1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53" name="Picture 107" descr="magnifi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3652" y="3503067"/>
            <a:ext cx="10810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Group 115"/>
          <p:cNvGrpSpPr>
            <a:grpSpLocks/>
          </p:cNvGrpSpPr>
          <p:nvPr/>
        </p:nvGrpSpPr>
        <p:grpSpPr bwMode="auto">
          <a:xfrm>
            <a:off x="1691902" y="2204492"/>
            <a:ext cx="2951163" cy="1584325"/>
            <a:chOff x="1066" y="935"/>
            <a:chExt cx="1859" cy="998"/>
          </a:xfrm>
        </p:grpSpPr>
        <p:sp>
          <p:nvSpPr>
            <p:cNvPr id="55" name="Rectangle 86"/>
            <p:cNvSpPr>
              <a:spLocks noChangeArrowheads="1"/>
            </p:cNvSpPr>
            <p:nvPr/>
          </p:nvSpPr>
          <p:spPr bwMode="auto">
            <a:xfrm>
              <a:off x="1066" y="1117"/>
              <a:ext cx="453" cy="272"/>
            </a:xfrm>
            <a:prstGeom prst="rect">
              <a:avLst/>
            </a:prstGeom>
            <a:solidFill>
              <a:srgbClr val="9900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56" name="Rectangle 87"/>
            <p:cNvSpPr>
              <a:spLocks noChangeArrowheads="1"/>
            </p:cNvSpPr>
            <p:nvPr/>
          </p:nvSpPr>
          <p:spPr bwMode="auto">
            <a:xfrm>
              <a:off x="1519" y="1117"/>
              <a:ext cx="182" cy="272"/>
            </a:xfrm>
            <a:prstGeom prst="rect">
              <a:avLst/>
            </a:prstGeom>
            <a:solidFill>
              <a:srgbClr val="CC0000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1701" y="1117"/>
              <a:ext cx="317" cy="272"/>
            </a:xfrm>
            <a:prstGeom prst="rect">
              <a:avLst/>
            </a:prstGeom>
            <a:solidFill>
              <a:srgbClr val="00CC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58" name="Rectangle 89"/>
            <p:cNvSpPr>
              <a:spLocks noChangeArrowheads="1"/>
            </p:cNvSpPr>
            <p:nvPr/>
          </p:nvSpPr>
          <p:spPr bwMode="auto">
            <a:xfrm>
              <a:off x="2018" y="1117"/>
              <a:ext cx="44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59" name="Rectangle 90" descr="Horizontal brick"/>
            <p:cNvSpPr>
              <a:spLocks noChangeArrowheads="1"/>
            </p:cNvSpPr>
            <p:nvPr/>
          </p:nvSpPr>
          <p:spPr bwMode="auto">
            <a:xfrm>
              <a:off x="2064" y="1117"/>
              <a:ext cx="318" cy="272"/>
            </a:xfrm>
            <a:prstGeom prst="rect">
              <a:avLst/>
            </a:prstGeom>
            <a:pattFill prst="horzBrick">
              <a:fgClr>
                <a:srgbClr val="FF33CC"/>
              </a:fgClr>
              <a:bgClr>
                <a:schemeClr val="bg1"/>
              </a:bgClr>
            </a:patt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60" name="Rectangle 91"/>
            <p:cNvSpPr>
              <a:spLocks noChangeArrowheads="1"/>
            </p:cNvSpPr>
            <p:nvPr/>
          </p:nvSpPr>
          <p:spPr bwMode="auto">
            <a:xfrm>
              <a:off x="2381" y="1117"/>
              <a:ext cx="181" cy="27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2562" y="1117"/>
              <a:ext cx="317" cy="2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120000"/>
                <a:buFontTx/>
                <a:buChar char="•"/>
              </a:pPr>
              <a:endParaRPr lang="fr-FR">
                <a:solidFill>
                  <a:schemeClr val="bg2"/>
                </a:solidFill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 flipH="1" flipV="1">
              <a:off x="1066" y="1389"/>
              <a:ext cx="725" cy="5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Line 94"/>
            <p:cNvSpPr>
              <a:spLocks noChangeShapeType="1"/>
            </p:cNvSpPr>
            <p:nvPr/>
          </p:nvSpPr>
          <p:spPr bwMode="auto">
            <a:xfrm flipV="1">
              <a:off x="2018" y="1389"/>
              <a:ext cx="862" cy="5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Line 108"/>
            <p:cNvSpPr>
              <a:spLocks noChangeShapeType="1"/>
            </p:cNvSpPr>
            <p:nvPr/>
          </p:nvSpPr>
          <p:spPr bwMode="auto">
            <a:xfrm flipV="1">
              <a:off x="2245" y="935"/>
              <a:ext cx="680" cy="317"/>
            </a:xfrm>
            <a:prstGeom prst="lin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Line 109"/>
          <p:cNvSpPr>
            <a:spLocks noChangeShapeType="1"/>
          </p:cNvSpPr>
          <p:nvPr/>
        </p:nvSpPr>
        <p:spPr bwMode="auto">
          <a:xfrm>
            <a:off x="5508252" y="2204492"/>
            <a:ext cx="1223963" cy="5048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66" name="Picture 111" descr="fingerpr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190" y="1701254"/>
            <a:ext cx="1069975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Line 112"/>
          <p:cNvSpPr>
            <a:spLocks noChangeShapeType="1"/>
          </p:cNvSpPr>
          <p:nvPr/>
        </p:nvSpPr>
        <p:spPr bwMode="auto">
          <a:xfrm>
            <a:off x="394915" y="4149179"/>
            <a:ext cx="720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8" name="Line 113"/>
          <p:cNvSpPr>
            <a:spLocks noChangeShapeType="1"/>
          </p:cNvSpPr>
          <p:nvPr/>
        </p:nvSpPr>
        <p:spPr bwMode="auto">
          <a:xfrm>
            <a:off x="7811715" y="4149179"/>
            <a:ext cx="720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H="1">
            <a:off x="3563565" y="1988592"/>
            <a:ext cx="1079500" cy="7207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0" name="Text Box 118"/>
          <p:cNvSpPr txBox="1">
            <a:spLocks noChangeArrowheads="1"/>
          </p:cNvSpPr>
          <p:nvPr/>
        </p:nvSpPr>
        <p:spPr bwMode="auto">
          <a:xfrm>
            <a:off x="5517777" y="1766342"/>
            <a:ext cx="2685351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 dirty="0">
                <a:ea typeface="Dotum" pitchFamily="34" charset="-127"/>
              </a:rPr>
              <a:t>Signature over</a:t>
            </a:r>
            <a:br>
              <a:rPr lang="en-US" dirty="0">
                <a:ea typeface="Dotum" pitchFamily="34" charset="-127"/>
              </a:rPr>
            </a:br>
            <a:r>
              <a:rPr lang="en-US" dirty="0">
                <a:ea typeface="Dotum" pitchFamily="34" charset="-127"/>
              </a:rPr>
              <a:t> several packets found</a:t>
            </a:r>
          </a:p>
        </p:txBody>
      </p:sp>
      <p:sp>
        <p:nvSpPr>
          <p:cNvPr id="71" name="Date Placeholder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E070F7-6F8A-4611-BF3F-044E38E90B02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52" grpId="0" animBg="1"/>
      <p:bldP spid="65" grpId="0" animBg="1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16113"/>
            <a:ext cx="8375650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5724" dir="2700000" algn="ctr" rotWithShape="0">
              <a:srgbClr val="C0C0C0"/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CAD13-A560-44D1-9014-06413BCDFDC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95275" indent="-295275"/>
            <a:r>
              <a:rPr lang="en-US" dirty="0"/>
              <a:t>Many protocols have statistical and behavioral “signatures” that are not related to the data contents:</a:t>
            </a:r>
          </a:p>
          <a:p>
            <a:pPr marL="695325" lvl="1" indent="-295275"/>
            <a:r>
              <a:rPr lang="en-US" dirty="0"/>
              <a:t>Packet size</a:t>
            </a:r>
          </a:p>
          <a:p>
            <a:pPr marL="695325" lvl="1" indent="-295275"/>
            <a:r>
              <a:rPr lang="en-US" dirty="0"/>
              <a:t>Inter-arrival delay</a:t>
            </a:r>
          </a:p>
          <a:p>
            <a:pPr marL="695325" lvl="1" indent="-295275"/>
            <a:r>
              <a:rPr lang="en-US" dirty="0"/>
              <a:t>Specific exchange that can be assimilated to a state machine</a:t>
            </a:r>
          </a:p>
          <a:p>
            <a:pPr marL="295275" indent="-295275"/>
            <a:r>
              <a:rPr lang="en-US" dirty="0"/>
              <a:t>The detection requires a number of packets</a:t>
            </a:r>
          </a:p>
          <a:p>
            <a:pPr marL="295275" indent="-295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Example</a:t>
            </a:r>
          </a:p>
          <a:p>
            <a:pPr marL="571500" lvl="1" indent="-274638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Very close inter-arrival delays with low deviation from the average (VoIP)</a:t>
            </a:r>
          </a:p>
          <a:p>
            <a:pPr marL="295275" indent="-295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Extremely effective analysis when application uses </a:t>
            </a:r>
            <a:r>
              <a:rPr lang="en-US" dirty="0">
                <a:solidFill>
                  <a:srgbClr val="FF0000"/>
                </a:solidFill>
              </a:rPr>
              <a:t>encryption or obfuscation </a:t>
            </a:r>
          </a:p>
          <a:p>
            <a:pPr marL="695325" lvl="1" indent="-295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 simply when access to the payload is not possible</a:t>
            </a:r>
          </a:p>
          <a:p>
            <a:pPr marL="695325" lvl="1" indent="-295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Classification in the dark</a:t>
            </a:r>
          </a:p>
          <a:p>
            <a:pPr marL="295275" indent="-295275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F807C7-6EB1-4B58-B2A3-F8E66057E73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688133" y="2492077"/>
            <a:ext cx="5692775" cy="792163"/>
          </a:xfrm>
          <a:prstGeom prst="rightArrow">
            <a:avLst>
              <a:gd name="adj1" fmla="val 42731"/>
              <a:gd name="adj2" fmla="val 67971"/>
            </a:avLst>
          </a:prstGeom>
          <a:solidFill>
            <a:srgbClr val="00FFFF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chemeClr val="accent1"/>
                </a:solidFill>
              </a:rPr>
              <a:t>18 byte message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flipH="1">
            <a:off x="1688133" y="3428702"/>
            <a:ext cx="5692775" cy="792163"/>
          </a:xfrm>
          <a:prstGeom prst="rightArrow">
            <a:avLst>
              <a:gd name="adj1" fmla="val 42731"/>
              <a:gd name="adj2" fmla="val 67971"/>
            </a:avLst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chemeClr val="accent1"/>
                </a:solidFill>
              </a:rPr>
              <a:t>11 byte message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688133" y="4436765"/>
            <a:ext cx="5692775" cy="792162"/>
          </a:xfrm>
          <a:prstGeom prst="rightArrow">
            <a:avLst>
              <a:gd name="adj1" fmla="val 42731"/>
              <a:gd name="adj2" fmla="val 67971"/>
            </a:avLst>
          </a:prstGeom>
          <a:solidFill>
            <a:srgbClr val="00FFFF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chemeClr val="accent1"/>
                </a:solidFill>
              </a:rPr>
              <a:t>23 byte message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1616696" y="5228927"/>
            <a:ext cx="5692775" cy="792163"/>
          </a:xfrm>
          <a:prstGeom prst="rightArrow">
            <a:avLst>
              <a:gd name="adj1" fmla="val 42731"/>
              <a:gd name="adj2" fmla="val 67971"/>
            </a:avLst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chemeClr val="accent1"/>
                </a:solidFill>
              </a:rPr>
              <a:t>Either 18, 51 or 53 byte message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403971" y="2133302"/>
            <a:ext cx="0" cy="4464050"/>
          </a:xfrm>
          <a:prstGeom prst="line">
            <a:avLst/>
          </a:prstGeom>
          <a:noFill/>
          <a:ln w="111125">
            <a:solidFill>
              <a:srgbClr val="3333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596808" y="1917402"/>
            <a:ext cx="0" cy="4464050"/>
          </a:xfrm>
          <a:prstGeom prst="line">
            <a:avLst/>
          </a:prstGeom>
          <a:noFill/>
          <a:ln w="111125">
            <a:solidFill>
              <a:srgbClr val="3333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43608" y="1699915"/>
            <a:ext cx="819150" cy="36671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rgbClr val="0099FF"/>
                </a:solidFill>
              </a:rPr>
              <a:t>Client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126908" y="1699915"/>
            <a:ext cx="895350" cy="36671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>
                <a:solidFill>
                  <a:srgbClr val="0099FF"/>
                </a:solidFill>
              </a:rPr>
              <a:t>Server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277221" y="1842790"/>
            <a:ext cx="24003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FF3300"/>
              </a:buClr>
              <a:buSzPct val="120000"/>
            </a:pPr>
            <a:r>
              <a:rPr lang="en-US" sz="2400">
                <a:solidFill>
                  <a:schemeClr val="folHlink"/>
                </a:solidFill>
              </a:rPr>
              <a:t>UDP Messages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1720" y="1239143"/>
            <a:ext cx="5337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Skype (Old Version) connection setup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93E71-61CD-4DEA-89A2-8E1D0706BB1D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Packet classification:</a:t>
            </a:r>
            <a:br>
              <a:rPr lang="en-US" dirty="0"/>
            </a:br>
            <a:r>
              <a:rPr lang="en-US" dirty="0"/>
              <a:t>an expensive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memory and processing requirements</a:t>
            </a:r>
          </a:p>
          <a:p>
            <a:pPr lvl="1"/>
            <a:r>
              <a:rPr lang="en-US" dirty="0"/>
              <a:t>Will increase with the number of supported protocols and applications</a:t>
            </a:r>
          </a:p>
          <a:p>
            <a:r>
              <a:rPr lang="en-US" dirty="0"/>
              <a:t>Requires dedicated high capability hardware</a:t>
            </a:r>
          </a:p>
          <a:p>
            <a:pPr lvl="1"/>
            <a:r>
              <a:rPr lang="en-US" dirty="0"/>
              <a:t>Multi-core technology</a:t>
            </a:r>
          </a:p>
          <a:p>
            <a:pPr lvl="1"/>
            <a:r>
              <a:rPr lang="en-US" dirty="0"/>
              <a:t>Line rate packet capture capabilities</a:t>
            </a:r>
          </a:p>
          <a:p>
            <a:endParaRPr lang="en-US" dirty="0"/>
          </a:p>
          <a:p>
            <a:r>
              <a:rPr lang="en-US" dirty="0"/>
              <a:t>How it can be optimized???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40A00-514C-4462-9B5E-7F64473438F7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Packet Classification:</a:t>
            </a:r>
            <a:br>
              <a:rPr lang="en-US" dirty="0"/>
            </a:br>
            <a:r>
              <a:rPr lang="en-US" dirty="0"/>
              <a:t>Optimization perspectives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Observation: traffic flows with the same server IP@ and port number will most probably have the same application type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 server identifiers (IP@ and port number) along with the application class/type</a:t>
            </a:r>
          </a:p>
          <a:p>
            <a:r>
              <a:rPr lang="en-US" dirty="0"/>
              <a:t>Work mostly for client/server based applications</a:t>
            </a:r>
          </a:p>
          <a:p>
            <a:pPr lvl="1"/>
            <a:r>
              <a:rPr lang="en-US" dirty="0"/>
              <a:t>P2P traffic still needs to be classified</a:t>
            </a:r>
          </a:p>
          <a:p>
            <a:pPr lvl="1"/>
            <a:r>
              <a:rPr lang="en-US" dirty="0"/>
              <a:t>Overall gain though </a:t>
            </a:r>
          </a:p>
          <a:p>
            <a:r>
              <a:rPr lang="en-US" dirty="0"/>
              <a:t>Preliminary evaluation shows a global gain of 30 ~ 60 % (vary with the application mix)</a:t>
            </a:r>
          </a:p>
          <a:p>
            <a:pPr lvl="1"/>
            <a:r>
              <a:rPr lang="en-US" dirty="0"/>
              <a:t>Looks very promising</a:t>
            </a:r>
          </a:p>
          <a:p>
            <a:pPr lvl="1"/>
            <a:r>
              <a:rPr lang="en-US" dirty="0"/>
              <a:t>Results to be confirmed on large scale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2F690-3BA2-40EC-9965-AEAADD873ADA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Packet Classification:</a:t>
            </a:r>
            <a:br>
              <a:rPr lang="en-US" dirty="0"/>
            </a:br>
            <a:r>
              <a:rPr lang="en-US" dirty="0"/>
              <a:t>Optimization perspectives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Observation: If a user is currently using an application, he will most probably use it again in the very near future</a:t>
            </a:r>
          </a:p>
          <a:p>
            <a:pPr lvl="1"/>
            <a:r>
              <a:rPr lang="en-US" dirty="0"/>
              <a:t>Take yourself as examples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Prioritize </a:t>
            </a:r>
            <a:r>
              <a:rPr lang="en-US" dirty="0"/>
              <a:t>the classification by checking first the protocols and applications the user has recently used </a:t>
            </a:r>
          </a:p>
          <a:p>
            <a:pPr lvl="2"/>
            <a:r>
              <a:rPr lang="en-US" dirty="0"/>
              <a:t>Require to maintain a cache per user (few items 5-10)</a:t>
            </a:r>
          </a:p>
          <a:p>
            <a:endParaRPr lang="en-US" dirty="0"/>
          </a:p>
          <a:p>
            <a:r>
              <a:rPr lang="en-US" dirty="0"/>
              <a:t>Why not to combine both ideas</a:t>
            </a:r>
          </a:p>
          <a:p>
            <a:pPr lvl="1"/>
            <a:r>
              <a:rPr lang="en-US" dirty="0"/>
              <a:t>Cache of server identifiers and application types</a:t>
            </a:r>
          </a:p>
          <a:p>
            <a:pPr lvl="1"/>
            <a:r>
              <a:rPr lang="en-US" dirty="0"/>
              <a:t>Per user cache of recently used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0A696-C16C-48FA-81FC-5E114EA77B6D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monitoring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Needs for network monitoring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Measurements (what, where and how)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Limitations (briefly)</a:t>
            </a:r>
          </a:p>
          <a:p>
            <a:r>
              <a:rPr lang="en-US" dirty="0"/>
              <a:t>Deep Packet Inspection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DPI and why it is needed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 classification</a:t>
            </a:r>
          </a:p>
          <a:p>
            <a:pPr lvl="1"/>
            <a:r>
              <a:rPr lang="en-US" dirty="0"/>
              <a:t>Traffic attributes extraction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monitoring with DPI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Abstract description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67675-0F04-473A-B307-39977C292E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classification to attributes and events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classification is a first step towards accurate traffic information extraction</a:t>
            </a:r>
          </a:p>
          <a:p>
            <a:pPr lvl="1"/>
            <a:r>
              <a:rPr lang="en-US" dirty="0"/>
              <a:t>How can we get the HTTP method (Get, Post, etc.) if we don’t know the type of the traffic</a:t>
            </a:r>
          </a:p>
          <a:p>
            <a:pPr lvl="1"/>
            <a:r>
              <a:rPr lang="en-US" dirty="0"/>
              <a:t>When the application type is known decoding becomes “easy”</a:t>
            </a:r>
          </a:p>
          <a:p>
            <a:r>
              <a:rPr lang="en-US" dirty="0"/>
              <a:t>What are traffic attributes?</a:t>
            </a:r>
          </a:p>
          <a:p>
            <a:pPr lvl="1"/>
            <a:r>
              <a:rPr lang="en-US" dirty="0"/>
              <a:t>Protocol field derived from the packet data: IP@, attachment size, encoding type, etc.</a:t>
            </a:r>
          </a:p>
          <a:p>
            <a:pPr lvl="1"/>
            <a:r>
              <a:rPr lang="en-US" dirty="0"/>
              <a:t>Flow parameter: packet mean size, inter-arrival delay, packets lost, reordered, etc.</a:t>
            </a:r>
          </a:p>
          <a:p>
            <a:pPr lvl="1"/>
            <a:r>
              <a:rPr lang="en-US" dirty="0"/>
              <a:t>The application class can be considered as a traffic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12845-A8E0-4232-BC78-5CAFA1A70048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 monitoring </a:t>
            </a:r>
          </a:p>
          <a:p>
            <a:pPr lvl="1"/>
            <a:r>
              <a:rPr lang="en-US" dirty="0"/>
              <a:t>Needs for network monitoring</a:t>
            </a:r>
          </a:p>
          <a:p>
            <a:pPr lvl="1"/>
            <a:r>
              <a:rPr lang="en-US" dirty="0"/>
              <a:t>Measurements (what, where and how)</a:t>
            </a:r>
          </a:p>
          <a:p>
            <a:pPr lvl="1"/>
            <a:r>
              <a:rPr lang="en-US" dirty="0"/>
              <a:t>Limitations (briefly)</a:t>
            </a:r>
          </a:p>
          <a:p>
            <a:r>
              <a:rPr lang="en-US" dirty="0"/>
              <a:t>Deep Packet Inspection</a:t>
            </a:r>
          </a:p>
          <a:p>
            <a:pPr lvl="1"/>
            <a:r>
              <a:rPr lang="en-US" dirty="0"/>
              <a:t>What is DPI and why it is needed</a:t>
            </a:r>
          </a:p>
          <a:p>
            <a:pPr lvl="1"/>
            <a:r>
              <a:rPr lang="en-US" dirty="0"/>
              <a:t>Application classification</a:t>
            </a:r>
          </a:p>
          <a:p>
            <a:pPr lvl="1"/>
            <a:r>
              <a:rPr lang="en-US" dirty="0"/>
              <a:t>Traffic attributes extraction</a:t>
            </a:r>
          </a:p>
          <a:p>
            <a:r>
              <a:rPr lang="en-US" dirty="0"/>
              <a:t>Security monitoring with DPI</a:t>
            </a:r>
          </a:p>
          <a:p>
            <a:pPr lvl="1"/>
            <a:r>
              <a:rPr lang="en-US" dirty="0"/>
              <a:t>Abstract description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67675-0F04-473A-B307-39977C292E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extraction with DPI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extraction capability, DPI can provide input for other mechanisms as:</a:t>
            </a:r>
          </a:p>
          <a:p>
            <a:pPr lvl="1"/>
            <a:r>
              <a:rPr lang="en-US" dirty="0"/>
              <a:t>Security analysis</a:t>
            </a:r>
          </a:p>
          <a:p>
            <a:pPr lvl="1"/>
            <a:r>
              <a:rPr lang="en-US" dirty="0"/>
              <a:t>User quality analysis</a:t>
            </a:r>
          </a:p>
          <a:p>
            <a:r>
              <a:rPr lang="en-US" dirty="0"/>
              <a:t>Imagine the network as a database and DPI as an engine to extract data from this database!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805511"/>
            <a:ext cx="46958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7CE94-693F-4C0E-92E5-8D90E42FA36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as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user_id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perceived_quality</a:t>
            </a:r>
            <a:r>
              <a:rPr lang="en-US" dirty="0"/>
              <a:t> Where (</a:t>
            </a:r>
            <a:r>
              <a:rPr lang="en-US" dirty="0">
                <a:solidFill>
                  <a:srgbClr val="FF0000"/>
                </a:solidFill>
              </a:rPr>
              <a:t>application = Video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protocol = RTP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flow_id</a:t>
            </a:r>
            <a:r>
              <a:rPr lang="en-US" dirty="0"/>
              <a:t> Where (</a:t>
            </a:r>
            <a:r>
              <a:rPr lang="en-US" dirty="0">
                <a:solidFill>
                  <a:srgbClr val="FF0000"/>
                </a:solidFill>
              </a:rPr>
              <a:t>application = email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attachment is executable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46A34B-13D7-4CF0-B193-34870968245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 monitoring </a:t>
            </a:r>
          </a:p>
          <a:p>
            <a:pPr lvl="1"/>
            <a:r>
              <a:rPr lang="en-US" dirty="0"/>
              <a:t>Needs for network monitoring</a:t>
            </a:r>
          </a:p>
          <a:p>
            <a:pPr lvl="1"/>
            <a:r>
              <a:rPr lang="en-US" dirty="0"/>
              <a:t>Measurements (what, where and how)</a:t>
            </a:r>
          </a:p>
          <a:p>
            <a:pPr lvl="1"/>
            <a:r>
              <a:rPr lang="en-US" dirty="0"/>
              <a:t>Limitations (briefly)</a:t>
            </a:r>
          </a:p>
          <a:p>
            <a:r>
              <a:rPr lang="en-US" dirty="0"/>
              <a:t>Deep Packet Inspection</a:t>
            </a:r>
          </a:p>
          <a:p>
            <a:pPr lvl="1"/>
            <a:r>
              <a:rPr lang="en-US" dirty="0"/>
              <a:t>What is DPI and why it is needed</a:t>
            </a:r>
          </a:p>
          <a:p>
            <a:pPr lvl="1"/>
            <a:r>
              <a:rPr lang="en-US" dirty="0"/>
              <a:t>Application classification</a:t>
            </a:r>
          </a:p>
          <a:p>
            <a:pPr lvl="1"/>
            <a:r>
              <a:rPr lang="en-US" dirty="0"/>
              <a:t>Traffic attributes extraction</a:t>
            </a:r>
          </a:p>
          <a:p>
            <a:r>
              <a:rPr lang="en-US" dirty="0"/>
              <a:t>Security monitoring with DPI</a:t>
            </a:r>
          </a:p>
          <a:p>
            <a:pPr lvl="1"/>
            <a:r>
              <a:rPr lang="en-US" dirty="0"/>
              <a:t>Abstract description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Security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920C6-2EE7-4312-8AF0-EED452EEA822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Monitoring with DPI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Abstract description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Security properties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HBGary Hack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HBGary</a:t>
            </a:r>
            <a:r>
              <a:rPr lang="en-US" sz="2000" dirty="0"/>
              <a:t> - experts in computer security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computer forensics and malware analysis tools to enable the detection, isolation, and analysis of worms, viruses, and </a:t>
            </a:r>
            <a:r>
              <a:rPr lang="en-US" sz="1800" dirty="0" err="1"/>
              <a:t>trojans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implementing intrusion detection systems and secure networking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performs vulnerability assessment and penetration testing of systems and software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rootkit.com is a respected resource for discussion and analysis of </a:t>
            </a:r>
            <a:r>
              <a:rPr lang="en-US" sz="1800" dirty="0" err="1"/>
              <a:t>rootkits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CEO Aaron Barr wanted to unmask Anonymous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Those responsible for co-</a:t>
            </a:r>
            <a:r>
              <a:rPr lang="en-US" sz="1800" dirty="0" err="1"/>
              <a:t>ordinating</a:t>
            </a:r>
            <a:r>
              <a:rPr lang="en-US" sz="1800" dirty="0"/>
              <a:t> the group's actions, including the denial-of-service attacks that hit MasterCard, Visa, and others late last year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Anonymous response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HBGary's</a:t>
            </a:r>
            <a:r>
              <a:rPr lang="en-US" sz="1800" dirty="0"/>
              <a:t> servers were broken into, its e-mails pillaged and published to the world, its data destroyed, and its website defaced. As an added bonus, a second site owned and operated by Greg </a:t>
            </a:r>
            <a:r>
              <a:rPr lang="en-US" sz="1800" dirty="0" err="1"/>
              <a:t>Hoglund</a:t>
            </a:r>
            <a:r>
              <a:rPr lang="en-US" sz="1800" dirty="0"/>
              <a:t>, owner of </a:t>
            </a:r>
            <a:r>
              <a:rPr lang="en-US" sz="1800" dirty="0" err="1"/>
              <a:t>HBGary</a:t>
            </a:r>
            <a:r>
              <a:rPr lang="en-US" sz="1800" dirty="0"/>
              <a:t>, was taken offline and the user registration database published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9750" y="6249988"/>
            <a:ext cx="82089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(source) http://arstechnica.com/tech-policy/news/2011/02/anonymous-speaks-the-inside-story-of-the-hbgary-hack.ars/1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7F2157-BC78-4E8D-BDED-7999B34CB31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The </a:t>
            </a:r>
            <a:r>
              <a:rPr lang="fr-FR" sz="4000" dirty="0" err="1"/>
              <a:t>HBGary</a:t>
            </a:r>
            <a:r>
              <a:rPr lang="fr-FR" sz="4000" dirty="0"/>
              <a:t> Hack</a:t>
            </a:r>
          </a:p>
        </p:txBody>
      </p:sp>
      <p:graphicFrame>
        <p:nvGraphicFramePr>
          <p:cNvPr id="30816" name="Group 9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6339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Attack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Attacked System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Vulnerability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Lost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Assets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SQL Injection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CMS on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Federal's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website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hbgaryfederal.com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CMS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with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missing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validity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check of SQL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Parameters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usernames, e-mail @ &amp; password hashes 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Password cracking  using rainbow tables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hashes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Hashes without salt, weak passwords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clear text passwords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Unauthorized use of passwords from 2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E-mail, Twitter accounts, and LinkedIn accounts of 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double use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Email accounts of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Unauthorized use of passwords from 2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support.hbgary.com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double use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Non-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superuser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account of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Privilege escalation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support.hbgary.com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Privilege escalation vulnerability, system not up to date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Full access to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HBGary's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system, gigabytes of  backups and research data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Social engineering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rootkit.com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Integrity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 rootkit.com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3D3E7-700B-4BDC-A3CE-4342C691850C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The </a:t>
            </a:r>
            <a:r>
              <a:rPr lang="fr-FR" sz="4000" dirty="0" err="1"/>
              <a:t>HBGary</a:t>
            </a:r>
            <a:r>
              <a:rPr lang="fr-FR" sz="4000" dirty="0"/>
              <a:t> Hack:</a:t>
            </a:r>
            <a:br>
              <a:rPr lang="fr-FR" sz="4000" dirty="0"/>
            </a:br>
            <a:r>
              <a:rPr lang="fr-FR" sz="4000" dirty="0" err="1"/>
              <a:t>Where</a:t>
            </a:r>
            <a:r>
              <a:rPr lang="fr-FR" sz="4000" dirty="0"/>
              <a:t> </a:t>
            </a:r>
            <a:r>
              <a:rPr lang="fr-FR" sz="4000" dirty="0" err="1"/>
              <a:t>can</a:t>
            </a:r>
            <a:r>
              <a:rPr lang="fr-FR" sz="4000" dirty="0"/>
              <a:t> </a:t>
            </a:r>
            <a:r>
              <a:rPr lang="fr-FR" sz="4000" dirty="0" err="1"/>
              <a:t>security</a:t>
            </a:r>
            <a:r>
              <a:rPr lang="fr-FR" sz="4000" dirty="0"/>
              <a:t> monitoring help?</a:t>
            </a:r>
          </a:p>
        </p:txBody>
      </p:sp>
      <p:graphicFrame>
        <p:nvGraphicFramePr>
          <p:cNvPr id="30816" name="Group 9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6339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Attack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Attacked System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Vulnerability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Lost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Assets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SQL Injection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CMS on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Federal's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website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hbgaryfederal.com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CMS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with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missing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validity</a:t>
                      </a:r>
                      <a:r>
                        <a:rPr kumimoji="0" lang="fr-FR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check of SQL </a:t>
                      </a:r>
                      <a:r>
                        <a:rPr kumimoji="0" lang="fr-FR" sz="1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Parameters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usernames, e-mail @ &amp; password hashes 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Password cracking  using rainbow tables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hashes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Hashes without salt, weak passwords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clear text passwords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Unauthorized use of passwords from 2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E-mail, Twitter accounts, and LinkedIn accounts of 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double use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Email accounts of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officials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Unauthorized use of passwords from 2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support.hbgary.com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double use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Non-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superuser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account of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official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Privilege escalation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support.hbgary.com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Privilege escalation vulnerability, system not up to date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Full access to </a:t>
                      </a: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HBGary's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system, gigabytes of  backups and research data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Social engineering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Machine running rootkit.com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Integrity</a:t>
                      </a:r>
                      <a:r>
                        <a:rPr kumimoji="0" lang="fr-F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 rootkit.com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827584" y="1974772"/>
            <a:ext cx="7776864" cy="8640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1560" y="2982884"/>
            <a:ext cx="7992888" cy="2448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SQL injection: In top ten most known vulnerabilities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(Top ten vulnerabilities are responsible for 60% of software bugs!)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Multi-lines security system: Is it possible to detect security attacks (SQL injection in this case) by inspecting the data encoded in inbound traffic?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23A48-F080-40DF-8CDB-4BC645ABE0F6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monitoring with DPI:</a:t>
            </a:r>
            <a:br>
              <a:rPr lang="en-US" dirty="0"/>
            </a:br>
            <a:r>
              <a:rPr lang="en-US" dirty="0"/>
              <a:t>Abstract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concept: </a:t>
            </a:r>
          </a:p>
          <a:p>
            <a:pPr lvl="1"/>
            <a:r>
              <a:rPr lang="en-US" dirty="0"/>
              <a:t>Detect the occurrence of </a:t>
            </a:r>
            <a:r>
              <a:rPr lang="en-US" b="1" dirty="0">
                <a:solidFill>
                  <a:srgbClr val="FF0000"/>
                </a:solidFill>
              </a:rPr>
              <a:t>events</a:t>
            </a:r>
            <a:r>
              <a:rPr lang="en-US" dirty="0"/>
              <a:t> on the network</a:t>
            </a:r>
          </a:p>
          <a:p>
            <a:pPr lvl="2"/>
            <a:r>
              <a:rPr lang="en-US" dirty="0"/>
              <a:t>Input provided by DPI </a:t>
            </a:r>
          </a:p>
          <a:p>
            <a:pPr lvl="2"/>
            <a:r>
              <a:rPr lang="en-US" dirty="0"/>
              <a:t>Event can be: packet arrival, HTTP POST request, etc.</a:t>
            </a:r>
          </a:p>
          <a:p>
            <a:pPr lvl="1"/>
            <a:r>
              <a:rPr lang="en-US" dirty="0">
                <a:sym typeface="Wingdings" pitchFamily="2" charset="2"/>
              </a:rPr>
              <a:t>Inspect and analyze the succession of events to detect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properties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/>
            <a:r>
              <a:rPr lang="en-US" dirty="0">
                <a:sym typeface="Wingdings" pitchFamily="2" charset="2"/>
              </a:rPr>
              <a:t>Property: Succession of events that are linked with “time” and “logical” constraints</a:t>
            </a:r>
          </a:p>
          <a:p>
            <a:pPr lvl="3"/>
            <a:r>
              <a:rPr lang="en-US" dirty="0">
                <a:sym typeface="Wingdings" pitchFamily="2" charset="2"/>
              </a:rPr>
              <a:t>If we detect event “A”, then we MUST detect event “B” before 10 seconds</a:t>
            </a:r>
          </a:p>
          <a:p>
            <a:r>
              <a:rPr lang="en-US" dirty="0">
                <a:sym typeface="Wingdings" pitchFamily="2" charset="2"/>
              </a:rPr>
              <a:t>The idea:</a:t>
            </a:r>
          </a:p>
          <a:p>
            <a:pPr lvl="1"/>
            <a:r>
              <a:rPr lang="en-US" dirty="0">
                <a:sym typeface="Wingdings" pitchFamily="2" charset="2"/>
              </a:rPr>
              <a:t>Monitor the network looking for the occurrence of properties.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95A84-999A-4D6C-A3F8-1D1878E617B3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monitoring using DPI:</a:t>
            </a:r>
            <a:br>
              <a:rPr lang="en-US" dirty="0"/>
            </a:br>
            <a:r>
              <a:rPr lang="en-US" dirty="0"/>
              <a:t>Abstract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SQL injection </a:t>
            </a:r>
          </a:p>
          <a:p>
            <a:pPr lvl="1"/>
            <a:r>
              <a:rPr lang="en-US" dirty="0"/>
              <a:t>www.abcd.com/page?name=</a:t>
            </a:r>
            <a:r>
              <a:rPr lang="en-US" b="1" dirty="0">
                <a:solidFill>
                  <a:srgbClr val="FF0000"/>
                </a:solidFill>
              </a:rPr>
              <a:t>Select * Where 1</a:t>
            </a:r>
          </a:p>
          <a:p>
            <a:pPr lvl="1"/>
            <a:r>
              <a:rPr lang="en-US" dirty="0"/>
              <a:t>The events events:</a:t>
            </a:r>
          </a:p>
          <a:p>
            <a:pPr lvl="2"/>
            <a:r>
              <a:rPr lang="en-US" dirty="0"/>
              <a:t>HTTP GET request</a:t>
            </a:r>
          </a:p>
          <a:p>
            <a:pPr lvl="2"/>
            <a:r>
              <a:rPr lang="en-US" dirty="0"/>
              <a:t>URL parameter contains SQL statement</a:t>
            </a:r>
          </a:p>
          <a:p>
            <a:pPr lvl="1"/>
            <a:r>
              <a:rPr lang="en-US" dirty="0"/>
              <a:t>The property</a:t>
            </a:r>
          </a:p>
          <a:p>
            <a:pPr lvl="2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not allowed </a:t>
            </a:r>
            <a:r>
              <a:rPr lang="en-US" dirty="0"/>
              <a:t>to have a URL parameter containing SQL statement in an HTTP GET request </a:t>
            </a:r>
          </a:p>
          <a:p>
            <a:pPr lvl="1"/>
            <a:r>
              <a:rPr lang="en-US" dirty="0"/>
              <a:t>If the property is detected on the network then most probably there is an attack attempt!</a:t>
            </a:r>
          </a:p>
          <a:p>
            <a:r>
              <a:rPr lang="en-US" dirty="0"/>
              <a:t>Nice Theory! But very challenging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D0247-8450-4237-8D6A-7B9060200438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 using DPI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The number of events that can occur on a network is huge! </a:t>
            </a:r>
          </a:p>
          <a:p>
            <a:pPr lvl="2"/>
            <a:r>
              <a:rPr lang="en-US" dirty="0"/>
              <a:t>Solution: Use DPI for the events extraction</a:t>
            </a:r>
          </a:p>
          <a:p>
            <a:pPr lvl="2"/>
            <a:r>
              <a:rPr lang="en-US" dirty="0"/>
              <a:t>Group events/attributes by application and add new ones when needed </a:t>
            </a:r>
          </a:p>
          <a:p>
            <a:pPr lvl="1"/>
            <a:r>
              <a:rPr lang="en-US" dirty="0"/>
              <a:t>The expressivity of the properties (need to combine time and logical constraints)</a:t>
            </a:r>
          </a:p>
          <a:p>
            <a:pPr lvl="1"/>
            <a:r>
              <a:rPr lang="en-US" dirty="0"/>
              <a:t>Complex analysis and processing especially in high bandwidth links</a:t>
            </a:r>
          </a:p>
          <a:p>
            <a:pPr lvl="2"/>
            <a:r>
              <a:rPr lang="en-US" dirty="0"/>
              <a:t>Optimization techniques, multi-core implementations, smart traffic filtering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9B95B-ADBD-4E41-B09C-D8216BAB508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42" name="Bild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22277" y="1124744"/>
            <a:ext cx="4592823" cy="2808312"/>
          </a:xfrm>
          <a:noFill/>
          <a:ln/>
        </p:spPr>
      </p:pic>
      <p:sp>
        <p:nvSpPr>
          <p:cNvPr id="99330" name="Rectangle 2"/>
          <p:cNvSpPr>
            <a:spLocks noGrp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Need</a:t>
            </a:r>
            <a:r>
              <a:rPr lang="fr-FR" sz="4000" dirty="0"/>
              <a:t> for network monitoring</a:t>
            </a:r>
            <a:br>
              <a:rPr lang="fr-FR" sz="4000" dirty="0"/>
            </a:br>
            <a:r>
              <a:rPr lang="fr-FR" sz="4000" dirty="0" err="1"/>
              <a:t>Understand</a:t>
            </a:r>
            <a:r>
              <a:rPr lang="fr-FR" sz="4000" dirty="0"/>
              <a:t> / Plan</a:t>
            </a:r>
          </a:p>
        </p:txBody>
      </p:sp>
      <p:pic>
        <p:nvPicPr>
          <p:cNvPr id="99336" name="Bild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92673" y="1340768"/>
            <a:ext cx="4092481" cy="2520280"/>
          </a:xfrm>
          <a:solidFill>
            <a:srgbClr val="FFFFFF"/>
          </a:solidFill>
          <a:ln/>
        </p:spPr>
      </p:pic>
      <p:sp>
        <p:nvSpPr>
          <p:cNvPr id="99340" name="Rectangle 12"/>
          <p:cNvSpPr>
            <a:spLocks noGrp="1"/>
          </p:cNvSpPr>
          <p:nvPr>
            <p:ph sz="quarter" idx="4"/>
          </p:nvPr>
        </p:nvSpPr>
        <p:spPr>
          <a:xfrm>
            <a:off x="4643438" y="3933825"/>
            <a:ext cx="4038600" cy="21875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600" dirty="0"/>
              <a:t>3.5 billion mobile broadband users by 2015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Traffic increase 30 times (</a:t>
            </a:r>
            <a:r>
              <a:rPr lang="en-GB" sz="1600" dirty="0" err="1"/>
              <a:t>wrt</a:t>
            </a:r>
            <a:r>
              <a:rPr lang="en-GB" sz="1600" dirty="0"/>
              <a:t> 2010)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Understanding </a:t>
            </a:r>
          </a:p>
          <a:p>
            <a:pPr lvl="1">
              <a:lnSpc>
                <a:spcPct val="80000"/>
              </a:lnSpc>
            </a:pPr>
            <a:r>
              <a:rPr lang="en-GB" sz="1400" dirty="0"/>
              <a:t>the drivers of this growth </a:t>
            </a:r>
          </a:p>
          <a:p>
            <a:pPr lvl="1">
              <a:lnSpc>
                <a:spcPct val="80000"/>
              </a:lnSpc>
            </a:pPr>
            <a:r>
              <a:rPr lang="en-GB" sz="1400" dirty="0"/>
              <a:t>applications/usages 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sym typeface="Wingdings" pitchFamily="2" charset="2"/>
              </a:rPr>
              <a:t> </a:t>
            </a:r>
            <a:r>
              <a:rPr lang="en-GB" sz="1400" dirty="0"/>
              <a:t>contribute for a successful network planning</a:t>
            </a:r>
            <a:endParaRPr lang="fr-FR" sz="1400" dirty="0"/>
          </a:p>
        </p:txBody>
      </p:sp>
      <p:sp>
        <p:nvSpPr>
          <p:cNvPr id="99341" name="Rectangle 13"/>
          <p:cNvSpPr>
            <a:spLocks noGrp="1"/>
          </p:cNvSpPr>
          <p:nvPr>
            <p:ph sz="quarter" idx="3"/>
          </p:nvPr>
        </p:nvSpPr>
        <p:spPr>
          <a:xfrm>
            <a:off x="468313" y="3933825"/>
            <a:ext cx="4038600" cy="21875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/>
              <a:t>Need to have a clear visibility over the network</a:t>
            </a: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/>
              <a:t>Status, traffic trends, peak time, evolution, etc.</a:t>
            </a: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/>
              <a:t>Aggressive pricing the week-end/night</a:t>
            </a:r>
          </a:p>
        </p:txBody>
      </p:sp>
      <p:sp>
        <p:nvSpPr>
          <p:cNvPr id="7" name="Oval 6"/>
          <p:cNvSpPr/>
          <p:nvPr/>
        </p:nvSpPr>
        <p:spPr>
          <a:xfrm>
            <a:off x="2987824" y="1700808"/>
            <a:ext cx="1080120" cy="79208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2924944"/>
            <a:ext cx="1080120" cy="72008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B8E65-0B68-49A9-B219-80BA45E6337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A1DD5-D322-431B-851E-C22F706C48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 uiExpand="1" build="p"/>
      <p:bldP spid="99341" grpId="0" uiExpand="1" build="p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Expressivity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Considering security monitoring, properties can be used to express:</a:t>
            </a:r>
          </a:p>
          <a:p>
            <a:r>
              <a:rPr lang="en-US" sz="2400" dirty="0"/>
              <a:t>A Security rule describes the expected behavior of the application or protocol under-test. </a:t>
            </a:r>
          </a:p>
          <a:p>
            <a:pPr lvl="1"/>
            <a:r>
              <a:rPr lang="en-US" sz="2000" dirty="0"/>
              <a:t>The non-respect of the Security property indicates an abnormal behavior.</a:t>
            </a:r>
          </a:p>
          <a:p>
            <a:pPr lvl="1"/>
            <a:r>
              <a:rPr lang="en-US" sz="2000" dirty="0"/>
              <a:t>Set of properties specifying constraints on the message exchange</a:t>
            </a:r>
          </a:p>
          <a:p>
            <a:pPr lvl="2"/>
            <a:r>
              <a:rPr lang="en-US" sz="1600" dirty="0"/>
              <a:t>i.e. the access to a specific service must always be preceded by an authentication phase</a:t>
            </a:r>
          </a:p>
          <a:p>
            <a:r>
              <a:rPr lang="en-US" sz="2400" dirty="0"/>
              <a:t>An Attack describes a malicious behavior whether it is an attack model, a vulnerability or a misbehavior. </a:t>
            </a:r>
          </a:p>
          <a:p>
            <a:pPr lvl="1"/>
            <a:r>
              <a:rPr lang="en-US" sz="2000" dirty="0"/>
              <a:t>The respect of the Security property indicates the detection of an abnormal behavior that might indicate the occurrence of an attack.</a:t>
            </a:r>
          </a:p>
          <a:p>
            <a:pPr lvl="1"/>
            <a:r>
              <a:rPr lang="en-US" sz="2000" dirty="0"/>
              <a:t>Set of properties referring to a vulnerability or to an attack</a:t>
            </a:r>
          </a:p>
          <a:p>
            <a:pPr lvl="2"/>
            <a:r>
              <a:rPr lang="en-US" sz="1600" dirty="0"/>
              <a:t>A big number of requests from the same user in a limited period can be considered as a behavioral attack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AF24E-AC06-4653-8F33-482A3668DDC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Expressivity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security property is composed of 2 parts:</a:t>
            </a:r>
          </a:p>
          <a:p>
            <a:pPr lvl="1"/>
            <a:r>
              <a:rPr lang="en-US" dirty="0"/>
              <a:t>A Context</a:t>
            </a:r>
          </a:p>
          <a:p>
            <a:pPr lvl="1"/>
            <a:r>
              <a:rPr lang="en-US" dirty="0"/>
              <a:t>A condition to verify </a:t>
            </a:r>
          </a:p>
          <a:p>
            <a:endParaRPr lang="en-US" dirty="0"/>
          </a:p>
          <a:p>
            <a:r>
              <a:rPr lang="en-US" dirty="0"/>
              <a:t>The “Context” and “condition” of a property are composed of:</a:t>
            </a:r>
          </a:p>
          <a:p>
            <a:pPr lvl="1"/>
            <a:r>
              <a:rPr lang="en-US" dirty="0"/>
              <a:t>Simple events</a:t>
            </a:r>
          </a:p>
          <a:p>
            <a:pPr lvl="2"/>
            <a:r>
              <a:rPr lang="en-US" dirty="0"/>
              <a:t>Conditions on attributes (IP @ equal to 1.2.3.4)</a:t>
            </a:r>
          </a:p>
          <a:p>
            <a:pPr lvl="1"/>
            <a:r>
              <a:rPr lang="en-US" dirty="0"/>
              <a:t>Complex events linked by </a:t>
            </a:r>
          </a:p>
          <a:p>
            <a:pPr lvl="2"/>
            <a:r>
              <a:rPr lang="en-US" dirty="0"/>
              <a:t>Logical operators (AND/OR/NOT)</a:t>
            </a:r>
          </a:p>
          <a:p>
            <a:pPr lvl="2"/>
            <a:r>
              <a:rPr lang="en-US" dirty="0"/>
              <a:t>Chronological operator (AFTER/BEFORE)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CBD47-F2E6-4DC6-9131-5EB2380351B9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Expressivity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security property is composed of 2 parts:</a:t>
            </a:r>
          </a:p>
          <a:p>
            <a:pPr lvl="1"/>
            <a:r>
              <a:rPr lang="en-US" dirty="0"/>
              <a:t>A Context</a:t>
            </a:r>
          </a:p>
          <a:p>
            <a:pPr lvl="1"/>
            <a:r>
              <a:rPr lang="en-US" dirty="0"/>
              <a:t>A condition to verify </a:t>
            </a:r>
          </a:p>
          <a:p>
            <a:endParaRPr lang="en-US" dirty="0"/>
          </a:p>
          <a:p>
            <a:r>
              <a:rPr lang="en-US" dirty="0"/>
              <a:t>The “Context” and “condition” of a property are composed of:</a:t>
            </a:r>
          </a:p>
          <a:p>
            <a:pPr lvl="1"/>
            <a:r>
              <a:rPr lang="en-US" dirty="0"/>
              <a:t>Simple events</a:t>
            </a:r>
          </a:p>
          <a:p>
            <a:pPr lvl="2"/>
            <a:r>
              <a:rPr lang="en-US" dirty="0"/>
              <a:t>Conditions on attributes (IP @ equal to 1.2.3.4)</a:t>
            </a:r>
          </a:p>
          <a:p>
            <a:pPr lvl="1"/>
            <a:r>
              <a:rPr lang="en-US" dirty="0"/>
              <a:t>Complex events linked by </a:t>
            </a:r>
          </a:p>
          <a:p>
            <a:pPr lvl="2"/>
            <a:r>
              <a:rPr lang="en-US" dirty="0"/>
              <a:t>Logical operators (AND/OR/NOT)</a:t>
            </a:r>
          </a:p>
          <a:p>
            <a:pPr lvl="2"/>
            <a:r>
              <a:rPr lang="en-US" dirty="0"/>
              <a:t>Chronological operator (AFTER/BEFORE)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140968"/>
            <a:ext cx="8676456" cy="2808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If an HTTP Response is received (</a:t>
            </a:r>
            <a:r>
              <a:rPr lang="en-US" sz="2800" dirty="0">
                <a:solidFill>
                  <a:srgbClr val="FF0000"/>
                </a:solidFill>
              </a:rPr>
              <a:t>this is the context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Then an HTTP request should have been received </a:t>
            </a:r>
            <a:r>
              <a:rPr lang="en-US" sz="2800" b="1" dirty="0">
                <a:solidFill>
                  <a:srgbClr val="FF0000"/>
                </a:solidFill>
              </a:rPr>
              <a:t>before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condition to verify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9BC5A-958C-4742-83D7-A83A9E178FC4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 with DPI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62254"/>
            <a:ext cx="8229600" cy="420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2EC9E-156D-42C0-A614-EEC44C4E1FD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83768" y="2780928"/>
          <a:ext cx="4322263" cy="317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2" name="Clip" r:id="rId4" imgW="4582440" imgH="3363480" progId="">
                  <p:embed/>
                </p:oleObj>
              </mc:Choice>
              <mc:Fallback>
                <p:oleObj name="Clip" r:id="rId4" imgW="4582440" imgH="336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4322263" cy="3172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824206" y="1610797"/>
            <a:ext cx="5628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Wissam</a:t>
            </a:r>
            <a:r>
              <a:rPr lang="en-US" sz="2800" dirty="0"/>
              <a:t> </a:t>
            </a:r>
            <a:r>
              <a:rPr lang="en-US" sz="2800" dirty="0" err="1"/>
              <a:t>Mallouli</a:t>
            </a:r>
            <a:endParaRPr lang="en-US" sz="2800" dirty="0"/>
          </a:p>
          <a:p>
            <a:pPr algn="ctr"/>
            <a:r>
              <a:rPr lang="en-US" sz="2800" dirty="0">
                <a:hlinkClick r:id="rId6"/>
              </a:rPr>
              <a:t>wissam.mallouli@montimage.com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2CAF9-87A3-472C-A1CC-D2B32D23402B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shawez@jnu.ac.in</a:t>
            </a:r>
          </a:p>
          <a:p>
            <a:r>
              <a:rPr lang="fr-FR" dirty="0"/>
              <a:t>Lucie.poggi@agroparistech.fr</a:t>
            </a:r>
          </a:p>
          <a:p>
            <a:r>
              <a:rPr lang="fr-FR" dirty="0"/>
              <a:t>Mohamed-reda.belbahri@espci.fr</a:t>
            </a:r>
          </a:p>
          <a:p>
            <a:r>
              <a:rPr lang="fr-FR"/>
              <a:t>mariabargues1@gmail.com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820A9F-8FBA-43E9-B8E2-BB7B2D1195A5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Need for network monitoring</a:t>
            </a:r>
            <a:br>
              <a:rPr lang="en-US" sz="4000" dirty="0"/>
            </a:br>
            <a:r>
              <a:rPr lang="en-US" sz="4000" dirty="0"/>
              <a:t>Diagnose &amp; react</a:t>
            </a:r>
          </a:p>
        </p:txBody>
      </p:sp>
      <p:sp>
        <p:nvSpPr>
          <p:cNvPr id="75780" name="Rectangle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Typical problem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Remote user arrives at regional office and experiences slow or no response from corporate web server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Where to begin?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Where is the problem?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What is the problem?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What is the solution?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Without proper network monitoring, these questions are difficult to answer</a:t>
            </a:r>
            <a:endParaRPr lang="fr-FR" sz="2100" dirty="0">
              <a:ea typeface="新細明體" pitchFamily="18" charset="-120"/>
            </a:endParaRPr>
          </a:p>
        </p:txBody>
      </p:sp>
      <p:sp>
        <p:nvSpPr>
          <p:cNvPr id="75841" name="Rectangle 65"/>
          <p:cNvSpPr>
            <a:spLocks noGrp="1"/>
          </p:cNvSpPr>
          <p:nvPr>
            <p:ph sz="half" idx="2"/>
          </p:nvPr>
        </p:nvSpPr>
        <p:spPr>
          <a:xfrm>
            <a:off x="4643438" y="1628775"/>
            <a:ext cx="4038600" cy="4525963"/>
          </a:xfrm>
        </p:spPr>
        <p:txBody>
          <a:bodyPr/>
          <a:lstStyle/>
          <a:p>
            <a:endParaRPr lang="fr-FR" sz="2800" dirty="0"/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5181600" y="1447800"/>
            <a:ext cx="3465513" cy="4808538"/>
            <a:chOff x="3264" y="912"/>
            <a:chExt cx="2183" cy="3029"/>
          </a:xfrm>
        </p:grpSpPr>
        <p:sp>
          <p:nvSpPr>
            <p:cNvPr id="88066" name="Line 2"/>
            <p:cNvSpPr>
              <a:spLocks noChangeShapeType="1"/>
            </p:cNvSpPr>
            <p:nvPr/>
          </p:nvSpPr>
          <p:spPr bwMode="auto">
            <a:xfrm flipV="1">
              <a:off x="4106" y="2344"/>
              <a:ext cx="0" cy="33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 flipH="1" flipV="1">
              <a:off x="4290" y="2760"/>
              <a:ext cx="125" cy="58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V="1">
              <a:off x="3702" y="2760"/>
              <a:ext cx="220" cy="53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71" name="Freeform 7"/>
            <p:cNvSpPr>
              <a:spLocks/>
            </p:cNvSpPr>
            <p:nvPr/>
          </p:nvSpPr>
          <p:spPr bwMode="auto">
            <a:xfrm rot="1841780">
              <a:off x="3593" y="2154"/>
              <a:ext cx="540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4261" y="2746"/>
              <a:ext cx="535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4723" y="2752"/>
              <a:ext cx="535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 flipV="1">
              <a:off x="4656" y="1099"/>
              <a:ext cx="378" cy="61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75790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84" y="979"/>
              <a:ext cx="346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5791" name="Group 12"/>
            <p:cNvGrpSpPr>
              <a:grpSpLocks/>
            </p:cNvGrpSpPr>
            <p:nvPr/>
          </p:nvGrpSpPr>
          <p:grpSpPr bwMode="auto">
            <a:xfrm>
              <a:off x="5029" y="2550"/>
              <a:ext cx="301" cy="427"/>
              <a:chOff x="5036" y="2516"/>
              <a:chExt cx="301" cy="427"/>
            </a:xfrm>
          </p:grpSpPr>
          <p:pic>
            <p:nvPicPr>
              <p:cNvPr id="75792" name="Picture 13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36" y="2516"/>
                <a:ext cx="15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793" name="Picture 14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2" y="2575"/>
                <a:ext cx="15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794" name="Picture 15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78" y="2650"/>
                <a:ext cx="15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5795" name="Picture 1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2" y="2684"/>
              <a:ext cx="328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H="1" flipV="1">
              <a:off x="3682" y="3522"/>
              <a:ext cx="455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75797" name="Picture 1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58" y="3120"/>
              <a:ext cx="508" cy="6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5798" name="Oval 19"/>
            <p:cNvSpPr>
              <a:spLocks noChangeArrowheads="1"/>
            </p:cNvSpPr>
            <p:nvPr/>
          </p:nvSpPr>
          <p:spPr bwMode="auto">
            <a:xfrm>
              <a:off x="4060" y="3297"/>
              <a:ext cx="500" cy="457"/>
            </a:xfrm>
            <a:prstGeom prst="ellipse">
              <a:avLst/>
            </a:prstGeom>
            <a:solidFill>
              <a:srgbClr val="CCCC66"/>
            </a:solidFill>
            <a:ln w="9525" algn="ctr">
              <a:solidFill>
                <a:srgbClr val="A8A537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5799" name="Picture 2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5" y="3324"/>
              <a:ext cx="15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75800" name="Group 21"/>
            <p:cNvGrpSpPr>
              <a:grpSpLocks/>
            </p:cNvGrpSpPr>
            <p:nvPr/>
          </p:nvGrpSpPr>
          <p:grpSpPr bwMode="auto">
            <a:xfrm>
              <a:off x="4158" y="3470"/>
              <a:ext cx="392" cy="229"/>
              <a:chOff x="2269" y="1230"/>
              <a:chExt cx="613" cy="292"/>
            </a:xfrm>
          </p:grpSpPr>
          <p:pic>
            <p:nvPicPr>
              <p:cNvPr id="75801" name="Picture 2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69" y="1311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02" name="Picture 2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50" y="1230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03" name="Picture 2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41" y="1383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5804" name="Picture 2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" y="3120"/>
              <a:ext cx="508" cy="6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5805" name="Oval 26"/>
            <p:cNvSpPr>
              <a:spLocks noChangeArrowheads="1"/>
            </p:cNvSpPr>
            <p:nvPr/>
          </p:nvSpPr>
          <p:spPr bwMode="auto">
            <a:xfrm>
              <a:off x="3264" y="3276"/>
              <a:ext cx="510" cy="45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8C202A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5806" name="Picture 27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74" y="2478"/>
              <a:ext cx="666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807" name="Picture 28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74" y="1548"/>
              <a:ext cx="522" cy="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5808" name="Oval 29"/>
            <p:cNvSpPr>
              <a:spLocks noChangeArrowheads="1"/>
            </p:cNvSpPr>
            <p:nvPr/>
          </p:nvSpPr>
          <p:spPr bwMode="auto">
            <a:xfrm>
              <a:off x="4364" y="1567"/>
              <a:ext cx="500" cy="363"/>
            </a:xfrm>
            <a:prstGeom prst="ellipse">
              <a:avLst/>
            </a:prstGeom>
            <a:solidFill>
              <a:srgbClr val="CCCC66"/>
            </a:solidFill>
            <a:ln w="9525" algn="ctr">
              <a:solidFill>
                <a:srgbClr val="A8A537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5809" name="Picture 3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81" y="3308"/>
              <a:ext cx="15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8095" name="Freeform 31"/>
            <p:cNvSpPr>
              <a:spLocks/>
            </p:cNvSpPr>
            <p:nvPr/>
          </p:nvSpPr>
          <p:spPr bwMode="auto">
            <a:xfrm rot="19758220" flipH="1">
              <a:off x="4064" y="2142"/>
              <a:ext cx="540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75811" name="Picture 32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9" y="1930"/>
              <a:ext cx="246" cy="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5812" name="Text Box 33"/>
            <p:cNvSpPr txBox="1">
              <a:spLocks noChangeArrowheads="1"/>
            </p:cNvSpPr>
            <p:nvPr/>
          </p:nvSpPr>
          <p:spPr bwMode="auto">
            <a:xfrm>
              <a:off x="3576" y="3739"/>
              <a:ext cx="84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/>
              <a:r>
                <a:rPr lang="en-US" altLang="zh-TW" sz="1600" b="1">
                  <a:latin typeface="Calibri" pitchFamily="34" charset="0"/>
                </a:rPr>
                <a:t>Corp Network</a:t>
              </a:r>
            </a:p>
          </p:txBody>
        </p:sp>
        <p:sp>
          <p:nvSpPr>
            <p:cNvPr id="75813" name="Text Box 34"/>
            <p:cNvSpPr txBox="1">
              <a:spLocks noChangeArrowheads="1"/>
            </p:cNvSpPr>
            <p:nvPr/>
          </p:nvSpPr>
          <p:spPr bwMode="auto">
            <a:xfrm>
              <a:off x="3649" y="1355"/>
              <a:ext cx="95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algn="ctr" eaLnBrk="0" hangingPunct="0"/>
              <a:r>
                <a:rPr lang="en-US" altLang="zh-TW" sz="1600" b="1">
                  <a:latin typeface="Calibri" pitchFamily="34" charset="0"/>
                </a:rPr>
                <a:t>Regional Offices</a:t>
              </a:r>
            </a:p>
          </p:txBody>
        </p:sp>
        <p:grpSp>
          <p:nvGrpSpPr>
            <p:cNvPr id="75814" name="Group 35"/>
            <p:cNvGrpSpPr>
              <a:grpSpLocks/>
            </p:cNvGrpSpPr>
            <p:nvPr/>
          </p:nvGrpSpPr>
          <p:grpSpPr bwMode="auto">
            <a:xfrm>
              <a:off x="4398" y="1652"/>
              <a:ext cx="392" cy="229"/>
              <a:chOff x="2269" y="1230"/>
              <a:chExt cx="613" cy="292"/>
            </a:xfrm>
          </p:grpSpPr>
          <p:pic>
            <p:nvPicPr>
              <p:cNvPr id="75815" name="Picture 3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69" y="1311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16" name="Picture 3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50" y="1230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17" name="Picture 3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41" y="1383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5818" name="Group 39"/>
            <p:cNvGrpSpPr>
              <a:grpSpLocks/>
            </p:cNvGrpSpPr>
            <p:nvPr/>
          </p:nvGrpSpPr>
          <p:grpSpPr bwMode="auto">
            <a:xfrm>
              <a:off x="3354" y="3449"/>
              <a:ext cx="392" cy="229"/>
              <a:chOff x="2269" y="1230"/>
              <a:chExt cx="613" cy="292"/>
            </a:xfrm>
          </p:grpSpPr>
          <p:pic>
            <p:nvPicPr>
              <p:cNvPr id="75819" name="Picture 4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69" y="1311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20" name="Picture 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50" y="1230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21" name="Picture 4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41" y="1383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8107" name="Text Box 43"/>
            <p:cNvSpPr txBox="1">
              <a:spLocks noChangeArrowheads="1"/>
            </p:cNvSpPr>
            <p:nvPr/>
          </p:nvSpPr>
          <p:spPr bwMode="auto">
            <a:xfrm>
              <a:off x="3575" y="3287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73025" tIns="36512" rIns="73025" bIns="36512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auto">
            <a:xfrm>
              <a:off x="4373" y="3293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73025" tIns="36512" rIns="73025" bIns="36512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pic>
          <p:nvPicPr>
            <p:cNvPr id="75824" name="Picture 45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38" y="1648"/>
              <a:ext cx="461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5825" name="Oval 46"/>
            <p:cNvSpPr>
              <a:spLocks noChangeArrowheads="1"/>
            </p:cNvSpPr>
            <p:nvPr/>
          </p:nvSpPr>
          <p:spPr bwMode="auto">
            <a:xfrm>
              <a:off x="3305" y="1540"/>
              <a:ext cx="510" cy="372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8C202A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5826" name="Picture 47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420" y="1912"/>
              <a:ext cx="246" cy="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75827" name="Group 48"/>
            <p:cNvGrpSpPr>
              <a:grpSpLocks/>
            </p:cNvGrpSpPr>
            <p:nvPr/>
          </p:nvGrpSpPr>
          <p:grpSpPr bwMode="auto">
            <a:xfrm>
              <a:off x="3346" y="1639"/>
              <a:ext cx="392" cy="229"/>
              <a:chOff x="2269" y="1230"/>
              <a:chExt cx="613" cy="292"/>
            </a:xfrm>
          </p:grpSpPr>
          <p:pic>
            <p:nvPicPr>
              <p:cNvPr id="75828" name="Picture 4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69" y="1311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29" name="Picture 5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50" y="1230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830" name="Picture 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41" y="1383"/>
                <a:ext cx="33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8116" name="Text Box 52"/>
            <p:cNvSpPr txBox="1">
              <a:spLocks noChangeArrowheads="1"/>
            </p:cNvSpPr>
            <p:nvPr/>
          </p:nvSpPr>
          <p:spPr bwMode="auto">
            <a:xfrm>
              <a:off x="3735" y="1530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73025" tIns="36512" rIns="73025" bIns="36512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88117" name="Text Box 53"/>
            <p:cNvSpPr txBox="1">
              <a:spLocks noChangeArrowheads="1"/>
            </p:cNvSpPr>
            <p:nvPr/>
          </p:nvSpPr>
          <p:spPr bwMode="auto">
            <a:xfrm>
              <a:off x="4651" y="2967"/>
              <a:ext cx="79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400" b="1">
                  <a:solidFill>
                    <a:schemeClr val="accent2"/>
                  </a:solidFill>
                  <a:latin typeface="+mn-lt"/>
                  <a:cs typeface="+mn-cs"/>
                </a:rPr>
                <a:t>WWW Servers</a:t>
              </a:r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auto">
            <a:xfrm>
              <a:off x="4174" y="912"/>
              <a:ext cx="8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600" b="1">
                  <a:solidFill>
                    <a:schemeClr val="accent2"/>
                  </a:solidFill>
                  <a:latin typeface="+mn-lt"/>
                  <a:cs typeface="+mn-cs"/>
                </a:rPr>
                <a:t>Remote User</a:t>
              </a:r>
            </a:p>
          </p:txBody>
        </p:sp>
        <p:sp>
          <p:nvSpPr>
            <p:cNvPr id="75834" name="Freeform 55"/>
            <p:cNvSpPr>
              <a:spLocks/>
            </p:cNvSpPr>
            <p:nvPr/>
          </p:nvSpPr>
          <p:spPr bwMode="auto">
            <a:xfrm>
              <a:off x="4659" y="1179"/>
              <a:ext cx="475" cy="1704"/>
            </a:xfrm>
            <a:custGeom>
              <a:avLst/>
              <a:gdLst>
                <a:gd name="T0" fmla="*/ 615950 w 475"/>
                <a:gd name="T1" fmla="*/ 0 h 1704"/>
                <a:gd name="T2" fmla="*/ 679450 w 475"/>
                <a:gd name="T3" fmla="*/ 2392363 h 1704"/>
                <a:gd name="T4" fmla="*/ 165100 w 475"/>
                <a:gd name="T5" fmla="*/ 1878013 h 1704"/>
                <a:gd name="T6" fmla="*/ 41275 w 475"/>
                <a:gd name="T7" fmla="*/ 2092325 h 1704"/>
                <a:gd name="T8" fmla="*/ 415925 w 475"/>
                <a:gd name="T9" fmla="*/ 2454275 h 1704"/>
                <a:gd name="T10" fmla="*/ 266700 w 475"/>
                <a:gd name="T11" fmla="*/ 2079625 h 1704"/>
                <a:gd name="T12" fmla="*/ 341312 w 475"/>
                <a:gd name="T13" fmla="*/ 1816100 h 17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5"/>
                <a:gd name="T22" fmla="*/ 0 h 1704"/>
                <a:gd name="T23" fmla="*/ 475 w 475"/>
                <a:gd name="T24" fmla="*/ 1704 h 17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5" h="1704">
                  <a:moveTo>
                    <a:pt x="388" y="0"/>
                  </a:moveTo>
                  <a:cubicBezTo>
                    <a:pt x="431" y="655"/>
                    <a:pt x="475" y="1310"/>
                    <a:pt x="428" y="1507"/>
                  </a:cubicBezTo>
                  <a:cubicBezTo>
                    <a:pt x="381" y="1704"/>
                    <a:pt x="171" y="1215"/>
                    <a:pt x="104" y="1183"/>
                  </a:cubicBezTo>
                  <a:cubicBezTo>
                    <a:pt x="37" y="1151"/>
                    <a:pt x="0" y="1258"/>
                    <a:pt x="26" y="1318"/>
                  </a:cubicBezTo>
                  <a:cubicBezTo>
                    <a:pt x="52" y="1378"/>
                    <a:pt x="238" y="1547"/>
                    <a:pt x="262" y="1546"/>
                  </a:cubicBezTo>
                  <a:cubicBezTo>
                    <a:pt x="286" y="1545"/>
                    <a:pt x="176" y="1377"/>
                    <a:pt x="168" y="1310"/>
                  </a:cubicBezTo>
                  <a:cubicBezTo>
                    <a:pt x="160" y="1243"/>
                    <a:pt x="208" y="1173"/>
                    <a:pt x="215" y="1144"/>
                  </a:cubicBez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lIns="73025" tIns="36512" rIns="73025" bIns="36512"/>
            <a:lstStyle/>
            <a:p>
              <a:endParaRPr lang="fr-FR"/>
            </a:p>
          </p:txBody>
        </p:sp>
        <p:sp>
          <p:nvSpPr>
            <p:cNvPr id="75835" name="Oval 56"/>
            <p:cNvSpPr>
              <a:spLocks noChangeArrowheads="1"/>
            </p:cNvSpPr>
            <p:nvPr/>
          </p:nvSpPr>
          <p:spPr bwMode="auto">
            <a:xfrm>
              <a:off x="3656" y="2558"/>
              <a:ext cx="893" cy="404"/>
            </a:xfrm>
            <a:prstGeom prst="ellipse">
              <a:avLst/>
            </a:prstGeom>
            <a:solidFill>
              <a:srgbClr val="99CCCC"/>
            </a:solidFill>
            <a:ln w="9525" algn="ctr">
              <a:solidFill>
                <a:srgbClr val="73BBB9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5836" name="Picture 5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20" y="2588"/>
              <a:ext cx="17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837" name="Picture 5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22" y="2698"/>
              <a:ext cx="17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838" name="Picture 59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83" y="2269"/>
              <a:ext cx="246" cy="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5839" name="Picture 6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1" y="2724"/>
              <a:ext cx="17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25" name="Freeform 61"/>
            <p:cNvSpPr>
              <a:spLocks/>
            </p:cNvSpPr>
            <p:nvPr/>
          </p:nvSpPr>
          <p:spPr bwMode="auto">
            <a:xfrm>
              <a:off x="3923" y="1117"/>
              <a:ext cx="1307" cy="1766"/>
            </a:xfrm>
            <a:custGeom>
              <a:avLst/>
              <a:gdLst/>
              <a:ahLst/>
              <a:cxnLst>
                <a:cxn ang="0">
                  <a:pos x="1003" y="0"/>
                </a:cxn>
                <a:cxn ang="0">
                  <a:pos x="435" y="907"/>
                </a:cxn>
                <a:cxn ang="0">
                  <a:pos x="88" y="1231"/>
                </a:cxn>
                <a:cxn ang="0">
                  <a:pos x="175" y="1681"/>
                </a:cxn>
                <a:cxn ang="0">
                  <a:pos x="1137" y="1744"/>
                </a:cxn>
                <a:cxn ang="0">
                  <a:pos x="1193" y="1752"/>
                </a:cxn>
              </a:cxnLst>
              <a:rect l="0" t="0" r="r" b="b"/>
              <a:pathLst>
                <a:path w="1307" h="1766">
                  <a:moveTo>
                    <a:pt x="1003" y="0"/>
                  </a:moveTo>
                  <a:cubicBezTo>
                    <a:pt x="795" y="351"/>
                    <a:pt x="587" y="702"/>
                    <a:pt x="435" y="907"/>
                  </a:cubicBezTo>
                  <a:cubicBezTo>
                    <a:pt x="283" y="1112"/>
                    <a:pt x="131" y="1102"/>
                    <a:pt x="88" y="1231"/>
                  </a:cubicBezTo>
                  <a:cubicBezTo>
                    <a:pt x="45" y="1360"/>
                    <a:pt x="0" y="1596"/>
                    <a:pt x="175" y="1681"/>
                  </a:cubicBezTo>
                  <a:cubicBezTo>
                    <a:pt x="350" y="1766"/>
                    <a:pt x="967" y="1732"/>
                    <a:pt x="1137" y="1744"/>
                  </a:cubicBezTo>
                  <a:cubicBezTo>
                    <a:pt x="1307" y="1756"/>
                    <a:pt x="1185" y="1751"/>
                    <a:pt x="1193" y="1752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EE184-4A7E-4468-9170-83FC8530C298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83BF8-0C0B-4963-ADFA-8CC686ABA5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Need for network monitoring</a:t>
            </a:r>
            <a:br>
              <a:rPr lang="en-US" sz="4000" dirty="0"/>
            </a:br>
            <a:r>
              <a:rPr lang="en-US" sz="4000" dirty="0"/>
              <a:t>Diagnose &amp; react</a:t>
            </a:r>
          </a:p>
        </p:txBody>
      </p:sp>
      <p:sp>
        <p:nvSpPr>
          <p:cNvPr id="75780" name="Rectangle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Typical problem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Remote user arrives at regional office and experiences slow or no response from corporate web server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Where to begin?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Where is the problem?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What is the problem?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dirty="0"/>
              <a:t>What is the solution?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100" dirty="0"/>
              <a:t>Without proper network monitoring, these questions are difficult to answer</a:t>
            </a:r>
            <a:endParaRPr lang="fr-FR" sz="2100" dirty="0">
              <a:ea typeface="新細明體" pitchFamily="18" charset="-120"/>
            </a:endParaRPr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4765675" y="1427163"/>
            <a:ext cx="2362200" cy="1219200"/>
            <a:chOff x="3264" y="816"/>
            <a:chExt cx="1488" cy="768"/>
          </a:xfrm>
        </p:grpSpPr>
        <p:sp>
          <p:nvSpPr>
            <p:cNvPr id="65" name="Line 3"/>
            <p:cNvSpPr>
              <a:spLocks noChangeShapeType="1"/>
            </p:cNvSpPr>
            <p:nvPr/>
          </p:nvSpPr>
          <p:spPr bwMode="auto">
            <a:xfrm>
              <a:off x="4272" y="1200"/>
              <a:ext cx="480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335" tIns="46166" rIns="92335" bIns="4616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66" name="Picture 4" descr="j009198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816"/>
              <a:ext cx="1040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Line 5"/>
          <p:cNvSpPr>
            <a:spLocks noChangeShapeType="1"/>
          </p:cNvSpPr>
          <p:nvPr/>
        </p:nvSpPr>
        <p:spPr bwMode="auto">
          <a:xfrm flipV="1">
            <a:off x="6518275" y="3721100"/>
            <a:ext cx="0" cy="53816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 flipH="1" flipV="1">
            <a:off x="6810375" y="4381500"/>
            <a:ext cx="198438" cy="92233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V="1">
            <a:off x="5876925" y="4381500"/>
            <a:ext cx="349250" cy="85248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0" name="Freeform 8"/>
          <p:cNvSpPr>
            <a:spLocks/>
          </p:cNvSpPr>
          <p:nvPr/>
        </p:nvSpPr>
        <p:spPr bwMode="auto">
          <a:xfrm rot="1841780">
            <a:off x="5703888" y="3419475"/>
            <a:ext cx="85725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6764338" y="4359275"/>
            <a:ext cx="849312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7497763" y="4368800"/>
            <a:ext cx="849312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391400" y="1744663"/>
            <a:ext cx="600075" cy="974725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74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2100" y="1554163"/>
            <a:ext cx="549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7983538" y="4048125"/>
            <a:ext cx="477837" cy="677863"/>
            <a:chOff x="5036" y="2516"/>
            <a:chExt cx="301" cy="427"/>
          </a:xfrm>
        </p:grpSpPr>
        <p:pic>
          <p:nvPicPr>
            <p:cNvPr id="76" name="Picture 1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36" y="2516"/>
              <a:ext cx="15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1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2" y="2575"/>
              <a:ext cx="15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1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78" y="2650"/>
              <a:ext cx="15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9" name="Picture 1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9175" y="4260850"/>
            <a:ext cx="5207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Line 18"/>
          <p:cNvSpPr>
            <a:spLocks noChangeShapeType="1"/>
          </p:cNvSpPr>
          <p:nvPr/>
        </p:nvSpPr>
        <p:spPr bwMode="auto">
          <a:xfrm flipH="1" flipV="1">
            <a:off x="5845175" y="5591175"/>
            <a:ext cx="722313" cy="158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81" name="Picture 19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00825" y="4953000"/>
            <a:ext cx="80645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2" name="Oval 20"/>
          <p:cNvSpPr>
            <a:spLocks noChangeArrowheads="1"/>
          </p:cNvSpPr>
          <p:nvPr/>
        </p:nvSpPr>
        <p:spPr bwMode="auto">
          <a:xfrm>
            <a:off x="6445250" y="5233988"/>
            <a:ext cx="793750" cy="725487"/>
          </a:xfrm>
          <a:prstGeom prst="ellipse">
            <a:avLst/>
          </a:prstGeom>
          <a:solidFill>
            <a:srgbClr val="CCCC66"/>
          </a:solidFill>
          <a:ln w="9525" algn="ctr">
            <a:solidFill>
              <a:srgbClr val="A8A537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3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3688" y="5276850"/>
            <a:ext cx="247650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84" name="Group 22"/>
          <p:cNvGrpSpPr>
            <a:grpSpLocks/>
          </p:cNvGrpSpPr>
          <p:nvPr/>
        </p:nvGrpSpPr>
        <p:grpSpPr bwMode="auto">
          <a:xfrm>
            <a:off x="6600825" y="5508625"/>
            <a:ext cx="622300" cy="363538"/>
            <a:chOff x="2269" y="1230"/>
            <a:chExt cx="613" cy="292"/>
          </a:xfrm>
        </p:grpSpPr>
        <p:pic>
          <p:nvPicPr>
            <p:cNvPr id="85" name="Picture 2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9" y="1311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0" y="1230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1" y="1383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8" name="Picture 2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3363" y="4953000"/>
            <a:ext cx="80645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5181600" y="5200650"/>
            <a:ext cx="809625" cy="7207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rgbClr val="8C202A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90" name="Picture 28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91225" y="3933825"/>
            <a:ext cx="10572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9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3725" y="2457450"/>
            <a:ext cx="828675" cy="654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927850" y="2487613"/>
            <a:ext cx="793750" cy="576262"/>
          </a:xfrm>
          <a:prstGeom prst="ellipse">
            <a:avLst/>
          </a:prstGeom>
          <a:solidFill>
            <a:srgbClr val="CCCC66"/>
          </a:solidFill>
          <a:ln w="9525" algn="ctr">
            <a:solidFill>
              <a:srgbClr val="A8A537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93" name="Picture 3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7338" y="5251450"/>
            <a:ext cx="247650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4" name="Freeform 32"/>
          <p:cNvSpPr>
            <a:spLocks/>
          </p:cNvSpPr>
          <p:nvPr/>
        </p:nvSpPr>
        <p:spPr bwMode="auto">
          <a:xfrm rot="19758220" flipH="1">
            <a:off x="6451600" y="3400425"/>
            <a:ext cx="85725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95" name="Picture 3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51663" y="3063875"/>
            <a:ext cx="390525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5676900" y="5935663"/>
            <a:ext cx="133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TW" sz="1600" b="1">
                <a:latin typeface="Calibri" pitchFamily="34" charset="0"/>
              </a:rPr>
              <a:t>Corp Network</a:t>
            </a: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5792788" y="2151063"/>
            <a:ext cx="15192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US" altLang="zh-TW" sz="1600" b="1">
                <a:latin typeface="Calibri" pitchFamily="34" charset="0"/>
              </a:rPr>
              <a:t>Regional Offices</a:t>
            </a:r>
          </a:p>
        </p:txBody>
      </p:sp>
      <p:grpSp>
        <p:nvGrpSpPr>
          <p:cNvPr id="98" name="Group 36"/>
          <p:cNvGrpSpPr>
            <a:grpSpLocks/>
          </p:cNvGrpSpPr>
          <p:nvPr/>
        </p:nvGrpSpPr>
        <p:grpSpPr bwMode="auto">
          <a:xfrm>
            <a:off x="6981825" y="2622550"/>
            <a:ext cx="622300" cy="363538"/>
            <a:chOff x="2269" y="1230"/>
            <a:chExt cx="613" cy="292"/>
          </a:xfrm>
        </p:grpSpPr>
        <p:pic>
          <p:nvPicPr>
            <p:cNvPr id="99" name="Picture 3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9" y="1311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" name="Picture 3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0" y="1230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3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1" y="1383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" name="Group 40"/>
          <p:cNvGrpSpPr>
            <a:grpSpLocks/>
          </p:cNvGrpSpPr>
          <p:nvPr/>
        </p:nvGrpSpPr>
        <p:grpSpPr bwMode="auto">
          <a:xfrm>
            <a:off x="5324475" y="5475288"/>
            <a:ext cx="622300" cy="363537"/>
            <a:chOff x="2269" y="1230"/>
            <a:chExt cx="613" cy="292"/>
          </a:xfrm>
        </p:grpSpPr>
        <p:pic>
          <p:nvPicPr>
            <p:cNvPr id="103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9" y="1311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4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0" y="1230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1" y="1383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5675313" y="5218113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73025" tIns="36512" rIns="73025" bIns="36512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sz="1400" b="1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6942138" y="522763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73025" tIns="36512" rIns="73025" bIns="36512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sz="1400" b="1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108" name="Picture 46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9075" y="2616200"/>
            <a:ext cx="731838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9" name="Oval 47"/>
          <p:cNvSpPr>
            <a:spLocks noChangeArrowheads="1"/>
          </p:cNvSpPr>
          <p:nvPr/>
        </p:nvSpPr>
        <p:spPr bwMode="auto">
          <a:xfrm>
            <a:off x="5246688" y="2444750"/>
            <a:ext cx="809625" cy="590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rgbClr val="8C202A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10" name="Picture 4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9250" y="3035300"/>
            <a:ext cx="390525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11" name="Group 49"/>
          <p:cNvGrpSpPr>
            <a:grpSpLocks/>
          </p:cNvGrpSpPr>
          <p:nvPr/>
        </p:nvGrpSpPr>
        <p:grpSpPr bwMode="auto">
          <a:xfrm>
            <a:off x="5311775" y="2601913"/>
            <a:ext cx="622300" cy="363537"/>
            <a:chOff x="2269" y="1230"/>
            <a:chExt cx="613" cy="292"/>
          </a:xfrm>
        </p:grpSpPr>
        <p:pic>
          <p:nvPicPr>
            <p:cNvPr id="112" name="Picture 5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9" y="1311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0" y="1230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5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1" y="1383"/>
              <a:ext cx="33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5929313" y="2428875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73025" tIns="36512" rIns="73025" bIns="36512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sz="1400" b="1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7383463" y="4710113"/>
            <a:ext cx="1263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>
                <a:solidFill>
                  <a:schemeClr val="accent2"/>
                </a:solidFill>
                <a:latin typeface="+mn-lt"/>
                <a:cs typeface="+mn-cs"/>
              </a:rPr>
              <a:t>WWW Servers</a:t>
            </a:r>
          </a:p>
        </p:txBody>
      </p:sp>
      <p:sp>
        <p:nvSpPr>
          <p:cNvPr id="117" name="Text Box 55"/>
          <p:cNvSpPr txBox="1">
            <a:spLocks noChangeArrowheads="1"/>
          </p:cNvSpPr>
          <p:nvPr/>
        </p:nvSpPr>
        <p:spPr bwMode="auto">
          <a:xfrm>
            <a:off x="6626225" y="1447800"/>
            <a:ext cx="1287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>
                <a:solidFill>
                  <a:schemeClr val="accent2"/>
                </a:solidFill>
                <a:latin typeface="+mn-lt"/>
                <a:cs typeface="+mn-cs"/>
              </a:rPr>
              <a:t>Remote User</a:t>
            </a:r>
          </a:p>
        </p:txBody>
      </p:sp>
      <p:sp>
        <p:nvSpPr>
          <p:cNvPr id="118" name="Freeform 56"/>
          <p:cNvSpPr>
            <a:spLocks/>
          </p:cNvSpPr>
          <p:nvPr/>
        </p:nvSpPr>
        <p:spPr bwMode="auto">
          <a:xfrm>
            <a:off x="7396163" y="1871663"/>
            <a:ext cx="754062" cy="2705100"/>
          </a:xfrm>
          <a:custGeom>
            <a:avLst/>
            <a:gdLst>
              <a:gd name="T0" fmla="*/ 615950 w 475"/>
              <a:gd name="T1" fmla="*/ 0 h 1704"/>
              <a:gd name="T2" fmla="*/ 679450 w 475"/>
              <a:gd name="T3" fmla="*/ 2392363 h 1704"/>
              <a:gd name="T4" fmla="*/ 165100 w 475"/>
              <a:gd name="T5" fmla="*/ 1878013 h 1704"/>
              <a:gd name="T6" fmla="*/ 41275 w 475"/>
              <a:gd name="T7" fmla="*/ 2092325 h 1704"/>
              <a:gd name="T8" fmla="*/ 415925 w 475"/>
              <a:gd name="T9" fmla="*/ 2454275 h 1704"/>
              <a:gd name="T10" fmla="*/ 266700 w 475"/>
              <a:gd name="T11" fmla="*/ 2079625 h 1704"/>
              <a:gd name="T12" fmla="*/ 341312 w 475"/>
              <a:gd name="T13" fmla="*/ 1816100 h 1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5"/>
              <a:gd name="T22" fmla="*/ 0 h 1704"/>
              <a:gd name="T23" fmla="*/ 475 w 475"/>
              <a:gd name="T24" fmla="*/ 1704 h 1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5" h="1704">
                <a:moveTo>
                  <a:pt x="388" y="0"/>
                </a:moveTo>
                <a:cubicBezTo>
                  <a:pt x="431" y="655"/>
                  <a:pt x="475" y="1310"/>
                  <a:pt x="428" y="1507"/>
                </a:cubicBezTo>
                <a:cubicBezTo>
                  <a:pt x="381" y="1704"/>
                  <a:pt x="171" y="1215"/>
                  <a:pt x="104" y="1183"/>
                </a:cubicBezTo>
                <a:cubicBezTo>
                  <a:pt x="37" y="1151"/>
                  <a:pt x="0" y="1258"/>
                  <a:pt x="26" y="1318"/>
                </a:cubicBezTo>
                <a:cubicBezTo>
                  <a:pt x="52" y="1378"/>
                  <a:pt x="238" y="1547"/>
                  <a:pt x="262" y="1546"/>
                </a:cubicBezTo>
                <a:cubicBezTo>
                  <a:pt x="286" y="1545"/>
                  <a:pt x="176" y="1377"/>
                  <a:pt x="168" y="1310"/>
                </a:cubicBezTo>
                <a:cubicBezTo>
                  <a:pt x="160" y="1243"/>
                  <a:pt x="208" y="1173"/>
                  <a:pt x="215" y="1144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</p:spPr>
        <p:txBody>
          <a:bodyPr lIns="73025" tIns="36512" rIns="73025" bIns="36512"/>
          <a:lstStyle/>
          <a:p>
            <a:endParaRPr lang="fr-FR"/>
          </a:p>
        </p:txBody>
      </p:sp>
      <p:sp>
        <p:nvSpPr>
          <p:cNvPr id="119" name="Oval 57"/>
          <p:cNvSpPr>
            <a:spLocks noChangeArrowheads="1"/>
          </p:cNvSpPr>
          <p:nvPr/>
        </p:nvSpPr>
        <p:spPr bwMode="auto">
          <a:xfrm>
            <a:off x="5803900" y="4060825"/>
            <a:ext cx="1417638" cy="641350"/>
          </a:xfrm>
          <a:prstGeom prst="ellipse">
            <a:avLst/>
          </a:prstGeom>
          <a:solidFill>
            <a:srgbClr val="99CCCC"/>
          </a:solidFill>
          <a:ln w="9525" algn="ctr">
            <a:solidFill>
              <a:srgbClr val="73BBB9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20" name="Picture 58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81750" y="4108450"/>
            <a:ext cx="279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59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67425" y="4283075"/>
            <a:ext cx="279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" name="Picture 60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3013" y="3602038"/>
            <a:ext cx="390525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3" name="Picture 6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4963" y="4324350"/>
            <a:ext cx="28098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Rectangle 7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fr-FR" sz="2000"/>
          </a:p>
        </p:txBody>
      </p: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6823075" y="3255963"/>
            <a:ext cx="1219200" cy="381000"/>
            <a:chOff x="4298" y="2051"/>
            <a:chExt cx="768" cy="240"/>
          </a:xfrm>
        </p:grpSpPr>
        <p:pic>
          <p:nvPicPr>
            <p:cNvPr id="126" name="Picture 65"/>
            <p:cNvPicPr>
              <a:picLocks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826" y="2051"/>
              <a:ext cx="24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27" name="Line 66"/>
            <p:cNvSpPr>
              <a:spLocks noChangeShapeType="1"/>
            </p:cNvSpPr>
            <p:nvPr/>
          </p:nvSpPr>
          <p:spPr bwMode="auto">
            <a:xfrm>
              <a:off x="4298" y="2195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335" tIns="46166" rIns="92335" bIns="46166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28" name="Group 67"/>
          <p:cNvGrpSpPr>
            <a:grpSpLocks/>
          </p:cNvGrpSpPr>
          <p:nvPr/>
        </p:nvGrpSpPr>
        <p:grpSpPr bwMode="auto">
          <a:xfrm>
            <a:off x="5527675" y="4144963"/>
            <a:ext cx="2362200" cy="381000"/>
            <a:chOff x="2400" y="3841"/>
            <a:chExt cx="1488" cy="240"/>
          </a:xfrm>
        </p:grpSpPr>
        <p:sp>
          <p:nvSpPr>
            <p:cNvPr id="129" name="AutoShape 68"/>
            <p:cNvSpPr>
              <a:spLocks noChangeArrowheads="1"/>
            </p:cNvSpPr>
            <p:nvPr/>
          </p:nvSpPr>
          <p:spPr bwMode="auto">
            <a:xfrm>
              <a:off x="3552" y="3841"/>
              <a:ext cx="336" cy="240"/>
            </a:xfrm>
            <a:prstGeom prst="irregularSeal1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Line 69"/>
            <p:cNvSpPr>
              <a:spLocks noChangeShapeType="1"/>
            </p:cNvSpPr>
            <p:nvPr/>
          </p:nvSpPr>
          <p:spPr bwMode="auto">
            <a:xfrm flipH="1">
              <a:off x="2400" y="4033"/>
              <a:ext cx="12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lg" len="lg"/>
              <a:tailEnd type="triangle" w="lg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73025" tIns="36512" rIns="73025" bIns="36512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31" name="Group 70"/>
          <p:cNvGrpSpPr>
            <a:grpSpLocks/>
          </p:cNvGrpSpPr>
          <p:nvPr/>
        </p:nvGrpSpPr>
        <p:grpSpPr bwMode="auto">
          <a:xfrm>
            <a:off x="4918075" y="3484563"/>
            <a:ext cx="1828800" cy="1136650"/>
            <a:chOff x="2640" y="3504"/>
            <a:chExt cx="1152" cy="716"/>
          </a:xfrm>
        </p:grpSpPr>
        <p:pic>
          <p:nvPicPr>
            <p:cNvPr id="132" name="Picture 7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640" y="3888"/>
              <a:ext cx="384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" name="AutoShape 72"/>
            <p:cNvSpPr>
              <a:spLocks noChangeArrowheads="1"/>
            </p:cNvSpPr>
            <p:nvPr/>
          </p:nvSpPr>
          <p:spPr bwMode="auto">
            <a:xfrm>
              <a:off x="3456" y="3504"/>
              <a:ext cx="336" cy="240"/>
            </a:xfrm>
            <a:prstGeom prst="irregularSeal1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cxnSp>
          <p:nvCxnSpPr>
            <p:cNvPr id="134" name="AutoShape 73"/>
            <p:cNvCxnSpPr>
              <a:cxnSpLocks noChangeShapeType="1"/>
              <a:endCxn id="133" idx="2"/>
            </p:cNvCxnSpPr>
            <p:nvPr/>
          </p:nvCxnSpPr>
          <p:spPr bwMode="auto">
            <a:xfrm flipV="1">
              <a:off x="3024" y="3753"/>
              <a:ext cx="564" cy="301"/>
            </a:xfrm>
            <a:prstGeom prst="curvedConnector2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</p:cxnSp>
      </p:grpSp>
      <p:sp>
        <p:nvSpPr>
          <p:cNvPr id="135" name="Freeform 61"/>
          <p:cNvSpPr>
            <a:spLocks/>
          </p:cNvSpPr>
          <p:nvPr/>
        </p:nvSpPr>
        <p:spPr bwMode="auto">
          <a:xfrm>
            <a:off x="6313561" y="1700808"/>
            <a:ext cx="2074863" cy="2803525"/>
          </a:xfrm>
          <a:custGeom>
            <a:avLst/>
            <a:gdLst/>
            <a:ahLst/>
            <a:cxnLst>
              <a:cxn ang="0">
                <a:pos x="1003" y="0"/>
              </a:cxn>
              <a:cxn ang="0">
                <a:pos x="435" y="907"/>
              </a:cxn>
              <a:cxn ang="0">
                <a:pos x="88" y="1231"/>
              </a:cxn>
              <a:cxn ang="0">
                <a:pos x="175" y="1681"/>
              </a:cxn>
              <a:cxn ang="0">
                <a:pos x="1137" y="1744"/>
              </a:cxn>
              <a:cxn ang="0">
                <a:pos x="1193" y="1752"/>
              </a:cxn>
            </a:cxnLst>
            <a:rect l="0" t="0" r="r" b="b"/>
            <a:pathLst>
              <a:path w="1307" h="1766">
                <a:moveTo>
                  <a:pt x="1003" y="0"/>
                </a:moveTo>
                <a:cubicBezTo>
                  <a:pt x="795" y="351"/>
                  <a:pt x="587" y="702"/>
                  <a:pt x="435" y="907"/>
                </a:cubicBezTo>
                <a:cubicBezTo>
                  <a:pt x="283" y="1112"/>
                  <a:pt x="131" y="1102"/>
                  <a:pt x="88" y="1231"/>
                </a:cubicBezTo>
                <a:cubicBezTo>
                  <a:pt x="45" y="1360"/>
                  <a:pt x="0" y="1596"/>
                  <a:pt x="175" y="1681"/>
                </a:cubicBezTo>
                <a:cubicBezTo>
                  <a:pt x="350" y="1766"/>
                  <a:pt x="967" y="1732"/>
                  <a:pt x="1137" y="1744"/>
                </a:cubicBezTo>
                <a:cubicBezTo>
                  <a:pt x="1307" y="1756"/>
                  <a:pt x="1185" y="1751"/>
                  <a:pt x="1193" y="1752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73025" tIns="36512" rIns="73025" bIns="3651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6" name="Date Placeholder 1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F80CB9-FB5E-43DD-8AC8-2BD0E4424EDE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83BF8-0C0B-4963-ADFA-8CC686ABA5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for network monitoring</a:t>
            </a:r>
            <a:br>
              <a:rPr lang="en-US" dirty="0"/>
            </a:br>
            <a:r>
              <a:rPr lang="en-US" dirty="0"/>
              <a:t>Problems might still occur!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+mj-lt"/>
              </a:rPr>
              <a:t>The Amazon Web Services Outage (April 2011)</a:t>
            </a:r>
          </a:p>
          <a:p>
            <a:r>
              <a:rPr lang="en-US" dirty="0">
                <a:latin typeface="+mj-lt"/>
              </a:rPr>
              <a:t>Elastic Block Store: storage database for Amazon’s EC2. </a:t>
            </a:r>
          </a:p>
          <a:p>
            <a:pPr lvl="1"/>
            <a:r>
              <a:rPr lang="en-US" dirty="0">
                <a:latin typeface="+mj-lt"/>
              </a:rPr>
              <a:t>EBS clusters (Database nodes)</a:t>
            </a:r>
          </a:p>
          <a:p>
            <a:pPr lvl="1"/>
            <a:r>
              <a:rPr lang="en-US" dirty="0">
                <a:latin typeface="+mj-lt"/>
              </a:rPr>
              <a:t>Control Plane Services (accepts user requests and directs them to appropriate EBS clusters) </a:t>
            </a:r>
          </a:p>
          <a:p>
            <a:pPr lvl="1"/>
            <a:r>
              <a:rPr lang="en-US" dirty="0">
                <a:latin typeface="+mj-lt"/>
              </a:rPr>
              <a:t>Inter node communication on high bandwidth network and a lower capacity network as a back-up. 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Manual Error with routine Network Upgrade Procedure (traffic directed to the low capacity network)</a:t>
            </a:r>
          </a:p>
          <a:p>
            <a:pPr lvl="1"/>
            <a:r>
              <a:rPr lang="en-US" dirty="0">
                <a:latin typeface="+mj-lt"/>
              </a:rPr>
              <a:t>many nodes were isolated. </a:t>
            </a:r>
          </a:p>
          <a:p>
            <a:pPr lvl="1"/>
            <a:r>
              <a:rPr lang="en-US" dirty="0">
                <a:latin typeface="+mj-lt"/>
              </a:rPr>
              <a:t>Etc. (for more info follow the link below)</a:t>
            </a:r>
          </a:p>
          <a:p>
            <a:r>
              <a:rPr lang="en-US" dirty="0">
                <a:latin typeface="+mj-lt"/>
              </a:rPr>
              <a:t>Tens of sites and businesses impacted for 3 long 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6021288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(Source) http://aws.amazon.com/message/65648/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6F96E-095D-4091-9EA6-C795FD059AE0}" type="datetime1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538F5-AE3E-4060-9D7B-E244CDF459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4059</Words>
  <Application>Microsoft Office PowerPoint</Application>
  <PresentationFormat>Affichage à l'écran (4:3)</PresentationFormat>
  <Paragraphs>877</Paragraphs>
  <Slides>65</Slides>
  <Notes>63</Notes>
  <HiddenSlides>3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65</vt:i4>
      </vt:variant>
    </vt:vector>
  </HeadingPairs>
  <TitlesOfParts>
    <vt:vector size="78" baseType="lpstr">
      <vt:lpstr>Dotum</vt:lpstr>
      <vt:lpstr>맑은 고딕</vt:lpstr>
      <vt:lpstr>新細明體</vt:lpstr>
      <vt:lpstr>宋体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Visio</vt:lpstr>
      <vt:lpstr>Clip</vt:lpstr>
      <vt:lpstr>Network Monitoring &amp; Deep Packet Inspection</vt:lpstr>
      <vt:lpstr>Personal Background</vt:lpstr>
      <vt:lpstr>Protocol development lifecycle</vt:lpstr>
      <vt:lpstr>Ingénierie des protocoles</vt:lpstr>
      <vt:lpstr>Seminar plan</vt:lpstr>
      <vt:lpstr>Need for network monitoring Understand / Plan</vt:lpstr>
      <vt:lpstr>Need for network monitoring Diagnose &amp; react</vt:lpstr>
      <vt:lpstr>Need for network monitoring Diagnose &amp; react</vt:lpstr>
      <vt:lpstr>Need for network monitoring Problems might still occur!</vt:lpstr>
      <vt:lpstr>What is network monitoring</vt:lpstr>
      <vt:lpstr>Network monitoring: Basics</vt:lpstr>
      <vt:lpstr>Network monitoring: Basics</vt:lpstr>
      <vt:lpstr>Seminar plan</vt:lpstr>
      <vt:lpstr>Complexity of network measurements</vt:lpstr>
      <vt:lpstr>Determining What to Measure</vt:lpstr>
      <vt:lpstr>Determining What to Measure</vt:lpstr>
      <vt:lpstr>Determining How to Measure</vt:lpstr>
      <vt:lpstr>Determining How to Measure</vt:lpstr>
      <vt:lpstr>Determining How to Measure</vt:lpstr>
      <vt:lpstr>Comparison of active/passive measurements</vt:lpstr>
      <vt:lpstr>Determining Where to Measure</vt:lpstr>
      <vt:lpstr>Determining Where to Measure</vt:lpstr>
      <vt:lpstr>Determining Where to Measure</vt:lpstr>
      <vt:lpstr>Seminar plan</vt:lpstr>
      <vt:lpstr>Limitation of measurements</vt:lpstr>
      <vt:lpstr>Limitation of measurements</vt:lpstr>
      <vt:lpstr>Seminar plan</vt:lpstr>
      <vt:lpstr>Deep Packet Inspection</vt:lpstr>
      <vt:lpstr>What is DPI</vt:lpstr>
      <vt:lpstr>Why to DPI</vt:lpstr>
      <vt:lpstr>Inside DPI</vt:lpstr>
      <vt:lpstr>DPI Drivers</vt:lpstr>
      <vt:lpstr>Market drivers: Applications</vt:lpstr>
      <vt:lpstr>Seminar plan</vt:lpstr>
      <vt:lpstr>Application classification:  the challenge</vt:lpstr>
      <vt:lpstr>Application classification: Techniques</vt:lpstr>
      <vt:lpstr>Application classification Evaluation criteria</vt:lpstr>
      <vt:lpstr>Analysis by Port Numbers</vt:lpstr>
      <vt:lpstr>Analysis by Port Numbers</vt:lpstr>
      <vt:lpstr>Analysis by Pattern Matching</vt:lpstr>
      <vt:lpstr>Analysis by Pattern Matching</vt:lpstr>
      <vt:lpstr>Analysis by Pattern Matching</vt:lpstr>
      <vt:lpstr>Behavior and statistical analysis</vt:lpstr>
      <vt:lpstr>Behavior and statistical analysis</vt:lpstr>
      <vt:lpstr>Packet classification: an expensive operation</vt:lpstr>
      <vt:lpstr>Packet Classification: Optimization perspectives (1)</vt:lpstr>
      <vt:lpstr>Packet Classification: Optimization perspectives (2)</vt:lpstr>
      <vt:lpstr>Seminar plan</vt:lpstr>
      <vt:lpstr>From classification to attributes and events extraction</vt:lpstr>
      <vt:lpstr>Attribute extraction with DPI</vt:lpstr>
      <vt:lpstr>Network as a Database</vt:lpstr>
      <vt:lpstr>Seminar plan</vt:lpstr>
      <vt:lpstr>Security Monitoring with DPI</vt:lpstr>
      <vt:lpstr>The HBGary Hack</vt:lpstr>
      <vt:lpstr>The HBGary Hack</vt:lpstr>
      <vt:lpstr>The HBGary Hack: Where can security monitoring help?</vt:lpstr>
      <vt:lpstr>Security monitoring with DPI: Abstract description</vt:lpstr>
      <vt:lpstr>Security monitoring using DPI: Abstract description</vt:lpstr>
      <vt:lpstr>Security monitoring using DPI</vt:lpstr>
      <vt:lpstr>Properties Expressivity</vt:lpstr>
      <vt:lpstr>Properties Expressivity</vt:lpstr>
      <vt:lpstr>Properties Expressivity</vt:lpstr>
      <vt:lpstr>Security monitoring with DPI</vt:lpstr>
      <vt:lpstr>THANK YOU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Hiba</dc:creator>
  <cp:lastModifiedBy>Wissam Mallouli</cp:lastModifiedBy>
  <cp:revision>38</cp:revision>
  <dcterms:created xsi:type="dcterms:W3CDTF">2012-02-05T21:51:54Z</dcterms:created>
  <dcterms:modified xsi:type="dcterms:W3CDTF">2016-11-28T00:17:29Z</dcterms:modified>
</cp:coreProperties>
</file>