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9" r:id="rId1"/>
  </p:sldMasterIdLst>
  <p:notesMasterIdLst>
    <p:notesMasterId r:id="rId14"/>
  </p:notesMasterIdLst>
  <p:sldIdLst>
    <p:sldId id="285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7" r:id="rId11"/>
    <p:sldId id="296" r:id="rId12"/>
    <p:sldId id="295" r:id="rId13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E9EDF4"/>
    <a:srgbClr val="EDE9F4"/>
    <a:srgbClr val="EDE9F3"/>
    <a:srgbClr val="0082B0"/>
    <a:srgbClr val="00AEEF"/>
    <a:srgbClr val="901602"/>
    <a:srgbClr val="B91D03"/>
    <a:srgbClr val="8238BA"/>
    <a:srgbClr val="2E379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61" autoAdjust="0"/>
    <p:restoredTop sz="94660"/>
  </p:normalViewPr>
  <p:slideViewPr>
    <p:cSldViewPr>
      <p:cViewPr>
        <p:scale>
          <a:sx n="100" d="100"/>
          <a:sy n="100" d="100"/>
        </p:scale>
        <p:origin x="-2094" y="-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8" d="100"/>
        <a:sy n="138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D0E24-67D4-4BDD-B050-5D28EF88E8D0}" type="datetimeFigureOut">
              <a:rPr lang="ko-KR" altLang="en-US" smtClean="0"/>
              <a:pPr/>
              <a:t>2017-04-19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264D1-34D7-4785-AD6E-FFA99D35F2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264D1-34D7-4785-AD6E-FFA99D35F27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264D1-34D7-4785-AD6E-FFA99D35F27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264D1-34D7-4785-AD6E-FFA99D35F27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264D1-34D7-4785-AD6E-FFA99D35F27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264D1-34D7-4785-AD6E-FFA99D35F27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264D1-34D7-4785-AD6E-FFA99D35F27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264D1-34D7-4785-AD6E-FFA99D35F27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264D1-34D7-4785-AD6E-FFA99D35F27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264D1-34D7-4785-AD6E-FFA99D35F27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264D1-34D7-4785-AD6E-FFA99D35F27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264D1-34D7-4785-AD6E-FFA99D35F27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264D1-34D7-4785-AD6E-FFA99D35F27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>
            <a:grpSpLocks/>
          </p:cNvGrpSpPr>
          <p:nvPr userDrawn="1"/>
        </p:nvGrpSpPr>
        <p:grpSpPr bwMode="auto">
          <a:xfrm>
            <a:off x="0" y="6688138"/>
            <a:ext cx="9144000" cy="180975"/>
            <a:chOff x="0" y="6688510"/>
            <a:chExt cx="9144000" cy="180000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0" y="6778510"/>
              <a:ext cx="9144000" cy="90000"/>
            </a:xfrm>
            <a:prstGeom prst="rect">
              <a:avLst/>
            </a:prstGeom>
            <a:solidFill>
              <a:srgbClr val="949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8064500" y="6732721"/>
              <a:ext cx="1079500" cy="124736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 bwMode="auto">
            <a:xfrm>
              <a:off x="5724525" y="6688510"/>
              <a:ext cx="2700338" cy="180000"/>
            </a:xfrm>
            <a:prstGeom prst="parallelogram">
              <a:avLst>
                <a:gd name="adj" fmla="val 8698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/>
          </p:cNvGrpSpPr>
          <p:nvPr userDrawn="1"/>
        </p:nvGrpSpPr>
        <p:grpSpPr bwMode="auto">
          <a:xfrm>
            <a:off x="0" y="6688138"/>
            <a:ext cx="9144000" cy="180975"/>
            <a:chOff x="0" y="6688510"/>
            <a:chExt cx="9144000" cy="180000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0" y="6778510"/>
              <a:ext cx="9144000" cy="90000"/>
            </a:xfrm>
            <a:prstGeom prst="rect">
              <a:avLst/>
            </a:prstGeom>
            <a:solidFill>
              <a:srgbClr val="949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 bwMode="auto">
            <a:xfrm>
              <a:off x="8064500" y="6732721"/>
              <a:ext cx="1079500" cy="124736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평행 사변형 4"/>
            <p:cNvSpPr/>
            <p:nvPr/>
          </p:nvSpPr>
          <p:spPr bwMode="auto">
            <a:xfrm>
              <a:off x="5724525" y="6688510"/>
              <a:ext cx="2700338" cy="180000"/>
            </a:xfrm>
            <a:prstGeom prst="parallelogram">
              <a:avLst>
                <a:gd name="adj" fmla="val 8698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/>
          </p:cNvGrpSpPr>
          <p:nvPr userDrawn="1"/>
        </p:nvGrpSpPr>
        <p:grpSpPr bwMode="auto">
          <a:xfrm>
            <a:off x="0" y="6688138"/>
            <a:ext cx="9144000" cy="180975"/>
            <a:chOff x="0" y="6688510"/>
            <a:chExt cx="9144000" cy="180000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0" y="6778510"/>
              <a:ext cx="9144000" cy="90000"/>
            </a:xfrm>
            <a:prstGeom prst="rect">
              <a:avLst/>
            </a:prstGeom>
            <a:solidFill>
              <a:srgbClr val="949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 bwMode="auto">
            <a:xfrm>
              <a:off x="8064500" y="6732721"/>
              <a:ext cx="1079500" cy="124736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평행 사변형 4"/>
            <p:cNvSpPr/>
            <p:nvPr/>
          </p:nvSpPr>
          <p:spPr bwMode="auto">
            <a:xfrm>
              <a:off x="5724525" y="6688510"/>
              <a:ext cx="2700338" cy="180000"/>
            </a:xfrm>
            <a:prstGeom prst="parallelogram">
              <a:avLst>
                <a:gd name="adj" fmla="val 86987"/>
              </a:avLst>
            </a:prstGeom>
            <a:solidFill>
              <a:srgbClr val="2E37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/>
          </p:cNvGrpSpPr>
          <p:nvPr userDrawn="1"/>
        </p:nvGrpSpPr>
        <p:grpSpPr bwMode="auto">
          <a:xfrm>
            <a:off x="0" y="6688138"/>
            <a:ext cx="9144000" cy="180975"/>
            <a:chOff x="0" y="6688510"/>
            <a:chExt cx="9144000" cy="180000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0" y="6778510"/>
              <a:ext cx="9144000" cy="90000"/>
            </a:xfrm>
            <a:prstGeom prst="rect">
              <a:avLst/>
            </a:prstGeom>
            <a:solidFill>
              <a:srgbClr val="949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 bwMode="auto">
            <a:xfrm>
              <a:off x="8064500" y="6732721"/>
              <a:ext cx="1079500" cy="124736"/>
            </a:xfrm>
            <a:prstGeom prst="rect">
              <a:avLst/>
            </a:prstGeom>
            <a:solidFill>
              <a:srgbClr val="2E37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평행 사변형 4"/>
            <p:cNvSpPr/>
            <p:nvPr/>
          </p:nvSpPr>
          <p:spPr bwMode="auto">
            <a:xfrm>
              <a:off x="5724525" y="6688510"/>
              <a:ext cx="2700338" cy="180000"/>
            </a:xfrm>
            <a:prstGeom prst="parallelogram">
              <a:avLst>
                <a:gd name="adj" fmla="val 86987"/>
              </a:avLst>
            </a:prstGeom>
            <a:solidFill>
              <a:srgbClr val="8238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/>
          </p:cNvGrpSpPr>
          <p:nvPr userDrawn="1"/>
        </p:nvGrpSpPr>
        <p:grpSpPr bwMode="auto">
          <a:xfrm>
            <a:off x="0" y="6688138"/>
            <a:ext cx="9144000" cy="180975"/>
            <a:chOff x="0" y="6688510"/>
            <a:chExt cx="9144000" cy="180000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0" y="6778510"/>
              <a:ext cx="9144000" cy="90000"/>
            </a:xfrm>
            <a:prstGeom prst="rect">
              <a:avLst/>
            </a:prstGeom>
            <a:solidFill>
              <a:srgbClr val="949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 bwMode="auto">
            <a:xfrm>
              <a:off x="8064500" y="6732721"/>
              <a:ext cx="1079500" cy="12473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평행 사변형 4"/>
            <p:cNvSpPr/>
            <p:nvPr/>
          </p:nvSpPr>
          <p:spPr bwMode="auto">
            <a:xfrm>
              <a:off x="5724525" y="6688510"/>
              <a:ext cx="2700338" cy="180000"/>
            </a:xfrm>
            <a:prstGeom prst="parallelogram">
              <a:avLst>
                <a:gd name="adj" fmla="val 86987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/>
          </p:cNvGrpSpPr>
          <p:nvPr userDrawn="1"/>
        </p:nvGrpSpPr>
        <p:grpSpPr bwMode="auto">
          <a:xfrm>
            <a:off x="0" y="6688138"/>
            <a:ext cx="9144000" cy="180975"/>
            <a:chOff x="0" y="6688510"/>
            <a:chExt cx="9144000" cy="180000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0" y="6778510"/>
              <a:ext cx="9144000" cy="90000"/>
            </a:xfrm>
            <a:prstGeom prst="rect">
              <a:avLst/>
            </a:prstGeom>
            <a:solidFill>
              <a:srgbClr val="949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 bwMode="auto">
            <a:xfrm>
              <a:off x="8064500" y="6732721"/>
              <a:ext cx="1079500" cy="12473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평행 사변형 4"/>
            <p:cNvSpPr/>
            <p:nvPr/>
          </p:nvSpPr>
          <p:spPr bwMode="auto">
            <a:xfrm>
              <a:off x="5724525" y="6688510"/>
              <a:ext cx="2700338" cy="180000"/>
            </a:xfrm>
            <a:prstGeom prst="parallelogram">
              <a:avLst>
                <a:gd name="adj" fmla="val 8698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24" r:id="rId1"/>
    <p:sldLayoutId id="2147484425" r:id="rId2"/>
    <p:sldLayoutId id="2147484426" r:id="rId3"/>
    <p:sldLayoutId id="2147484427" r:id="rId4"/>
    <p:sldLayoutId id="2147484428" r:id="rId5"/>
    <p:sldLayoutId id="2147484429" r:id="rId6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115616" y="2709501"/>
            <a:ext cx="6912768" cy="101566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  <a:scene3d>
              <a:camera prst="orthographicFront"/>
              <a:lightRig rig="glow" dir="t">
                <a:rot lat="0" lon="0" rev="3600000"/>
              </a:lightRig>
            </a:scene3d>
            <a:sp3d prstMaterial="softEdge">
              <a:bevelT w="29210" h="16510"/>
            </a:sp3d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4000" b="1" spc="-150" dirty="0" smtClean="0">
                <a:solidFill>
                  <a:srgbClr val="262626"/>
                </a:soli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+mj-lt"/>
                <a:ea typeface="맑은 고딕" panose="020B0503020000020004" pitchFamily="50" charset="-127"/>
                <a:cs typeface="Tahoma" panose="020B0604030504040204" pitchFamily="34" charset="0"/>
              </a:rPr>
              <a:t>HTTP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 spc="-150" dirty="0" smtClean="0">
                <a:solidFill>
                  <a:srgbClr val="262626"/>
                </a:soli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+mj-lt"/>
                <a:ea typeface="맑은 고딕" panose="020B0503020000020004" pitchFamily="50" charset="-127"/>
                <a:cs typeface="Tahoma" panose="020B0604030504040204" pitchFamily="34" charset="0"/>
              </a:rPr>
              <a:t>(Hypertext Transfer Protocol)</a:t>
            </a:r>
            <a:endParaRPr lang="ko-KR" altLang="en-US" sz="2000" b="1" spc="-150" dirty="0" smtClean="0">
              <a:solidFill>
                <a:srgbClr val="262626"/>
              </a:solidFill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  <a:latin typeface="+mj-lt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Tahoma" pitchFamily="34" charset="0"/>
                <a:cs typeface="Tahoma" pitchFamily="34" charset="0"/>
              </a:rPr>
              <a:t>리소스와 미디어 타입</a:t>
            </a:r>
            <a:endParaRPr lang="ko-KR" altLang="en-US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700808"/>
            <a:ext cx="63754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웹 서버는 웹 리소스를 관리 및 제공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어떤 종류의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소스도 리소스가 될 수 있음</a:t>
            </a:r>
            <a:endParaRPr lang="en-US" altLang="ko-KR" dirty="0" smtClean="0"/>
          </a:p>
          <a:p>
            <a:r>
              <a:rPr lang="en-US" altLang="ko-KR" dirty="0" smtClean="0"/>
              <a:t>   (ex. 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 및 그 외 모든 종류의 파일들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MIME Type </a:t>
            </a:r>
            <a:r>
              <a:rPr lang="ko-KR" altLang="en-US" dirty="0" smtClean="0"/>
              <a:t>데이터 포맷을 사용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115616" y="3017277"/>
            <a:ext cx="691276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  <a:scene3d>
              <a:camera prst="orthographicFront"/>
              <a:lightRig rig="glow" dir="t">
                <a:rot lat="0" lon="0" rev="3600000"/>
              </a:lightRig>
            </a:scene3d>
            <a:sp3d prstMaterial="softEdge">
              <a:bevelT w="29210" h="16510"/>
            </a:sp3d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 spc="-150" dirty="0" smtClean="0">
                <a:solidFill>
                  <a:srgbClr val="262626"/>
                </a:soli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MIME Type ?</a:t>
            </a:r>
            <a:endParaRPr lang="ko-KR" altLang="en-US" sz="2000" b="1" spc="-150" dirty="0" smtClean="0">
              <a:solidFill>
                <a:srgbClr val="262626"/>
              </a:solidFill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Tahoma" pitchFamily="34" charset="0"/>
                <a:cs typeface="Tahoma" pitchFamily="34" charset="0"/>
              </a:rPr>
              <a:t>MIME Type</a:t>
            </a:r>
            <a:endParaRPr lang="ko-KR" altLang="en-US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700808"/>
            <a:ext cx="40222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전자 우편을 위한 인터넷 표준 포맷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수백 가지의 </a:t>
            </a:r>
            <a:r>
              <a:rPr lang="en-US" altLang="ko-KR" dirty="0" smtClean="0"/>
              <a:t>MIME </a:t>
            </a:r>
            <a:r>
              <a:rPr lang="ko-KR" altLang="en-US" dirty="0" smtClean="0"/>
              <a:t>타입이 존재</a:t>
            </a:r>
            <a:r>
              <a:rPr lang="en-US" altLang="ko-KR" dirty="0" smtClean="0"/>
              <a:t> </a:t>
            </a:r>
          </a:p>
        </p:txBody>
      </p:sp>
      <p:pic>
        <p:nvPicPr>
          <p:cNvPr id="3075" name="Picture 3" descr="C:\Users\admin\Desktop\MIME_typ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797152"/>
            <a:ext cx="4829175" cy="1343025"/>
          </a:xfrm>
          <a:prstGeom prst="rect">
            <a:avLst/>
          </a:prstGeom>
          <a:noFill/>
        </p:spPr>
      </p:pic>
      <p:pic>
        <p:nvPicPr>
          <p:cNvPr id="3076" name="Picture 4" descr="C:\Users\admin\Desktop\MIME_type_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2636912"/>
            <a:ext cx="6381750" cy="2038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lt"/>
                <a:ea typeface="Tahoma" pitchFamily="34" charset="0"/>
                <a:cs typeface="Tahoma" pitchFamily="34" charset="0"/>
              </a:rPr>
              <a:t>HTTP </a:t>
            </a:r>
            <a:r>
              <a:rPr lang="ko-KR" altLang="en-US" b="1" dirty="0" smtClean="0">
                <a:latin typeface="+mn-lt"/>
                <a:ea typeface="Tahoma" pitchFamily="34" charset="0"/>
                <a:cs typeface="Tahoma" pitchFamily="34" charset="0"/>
              </a:rPr>
              <a:t>개요</a:t>
            </a:r>
            <a:endParaRPr lang="ko-KR" altLang="en-US" b="1" dirty="0">
              <a:latin typeface="+mn-lt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700808"/>
            <a:ext cx="59458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dirty="0" smtClean="0">
                <a:latin typeface="+mn-lt"/>
              </a:rPr>
              <a:t> 서버와 클라이언트 간 상호간의 통신을 위한 응용계층</a:t>
            </a:r>
            <a:endParaRPr lang="en-US" altLang="ko-KR" dirty="0" smtClean="0">
              <a:latin typeface="+mn-lt"/>
            </a:endParaRPr>
          </a:p>
          <a:p>
            <a:pPr>
              <a:buFontTx/>
              <a:buChar char="-"/>
            </a:pPr>
            <a:endParaRPr lang="en-US" altLang="ko-KR" dirty="0" smtClean="0">
              <a:latin typeface="+mn-lt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+mn-lt"/>
              </a:rPr>
              <a:t> 비 연결성</a:t>
            </a:r>
            <a:endParaRPr lang="en-US" altLang="ko-KR" dirty="0" smtClean="0">
              <a:latin typeface="+mn-lt"/>
            </a:endParaRPr>
          </a:p>
          <a:p>
            <a:pPr>
              <a:buFontTx/>
              <a:buChar char="-"/>
            </a:pPr>
            <a:endParaRPr lang="en-US" altLang="ko-KR" dirty="0" smtClean="0">
              <a:latin typeface="+mn-lt"/>
            </a:endParaRPr>
          </a:p>
          <a:p>
            <a:pPr>
              <a:buFontTx/>
              <a:buChar char="-"/>
            </a:pPr>
            <a:r>
              <a:rPr lang="en-US" altLang="ko-KR" dirty="0" smtClean="0">
                <a:latin typeface="+mn-lt"/>
              </a:rPr>
              <a:t> </a:t>
            </a:r>
            <a:r>
              <a:rPr lang="ko-KR" altLang="en-US" dirty="0" smtClean="0">
                <a:latin typeface="+mn-lt"/>
              </a:rPr>
              <a:t>신뢰성 있는 데이터 전송 프로토콜 </a:t>
            </a:r>
            <a:r>
              <a:rPr lang="en-US" altLang="ko-KR" dirty="0" smtClean="0">
                <a:latin typeface="+mn-lt"/>
              </a:rPr>
              <a:t>(TCP / IP) </a:t>
            </a:r>
            <a:r>
              <a:rPr lang="ko-KR" altLang="en-US" dirty="0" smtClean="0">
                <a:latin typeface="+mn-lt"/>
              </a:rPr>
              <a:t>사용</a:t>
            </a:r>
            <a:endParaRPr lang="en-US" altLang="ko-KR" dirty="0" smtClean="0">
              <a:latin typeface="+mn-lt"/>
            </a:endParaRPr>
          </a:p>
          <a:p>
            <a:pPr>
              <a:buFontTx/>
              <a:buChar char="-"/>
            </a:pPr>
            <a:endParaRPr lang="en-US" altLang="ko-KR" dirty="0" smtClean="0">
              <a:latin typeface="+mn-lt"/>
            </a:endParaRPr>
          </a:p>
          <a:p>
            <a:pPr>
              <a:buFontTx/>
              <a:buChar char="-"/>
            </a:pPr>
            <a:r>
              <a:rPr lang="en-US" altLang="ko-KR" dirty="0" smtClean="0">
                <a:latin typeface="+mn-lt"/>
              </a:rPr>
              <a:t> 80</a:t>
            </a:r>
            <a:r>
              <a:rPr lang="ko-KR" altLang="en-US" dirty="0" smtClean="0">
                <a:latin typeface="+mn-lt"/>
              </a:rPr>
              <a:t>포트를 사용</a:t>
            </a:r>
            <a:endParaRPr lang="ko-KR" alt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115616" y="3017277"/>
            <a:ext cx="691276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  <a:scene3d>
              <a:camera prst="orthographicFront"/>
              <a:lightRig rig="glow" dir="t">
                <a:rot lat="0" lon="0" rev="3600000"/>
              </a:lightRig>
            </a:scene3d>
            <a:sp3d prstMaterial="softEdge">
              <a:bevelT w="29210" h="16510"/>
            </a:sp3d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2000" b="1" spc="-150" dirty="0" smtClean="0">
                <a:solidFill>
                  <a:srgbClr val="262626"/>
                </a:soli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비 연결성</a:t>
            </a:r>
            <a:r>
              <a:rPr lang="en-US" altLang="ko-KR" sz="2000" b="1" spc="-150" dirty="0" smtClean="0">
                <a:solidFill>
                  <a:srgbClr val="262626"/>
                </a:soli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?</a:t>
            </a:r>
            <a:endParaRPr lang="ko-KR" altLang="en-US" sz="2000" b="1" spc="-150" dirty="0" smtClean="0">
              <a:solidFill>
                <a:srgbClr val="262626"/>
              </a:solidFill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HTTP – </a:t>
            </a:r>
            <a:r>
              <a:rPr lang="ko-KR" altLang="en-US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비 연결성</a:t>
            </a:r>
            <a:endParaRPr lang="ko-KR" altLang="en-US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700808"/>
            <a:ext cx="65614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 HTTP</a:t>
            </a:r>
            <a:r>
              <a:rPr lang="ko-KR" altLang="en-US" dirty="0" smtClean="0"/>
              <a:t>는 비 연결 지향으로 설계됨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다수의 연결을 유지하는 리소스 낭비를 방지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클라이언트가 서버에 정보를 요청하면 응답 코드와 내용을 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전송 후 연결 종료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비 연결성을 보완하고 페이지 간의 지속성을 유지하기 위해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쿠키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세션을 이용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115616" y="3017277"/>
            <a:ext cx="691276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  <a:scene3d>
              <a:camera prst="orthographicFront"/>
              <a:lightRig rig="glow" dir="t">
                <a:rot lat="0" lon="0" rev="3600000"/>
              </a:lightRig>
            </a:scene3d>
            <a:sp3d prstMaterial="softEdge">
              <a:bevelT w="29210" h="16510"/>
            </a:sp3d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2000" b="1" spc="-150" dirty="0" smtClean="0">
                <a:solidFill>
                  <a:srgbClr val="262626"/>
                </a:soli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인터넷의 아버지 </a:t>
            </a:r>
            <a:r>
              <a:rPr lang="en-US" altLang="ko-KR" sz="2000" b="1" spc="-150" dirty="0" smtClean="0">
                <a:solidFill>
                  <a:srgbClr val="262626"/>
                </a:soli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– Tim </a:t>
            </a:r>
            <a:r>
              <a:rPr lang="en-US" altLang="ko-KR" sz="2000" b="1" spc="-150" dirty="0" err="1" smtClean="0">
                <a:solidFill>
                  <a:srgbClr val="262626"/>
                </a:soli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Berners</a:t>
            </a:r>
            <a:r>
              <a:rPr lang="en-US" altLang="ko-KR" sz="2000" b="1" spc="-150" dirty="0" smtClean="0">
                <a:solidFill>
                  <a:srgbClr val="262626"/>
                </a:soli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 Lee</a:t>
            </a:r>
            <a:endParaRPr lang="ko-KR" altLang="en-US" sz="2000" b="1" spc="-150" dirty="0" smtClean="0">
              <a:solidFill>
                <a:srgbClr val="262626"/>
              </a:solidFill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Tahoma" pitchFamily="34" charset="0"/>
                <a:cs typeface="Tahoma" pitchFamily="34" charset="0"/>
              </a:rPr>
              <a:t>인터넷의 아버지 </a:t>
            </a:r>
            <a:r>
              <a:rPr lang="en-US" altLang="ko-KR" b="1" dirty="0" smtClean="0">
                <a:latin typeface="Tahoma" pitchFamily="34" charset="0"/>
                <a:cs typeface="Tahoma" pitchFamily="34" charset="0"/>
              </a:rPr>
              <a:t>– Tim </a:t>
            </a:r>
            <a:r>
              <a:rPr lang="en-US" altLang="ko-KR" b="1" dirty="0" err="1" smtClean="0">
                <a:latin typeface="Tahoma" pitchFamily="34" charset="0"/>
                <a:cs typeface="Tahoma" pitchFamily="34" charset="0"/>
              </a:rPr>
              <a:t>berners</a:t>
            </a:r>
            <a:r>
              <a:rPr lang="en-US" altLang="ko-KR" b="1" dirty="0" smtClean="0">
                <a:latin typeface="Tahoma" pitchFamily="34" charset="0"/>
                <a:cs typeface="Tahoma" pitchFamily="34" charset="0"/>
              </a:rPr>
              <a:t> Lee</a:t>
            </a:r>
            <a:endParaRPr lang="ko-KR" altLang="en-US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700808"/>
            <a:ext cx="59170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월드 </a:t>
            </a:r>
            <a:r>
              <a:rPr lang="ko-KR" altLang="en-US" dirty="0" err="1" smtClean="0"/>
              <a:t>와이드</a:t>
            </a:r>
            <a:r>
              <a:rPr lang="ko-KR" altLang="en-US" dirty="0" smtClean="0"/>
              <a:t> 웹의 창시자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WWW, URL, HTTP </a:t>
            </a:r>
            <a:r>
              <a:rPr lang="ko-KR" altLang="en-US" dirty="0" smtClean="0"/>
              <a:t>등을 고안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http:// </a:t>
            </a:r>
            <a:r>
              <a:rPr lang="ko-KR" altLang="en-US" dirty="0" smtClean="0"/>
              <a:t>에서 슬래쉬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개는 없어도 정상접속 가능하다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1026" name="Picture 2" descr="C:\Users\admin\Desktop\tim-berners-le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3933056"/>
            <a:ext cx="3913560" cy="23481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115616" y="3017277"/>
            <a:ext cx="691276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  <a:scene3d>
              <a:camera prst="orthographicFront"/>
              <a:lightRig rig="glow" dir="t">
                <a:rot lat="0" lon="0" rev="3600000"/>
              </a:lightRig>
            </a:scene3d>
            <a:sp3d prstMaterial="softEdge">
              <a:bevelT w="29210" h="16510"/>
            </a:sp3d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2000" b="1" spc="-150" dirty="0" smtClean="0">
                <a:solidFill>
                  <a:srgbClr val="262626"/>
                </a:soli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웹 클라이언트와 서버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Tahoma" pitchFamily="34" charset="0"/>
                <a:cs typeface="Tahoma" pitchFamily="34" charset="0"/>
              </a:rPr>
              <a:t>웹 클라이언트와 서버</a:t>
            </a:r>
            <a:endParaRPr lang="ko-KR" altLang="en-US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700808"/>
            <a:ext cx="6731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dirty="0" smtClean="0"/>
              <a:t> HTTP </a:t>
            </a:r>
            <a:r>
              <a:rPr lang="ko-KR" altLang="en-US" dirty="0" smtClean="0"/>
              <a:t>클라이언트와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서버는 월드 </a:t>
            </a:r>
            <a:r>
              <a:rPr lang="ko-KR" altLang="en-US" dirty="0" err="1" smtClean="0"/>
              <a:t>와이드</a:t>
            </a:r>
            <a:r>
              <a:rPr lang="ko-KR" altLang="en-US" dirty="0" smtClean="0"/>
              <a:t> 웹의 기본요소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Request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Response </a:t>
            </a:r>
            <a:r>
              <a:rPr lang="ko-KR" altLang="en-US" dirty="0" smtClean="0"/>
              <a:t>로 이루어짐</a:t>
            </a:r>
            <a:endParaRPr lang="en-US" altLang="ko-KR" dirty="0" smtClean="0"/>
          </a:p>
        </p:txBody>
      </p:sp>
      <p:pic>
        <p:nvPicPr>
          <p:cNvPr id="2050" name="Picture 2" descr="C:\Users\admin\Desktop\http request respon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7156" y="2831579"/>
            <a:ext cx="3952876" cy="1533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115616" y="3017277"/>
            <a:ext cx="6912768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anchor="ctr">
            <a:spAutoFit/>
            <a:scene3d>
              <a:camera prst="orthographicFront"/>
              <a:lightRig rig="glow" dir="t">
                <a:rot lat="0" lon="0" rev="3600000"/>
              </a:lightRig>
            </a:scene3d>
            <a:sp3d prstMaterial="softEdge">
              <a:bevelT w="29210" h="16510"/>
            </a:sp3d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2000" b="1" spc="-150" dirty="0" smtClean="0">
                <a:solidFill>
                  <a:srgbClr val="262626"/>
                </a:solidFill>
                <a:effectLst>
                  <a:outerShdw blurRad="508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리소스와 미디어 타입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5011</TotalTime>
  <Words>214</Words>
  <Application>Microsoft Office PowerPoint</Application>
  <PresentationFormat>화면 슬라이드 쇼(4:3)</PresentationFormat>
  <Paragraphs>58</Paragraphs>
  <Slides>12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Company>디브리드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디브리드</dc:title>
  <dc:subject>교육</dc:subject>
  <dc:creator>디브리드 www.dbreed.co.kr</dc:creator>
  <dc:description>Copyright (c) D'breed All rights reserved
본 Template은 개인용도에 한해 배포한 것입니다. 상업적인 용도로 사용 할 수 없습니다.</dc:description>
  <cp:lastModifiedBy>admin</cp:lastModifiedBy>
  <cp:revision>441</cp:revision>
  <dcterms:created xsi:type="dcterms:W3CDTF">2011-06-13T04:09:39Z</dcterms:created>
  <dcterms:modified xsi:type="dcterms:W3CDTF">2017-04-19T11:08:14Z</dcterms:modified>
</cp:coreProperties>
</file>