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28"/>
  </p:handoutMasterIdLst>
  <p:sldIdLst>
    <p:sldId id="261" r:id="rId2"/>
    <p:sldId id="262" r:id="rId3"/>
    <p:sldId id="266" r:id="rId4"/>
    <p:sldId id="268" r:id="rId5"/>
    <p:sldId id="277" r:id="rId6"/>
    <p:sldId id="290" r:id="rId7"/>
    <p:sldId id="282" r:id="rId8"/>
    <p:sldId id="284" r:id="rId9"/>
    <p:sldId id="285" r:id="rId10"/>
    <p:sldId id="291" r:id="rId11"/>
    <p:sldId id="292" r:id="rId12"/>
    <p:sldId id="288" r:id="rId13"/>
    <p:sldId id="293" r:id="rId14"/>
    <p:sldId id="295" r:id="rId15"/>
    <p:sldId id="296" r:id="rId16"/>
    <p:sldId id="299" r:id="rId17"/>
    <p:sldId id="301" r:id="rId18"/>
    <p:sldId id="302" r:id="rId19"/>
    <p:sldId id="300" r:id="rId20"/>
    <p:sldId id="305" r:id="rId21"/>
    <p:sldId id="312" r:id="rId22"/>
    <p:sldId id="307" r:id="rId23"/>
    <p:sldId id="308" r:id="rId24"/>
    <p:sldId id="309" r:id="rId25"/>
    <p:sldId id="311" r:id="rId26"/>
    <p:sldId id="313" r:id="rId27"/>
  </p:sldIdLst>
  <p:sldSz cx="9144000" cy="6858000" type="screen4x3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078"/>
    <a:srgbClr val="75787B"/>
    <a:srgbClr val="F8F8F6"/>
    <a:srgbClr val="434B56"/>
    <a:srgbClr val="CC3399"/>
    <a:srgbClr val="993366"/>
    <a:srgbClr val="F4F2F0"/>
    <a:srgbClr val="F4F3F2"/>
    <a:srgbClr val="E0E0D8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82" y="86"/>
      </p:cViewPr>
      <p:guideLst>
        <p:guide orient="horz" pos="16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2017-12-02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62475" y="0"/>
            <a:ext cx="4581525" cy="6858000"/>
          </a:xfrm>
          <a:prstGeom prst="rect">
            <a:avLst/>
          </a:prstGeom>
          <a:solidFill>
            <a:srgbClr val="434B5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B5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049" y="2875002"/>
            <a:ext cx="2151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8F8F6"/>
                </a:solidFill>
              </a:rPr>
              <a:t>NAVY</a:t>
            </a:r>
            <a:endParaRPr lang="ko-KR" altLang="en-US" sz="6600" b="1" dirty="0">
              <a:solidFill>
                <a:srgbClr val="F8F8F6"/>
              </a:solidFill>
            </a:endParaRPr>
          </a:p>
        </p:txBody>
      </p:sp>
      <p:sp>
        <p:nvSpPr>
          <p:cNvPr id="3" name="평행 사변형 2"/>
          <p:cNvSpPr/>
          <p:nvPr/>
        </p:nvSpPr>
        <p:spPr>
          <a:xfrm>
            <a:off x="1215049" y="-5358"/>
            <a:ext cx="6221036" cy="6863358"/>
          </a:xfrm>
          <a:prstGeom prst="parallelogram">
            <a:avLst/>
          </a:prstGeom>
          <a:solidFill>
            <a:srgbClr val="F8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1253290"/>
            <a:ext cx="3886381" cy="1621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rgbClr val="FF5050"/>
                </a:solidFill>
              </a:rPr>
              <a:t>AES</a:t>
            </a:r>
            <a:r>
              <a:rPr lang="en-US" altLang="ko-KR" dirty="0" smtClean="0">
                <a:solidFill>
                  <a:srgbClr val="434B56"/>
                </a:solidFill>
              </a:rPr>
              <a:t/>
            </a:r>
            <a:br>
              <a:rPr lang="en-US" altLang="ko-KR" dirty="0" smtClean="0">
                <a:solidFill>
                  <a:srgbClr val="434B56"/>
                </a:solidFill>
              </a:rPr>
            </a:br>
            <a:r>
              <a:rPr lang="en-US" altLang="ko-KR" sz="2400" dirty="0" smtClean="0">
                <a:solidFill>
                  <a:srgbClr val="434B56"/>
                </a:solidFill>
              </a:rPr>
              <a:t>Advanced Encrypt</a:t>
            </a:r>
          </a:p>
          <a:p>
            <a:pPr algn="ctr"/>
            <a:r>
              <a:rPr lang="en-US" altLang="ko-KR" sz="2400" dirty="0" smtClean="0">
                <a:solidFill>
                  <a:srgbClr val="434B56"/>
                </a:solidFill>
              </a:rPr>
              <a:t> Standard in</a:t>
            </a:r>
            <a:r>
              <a:rPr lang="ko-KR" altLang="en-US" sz="2400" dirty="0" smtClean="0">
                <a:solidFill>
                  <a:srgbClr val="434B56"/>
                </a:solidFill>
              </a:rPr>
              <a:t> </a:t>
            </a:r>
            <a:r>
              <a:rPr lang="en-US" altLang="ko-KR" sz="2400" dirty="0" smtClean="0">
                <a:solidFill>
                  <a:srgbClr val="003399"/>
                </a:solidFill>
              </a:rPr>
              <a:t>java</a:t>
            </a:r>
            <a:endParaRPr lang="ko-KR" altLang="en-US" sz="2400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3731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2017.12.11</a:t>
            </a:r>
          </a:p>
          <a:p>
            <a:pPr algn="ctr"/>
            <a:r>
              <a:rPr lang="en-US" altLang="ko-KR" sz="1400" dirty="0" smtClean="0"/>
              <a:t>16040009 </a:t>
            </a:r>
            <a:r>
              <a:rPr lang="en-US" altLang="ko-KR" sz="1400" dirty="0" err="1" smtClean="0"/>
              <a:t>kim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joon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137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invSubBytes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16517"/>
              </p:ext>
            </p:extLst>
          </p:nvPr>
        </p:nvGraphicFramePr>
        <p:xfrm>
          <a:off x="951854" y="1632954"/>
          <a:ext cx="7807062" cy="4714902"/>
        </p:xfrm>
        <a:graphic>
          <a:graphicData uri="http://schemas.openxmlformats.org/drawingml/2006/table">
            <a:tbl>
              <a:tblPr/>
              <a:tblGrid>
                <a:gridCol w="464027">
                  <a:extLst>
                    <a:ext uri="{9D8B030D-6E8A-4147-A177-3AD203B41FA5}">
                      <a16:colId xmlns:a16="http://schemas.microsoft.com/office/drawing/2014/main" val="3186682019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1920201430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869512836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2039179216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4064395391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415538716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299710802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1771266680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2920020146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1690399739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2714018217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745777972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517567807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3524296211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3122157455"/>
                    </a:ext>
                  </a:extLst>
                </a:gridCol>
                <a:gridCol w="464027">
                  <a:extLst>
                    <a:ext uri="{9D8B030D-6E8A-4147-A177-3AD203B41FA5}">
                      <a16:colId xmlns:a16="http://schemas.microsoft.com/office/drawing/2014/main" val="1110083535"/>
                    </a:ext>
                  </a:extLst>
                </a:gridCol>
                <a:gridCol w="382630">
                  <a:extLst>
                    <a:ext uri="{9D8B030D-6E8A-4147-A177-3AD203B41FA5}">
                      <a16:colId xmlns:a16="http://schemas.microsoft.com/office/drawing/2014/main" val="3647148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---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655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4253"/>
                  </a:ext>
                </a:extLst>
              </a:tr>
              <a:tr h="33959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10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77673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20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28709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30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05983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40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03840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50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18098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60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32986"/>
                  </a:ext>
                </a:extLst>
              </a:tr>
              <a:tr h="33959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70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77887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80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9083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90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51537"/>
                  </a:ext>
                </a:extLst>
              </a:tr>
              <a:tr h="33959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A0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454377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B0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26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C0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0x12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077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D0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0xEF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79755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E0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0xC8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80797"/>
                  </a:ext>
                </a:extLst>
              </a:tr>
              <a:tr h="33959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F0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0x2B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0x7E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0xBA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0x77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0x26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0x69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0x14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0x63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0x55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0x21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0x0C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0x7D</a:t>
                      </a:r>
                    </a:p>
                  </a:txBody>
                  <a:tcPr marL="39044" marR="39044" marT="39044" marB="3904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44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137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invSubBytes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771" y="1194817"/>
            <a:ext cx="4437277" cy="5564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>
                <a:solidFill>
                  <a:srgbClr val="008800"/>
                </a:solidFill>
                <a:ea typeface="Consolas" panose="020B0609020204030204" pitchFamily="49" charset="0"/>
              </a:rPr>
              <a:t>public </a:t>
            </a:r>
            <a:r>
              <a:rPr lang="ko-KR" altLang="ko-KR" b="1">
                <a:solidFill>
                  <a:srgbClr val="333399"/>
                </a:solidFill>
                <a:ea typeface="Consolas" panose="020B0609020204030204" pitchFamily="49" charset="0"/>
              </a:rPr>
              <a:t>void </a:t>
            </a:r>
            <a:r>
              <a:rPr lang="ko-KR" altLang="ko-KR" b="1">
                <a:solidFill>
                  <a:srgbClr val="0066BB"/>
                </a:solidFill>
                <a:ea typeface="Consolas" panose="020B0609020204030204" pitchFamily="49" charset="0"/>
              </a:rPr>
              <a:t>invSubBytes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arr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i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           arr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invSbox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byteToint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])];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672" y="1745004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invSubBytes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1207975"/>
            <a:ext cx="4223231" cy="559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66BB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Sbox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byteToint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])];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70917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ubBytes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588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1.2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shiftRows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2564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shiftRows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9538" y="0"/>
            <a:ext cx="3874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en-US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leftRotate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400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leftRotate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endParaRPr lang="en-US" altLang="ko-KR" sz="14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333333"/>
                </a:solidFill>
                <a:ea typeface="Consolas" panose="020B0609020204030204" pitchFamily="49" charset="0"/>
              </a:rPr>
              <a:t>	</a:t>
            </a:r>
            <a:r>
              <a:rPr lang="en-US" altLang="ko-KR" sz="1400" b="1" dirty="0" smtClean="0">
                <a:solidFill>
                  <a:srgbClr val="333333"/>
                </a:solidFill>
                <a:ea typeface="Consolas" panose="020B0609020204030204" pitchFamily="49" charset="0"/>
              </a:rPr>
              <a:t>	       </a:t>
            </a:r>
            <a:r>
              <a:rPr lang="ko-KR" altLang="ko-KR" sz="14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while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400" dirty="0"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--;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16386" name="Picture 2" descr="http://img1.daumcdn.net/thumb/R1920x0/?fname=http%3A%2F%2Fcfile9.uf.tistory.com%2Fimage%2F141007424DF0B55124F3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5" y="1585202"/>
            <a:ext cx="4676333" cy="3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24128" y="62874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shiftRows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 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298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1.2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invShiftRows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8024" y="936010"/>
            <a:ext cx="4355976" cy="5877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66BB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 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endParaRPr lang="en-US" altLang="ko-KR" sz="16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6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en-US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leftRotate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en-US" altLang="ko-KR" sz="16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6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600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sz="1600" b="1" dirty="0" err="1">
                <a:solidFill>
                  <a:srgbClr val="0066BB"/>
                </a:solidFill>
                <a:ea typeface="Consolas" panose="020B0609020204030204" pitchFamily="49" charset="0"/>
              </a:rPr>
              <a:t>leftRotate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endParaRPr lang="en-US" altLang="ko-KR" sz="16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6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while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600" dirty="0"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--;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537316" y="936010"/>
            <a:ext cx="4394724" cy="58499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600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66BB"/>
                </a:solidFill>
                <a:ea typeface="Consolas" panose="020B0609020204030204" pitchFamily="49" charset="0"/>
              </a:rPr>
              <a:t>invShiftRows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rightRotate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600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rightRotate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 smtClean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endParaRPr lang="en-US" altLang="ko-KR" sz="16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lvl="0"/>
            <a:r>
              <a:rPr lang="ko-KR" altLang="ko-KR" sz="1600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while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--){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locate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times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--;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3A383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4216" y="1022897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invShiftRows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0526" y="1022897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shiftRows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1.3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mixColumn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2564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shiftRows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604" name="Picture 4" descr="aes mixcolumn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6789"/>
            <a:ext cx="785237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1.3 </a:t>
            </a:r>
            <a:r>
              <a:rPr lang="en-US" altLang="ko-KR" sz="4400" dirty="0" err="1">
                <a:solidFill>
                  <a:schemeClr val="accent1"/>
                </a:solidFill>
              </a:rPr>
              <a:t>mixColumn</a:t>
            </a:r>
            <a:r>
              <a:rPr lang="en-US" altLang="ko-KR" sz="4400" dirty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4578" name="Picture 2" descr="inv mixcolumns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6"/>
          <a:stretch/>
        </p:blipFill>
        <p:spPr bwMode="auto">
          <a:xfrm>
            <a:off x="2915816" y="1600916"/>
            <a:ext cx="4242640" cy="17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7316" y="3717032"/>
            <a:ext cx="8606684" cy="306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mixColumns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	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4524" y="3861048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mixColumn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1.3 </a:t>
            </a:r>
            <a:r>
              <a:rPr lang="en-US" altLang="ko-KR" sz="4400" dirty="0" err="1">
                <a:solidFill>
                  <a:schemeClr val="accent1"/>
                </a:solidFill>
              </a:rPr>
              <a:t>mixColumn</a:t>
            </a:r>
            <a:r>
              <a:rPr lang="en-US" altLang="ko-KR" sz="4400" dirty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6148" y="1340768"/>
            <a:ext cx="5256584" cy="5176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static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66BB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bb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t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while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bb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!=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bb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&amp;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!=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^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&amp; </a:t>
            </a:r>
            <a:r>
              <a:rPr lang="ko-KR" altLang="ko-KR" b="1" dirty="0">
                <a:solidFill>
                  <a:srgbClr val="005588"/>
                </a:solidFill>
                <a:ea typeface="Consolas" panose="020B0609020204030204" pitchFamily="49" charset="0"/>
              </a:rPr>
              <a:t>0x80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&lt;&lt;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!=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aa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^ </a:t>
            </a:r>
            <a:r>
              <a:rPr lang="ko-KR" altLang="ko-KR" b="1" dirty="0">
                <a:solidFill>
                  <a:srgbClr val="005588"/>
                </a:solidFill>
                <a:ea typeface="Consolas" panose="020B0609020204030204" pitchFamily="49" charset="0"/>
              </a:rPr>
              <a:t>0x1b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bb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 ((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bb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&amp; </a:t>
            </a:r>
            <a:r>
              <a:rPr lang="ko-KR" altLang="ko-KR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&gt;&gt;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0508" y="1458398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ixColumn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670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1.3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invMixColumn</a:t>
            </a:r>
            <a:r>
              <a:rPr lang="en-US" altLang="ko-KR" sz="4400" dirty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316" y="3717032"/>
            <a:ext cx="8606684" cy="306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mixColumns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	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7" name="Picture 2" descr="inv mixcolumn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67" y="1580599"/>
            <a:ext cx="3568781" cy="17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94415" y="3342686"/>
            <a:ext cx="9036496" cy="3443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private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invMixColumns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	        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^</a:t>
            </a:r>
            <a:endParaRPr lang="en-US" altLang="ko-KR" sz="14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	           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                                            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^</a:t>
            </a:r>
            <a:endParaRPr lang="en-US" altLang="ko-KR" sz="1400" dirty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			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 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				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 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^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slowMult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14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3455422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invMixColumn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253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1.4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addKyes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87403" y="43056"/>
            <a:ext cx="3874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7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7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b="1" dirty="0" err="1">
                <a:solidFill>
                  <a:srgbClr val="0066BB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7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bytematrix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7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keymatrix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700" dirty="0" smtClean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700" dirty="0" smtClean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700" dirty="0" smtClean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7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7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700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7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7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bytematrix</a:t>
            </a:r>
            <a:r>
              <a:rPr lang="ko-KR" altLang="ko-KR" sz="17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7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</a:t>
            </a:r>
            <a:r>
              <a:rPr lang="ko-KR" altLang="ko-KR" sz="17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++) </a:t>
            </a:r>
            <a:endParaRPr lang="en-US" altLang="ko-KR" sz="17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700" dirty="0" smtClean="0">
                <a:solidFill>
                  <a:srgbClr val="333333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700" dirty="0" smtClean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bytematrix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] ^=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keymatrix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7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7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7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pic>
        <p:nvPicPr>
          <p:cNvPr id="30722" name="Picture 2" descr="http://img1.daumcdn.net/thumb/R1920x0/?fname=http%3A%2F%2Fcfile2.uf.tistory.com%2Fimage%2F12036F3E4DF0BFC8237D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868715" cy="31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78336" y="684515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addKyes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3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2.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keySchedule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7652" name="Picture 4" descr="aes key sche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41449"/>
            <a:ext cx="65055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836712"/>
            <a:ext cx="145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</a:rPr>
              <a:t>contents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1700808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001 AES 128 bit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ncrypt128()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</a:t>
            </a:r>
            <a:r>
              <a:rPr lang="en-US" altLang="ko-KR" dirty="0" smtClean="0"/>
              <a:t>ecrypt128()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subBytes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shiftRows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MmxColumn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addroundKey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002 </a:t>
            </a:r>
            <a:r>
              <a:rPr lang="en-US" altLang="ko-KR" dirty="0" err="1" smtClean="0"/>
              <a:t>Keyschedule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003 AES CBC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setPassword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setText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ncrypt()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</a:t>
            </a:r>
            <a:r>
              <a:rPr lang="en-US" altLang="ko-KR" dirty="0" smtClean="0"/>
              <a:t>ecrypt()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04384" y="332656"/>
            <a:ext cx="45719" cy="6525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3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2.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keySchedule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http://www.brainkart.com/media/extra/HbLkjB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6" y="1340768"/>
            <a:ext cx="6408712" cy="5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2. </a:t>
            </a:r>
            <a:r>
              <a:rPr lang="en-US" altLang="ko-KR" sz="4400" dirty="0" err="1">
                <a:solidFill>
                  <a:schemeClr val="accent1"/>
                </a:solidFill>
              </a:rPr>
              <a:t>keySchedule</a:t>
            </a:r>
            <a:r>
              <a:rPr lang="en-US" altLang="ko-KR" sz="4400" dirty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314" y="1199008"/>
            <a:ext cx="8499182" cy="5586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66BB"/>
                </a:solidFill>
                <a:ea typeface="Consolas" panose="020B0609020204030204" pitchFamily="49" charset="0"/>
              </a:rPr>
              <a:t>keyScheduleCore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i="1" dirty="0" err="1">
                <a:solidFill>
                  <a:srgbClr val="888888"/>
                </a:solidFill>
                <a:ea typeface="Consolas" panose="020B0609020204030204" pitchFamily="49" charset="0"/>
              </a:rPr>
              <a:t>roate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temp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Sbox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byteToint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])];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rcon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endParaRPr lang="ko-KR" altLang="ko-KR" dirty="0">
              <a:ea typeface="Consolas" panose="020B0609020204030204" pitchFamily="49" charset="0"/>
            </a:endParaRPr>
          </a:p>
          <a:p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66BB"/>
                </a:solidFill>
                <a:ea typeface="Consolas" panose="020B0609020204030204" pitchFamily="49" charset="0"/>
              </a:rPr>
              <a:t>keySchedule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passwordBytes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], 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].</a:t>
            </a:r>
            <a:r>
              <a:rPr lang="ko-KR" altLang="ko-KR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keyScheduleCore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4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 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]^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rowSize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3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ea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1340768"/>
            <a:ext cx="33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keySchecdule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120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3. AES CBC Mode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700808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: AES 128 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128bit </a:t>
            </a:r>
            <a:r>
              <a:rPr lang="ko-KR" altLang="en-US" sz="2800" dirty="0" smtClean="0"/>
              <a:t>크기 데이터 만을 암호화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그러나 대부분의 데이터는 </a:t>
            </a:r>
            <a:r>
              <a:rPr lang="en-US" altLang="ko-KR" sz="2800" dirty="0" smtClean="0"/>
              <a:t>128bit</a:t>
            </a:r>
            <a:r>
              <a:rPr lang="ko-KR" altLang="en-US" sz="2800" dirty="0" smtClean="0"/>
              <a:t>보다 크다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해결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데이터를 </a:t>
            </a:r>
            <a:r>
              <a:rPr lang="en-US" altLang="ko-KR" sz="2800" dirty="0" smtClean="0"/>
              <a:t>128bit </a:t>
            </a:r>
            <a:r>
              <a:rPr lang="ko-KR" altLang="en-US" sz="2800" dirty="0" smtClean="0"/>
              <a:t>단위로 나눈다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대부분 정확하게 나누어 떨어지지 않으므로 패딩을 추가</a:t>
            </a:r>
            <a:endParaRPr lang="ko-KR" altLang="en-US" sz="2800" dirty="0"/>
          </a:p>
        </p:txBody>
      </p:sp>
      <p:pic>
        <p:nvPicPr>
          <p:cNvPr id="33798" name="Picture 6" descr="Cbc encry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34" y="3947577"/>
            <a:ext cx="7240306" cy="28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4230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3.1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setPassword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1807701"/>
            <a:ext cx="7116758" cy="4213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boolean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66BB"/>
                </a:solidFill>
                <a:ea typeface="Consolas" panose="020B0609020204030204" pitchFamily="49" charset="0"/>
              </a:rPr>
              <a:t>setPassword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String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password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password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()!=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out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4070A0"/>
                </a:solidFill>
                <a:ea typeface="Consolas" panose="020B0609020204030204" pitchFamily="49" charset="0"/>
              </a:rPr>
              <a:t>"</a:t>
            </a:r>
            <a:r>
              <a:rPr lang="ko-KR" altLang="ko-KR" sz="1600" dirty="0" err="1">
                <a:solidFill>
                  <a:srgbClr val="4070A0"/>
                </a:solidFill>
                <a:ea typeface="Consolas" panose="020B0609020204030204" pitchFamily="49" charset="0"/>
              </a:rPr>
              <a:t>password</a:t>
            </a:r>
            <a:r>
              <a:rPr lang="ko-KR" altLang="ko-KR" sz="1600" dirty="0">
                <a:solidFill>
                  <a:srgbClr val="4070A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4070A0"/>
                </a:solidFill>
                <a:ea typeface="Consolas" panose="020B0609020204030204" pitchFamily="49" charset="0"/>
              </a:rPr>
              <a:t>pass</a:t>
            </a:r>
            <a:r>
              <a:rPr lang="ko-KR" altLang="ko-KR" sz="1600" dirty="0">
                <a:solidFill>
                  <a:srgbClr val="4070A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4070A0"/>
                </a:solidFill>
                <a:ea typeface="Consolas" panose="020B0609020204030204" pitchFamily="49" charset="0"/>
              </a:rPr>
              <a:t>is</a:t>
            </a:r>
            <a:r>
              <a:rPr lang="ko-KR" altLang="ko-KR" sz="1600" dirty="0">
                <a:solidFill>
                  <a:srgbClr val="4070A0"/>
                </a:solidFill>
                <a:ea typeface="Consolas" panose="020B0609020204030204" pitchFamily="49" charset="0"/>
              </a:rPr>
              <a:t> 16 </a:t>
            </a:r>
            <a:r>
              <a:rPr lang="ko-KR" altLang="ko-KR" sz="1600" dirty="0" err="1">
                <a:solidFill>
                  <a:srgbClr val="4070A0"/>
                </a:solidFill>
                <a:ea typeface="Consolas" panose="020B0609020204030204" pitchFamily="49" charset="0"/>
              </a:rPr>
              <a:t>lengh</a:t>
            </a:r>
            <a:r>
              <a:rPr lang="ko-KR" altLang="ko-KR" sz="1600" dirty="0">
                <a:solidFill>
                  <a:srgbClr val="4070A0"/>
                </a:solidFill>
                <a:ea typeface="Consolas" panose="020B0609020204030204" pitchFamily="49" charset="0"/>
              </a:rPr>
              <a:t>"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false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passwordBytes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password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getBytes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keySchedule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true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6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2631" y="1931186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setPassword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2989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3.2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setText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315" y="1237661"/>
            <a:ext cx="7116758" cy="4351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sz="14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0066BB"/>
                </a:solidFill>
                <a:ea typeface="Consolas" panose="020B0609020204030204" pitchFamily="49" charset="0"/>
              </a:rPr>
              <a:t>setText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String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plainText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 </a:t>
            </a:r>
            <a:endParaRPr lang="en-US" altLang="ko-KR" sz="1400" dirty="0" smtClean="0">
              <a:solidFill>
                <a:srgbClr val="333333"/>
              </a:solidFill>
              <a:ea typeface="Consolas" panose="020B0609020204030204" pitchFamily="49" charset="0"/>
            </a:endParaRPr>
          </a:p>
          <a:p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throws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UnsupportedEncodingException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StringToByte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plainText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i="1" dirty="0" smtClean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over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 16 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%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!=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small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then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 16 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endParaRPr lang="ko-KR" altLang="ko-KR" sz="1400" dirty="0">
              <a:effectLst/>
              <a:ea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7315" y="5085184"/>
            <a:ext cx="8552497" cy="1700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ko-KR" altLang="ko-KR" sz="1100" dirty="0">
              <a:effectLst/>
              <a:ea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5804" y="1237661"/>
            <a:ext cx="4644008" cy="535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bigger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then</a:t>
            </a:r>
            <a:r>
              <a:rPr lang="ko-KR" altLang="ko-KR" sz="1400" i="1" dirty="0">
                <a:solidFill>
                  <a:srgbClr val="888888"/>
                </a:solidFill>
                <a:ea typeface="Consolas" panose="020B0609020204030204" pitchFamily="49" charset="0"/>
              </a:rPr>
              <a:t> 16 </a:t>
            </a:r>
            <a:r>
              <a:rPr lang="ko-KR" altLang="ko-KR" sz="14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byte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</a:t>
            </a:r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else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%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</a:t>
            </a:r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 smtClean="0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 smtClean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 smtClean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 smtClean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 smtClean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[((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)+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%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400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 smtClean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697078"/>
                </a:solidFill>
                <a:ea typeface="Consolas" panose="020B0609020204030204" pitchFamily="49" charset="0"/>
              </a:rPr>
              <a:t>//plain text mod 16</a:t>
            </a:r>
          </a:p>
          <a:p>
            <a:r>
              <a:rPr lang="ko-KR" altLang="ko-KR" sz="1400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else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4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/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4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4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this</a:t>
            </a:r>
            <a:r>
              <a:rPr lang="ko-KR" altLang="ko-KR" sz="14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400" dirty="0" err="1">
                <a:solidFill>
                  <a:srgbClr val="0000CC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]=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b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j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+(</a:t>
            </a:r>
            <a:r>
              <a:rPr lang="ko-KR" altLang="ko-KR" sz="14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4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)];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400" dirty="0">
              <a:effectLst/>
              <a:ea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48551" y="25649"/>
            <a:ext cx="4195449" cy="6830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String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b="1" dirty="0" err="1">
                <a:solidFill>
                  <a:srgbClr val="0066BB"/>
                </a:solidFill>
                <a:ea typeface="Consolas" panose="020B0609020204030204" pitchFamily="49" charset="0"/>
              </a:rPr>
              <a:t>encrypt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() 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throws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UnsupportedEncodingException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5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5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5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5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5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5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   encrypt128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5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5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], 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5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500" dirty="0">
              <a:ea typeface="Consolas" panose="020B0609020204030204" pitchFamily="49" charset="0"/>
            </a:endParaRPr>
          </a:p>
          <a:p>
            <a:r>
              <a:rPr lang="ko-KR" altLang="ko-KR" sz="15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byteToString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5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5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500" dirty="0">
                <a:solidFill>
                  <a:srgbClr val="333333"/>
                </a:solidFill>
                <a:ea typeface="Consolas" panose="020B0609020204030204" pitchFamily="49" charset="0"/>
              </a:rPr>
              <a:t>} </a:t>
            </a:r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290" y="176684"/>
            <a:ext cx="3123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3.3 encrypt()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0355" y="561404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encrypt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7890" name="Picture 2" descr="Cbc encry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5" y="2115293"/>
            <a:ext cx="4341336" cy="312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48551" y="25649"/>
            <a:ext cx="4195449" cy="6830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String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0066BB"/>
                </a:solidFill>
                <a:ea typeface="Consolas" panose="020B0609020204030204" pitchFamily="49" charset="0"/>
              </a:rPr>
              <a:t>decrypt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()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throws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UnsupportedEncodingException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currentCypher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endParaRPr lang="ko-KR" altLang="ko-KR" sz="1600" dirty="0">
              <a:ea typeface="Consolas" panose="020B0609020204030204" pitchFamily="49" charset="0"/>
            </a:endParaRPr>
          </a:p>
          <a:p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currentCypher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decrypt128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 smtClean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currentCypher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beforeCypher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calculate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padd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size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paddSize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14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]==(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&amp;&amp;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15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]==(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2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]==(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b="1" dirty="0">
                <a:solidFill>
                  <a:srgbClr val="005588"/>
                </a:solidFill>
                <a:ea typeface="Consolas" panose="020B0609020204030204" pitchFamily="49" charset="0"/>
              </a:rPr>
              <a:t>0xff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&amp;&amp;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][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]==(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b="1" dirty="0">
                <a:solidFill>
                  <a:srgbClr val="005588"/>
                </a:solidFill>
                <a:ea typeface="Consolas" panose="020B0609020204030204" pitchFamily="49" charset="0"/>
              </a:rPr>
              <a:t>0xff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 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paddSize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break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copy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to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,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except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padding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new</a:t>
            </a:r>
            <a:r>
              <a:rPr lang="ko-KR" altLang="ko-KR" sz="1600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paddSize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if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==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-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paddSize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else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  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System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arraycopy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], 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dirty="0" err="1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*</a:t>
            </a:r>
            <a:r>
              <a:rPr lang="ko-KR" altLang="ko-KR" sz="1600" b="1" dirty="0">
                <a:solidFill>
                  <a:srgbClr val="0000DD"/>
                </a:solidFill>
                <a:ea typeface="Consolas" panose="020B0609020204030204" pitchFamily="49" charset="0"/>
              </a:rPr>
              <a:t>16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textBytes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].</a:t>
            </a:r>
            <a:r>
              <a:rPr lang="ko-KR" altLang="ko-KR" sz="1600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     </a:t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600" dirty="0">
              <a:ea typeface="Consolas" panose="020B0609020204030204" pitchFamily="49" charset="0"/>
            </a:endParaRPr>
          </a:p>
          <a:p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//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change</a:t>
            </a:r>
            <a:r>
              <a:rPr lang="ko-KR" altLang="ko-KR" sz="1600" i="1" dirty="0">
                <a:solidFill>
                  <a:srgbClr val="888888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i="1" dirty="0" err="1">
                <a:solidFill>
                  <a:srgbClr val="888888"/>
                </a:solidFill>
                <a:ea typeface="Consolas" panose="020B0609020204030204" pitchFamily="49" charset="0"/>
              </a:rPr>
              <a:t>String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sz="1600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byteToString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ea typeface="Consolas" panose="020B0609020204030204" pitchFamily="49" charset="0"/>
              </a:rPr>
              <a:t>buffer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sz="1600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290" y="176684"/>
            <a:ext cx="3123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3.4 decrypt()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38916" name="Picture 4" descr="Cbc decry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6" y="2115293"/>
            <a:ext cx="4266571" cy="289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0355" y="176684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decrypt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847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 AES 128 Structure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36" y="1411437"/>
            <a:ext cx="6208864" cy="5301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182" y="1266825"/>
            <a:ext cx="24379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400" b="1" dirty="0"/>
              <a:t>1. key scheduling</a:t>
            </a:r>
            <a:endParaRPr lang="en-US" altLang="ko-KR" sz="2400" dirty="0"/>
          </a:p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init</a:t>
            </a:r>
            <a:r>
              <a:rPr lang="en-US" altLang="ko-KR" sz="2400" b="1" dirty="0"/>
              <a:t> round</a:t>
            </a:r>
            <a:endParaRPr lang="en-US" altLang="ko-KR" sz="2400" dirty="0"/>
          </a:p>
          <a:p>
            <a:r>
              <a:rPr lang="en-US" altLang="ko-KR" dirty="0" smtClean="0"/>
              <a:t>    </a:t>
            </a:r>
            <a:r>
              <a:rPr lang="en-US" altLang="ko-KR" sz="2000" dirty="0" smtClean="0"/>
              <a:t>add </a:t>
            </a:r>
            <a:r>
              <a:rPr lang="en-US" altLang="ko-KR" sz="2000" dirty="0"/>
              <a:t>round key</a:t>
            </a:r>
          </a:p>
          <a:p>
            <a:r>
              <a:rPr lang="en-US" altLang="ko-KR" sz="2400" b="1" dirty="0"/>
              <a:t>3. round (</a:t>
            </a:r>
            <a:r>
              <a:rPr lang="ko-KR" altLang="en-US" sz="2400" b="1" dirty="0"/>
              <a:t>반복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  <a:p>
            <a:r>
              <a:rPr lang="en-US" altLang="ko-KR" sz="2000" dirty="0" smtClean="0"/>
              <a:t>   sub </a:t>
            </a:r>
            <a:r>
              <a:rPr lang="en-US" altLang="ko-KR" sz="2000" dirty="0"/>
              <a:t>bytes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shift </a:t>
            </a:r>
            <a:r>
              <a:rPr lang="en-US" altLang="ko-KR" sz="2000" dirty="0"/>
              <a:t>rows</a:t>
            </a:r>
          </a:p>
          <a:p>
            <a:r>
              <a:rPr lang="en-US" altLang="ko-KR" sz="2000" dirty="0" smtClean="0"/>
              <a:t>   mix </a:t>
            </a:r>
            <a:r>
              <a:rPr lang="en-US" altLang="ko-KR" sz="2000" dirty="0"/>
              <a:t>columns</a:t>
            </a:r>
          </a:p>
          <a:p>
            <a:r>
              <a:rPr lang="en-US" altLang="ko-KR" sz="2000" dirty="0" smtClean="0"/>
              <a:t>   add </a:t>
            </a:r>
            <a:r>
              <a:rPr lang="en-US" altLang="ko-KR" sz="2000" dirty="0"/>
              <a:t>round key</a:t>
            </a:r>
          </a:p>
          <a:p>
            <a:r>
              <a:rPr lang="en-US" altLang="ko-KR" sz="2400" b="1" dirty="0" smtClean="0"/>
              <a:t>4</a:t>
            </a:r>
            <a:r>
              <a:rPr lang="en-US" altLang="ko-KR" sz="2400" b="1" dirty="0"/>
              <a:t>. final round</a:t>
            </a:r>
            <a:endParaRPr lang="en-US" altLang="ko-KR" sz="2400" dirty="0"/>
          </a:p>
          <a:p>
            <a:r>
              <a:rPr lang="en-US" altLang="ko-KR" sz="2000" dirty="0" smtClean="0"/>
              <a:t>   sub </a:t>
            </a:r>
            <a:r>
              <a:rPr lang="en-US" altLang="ko-KR" sz="2000" dirty="0"/>
              <a:t>bytes</a:t>
            </a:r>
          </a:p>
          <a:p>
            <a:r>
              <a:rPr lang="en-US" altLang="ko-KR" sz="2000" dirty="0" smtClean="0"/>
              <a:t>   shift </a:t>
            </a:r>
            <a:r>
              <a:rPr lang="en-US" altLang="ko-KR" sz="2000" dirty="0"/>
              <a:t>rows</a:t>
            </a:r>
          </a:p>
          <a:p>
            <a:r>
              <a:rPr lang="en-US" altLang="ko-KR" sz="2000" dirty="0" smtClean="0"/>
              <a:t>   add </a:t>
            </a:r>
            <a:r>
              <a:rPr lang="en-US" altLang="ko-KR" sz="2000" dirty="0"/>
              <a:t>round key </a:t>
            </a:r>
          </a:p>
        </p:txBody>
      </p:sp>
    </p:spTree>
    <p:extLst>
      <p:ext uri="{BB962C8B-B14F-4D97-AF65-F5344CB8AC3E}">
        <p14:creationId xmlns:p14="http://schemas.microsoft.com/office/powerpoint/2010/main" val="23963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79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encrypt128()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9538" y="0"/>
            <a:ext cx="3874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b="1" dirty="0">
                <a:solidFill>
                  <a:srgbClr val="0066BB"/>
                </a:solidFill>
                <a:ea typeface="Consolas" panose="020B0609020204030204" pitchFamily="49" charset="0"/>
              </a:rPr>
              <a:t>encrypt128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mixColumns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dirty="0">
              <a:ea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101" y="743605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encrypt128()code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4" descr="AES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r="51807"/>
          <a:stretch/>
        </p:blipFill>
        <p:spPr bwMode="auto">
          <a:xfrm>
            <a:off x="1109333" y="1266825"/>
            <a:ext cx="2808313" cy="53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79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accent1"/>
                </a:solidFill>
              </a:rPr>
              <a:t>1.1 decrypt128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9538" y="0"/>
            <a:ext cx="3874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b="1" dirty="0">
                <a:solidFill>
                  <a:srgbClr val="0066BB"/>
                </a:solidFill>
                <a:ea typeface="Consolas" panose="020B0609020204030204" pitchFamily="49" charset="0"/>
              </a:rPr>
              <a:t>decrypt128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--){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invMixColumns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dirty="0">
              <a:ea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101" y="743605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dencrypt128()code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4"/>
          <a:stretch/>
        </p:blipFill>
        <p:spPr>
          <a:xfrm>
            <a:off x="1317815" y="1336005"/>
            <a:ext cx="2976807" cy="54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560261" y="1279405"/>
            <a:ext cx="4569979" cy="5566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b="1" dirty="0" err="1" smtClean="0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 smtClean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b="1" dirty="0">
                <a:solidFill>
                  <a:srgbClr val="0066BB"/>
                </a:solidFill>
                <a:ea typeface="Consolas" panose="020B0609020204030204" pitchFamily="49" charset="0"/>
              </a:rPr>
              <a:t>decrypt128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9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&gt;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--){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invMixColumns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invSubBytes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dirty="0">
              <a:ea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6442" y="1531189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dencrypt128()code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283373"/>
            <a:ext cx="8233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encrypte128() vs decrypt128()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900" y="1266825"/>
            <a:ext cx="4217361" cy="5591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ea typeface="Consolas" panose="020B0609020204030204" pitchFamily="49" charset="0"/>
              </a:rPr>
              <a:t>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 </a:t>
            </a:r>
            <a:r>
              <a:rPr lang="ko-KR" altLang="ko-KR" b="1" dirty="0">
                <a:solidFill>
                  <a:srgbClr val="0066BB"/>
                </a:solidFill>
                <a:ea typeface="Consolas" panose="020B0609020204030204" pitchFamily="49" charset="0"/>
              </a:rPr>
              <a:t>encrypt128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mixColumns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shiftRows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addRoundKey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,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roundKeys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10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ko-KR" dirty="0">
              <a:ea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0260" y="1558130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encrypt128()code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42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subBytes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15364" name="Picture 4" descr="aes subbyt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6086"/>
            <a:ext cx="5179949" cy="33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42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subBytes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42406"/>
              </p:ext>
            </p:extLst>
          </p:nvPr>
        </p:nvGraphicFramePr>
        <p:xfrm>
          <a:off x="1043608" y="1476686"/>
          <a:ext cx="7536774" cy="4682662"/>
        </p:xfrm>
        <a:graphic>
          <a:graphicData uri="http://schemas.openxmlformats.org/drawingml/2006/table">
            <a:tbl>
              <a:tblPr/>
              <a:tblGrid>
                <a:gridCol w="447882">
                  <a:extLst>
                    <a:ext uri="{9D8B030D-6E8A-4147-A177-3AD203B41FA5}">
                      <a16:colId xmlns:a16="http://schemas.microsoft.com/office/drawing/2014/main" val="2889142913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2061072001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3727245871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4086892808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3796772841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181081672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3936885065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1678809102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2049043879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1391095039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3697984047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4024939782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1381703347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626104044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247329847"/>
                    </a:ext>
                  </a:extLst>
                </a:gridCol>
                <a:gridCol w="447882">
                  <a:extLst>
                    <a:ext uri="{9D8B030D-6E8A-4147-A177-3AD203B41FA5}">
                      <a16:colId xmlns:a16="http://schemas.microsoft.com/office/drawing/2014/main" val="1447011469"/>
                    </a:ext>
                  </a:extLst>
                </a:gridCol>
                <a:gridCol w="370662">
                  <a:extLst>
                    <a:ext uri="{9D8B030D-6E8A-4147-A177-3AD203B41FA5}">
                      <a16:colId xmlns:a16="http://schemas.microsoft.com/office/drawing/2014/main" val="1400637925"/>
                    </a:ext>
                  </a:extLst>
                </a:gridCol>
              </a:tblGrid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---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15955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15034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10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43741"/>
                  </a:ext>
                </a:extLst>
              </a:tr>
              <a:tr h="26124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20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46406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30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65468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40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87202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50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9878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60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879859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70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20430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80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09922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90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852884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A0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08191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B0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09462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C0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0x8A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03572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D0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0x70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0x03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0x35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96955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E0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0xF8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0x87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0xCE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0x55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0xDF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90388"/>
                  </a:ext>
                </a:extLst>
              </a:tr>
              <a:tr h="26720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F0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0x8C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0xA1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0x89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0xE6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0x42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0x68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0x41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0x99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0x2D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0x0F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0xB0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0x54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0xBB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solidFill>
                            <a:srgbClr val="373A3C"/>
                          </a:solidFill>
                          <a:effectLst/>
                          <a:ea typeface="Open Sans"/>
                        </a:rPr>
                        <a:t>0x16</a:t>
                      </a:r>
                    </a:p>
                  </a:txBody>
                  <a:tcPr marL="39037" marR="39037" marT="39037" marB="3903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7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4415" y="-72008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537315" y="1194817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8290" y="176684"/>
            <a:ext cx="342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accent1"/>
                </a:solidFill>
              </a:rPr>
              <a:t>subBytes</a:t>
            </a:r>
            <a:r>
              <a:rPr lang="en-US" altLang="ko-KR" sz="4400" dirty="0" smtClean="0">
                <a:solidFill>
                  <a:schemeClr val="accent1"/>
                </a:solidFill>
              </a:rPr>
              <a:t>()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15362" name="Picture 2" descr="aes 과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35" y="2060848"/>
            <a:ext cx="4501782" cy="365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69538" y="0"/>
            <a:ext cx="3874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public</a:t>
            </a:r>
            <a:r>
              <a:rPr lang="ko-KR" altLang="ko-KR" b="1" dirty="0">
                <a:solidFill>
                  <a:srgbClr val="008800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void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b="1" dirty="0" err="1">
                <a:solidFill>
                  <a:srgbClr val="0066BB"/>
                </a:solidFill>
                <a:ea typeface="Consolas" panose="020B0609020204030204" pitchFamily="49" charset="0"/>
              </a:rPr>
              <a:t>subBytes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b="1" dirty="0">
                <a:solidFill>
                  <a:srgbClr val="333399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[]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b="1" dirty="0" err="1">
                <a:solidFill>
                  <a:srgbClr val="008800"/>
                </a:solidFill>
                <a:ea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b="1" dirty="0" err="1">
                <a:solidFill>
                  <a:srgbClr val="333399"/>
                </a:solidFill>
                <a:ea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=</a:t>
            </a:r>
            <a:r>
              <a:rPr lang="ko-KR" altLang="ko-KR" b="1" dirty="0">
                <a:solidFill>
                  <a:srgbClr val="0000DD"/>
                </a:solidFill>
                <a:ea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&lt;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.</a:t>
            </a:r>
            <a:r>
              <a:rPr lang="ko-KR" altLang="ko-KR" dirty="0" err="1">
                <a:solidFill>
                  <a:srgbClr val="0000CC"/>
                </a:solidFill>
                <a:ea typeface="Consolas" panose="020B0609020204030204" pitchFamily="49" charset="0"/>
              </a:rPr>
              <a:t>length</a:t>
            </a:r>
            <a:r>
              <a:rPr lang="ko-KR" altLang="ko-KR" dirty="0" err="1">
                <a:solidFill>
                  <a:srgbClr val="333333"/>
                </a:solidFill>
                <a:ea typeface="Consolas" panose="020B0609020204030204" pitchFamily="49" charset="0"/>
              </a:rPr>
              <a:t>;</a:t>
            </a:r>
            <a:r>
              <a:rPr lang="ko-KR" altLang="ko-KR" dirty="0" err="1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++){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 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]=(</a:t>
            </a:r>
            <a:r>
              <a:rPr lang="ko-KR" altLang="ko-KR" b="1" dirty="0" err="1" smtClean="0">
                <a:solidFill>
                  <a:srgbClr val="333399"/>
                </a:solidFill>
                <a:ea typeface="Consolas" panose="020B0609020204030204" pitchFamily="49" charset="0"/>
              </a:rPr>
              <a:t>byte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)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Sbox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byteToint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(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arr</a:t>
            </a:r>
            <a:r>
              <a:rPr lang="ko-KR" altLang="ko-KR" dirty="0" smtClean="0">
                <a:solidFill>
                  <a:srgbClr val="333333"/>
                </a:solidFill>
                <a:ea typeface="Consolas" panose="020B0609020204030204" pitchFamily="49" charset="0"/>
              </a:rPr>
              <a:t>[</a:t>
            </a:r>
            <a:r>
              <a:rPr lang="ko-KR" altLang="ko-KR" dirty="0" err="1" smtClean="0">
                <a:solidFill>
                  <a:srgbClr val="000000"/>
                </a:solidFill>
                <a:ea typeface="Consolas" panose="020B0609020204030204" pitchFamily="49" charset="0"/>
              </a:rPr>
              <a:t>i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])];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ea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333333"/>
                </a:solidFill>
                <a:ea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7101" y="743605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</a:rPr>
              <a:t>subBytes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()code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952</Words>
  <Application>Microsoft Office PowerPoint</Application>
  <PresentationFormat>화면 슬라이드 쇼(4:3)</PresentationFormat>
  <Paragraphs>708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Open Sans</vt:lpstr>
      <vt:lpstr>Arial</vt:lpstr>
      <vt:lpstr>나눔바른고딕</vt:lpstr>
      <vt:lpstr>Calibri Light</vt:lpstr>
      <vt:lpstr>Calibri</vt:lpstr>
      <vt:lpstr>Consolas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김준수</cp:lastModifiedBy>
  <cp:revision>61</cp:revision>
  <dcterms:created xsi:type="dcterms:W3CDTF">2015-01-21T11:35:38Z</dcterms:created>
  <dcterms:modified xsi:type="dcterms:W3CDTF">2017-12-02T04:32:26Z</dcterms:modified>
</cp:coreProperties>
</file>