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C59409-1FEA-4AFD-8083-05D530469CE0}">
          <p14:sldIdLst>
            <p14:sldId id="256"/>
          </p14:sldIdLst>
        </p14:section>
        <p14:section name="Untitled Section" id="{21D2C16E-BD69-4D3F-80EC-12B10C85478C}">
          <p14:sldIdLst>
            <p14:sldId id="257"/>
            <p14:sldId id="258"/>
            <p14:sldId id="259"/>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0" d="100"/>
          <a:sy n="120" d="100"/>
        </p:scale>
        <p:origin x="2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hyperlink" Target="https://www.cms.gov/Research-Statistics-Data-and-Systems/Downloadable-Public-Use-Files/Provider-of-Services/POS2016.html" TargetMode="External"/><Relationship Id="rId3" Type="http://schemas.openxmlformats.org/officeDocument/2006/relationships/hyperlink" Target="https://www.linkedin.com/in/jonathan-king-24601" TargetMode="External"/><Relationship Id="rId7" Type="http://schemas.openxmlformats.org/officeDocument/2006/relationships/hyperlink" Target="https://catalog.data.gov/dataset/home-health-care-agencies-c1765" TargetMode="External"/><Relationship Id="rId2" Type="http://schemas.openxmlformats.org/officeDocument/2006/relationships/hyperlink" Target="mailto:jsking751@gmail.com" TargetMode="External"/><Relationship Id="rId1" Type="http://schemas.openxmlformats.org/officeDocument/2006/relationships/slideLayout" Target="../slideLayouts/slideLayout2.xml"/><Relationship Id="rId6" Type="http://schemas.openxmlformats.org/officeDocument/2006/relationships/hyperlink" Target="https://medicare.gov/download/HomeHealthCompare/2016/October/HHCArchive_Revised_Flatfiles_20161019.zip" TargetMode="External"/><Relationship Id="rId5" Type="http://schemas.openxmlformats.org/officeDocument/2006/relationships/hyperlink" Target="https://catalog.data.gov/dataset/hospital-readmissions-reduction-program" TargetMode="External"/><Relationship Id="rId4" Type="http://schemas.openxmlformats.org/officeDocument/2006/relationships/hyperlink" Target="https://github.com/jsking751" TargetMode="External"/><Relationship Id="rId9" Type="http://schemas.openxmlformats.org/officeDocument/2006/relationships/hyperlink" Target="https://en.wikipedia.org/wiki/Hospital_readmiss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A52-9986-491A-B98A-87DE52E63400}"/>
              </a:ext>
            </a:extLst>
          </p:cNvPr>
          <p:cNvSpPr>
            <a:spLocks noGrp="1"/>
          </p:cNvSpPr>
          <p:nvPr>
            <p:ph type="title"/>
          </p:nvPr>
        </p:nvSpPr>
        <p:spPr>
          <a:xfrm>
            <a:off x="935512" y="1469577"/>
            <a:ext cx="10229790" cy="2621160"/>
          </a:xfrm>
        </p:spPr>
        <p:txBody>
          <a:bodyPr>
            <a:normAutofit/>
          </a:bodyPr>
          <a:lstStyle/>
          <a:p>
            <a:pPr algn="ctr"/>
            <a:r>
              <a:rPr lang="en-US" dirty="0"/>
              <a:t>An Analysis of Hospital Readmissions &amp; Home Health Care Quality </a:t>
            </a:r>
          </a:p>
        </p:txBody>
      </p:sp>
      <p:pic>
        <p:nvPicPr>
          <p:cNvPr id="5" name="Picture 4">
            <a:extLst>
              <a:ext uri="{FF2B5EF4-FFF2-40B4-BE49-F238E27FC236}">
                <a16:creationId xmlns:a16="http://schemas.microsoft.com/office/drawing/2014/main" id="{265B6927-AE38-4795-8255-4E2C5D17860E}"/>
              </a:ext>
            </a:extLst>
          </p:cNvPr>
          <p:cNvPicPr>
            <a:picLocks noChangeAspect="1"/>
          </p:cNvPicPr>
          <p:nvPr/>
        </p:nvPicPr>
        <p:blipFill rotWithShape="1">
          <a:blip r:embed="rId2">
            <a:alphaModFix/>
          </a:blip>
          <a:srcRect t="23127" b="26648"/>
          <a:stretch/>
        </p:blipFill>
        <p:spPr>
          <a:xfrm>
            <a:off x="4842286" y="3278215"/>
            <a:ext cx="2416239" cy="606778"/>
          </a:xfrm>
          <a:prstGeom prst="rect">
            <a:avLst/>
          </a:prstGeom>
          <a:ln>
            <a:noFill/>
          </a:ln>
        </p:spPr>
      </p:pic>
      <p:sp>
        <p:nvSpPr>
          <p:cNvPr id="6" name="Subtitle 2">
            <a:extLst>
              <a:ext uri="{FF2B5EF4-FFF2-40B4-BE49-F238E27FC236}">
                <a16:creationId xmlns:a16="http://schemas.microsoft.com/office/drawing/2014/main" id="{02CDD4F3-BC0F-47FC-BB68-4B5881C699E6}"/>
              </a:ext>
            </a:extLst>
          </p:cNvPr>
          <p:cNvSpPr txBox="1">
            <a:spLocks/>
          </p:cNvSpPr>
          <p:nvPr/>
        </p:nvSpPr>
        <p:spPr>
          <a:xfrm>
            <a:off x="2839186" y="2780157"/>
            <a:ext cx="6422441" cy="498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Data Science Capstone Project, March 5</a:t>
            </a:r>
            <a:r>
              <a:rPr lang="en-US" baseline="30000" dirty="0"/>
              <a:t>th</a:t>
            </a:r>
            <a:r>
              <a:rPr lang="en-US" dirty="0"/>
              <a:t>, 2018 Cohort</a:t>
            </a:r>
          </a:p>
        </p:txBody>
      </p:sp>
      <p:sp>
        <p:nvSpPr>
          <p:cNvPr id="9" name="TextBox 8">
            <a:extLst>
              <a:ext uri="{FF2B5EF4-FFF2-40B4-BE49-F238E27FC236}">
                <a16:creationId xmlns:a16="http://schemas.microsoft.com/office/drawing/2014/main" id="{1DE8357C-F48B-4D68-9FB6-AAC13A68C6FA}"/>
              </a:ext>
            </a:extLst>
          </p:cNvPr>
          <p:cNvSpPr txBox="1"/>
          <p:nvPr/>
        </p:nvSpPr>
        <p:spPr>
          <a:xfrm>
            <a:off x="4396063" y="3884993"/>
            <a:ext cx="3308684" cy="369332"/>
          </a:xfrm>
          <a:prstGeom prst="rect">
            <a:avLst/>
          </a:prstGeom>
          <a:noFill/>
        </p:spPr>
        <p:txBody>
          <a:bodyPr wrap="square" rtlCol="0">
            <a:spAutoFit/>
          </a:bodyPr>
          <a:lstStyle/>
          <a:p>
            <a:r>
              <a:rPr lang="en-US" dirty="0"/>
              <a:t>Presented by Jonathan King</a:t>
            </a:r>
          </a:p>
        </p:txBody>
      </p:sp>
    </p:spTree>
    <p:extLst>
      <p:ext uri="{BB962C8B-B14F-4D97-AF65-F5344CB8AC3E}">
        <p14:creationId xmlns:p14="http://schemas.microsoft.com/office/powerpoint/2010/main" val="135656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Recommendations and Next Steps:</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4" y="905465"/>
            <a:ext cx="11658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As mentioned previously, an actionable relationship between CMS’ HHC quality measures and hospital readmission ratios was not discovered within the available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does not mean HHC does not impact readmission ratios.  Additional HHC features not associated with quality may have significant relationships with readmission ratios.</a:t>
            </a:r>
            <a:br>
              <a:rPr lang="en-US" dirty="0"/>
            </a:br>
            <a:br>
              <a:rPr lang="en-US" dirty="0"/>
            </a:br>
            <a:r>
              <a:rPr lang="en-US" dirty="0"/>
              <a:t>Some HHC features to research could be: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Hospital readmission is a complex problem and many factors outside of HHC providers are in play as well.   </a:t>
            </a:r>
            <a:br>
              <a:rPr lang="en-US" dirty="0"/>
            </a:br>
            <a:br>
              <a:rPr lang="en-US" dirty="0"/>
            </a:br>
            <a:r>
              <a:rPr lang="en-US" dirty="0"/>
              <a:t>Some additional readmission features to analyze could be:</a:t>
            </a:r>
          </a:p>
        </p:txBody>
      </p:sp>
      <p:sp>
        <p:nvSpPr>
          <p:cNvPr id="3" name="TextBox 2">
            <a:extLst>
              <a:ext uri="{FF2B5EF4-FFF2-40B4-BE49-F238E27FC236}">
                <a16:creationId xmlns:a16="http://schemas.microsoft.com/office/drawing/2014/main" id="{27D8CB58-01CA-4B8D-9CC6-5FDF581CCD59}"/>
              </a:ext>
            </a:extLst>
          </p:cNvPr>
          <p:cNvSpPr txBox="1"/>
          <p:nvPr/>
        </p:nvSpPr>
        <p:spPr>
          <a:xfrm>
            <a:off x="1025717" y="2854518"/>
            <a:ext cx="8340918"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Amount of funding to HHC Agencies.</a:t>
            </a:r>
          </a:p>
          <a:p>
            <a:pPr marL="285750" indent="-285750">
              <a:buFont typeface="Wingdings" panose="05000000000000000000" pitchFamily="2" charset="2"/>
              <a:buChar char="Ø"/>
            </a:pPr>
            <a:r>
              <a:rPr lang="en-US" dirty="0"/>
              <a:t>Number of clinical staff in each HHC Agencies.</a:t>
            </a:r>
          </a:p>
          <a:p>
            <a:pPr marL="285750" indent="-285750">
              <a:buFont typeface="Wingdings" panose="05000000000000000000" pitchFamily="2" charset="2"/>
              <a:buChar char="Ø"/>
            </a:pPr>
            <a:r>
              <a:rPr lang="en-US" dirty="0"/>
              <a:t>Number of clients each HHC Agency provides services to.</a:t>
            </a:r>
          </a:p>
          <a:p>
            <a:pPr marL="285750" indent="-285750">
              <a:buFont typeface="Wingdings" panose="05000000000000000000" pitchFamily="2" charset="2"/>
              <a:buChar char="Ø"/>
            </a:pPr>
            <a:r>
              <a:rPr lang="en-US" dirty="0"/>
              <a:t>Total number of unique services provided by each HHC Agency.</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CE9D41B7-6517-4158-9FB8-1C7576E5562A}"/>
              </a:ext>
            </a:extLst>
          </p:cNvPr>
          <p:cNvSpPr txBox="1"/>
          <p:nvPr/>
        </p:nvSpPr>
        <p:spPr>
          <a:xfrm>
            <a:off x="1025718" y="5378583"/>
            <a:ext cx="8340917"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Top diagnoses associated with readmissions.</a:t>
            </a:r>
          </a:p>
          <a:p>
            <a:pPr marL="285750" indent="-285750">
              <a:buFont typeface="Wingdings" panose="05000000000000000000" pitchFamily="2" charset="2"/>
              <a:buChar char="Ø"/>
            </a:pPr>
            <a:r>
              <a:rPr lang="en-US" dirty="0"/>
              <a:t>Number of Urgent Care facilities in proximity to individual hospitals.</a:t>
            </a:r>
          </a:p>
          <a:p>
            <a:pPr marL="285750" indent="-285750">
              <a:buFont typeface="Wingdings" panose="05000000000000000000" pitchFamily="2" charset="2"/>
              <a:buChar char="Ø"/>
            </a:pPr>
            <a:r>
              <a:rPr lang="en-US" dirty="0"/>
              <a:t>Quality ratings of each hospital.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10385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Star Rating Analysis Recommendation:</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4" y="650563"/>
            <a:ext cx="11658600" cy="923330"/>
          </a:xfrm>
          <a:prstGeom prst="rect">
            <a:avLst/>
          </a:prstGeom>
          <a:noFill/>
        </p:spPr>
        <p:txBody>
          <a:bodyPr wrap="square" rtlCol="0">
            <a:spAutoFit/>
          </a:bodyPr>
          <a:lstStyle/>
          <a:p>
            <a:r>
              <a:rPr lang="en-US" dirty="0"/>
              <a:t>While there is little actionable data regarding readmission ratios for HHC Agencies, there was one series of relationships that would be of high interest to HHC Agencies.  This series was prevalent throughout every dataset created in this analysis. . .</a:t>
            </a:r>
          </a:p>
        </p:txBody>
      </p:sp>
      <p:sp>
        <p:nvSpPr>
          <p:cNvPr id="3" name="TextBox 2">
            <a:extLst>
              <a:ext uri="{FF2B5EF4-FFF2-40B4-BE49-F238E27FC236}">
                <a16:creationId xmlns:a16="http://schemas.microsoft.com/office/drawing/2014/main" id="{B51BF8B8-0400-4664-8CB7-44172F39C365}"/>
              </a:ext>
            </a:extLst>
          </p:cNvPr>
          <p:cNvSpPr txBox="1"/>
          <p:nvPr/>
        </p:nvSpPr>
        <p:spPr>
          <a:xfrm>
            <a:off x="4441881" y="1480866"/>
            <a:ext cx="2272832" cy="446276"/>
          </a:xfrm>
          <a:prstGeom prst="rect">
            <a:avLst/>
          </a:prstGeom>
          <a:noFill/>
        </p:spPr>
        <p:txBody>
          <a:bodyPr wrap="square" rtlCol="0">
            <a:spAutoFit/>
          </a:bodyPr>
          <a:lstStyle/>
          <a:p>
            <a:r>
              <a:rPr lang="en-US" sz="2300" dirty="0"/>
              <a:t>Star Ratings</a:t>
            </a:r>
          </a:p>
        </p:txBody>
      </p:sp>
      <p:pic>
        <p:nvPicPr>
          <p:cNvPr id="12" name="Picture 11">
            <a:extLst>
              <a:ext uri="{FF2B5EF4-FFF2-40B4-BE49-F238E27FC236}">
                <a16:creationId xmlns:a16="http://schemas.microsoft.com/office/drawing/2014/main" id="{EBEBE64A-DB3C-458A-BE86-C429E2753F80}"/>
              </a:ext>
            </a:extLst>
          </p:cNvPr>
          <p:cNvPicPr>
            <a:picLocks noChangeAspect="1"/>
          </p:cNvPicPr>
          <p:nvPr/>
        </p:nvPicPr>
        <p:blipFill>
          <a:blip r:embed="rId2"/>
          <a:stretch>
            <a:fillRect/>
          </a:stretch>
        </p:blipFill>
        <p:spPr>
          <a:xfrm>
            <a:off x="7764787" y="4922525"/>
            <a:ext cx="2903212" cy="1935475"/>
          </a:xfrm>
          <a:prstGeom prst="rect">
            <a:avLst/>
          </a:prstGeom>
        </p:spPr>
      </p:pic>
      <p:sp>
        <p:nvSpPr>
          <p:cNvPr id="24" name="TextBox 23">
            <a:extLst>
              <a:ext uri="{FF2B5EF4-FFF2-40B4-BE49-F238E27FC236}">
                <a16:creationId xmlns:a16="http://schemas.microsoft.com/office/drawing/2014/main" id="{25E0C3F1-3B0C-458D-9FA0-7FC8470AD56D}"/>
              </a:ext>
            </a:extLst>
          </p:cNvPr>
          <p:cNvSpPr txBox="1"/>
          <p:nvPr/>
        </p:nvSpPr>
        <p:spPr>
          <a:xfrm>
            <a:off x="959318" y="1847113"/>
            <a:ext cx="1295037" cy="292388"/>
          </a:xfrm>
          <a:prstGeom prst="rect">
            <a:avLst/>
          </a:prstGeom>
          <a:noFill/>
        </p:spPr>
        <p:txBody>
          <a:bodyPr wrap="square" rtlCol="0">
            <a:spAutoFit/>
          </a:bodyPr>
          <a:lstStyle/>
          <a:p>
            <a:r>
              <a:rPr lang="en-US" sz="1300" dirty="0"/>
              <a:t>Data by State</a:t>
            </a:r>
          </a:p>
        </p:txBody>
      </p:sp>
      <p:sp>
        <p:nvSpPr>
          <p:cNvPr id="25" name="TextBox 24">
            <a:extLst>
              <a:ext uri="{FF2B5EF4-FFF2-40B4-BE49-F238E27FC236}">
                <a16:creationId xmlns:a16="http://schemas.microsoft.com/office/drawing/2014/main" id="{25252177-9C9F-424B-87E4-0101DC229F6A}"/>
              </a:ext>
            </a:extLst>
          </p:cNvPr>
          <p:cNvSpPr txBox="1"/>
          <p:nvPr/>
        </p:nvSpPr>
        <p:spPr>
          <a:xfrm>
            <a:off x="8331528" y="1847113"/>
            <a:ext cx="1552395" cy="292388"/>
          </a:xfrm>
          <a:prstGeom prst="rect">
            <a:avLst/>
          </a:prstGeom>
          <a:noFill/>
        </p:spPr>
        <p:txBody>
          <a:bodyPr wrap="square" rtlCol="0">
            <a:spAutoFit/>
          </a:bodyPr>
          <a:lstStyle/>
          <a:p>
            <a:r>
              <a:rPr lang="en-US" sz="1300" dirty="0"/>
              <a:t>Data by Hospital</a:t>
            </a:r>
          </a:p>
        </p:txBody>
      </p:sp>
      <p:sp>
        <p:nvSpPr>
          <p:cNvPr id="26" name="TextBox 25">
            <a:extLst>
              <a:ext uri="{FF2B5EF4-FFF2-40B4-BE49-F238E27FC236}">
                <a16:creationId xmlns:a16="http://schemas.microsoft.com/office/drawing/2014/main" id="{62955140-A745-4F44-AFFE-348D9D712AA7}"/>
              </a:ext>
            </a:extLst>
          </p:cNvPr>
          <p:cNvSpPr txBox="1"/>
          <p:nvPr/>
        </p:nvSpPr>
        <p:spPr>
          <a:xfrm>
            <a:off x="4595900" y="1847113"/>
            <a:ext cx="1657171" cy="292388"/>
          </a:xfrm>
          <a:prstGeom prst="rect">
            <a:avLst/>
          </a:prstGeom>
          <a:noFill/>
        </p:spPr>
        <p:txBody>
          <a:bodyPr wrap="square" rtlCol="0">
            <a:spAutoFit/>
          </a:bodyPr>
          <a:lstStyle/>
          <a:p>
            <a:r>
              <a:rPr lang="en-US" sz="1300" dirty="0"/>
              <a:t>Data by Zip Code</a:t>
            </a:r>
          </a:p>
        </p:txBody>
      </p:sp>
      <p:sp>
        <p:nvSpPr>
          <p:cNvPr id="33" name="TextBox 32">
            <a:extLst>
              <a:ext uri="{FF2B5EF4-FFF2-40B4-BE49-F238E27FC236}">
                <a16:creationId xmlns:a16="http://schemas.microsoft.com/office/drawing/2014/main" id="{05B20143-721F-4BBA-B138-D5A397546E1C}"/>
              </a:ext>
            </a:extLst>
          </p:cNvPr>
          <p:cNvSpPr txBox="1"/>
          <p:nvPr/>
        </p:nvSpPr>
        <p:spPr>
          <a:xfrm>
            <a:off x="180974" y="4875485"/>
            <a:ext cx="7475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There are clear relationships with star rating and quality measures.</a:t>
            </a:r>
          </a:p>
          <a:p>
            <a:pPr marL="285750" indent="-285750">
              <a:buFont typeface="Arial" panose="020B0604020202020204" pitchFamily="34" charset="0"/>
              <a:buChar char="•"/>
            </a:pPr>
            <a:r>
              <a:rPr lang="en-US" dirty="0"/>
              <a:t>Some measures have stronger correlations than others.</a:t>
            </a:r>
          </a:p>
          <a:p>
            <a:pPr marL="285750" indent="-285750">
              <a:buFont typeface="Arial" panose="020B0604020202020204" pitchFamily="34" charset="0"/>
              <a:buChar char="•"/>
            </a:pPr>
            <a:r>
              <a:rPr lang="en-US" dirty="0"/>
              <a:t>Star ratings are important to HHC Agencies and are published quarterly by CMS to a consumer friendly website.</a:t>
            </a:r>
          </a:p>
          <a:p>
            <a:pPr marL="285750" indent="-285750">
              <a:buFont typeface="Arial" panose="020B0604020202020204" pitchFamily="34" charset="0"/>
              <a:buChar char="•"/>
            </a:pPr>
            <a:r>
              <a:rPr lang="en-US" dirty="0"/>
              <a:t>A supervised machine learning program could be constructed to help increase the star rating of a HHC client.</a:t>
            </a:r>
          </a:p>
        </p:txBody>
      </p:sp>
      <p:pic>
        <p:nvPicPr>
          <p:cNvPr id="5" name="Picture 4">
            <a:extLst>
              <a:ext uri="{FF2B5EF4-FFF2-40B4-BE49-F238E27FC236}">
                <a16:creationId xmlns:a16="http://schemas.microsoft.com/office/drawing/2014/main" id="{FB4B34F1-EBC1-42F7-A960-D9E5ADC7C071}"/>
              </a:ext>
            </a:extLst>
          </p:cNvPr>
          <p:cNvPicPr>
            <a:picLocks noChangeAspect="1"/>
          </p:cNvPicPr>
          <p:nvPr/>
        </p:nvPicPr>
        <p:blipFill>
          <a:blip r:embed="rId3"/>
          <a:stretch>
            <a:fillRect/>
          </a:stretch>
        </p:blipFill>
        <p:spPr>
          <a:xfrm>
            <a:off x="7656120" y="2136822"/>
            <a:ext cx="2926243" cy="2738663"/>
          </a:xfrm>
          <a:prstGeom prst="rect">
            <a:avLst/>
          </a:prstGeom>
        </p:spPr>
      </p:pic>
      <p:pic>
        <p:nvPicPr>
          <p:cNvPr id="7" name="Picture 6">
            <a:extLst>
              <a:ext uri="{FF2B5EF4-FFF2-40B4-BE49-F238E27FC236}">
                <a16:creationId xmlns:a16="http://schemas.microsoft.com/office/drawing/2014/main" id="{4A9284FF-6670-4DCD-915A-DF9B430301A9}"/>
              </a:ext>
            </a:extLst>
          </p:cNvPr>
          <p:cNvPicPr>
            <a:picLocks noChangeAspect="1"/>
          </p:cNvPicPr>
          <p:nvPr/>
        </p:nvPicPr>
        <p:blipFill>
          <a:blip r:embed="rId4"/>
          <a:stretch>
            <a:fillRect/>
          </a:stretch>
        </p:blipFill>
        <p:spPr>
          <a:xfrm>
            <a:off x="212214" y="2197813"/>
            <a:ext cx="2789244" cy="2724712"/>
          </a:xfrm>
          <a:prstGeom prst="rect">
            <a:avLst/>
          </a:prstGeom>
        </p:spPr>
      </p:pic>
      <p:pic>
        <p:nvPicPr>
          <p:cNvPr id="11" name="Picture 10">
            <a:extLst>
              <a:ext uri="{FF2B5EF4-FFF2-40B4-BE49-F238E27FC236}">
                <a16:creationId xmlns:a16="http://schemas.microsoft.com/office/drawing/2014/main" id="{0FA2367A-0C61-4E05-BA23-091AAE00B896}"/>
              </a:ext>
            </a:extLst>
          </p:cNvPr>
          <p:cNvPicPr>
            <a:picLocks noChangeAspect="1"/>
          </p:cNvPicPr>
          <p:nvPr/>
        </p:nvPicPr>
        <p:blipFill>
          <a:blip r:embed="rId5"/>
          <a:stretch>
            <a:fillRect/>
          </a:stretch>
        </p:blipFill>
        <p:spPr>
          <a:xfrm>
            <a:off x="3929349" y="2136822"/>
            <a:ext cx="2990272" cy="2784309"/>
          </a:xfrm>
          <a:prstGeom prst="rect">
            <a:avLst/>
          </a:prstGeom>
        </p:spPr>
      </p:pic>
    </p:spTree>
    <p:extLst>
      <p:ext uri="{BB962C8B-B14F-4D97-AF65-F5344CB8AC3E}">
        <p14:creationId xmlns:p14="http://schemas.microsoft.com/office/powerpoint/2010/main" val="335205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A52-9986-491A-B98A-87DE52E63400}"/>
              </a:ext>
            </a:extLst>
          </p:cNvPr>
          <p:cNvSpPr>
            <a:spLocks noGrp="1"/>
          </p:cNvSpPr>
          <p:nvPr>
            <p:ph type="title"/>
          </p:nvPr>
        </p:nvSpPr>
        <p:spPr>
          <a:xfrm>
            <a:off x="1" y="2560319"/>
            <a:ext cx="12191999" cy="922352"/>
          </a:xfrm>
        </p:spPr>
        <p:txBody>
          <a:bodyPr>
            <a:noAutofit/>
          </a:bodyPr>
          <a:lstStyle/>
          <a:p>
            <a:pPr algn="ctr"/>
            <a:r>
              <a:rPr lang="en-US" sz="5500" dirty="0"/>
              <a:t>Thank You!</a:t>
            </a:r>
          </a:p>
        </p:txBody>
      </p:sp>
      <p:sp>
        <p:nvSpPr>
          <p:cNvPr id="9" name="TextBox 8">
            <a:extLst>
              <a:ext uri="{FF2B5EF4-FFF2-40B4-BE49-F238E27FC236}">
                <a16:creationId xmlns:a16="http://schemas.microsoft.com/office/drawing/2014/main" id="{1DE8357C-F48B-4D68-9FB6-AAC13A68C6FA}"/>
              </a:ext>
            </a:extLst>
          </p:cNvPr>
          <p:cNvSpPr txBox="1"/>
          <p:nvPr/>
        </p:nvSpPr>
        <p:spPr>
          <a:xfrm>
            <a:off x="0" y="5252617"/>
            <a:ext cx="12097593" cy="1754326"/>
          </a:xfrm>
          <a:prstGeom prst="rect">
            <a:avLst/>
          </a:prstGeom>
          <a:noFill/>
        </p:spPr>
        <p:txBody>
          <a:bodyPr wrap="square" rtlCol="0">
            <a:spAutoFit/>
          </a:bodyPr>
          <a:lstStyle/>
          <a:p>
            <a:r>
              <a:rPr lang="en-US" dirty="0"/>
              <a:t>Jonathan King</a:t>
            </a:r>
          </a:p>
          <a:p>
            <a:r>
              <a:rPr lang="en-US" dirty="0"/>
              <a:t>Email: </a:t>
            </a:r>
            <a:r>
              <a:rPr lang="en-US" dirty="0">
                <a:hlinkClick r:id="rId2"/>
              </a:rPr>
              <a:t>jsking751@gmail.com</a:t>
            </a:r>
            <a:endParaRPr lang="en-US" dirty="0"/>
          </a:p>
          <a:p>
            <a:r>
              <a:rPr lang="en-US" dirty="0">
                <a:hlinkClick r:id="rId3"/>
              </a:rPr>
              <a:t>https://www.linkedin.com/in/jonathan-king-24601</a:t>
            </a:r>
            <a:endParaRPr lang="en-US" dirty="0"/>
          </a:p>
          <a:p>
            <a:r>
              <a:rPr lang="en-US" dirty="0">
                <a:hlinkClick r:id="rId4"/>
              </a:rPr>
              <a:t>https://github.com/jsking751</a:t>
            </a:r>
            <a:endParaRPr lang="en-US" dirty="0"/>
          </a:p>
          <a:p>
            <a:endParaRPr lang="en-US" dirty="0"/>
          </a:p>
          <a:p>
            <a:endParaRPr lang="en-US" dirty="0"/>
          </a:p>
        </p:txBody>
      </p:sp>
      <p:sp>
        <p:nvSpPr>
          <p:cNvPr id="3" name="TextBox 2">
            <a:extLst>
              <a:ext uri="{FF2B5EF4-FFF2-40B4-BE49-F238E27FC236}">
                <a16:creationId xmlns:a16="http://schemas.microsoft.com/office/drawing/2014/main" id="{C55C8152-9E29-4DF0-9FBD-7A57A58630E9}"/>
              </a:ext>
            </a:extLst>
          </p:cNvPr>
          <p:cNvSpPr txBox="1"/>
          <p:nvPr/>
        </p:nvSpPr>
        <p:spPr>
          <a:xfrm>
            <a:off x="6096000" y="5247434"/>
            <a:ext cx="6143204" cy="2862322"/>
          </a:xfrm>
          <a:prstGeom prst="rect">
            <a:avLst/>
          </a:prstGeom>
          <a:noFill/>
        </p:spPr>
        <p:txBody>
          <a:bodyPr wrap="square" rtlCol="0">
            <a:spAutoFit/>
          </a:bodyPr>
          <a:lstStyle/>
          <a:p>
            <a:pPr algn="ctr"/>
            <a:r>
              <a:rPr lang="en-US" dirty="0"/>
              <a:t>Sources:</a:t>
            </a:r>
          </a:p>
          <a:p>
            <a:pPr marL="171450" indent="-171450">
              <a:buFont typeface="Arial" panose="020B0604020202020204" pitchFamily="34" charset="0"/>
              <a:buChar char="•"/>
            </a:pPr>
            <a:r>
              <a:rPr lang="en-US" sz="1200" u="sng" dirty="0">
                <a:hlinkClick r:id="rId5"/>
              </a:rPr>
              <a:t>https://catalog.data.gov/dataset/hospital-readmissions-reduction-program</a:t>
            </a:r>
            <a:endParaRPr lang="en-US" sz="1200" u="sng" dirty="0"/>
          </a:p>
          <a:p>
            <a:pPr marL="171450" indent="-171450">
              <a:buFont typeface="Arial" panose="020B0604020202020204" pitchFamily="34" charset="0"/>
              <a:buChar char="•"/>
            </a:pPr>
            <a:r>
              <a:rPr lang="en-US" sz="1200" u="sng" dirty="0">
                <a:hlinkClick r:id="rId6"/>
              </a:rPr>
              <a:t>https://medicare.gov/download/HomeHealthCompare/2016/October/HHCArchive_Revised_Flatfiles_20161019.zip</a:t>
            </a:r>
            <a:endParaRPr lang="en-US" sz="1200" u="sng" dirty="0"/>
          </a:p>
          <a:p>
            <a:pPr marL="171450" indent="-171450">
              <a:buFont typeface="Arial" panose="020B0604020202020204" pitchFamily="34" charset="0"/>
              <a:buChar char="•"/>
            </a:pPr>
            <a:r>
              <a:rPr lang="en-US" sz="1200" u="sng" dirty="0">
                <a:hlinkClick r:id="rId7"/>
              </a:rPr>
              <a:t>https://catalog.data.gov/dataset/home-health-care-agencies-c1765</a:t>
            </a:r>
            <a:endParaRPr lang="en-US" sz="1200" u="sng" dirty="0"/>
          </a:p>
          <a:p>
            <a:pPr marL="171450" indent="-171450">
              <a:buFont typeface="Arial" panose="020B0604020202020204" pitchFamily="34" charset="0"/>
              <a:buChar char="•"/>
            </a:pPr>
            <a:r>
              <a:rPr lang="en-US" sz="1200" u="sng" dirty="0">
                <a:hlinkClick r:id="rId8"/>
              </a:rPr>
              <a:t>https://www.cms.gov/Research-Statistics-Data-and-Systems</a:t>
            </a:r>
            <a:r>
              <a:rPr lang="en-US" sz="1200" u="sng" dirty="0">
                <a:solidFill>
                  <a:schemeClr val="accent2"/>
                </a:solidFill>
                <a:hlinkClick r:id="rId8"/>
              </a:rPr>
              <a:t>/Downloadable-Public-Use-Files/Provider-of-Services/POS2016.html</a:t>
            </a:r>
            <a:endParaRPr lang="en-US" sz="1200" u="sng" dirty="0">
              <a:solidFill>
                <a:schemeClr val="accent2"/>
              </a:solidFill>
            </a:endParaRPr>
          </a:p>
          <a:p>
            <a:pPr marL="171450" indent="-171450">
              <a:buFont typeface="Arial" panose="020B0604020202020204" pitchFamily="34" charset="0"/>
              <a:buChar char="•"/>
            </a:pPr>
            <a:r>
              <a:rPr lang="en-US" sz="1200" u="sng" dirty="0">
                <a:hlinkClick r:id="rId9"/>
              </a:rPr>
              <a:t>https://en.wikipedia.org/wiki/Hospital_readmission</a:t>
            </a:r>
            <a:endParaRPr lang="en-US" sz="1200" u="sng"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endParaRPr lang="en-US" sz="1200" dirty="0"/>
          </a:p>
          <a:p>
            <a:pPr algn="r"/>
            <a:endParaRPr lang="en-US" sz="1200" dirty="0"/>
          </a:p>
          <a:p>
            <a:pPr algn="r"/>
            <a:endParaRPr lang="en-US" dirty="0"/>
          </a:p>
        </p:txBody>
      </p:sp>
    </p:spTree>
    <p:extLst>
      <p:ext uri="{BB962C8B-B14F-4D97-AF65-F5344CB8AC3E}">
        <p14:creationId xmlns:p14="http://schemas.microsoft.com/office/powerpoint/2010/main" val="37888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7A08-2DCD-4C6A-96DB-A3945C890561}"/>
              </a:ext>
            </a:extLst>
          </p:cNvPr>
          <p:cNvSpPr>
            <a:spLocks noGrp="1"/>
          </p:cNvSpPr>
          <p:nvPr>
            <p:ph type="title"/>
          </p:nvPr>
        </p:nvSpPr>
        <p:spPr>
          <a:xfrm>
            <a:off x="343021" y="208040"/>
            <a:ext cx="3037853" cy="663269"/>
          </a:xfrm>
        </p:spPr>
        <p:txBody>
          <a:bodyPr/>
          <a:lstStyle/>
          <a:p>
            <a:r>
              <a:rPr lang="en-US" dirty="0"/>
              <a:t>Introduction:</a:t>
            </a:r>
          </a:p>
        </p:txBody>
      </p:sp>
      <p:sp>
        <p:nvSpPr>
          <p:cNvPr id="4" name="TextBox 3">
            <a:extLst>
              <a:ext uri="{FF2B5EF4-FFF2-40B4-BE49-F238E27FC236}">
                <a16:creationId xmlns:a16="http://schemas.microsoft.com/office/drawing/2014/main" id="{2EB9CC90-C3B6-4586-A9B4-9EDB8DB01A18}"/>
              </a:ext>
            </a:extLst>
          </p:cNvPr>
          <p:cNvSpPr txBox="1"/>
          <p:nvPr/>
        </p:nvSpPr>
        <p:spPr>
          <a:xfrm>
            <a:off x="343021" y="960566"/>
            <a:ext cx="11999495" cy="646331"/>
          </a:xfrm>
          <a:prstGeom prst="rect">
            <a:avLst/>
          </a:prstGeom>
          <a:noFill/>
        </p:spPr>
        <p:txBody>
          <a:bodyPr wrap="square" rtlCol="0">
            <a:spAutoFit/>
          </a:bodyPr>
          <a:lstStyle/>
          <a:p>
            <a:r>
              <a:rPr lang="en-US" dirty="0"/>
              <a:t>Per CMS, there was a </a:t>
            </a:r>
            <a:r>
              <a:rPr lang="en-US" b="1" dirty="0">
                <a:solidFill>
                  <a:srgbClr val="FF0000"/>
                </a:solidFill>
              </a:rPr>
              <a:t>17.6%</a:t>
            </a:r>
            <a:r>
              <a:rPr lang="en-US" b="1" dirty="0"/>
              <a:t> </a:t>
            </a:r>
            <a:r>
              <a:rPr lang="en-US" dirty="0"/>
              <a:t>30-day readmission rate for Medicare enrollees in 2005.</a:t>
            </a:r>
          </a:p>
          <a:p>
            <a:endParaRPr lang="en-US" dirty="0"/>
          </a:p>
        </p:txBody>
      </p:sp>
      <p:pic>
        <p:nvPicPr>
          <p:cNvPr id="6" name="Picture 5">
            <a:extLst>
              <a:ext uri="{FF2B5EF4-FFF2-40B4-BE49-F238E27FC236}">
                <a16:creationId xmlns:a16="http://schemas.microsoft.com/office/drawing/2014/main" id="{B7378F3A-076E-41DD-A95F-CC5EE646BBF6}"/>
              </a:ext>
            </a:extLst>
          </p:cNvPr>
          <p:cNvPicPr>
            <a:picLocks noChangeAspect="1"/>
          </p:cNvPicPr>
          <p:nvPr/>
        </p:nvPicPr>
        <p:blipFill>
          <a:blip r:embed="rId2"/>
          <a:stretch>
            <a:fillRect/>
          </a:stretch>
        </p:blipFill>
        <p:spPr>
          <a:xfrm>
            <a:off x="343021" y="1647949"/>
            <a:ext cx="4139693" cy="2399619"/>
          </a:xfrm>
          <a:prstGeom prst="rect">
            <a:avLst/>
          </a:prstGeom>
        </p:spPr>
      </p:pic>
      <p:sp>
        <p:nvSpPr>
          <p:cNvPr id="7" name="TextBox 6">
            <a:extLst>
              <a:ext uri="{FF2B5EF4-FFF2-40B4-BE49-F238E27FC236}">
                <a16:creationId xmlns:a16="http://schemas.microsoft.com/office/drawing/2014/main" id="{B067E709-DAD4-4DAF-8823-53CD12677B45}"/>
              </a:ext>
            </a:extLst>
          </p:cNvPr>
          <p:cNvSpPr txBox="1"/>
          <p:nvPr/>
        </p:nvSpPr>
        <p:spPr>
          <a:xfrm>
            <a:off x="343021" y="1237565"/>
            <a:ext cx="6906125" cy="369332"/>
          </a:xfrm>
          <a:prstGeom prst="rect">
            <a:avLst/>
          </a:prstGeom>
          <a:noFill/>
        </p:spPr>
        <p:txBody>
          <a:bodyPr wrap="square" rtlCol="0">
            <a:spAutoFit/>
          </a:bodyPr>
          <a:lstStyle/>
          <a:p>
            <a:r>
              <a:rPr lang="en-US" dirty="0"/>
              <a:t>Readmissions cost </a:t>
            </a:r>
            <a:r>
              <a:rPr lang="en-US" b="1" dirty="0">
                <a:solidFill>
                  <a:srgbClr val="FF0000"/>
                </a:solidFill>
              </a:rPr>
              <a:t>$15 billion </a:t>
            </a:r>
            <a:r>
              <a:rPr lang="en-US" dirty="0"/>
              <a:t>dollars that year.</a:t>
            </a:r>
          </a:p>
        </p:txBody>
      </p:sp>
      <p:sp>
        <p:nvSpPr>
          <p:cNvPr id="8" name="TextBox 7">
            <a:extLst>
              <a:ext uri="{FF2B5EF4-FFF2-40B4-BE49-F238E27FC236}">
                <a16:creationId xmlns:a16="http://schemas.microsoft.com/office/drawing/2014/main" id="{9D12A1B4-75E3-4835-B8F1-EEB216EACD9B}"/>
              </a:ext>
            </a:extLst>
          </p:cNvPr>
          <p:cNvSpPr txBox="1"/>
          <p:nvPr/>
        </p:nvSpPr>
        <p:spPr>
          <a:xfrm>
            <a:off x="4639124" y="1739244"/>
            <a:ext cx="7552877" cy="2308324"/>
          </a:xfrm>
          <a:prstGeom prst="rect">
            <a:avLst/>
          </a:prstGeom>
          <a:noFill/>
        </p:spPr>
        <p:txBody>
          <a:bodyPr wrap="square" rtlCol="0">
            <a:spAutoFit/>
          </a:bodyPr>
          <a:lstStyle/>
          <a:p>
            <a:r>
              <a:rPr lang="en-US" dirty="0"/>
              <a:t>In 2013 the Affordable Care Act (ACA) responded to these costs by establishing the Hospital Readmission Reduction Program (HRRP)</a:t>
            </a:r>
          </a:p>
          <a:p>
            <a:endParaRPr lang="en-US" dirty="0"/>
          </a:p>
          <a:p>
            <a:r>
              <a:rPr lang="en-US" dirty="0"/>
              <a:t>By calculating the ratio between expected and actual readmissions the HRRP created the readmission ratio.  This ratio would be used to calculate a financial penalty to hospitals who had excessive readmission ratios (</a:t>
            </a:r>
            <a:r>
              <a:rPr lang="en-US" b="1" dirty="0">
                <a:solidFill>
                  <a:srgbClr val="C00000"/>
                </a:solidFill>
              </a:rPr>
              <a:t>&gt;1.0</a:t>
            </a:r>
            <a:r>
              <a:rPr lang="en-US" dirty="0"/>
              <a:t>).</a:t>
            </a:r>
          </a:p>
        </p:txBody>
      </p:sp>
      <p:sp>
        <p:nvSpPr>
          <p:cNvPr id="12" name="TextBox 11">
            <a:extLst>
              <a:ext uri="{FF2B5EF4-FFF2-40B4-BE49-F238E27FC236}">
                <a16:creationId xmlns:a16="http://schemas.microsoft.com/office/drawing/2014/main" id="{CBEEF92C-1714-43ED-B923-E7FC3EADC421}"/>
              </a:ext>
            </a:extLst>
          </p:cNvPr>
          <p:cNvSpPr txBox="1"/>
          <p:nvPr/>
        </p:nvSpPr>
        <p:spPr>
          <a:xfrm>
            <a:off x="343021" y="4226081"/>
            <a:ext cx="11117179" cy="1200329"/>
          </a:xfrm>
          <a:prstGeom prst="rect">
            <a:avLst/>
          </a:prstGeom>
          <a:noFill/>
        </p:spPr>
        <p:txBody>
          <a:bodyPr wrap="square" rtlCol="0">
            <a:spAutoFit/>
          </a:bodyPr>
          <a:lstStyle/>
          <a:p>
            <a:r>
              <a:rPr lang="en-US" dirty="0"/>
              <a:t>In 2012 the ACA also created the Independence at Home Demonstration Program (IAH).</a:t>
            </a:r>
          </a:p>
          <a:p>
            <a:endParaRPr lang="en-US" dirty="0"/>
          </a:p>
          <a:p>
            <a:r>
              <a:rPr lang="en-US" dirty="0"/>
              <a:t>The IAH program provided chronically ill Medicare patients health care services in their homes, which resulted in: </a:t>
            </a:r>
          </a:p>
        </p:txBody>
      </p:sp>
      <p:sp>
        <p:nvSpPr>
          <p:cNvPr id="13" name="TextBox 12">
            <a:extLst>
              <a:ext uri="{FF2B5EF4-FFF2-40B4-BE49-F238E27FC236}">
                <a16:creationId xmlns:a16="http://schemas.microsoft.com/office/drawing/2014/main" id="{A3EBA2F3-E680-4F0B-944A-E1BA4B1088C2}"/>
              </a:ext>
            </a:extLst>
          </p:cNvPr>
          <p:cNvSpPr txBox="1"/>
          <p:nvPr/>
        </p:nvSpPr>
        <p:spPr>
          <a:xfrm>
            <a:off x="595683" y="5426410"/>
            <a:ext cx="5576517" cy="1200329"/>
          </a:xfrm>
          <a:prstGeom prst="rect">
            <a:avLst/>
          </a:prstGeom>
          <a:solidFill>
            <a:schemeClr val="accent4">
              <a:lumMod val="60000"/>
              <a:lumOff val="40000"/>
            </a:schemeClr>
          </a:solidFill>
          <a:ln>
            <a:solidFill>
              <a:schemeClr val="accent1"/>
            </a:solidFill>
          </a:ln>
        </p:spPr>
        <p:txBody>
          <a:bodyPr wrap="square" rtlCol="0">
            <a:spAutoFit/>
          </a:bodyPr>
          <a:lstStyle/>
          <a:p>
            <a:pPr marL="285750" indent="-285750">
              <a:buClr>
                <a:schemeClr val="tx1"/>
              </a:buClr>
              <a:buFont typeface="Arial" panose="020B0604020202020204" pitchFamily="34" charset="0"/>
              <a:buChar char="•"/>
            </a:pPr>
            <a:r>
              <a:rPr lang="en-US" b="1" dirty="0">
                <a:solidFill>
                  <a:srgbClr val="00B050"/>
                </a:solidFill>
              </a:rPr>
              <a:t>$25 Million </a:t>
            </a:r>
            <a:r>
              <a:rPr lang="en-US" dirty="0"/>
              <a:t>in Cost Savings</a:t>
            </a:r>
          </a:p>
          <a:p>
            <a:pPr marL="285750" indent="-285750">
              <a:buFont typeface="Arial" panose="020B0604020202020204" pitchFamily="34" charset="0"/>
              <a:buChar char="•"/>
            </a:pPr>
            <a:r>
              <a:rPr lang="en-US" dirty="0"/>
              <a:t>Reduction in Hospital Readmissions</a:t>
            </a:r>
          </a:p>
          <a:p>
            <a:pPr marL="285750" indent="-285750">
              <a:buFont typeface="Arial" panose="020B0604020202020204" pitchFamily="34" charset="0"/>
              <a:buChar char="•"/>
            </a:pPr>
            <a:r>
              <a:rPr lang="en-US" dirty="0"/>
              <a:t>Patient Savings of </a:t>
            </a:r>
            <a:r>
              <a:rPr lang="en-US" b="1" dirty="0">
                <a:solidFill>
                  <a:srgbClr val="00B050"/>
                </a:solidFill>
              </a:rPr>
              <a:t>$3,070</a:t>
            </a:r>
            <a:r>
              <a:rPr lang="en-US" b="1" dirty="0"/>
              <a:t> </a:t>
            </a:r>
            <a:r>
              <a:rPr lang="en-US" dirty="0"/>
              <a:t>in the first year.</a:t>
            </a:r>
          </a:p>
          <a:p>
            <a:pPr marL="285750" indent="-285750">
              <a:buFont typeface="Arial" panose="020B0604020202020204" pitchFamily="34" charset="0"/>
              <a:buChar char="•"/>
            </a:pPr>
            <a:r>
              <a:rPr lang="en-US" dirty="0"/>
              <a:t>Patient Savings of </a:t>
            </a:r>
            <a:r>
              <a:rPr lang="en-US" b="1" dirty="0">
                <a:solidFill>
                  <a:srgbClr val="00B050"/>
                </a:solidFill>
              </a:rPr>
              <a:t>$1,010</a:t>
            </a:r>
            <a:r>
              <a:rPr lang="en-US" b="1" dirty="0"/>
              <a:t> </a:t>
            </a:r>
            <a:r>
              <a:rPr lang="en-US" dirty="0"/>
              <a:t>in the following year.</a:t>
            </a:r>
          </a:p>
        </p:txBody>
      </p:sp>
      <p:sp>
        <p:nvSpPr>
          <p:cNvPr id="14" name="TextBox 13">
            <a:extLst>
              <a:ext uri="{FF2B5EF4-FFF2-40B4-BE49-F238E27FC236}">
                <a16:creationId xmlns:a16="http://schemas.microsoft.com/office/drawing/2014/main" id="{FDBB2585-006E-46A2-A9E3-2F82B29D7CFA}"/>
              </a:ext>
            </a:extLst>
          </p:cNvPr>
          <p:cNvSpPr txBox="1"/>
          <p:nvPr/>
        </p:nvSpPr>
        <p:spPr>
          <a:xfrm>
            <a:off x="6172200" y="5426409"/>
            <a:ext cx="5730904" cy="1200329"/>
          </a:xfrm>
          <a:prstGeom prst="rect">
            <a:avLst/>
          </a:prstGeom>
          <a:solidFill>
            <a:schemeClr val="tx2">
              <a:lumMod val="60000"/>
              <a:lumOff val="40000"/>
            </a:schemeClr>
          </a:solidFill>
          <a:ln>
            <a:solidFill>
              <a:schemeClr val="accent1"/>
            </a:solidFill>
          </a:ln>
        </p:spPr>
        <p:txBody>
          <a:bodyPr wrap="square" rtlCol="0">
            <a:spAutoFit/>
          </a:bodyPr>
          <a:lstStyle/>
          <a:p>
            <a:r>
              <a:rPr lang="en-US" dirty="0"/>
              <a:t>The IAH program ended in 2017, but Home Health Care (HHC)providers still provide services to chronically ill patients in their homes.</a:t>
            </a:r>
          </a:p>
          <a:p>
            <a:r>
              <a:rPr lang="en-US" b="1" u="sng" dirty="0"/>
              <a:t>How might HHC affect hospital readmission ratios?</a:t>
            </a:r>
          </a:p>
        </p:txBody>
      </p:sp>
    </p:spTree>
    <p:extLst>
      <p:ext uri="{BB962C8B-B14F-4D97-AF65-F5344CB8AC3E}">
        <p14:creationId xmlns:p14="http://schemas.microsoft.com/office/powerpoint/2010/main" val="63799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1572-2903-4516-BA0E-A6594D5B509F}"/>
              </a:ext>
            </a:extLst>
          </p:cNvPr>
          <p:cNvSpPr>
            <a:spLocks noGrp="1"/>
          </p:cNvSpPr>
          <p:nvPr>
            <p:ph type="title"/>
          </p:nvPr>
        </p:nvSpPr>
        <p:spPr>
          <a:xfrm>
            <a:off x="258798" y="192087"/>
            <a:ext cx="8911687" cy="1280890"/>
          </a:xfrm>
        </p:spPr>
        <p:txBody>
          <a:bodyPr/>
          <a:lstStyle/>
          <a:p>
            <a:r>
              <a:rPr lang="en-US" dirty="0"/>
              <a:t>Interested Parties:</a:t>
            </a:r>
          </a:p>
        </p:txBody>
      </p:sp>
      <p:sp>
        <p:nvSpPr>
          <p:cNvPr id="3" name="Content Placeholder 2">
            <a:extLst>
              <a:ext uri="{FF2B5EF4-FFF2-40B4-BE49-F238E27FC236}">
                <a16:creationId xmlns:a16="http://schemas.microsoft.com/office/drawing/2014/main" id="{5B0BD62C-E88B-429F-A34B-53871910CFBD}"/>
              </a:ext>
            </a:extLst>
          </p:cNvPr>
          <p:cNvSpPr>
            <a:spLocks noGrp="1"/>
          </p:cNvSpPr>
          <p:nvPr>
            <p:ph idx="1"/>
          </p:nvPr>
        </p:nvSpPr>
        <p:spPr>
          <a:xfrm>
            <a:off x="3865849" y="954505"/>
            <a:ext cx="3607051" cy="585537"/>
          </a:xfrm>
        </p:spPr>
        <p:txBody>
          <a:bodyPr>
            <a:normAutofit/>
          </a:bodyPr>
          <a:lstStyle/>
          <a:p>
            <a:pPr marL="0" indent="0" algn="ctr">
              <a:buNone/>
            </a:pPr>
            <a:r>
              <a:rPr lang="en-US" sz="2000" b="1" u="sng" dirty="0"/>
              <a:t>Hospitals</a:t>
            </a:r>
          </a:p>
        </p:txBody>
      </p:sp>
      <p:sp>
        <p:nvSpPr>
          <p:cNvPr id="4" name="Content Placeholder 2">
            <a:extLst>
              <a:ext uri="{FF2B5EF4-FFF2-40B4-BE49-F238E27FC236}">
                <a16:creationId xmlns:a16="http://schemas.microsoft.com/office/drawing/2014/main" id="{D0E39FBF-FEDA-4EF6-918F-6FDA0DDD146E}"/>
              </a:ext>
            </a:extLst>
          </p:cNvPr>
          <p:cNvSpPr txBox="1">
            <a:spLocks/>
          </p:cNvSpPr>
          <p:nvPr/>
        </p:nvSpPr>
        <p:spPr>
          <a:xfrm>
            <a:off x="7472900" y="954505"/>
            <a:ext cx="3607051" cy="585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b="1" u="sng" dirty="0"/>
              <a:t>U.S. Government</a:t>
            </a:r>
          </a:p>
        </p:txBody>
      </p:sp>
      <p:sp>
        <p:nvSpPr>
          <p:cNvPr id="5" name="Content Placeholder 2">
            <a:extLst>
              <a:ext uri="{FF2B5EF4-FFF2-40B4-BE49-F238E27FC236}">
                <a16:creationId xmlns:a16="http://schemas.microsoft.com/office/drawing/2014/main" id="{54FE3E4F-ED04-44B5-9C03-07E2A8214900}"/>
              </a:ext>
            </a:extLst>
          </p:cNvPr>
          <p:cNvSpPr txBox="1">
            <a:spLocks/>
          </p:cNvSpPr>
          <p:nvPr/>
        </p:nvSpPr>
        <p:spPr>
          <a:xfrm>
            <a:off x="258798" y="954504"/>
            <a:ext cx="3729724" cy="5855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u="sng" dirty="0"/>
              <a:t>Home Health Care Agencies</a:t>
            </a:r>
          </a:p>
        </p:txBody>
      </p:sp>
      <p:pic>
        <p:nvPicPr>
          <p:cNvPr id="7" name="Picture 6">
            <a:extLst>
              <a:ext uri="{FF2B5EF4-FFF2-40B4-BE49-F238E27FC236}">
                <a16:creationId xmlns:a16="http://schemas.microsoft.com/office/drawing/2014/main" id="{D459A050-7281-4FC9-AB6A-ADF1DB43FF70}"/>
              </a:ext>
            </a:extLst>
          </p:cNvPr>
          <p:cNvPicPr>
            <a:picLocks noChangeAspect="1"/>
          </p:cNvPicPr>
          <p:nvPr/>
        </p:nvPicPr>
        <p:blipFill>
          <a:blip r:embed="rId2"/>
          <a:stretch>
            <a:fillRect/>
          </a:stretch>
        </p:blipFill>
        <p:spPr>
          <a:xfrm>
            <a:off x="705677" y="1561011"/>
            <a:ext cx="2456116" cy="775616"/>
          </a:xfrm>
          <a:prstGeom prst="rect">
            <a:avLst/>
          </a:prstGeom>
        </p:spPr>
      </p:pic>
      <p:pic>
        <p:nvPicPr>
          <p:cNvPr id="9" name="Picture 8">
            <a:extLst>
              <a:ext uri="{FF2B5EF4-FFF2-40B4-BE49-F238E27FC236}">
                <a16:creationId xmlns:a16="http://schemas.microsoft.com/office/drawing/2014/main" id="{A618ED13-42B3-4C26-9720-D2CB72B94007}"/>
              </a:ext>
            </a:extLst>
          </p:cNvPr>
          <p:cNvPicPr>
            <a:picLocks noChangeAspect="1"/>
          </p:cNvPicPr>
          <p:nvPr/>
        </p:nvPicPr>
        <p:blipFill>
          <a:blip r:embed="rId3"/>
          <a:stretch>
            <a:fillRect/>
          </a:stretch>
        </p:blipFill>
        <p:spPr>
          <a:xfrm>
            <a:off x="1200014" y="2452852"/>
            <a:ext cx="1467441" cy="1007939"/>
          </a:xfrm>
          <a:prstGeom prst="rect">
            <a:avLst/>
          </a:prstGeom>
        </p:spPr>
      </p:pic>
      <p:pic>
        <p:nvPicPr>
          <p:cNvPr id="11" name="Picture 10">
            <a:extLst>
              <a:ext uri="{FF2B5EF4-FFF2-40B4-BE49-F238E27FC236}">
                <a16:creationId xmlns:a16="http://schemas.microsoft.com/office/drawing/2014/main" id="{06FB2165-6F0F-457A-B770-35EF3778B2C9}"/>
              </a:ext>
            </a:extLst>
          </p:cNvPr>
          <p:cNvPicPr>
            <a:picLocks noChangeAspect="1"/>
          </p:cNvPicPr>
          <p:nvPr/>
        </p:nvPicPr>
        <p:blipFill>
          <a:blip r:embed="rId4"/>
          <a:stretch>
            <a:fillRect/>
          </a:stretch>
        </p:blipFill>
        <p:spPr>
          <a:xfrm>
            <a:off x="518104" y="3577016"/>
            <a:ext cx="2487194" cy="848496"/>
          </a:xfrm>
          <a:prstGeom prst="rect">
            <a:avLst/>
          </a:prstGeom>
        </p:spPr>
      </p:pic>
      <p:pic>
        <p:nvPicPr>
          <p:cNvPr id="13" name="Picture 12">
            <a:extLst>
              <a:ext uri="{FF2B5EF4-FFF2-40B4-BE49-F238E27FC236}">
                <a16:creationId xmlns:a16="http://schemas.microsoft.com/office/drawing/2014/main" id="{F379D791-CA4B-4E43-86C9-4FB5DDA95505}"/>
              </a:ext>
            </a:extLst>
          </p:cNvPr>
          <p:cNvPicPr>
            <a:picLocks noChangeAspect="1"/>
          </p:cNvPicPr>
          <p:nvPr/>
        </p:nvPicPr>
        <p:blipFill>
          <a:blip r:embed="rId5"/>
          <a:stretch>
            <a:fillRect/>
          </a:stretch>
        </p:blipFill>
        <p:spPr>
          <a:xfrm>
            <a:off x="1045704" y="4541737"/>
            <a:ext cx="1621751" cy="1621751"/>
          </a:xfrm>
          <a:prstGeom prst="rect">
            <a:avLst/>
          </a:prstGeom>
        </p:spPr>
      </p:pic>
      <p:pic>
        <p:nvPicPr>
          <p:cNvPr id="15" name="Picture 14">
            <a:extLst>
              <a:ext uri="{FF2B5EF4-FFF2-40B4-BE49-F238E27FC236}">
                <a16:creationId xmlns:a16="http://schemas.microsoft.com/office/drawing/2014/main" id="{2DA6D5AD-EA3B-4AA8-9459-28CCE53F6AC4}"/>
              </a:ext>
            </a:extLst>
          </p:cNvPr>
          <p:cNvPicPr>
            <a:picLocks noChangeAspect="1"/>
          </p:cNvPicPr>
          <p:nvPr/>
        </p:nvPicPr>
        <p:blipFill>
          <a:blip r:embed="rId6"/>
          <a:stretch>
            <a:fillRect/>
          </a:stretch>
        </p:blipFill>
        <p:spPr>
          <a:xfrm>
            <a:off x="4893716" y="1291553"/>
            <a:ext cx="1551301" cy="1551301"/>
          </a:xfrm>
          <a:prstGeom prst="rect">
            <a:avLst/>
          </a:prstGeom>
        </p:spPr>
      </p:pic>
      <p:pic>
        <p:nvPicPr>
          <p:cNvPr id="17" name="Picture 16">
            <a:extLst>
              <a:ext uri="{FF2B5EF4-FFF2-40B4-BE49-F238E27FC236}">
                <a16:creationId xmlns:a16="http://schemas.microsoft.com/office/drawing/2014/main" id="{9D689357-2A05-4C93-9836-FBD3A1C386BF}"/>
              </a:ext>
            </a:extLst>
          </p:cNvPr>
          <p:cNvPicPr>
            <a:picLocks noChangeAspect="1"/>
          </p:cNvPicPr>
          <p:nvPr/>
        </p:nvPicPr>
        <p:blipFill>
          <a:blip r:embed="rId7"/>
          <a:stretch>
            <a:fillRect/>
          </a:stretch>
        </p:blipFill>
        <p:spPr>
          <a:xfrm>
            <a:off x="4290238" y="2646743"/>
            <a:ext cx="2758259" cy="912347"/>
          </a:xfrm>
          <a:prstGeom prst="rect">
            <a:avLst/>
          </a:prstGeom>
        </p:spPr>
      </p:pic>
      <p:pic>
        <p:nvPicPr>
          <p:cNvPr id="19" name="Picture 18">
            <a:extLst>
              <a:ext uri="{FF2B5EF4-FFF2-40B4-BE49-F238E27FC236}">
                <a16:creationId xmlns:a16="http://schemas.microsoft.com/office/drawing/2014/main" id="{A058C8D5-4457-4D7C-A5FC-6D5B88D3FF77}"/>
              </a:ext>
            </a:extLst>
          </p:cNvPr>
          <p:cNvPicPr>
            <a:picLocks noChangeAspect="1"/>
          </p:cNvPicPr>
          <p:nvPr/>
        </p:nvPicPr>
        <p:blipFill>
          <a:blip r:embed="rId8"/>
          <a:stretch>
            <a:fillRect/>
          </a:stretch>
        </p:blipFill>
        <p:spPr>
          <a:xfrm>
            <a:off x="4476709" y="3513911"/>
            <a:ext cx="2385319" cy="1242513"/>
          </a:xfrm>
          <a:prstGeom prst="rect">
            <a:avLst/>
          </a:prstGeom>
        </p:spPr>
      </p:pic>
      <p:pic>
        <p:nvPicPr>
          <p:cNvPr id="23" name="Picture 22">
            <a:extLst>
              <a:ext uri="{FF2B5EF4-FFF2-40B4-BE49-F238E27FC236}">
                <a16:creationId xmlns:a16="http://schemas.microsoft.com/office/drawing/2014/main" id="{AAB48595-A594-4D70-88F9-1FD3865F0E5E}"/>
              </a:ext>
            </a:extLst>
          </p:cNvPr>
          <p:cNvPicPr>
            <a:picLocks noChangeAspect="1"/>
          </p:cNvPicPr>
          <p:nvPr/>
        </p:nvPicPr>
        <p:blipFill>
          <a:blip r:embed="rId9"/>
          <a:stretch>
            <a:fillRect/>
          </a:stretch>
        </p:blipFill>
        <p:spPr>
          <a:xfrm>
            <a:off x="4142468" y="5077885"/>
            <a:ext cx="3053802" cy="549453"/>
          </a:xfrm>
          <a:prstGeom prst="rect">
            <a:avLst/>
          </a:prstGeom>
        </p:spPr>
      </p:pic>
      <p:pic>
        <p:nvPicPr>
          <p:cNvPr id="25" name="Picture 24">
            <a:extLst>
              <a:ext uri="{FF2B5EF4-FFF2-40B4-BE49-F238E27FC236}">
                <a16:creationId xmlns:a16="http://schemas.microsoft.com/office/drawing/2014/main" id="{0A38B2CF-C816-407D-A1AE-A544951A690D}"/>
              </a:ext>
            </a:extLst>
          </p:cNvPr>
          <p:cNvPicPr>
            <a:picLocks noChangeAspect="1"/>
          </p:cNvPicPr>
          <p:nvPr/>
        </p:nvPicPr>
        <p:blipFill>
          <a:blip r:embed="rId10"/>
          <a:stretch>
            <a:fillRect/>
          </a:stretch>
        </p:blipFill>
        <p:spPr>
          <a:xfrm>
            <a:off x="8603815" y="1375610"/>
            <a:ext cx="1471864" cy="1471864"/>
          </a:xfrm>
          <a:prstGeom prst="rect">
            <a:avLst/>
          </a:prstGeom>
        </p:spPr>
      </p:pic>
      <p:pic>
        <p:nvPicPr>
          <p:cNvPr id="27" name="Picture 26">
            <a:extLst>
              <a:ext uri="{FF2B5EF4-FFF2-40B4-BE49-F238E27FC236}">
                <a16:creationId xmlns:a16="http://schemas.microsoft.com/office/drawing/2014/main" id="{530CB2D9-0B7D-4857-9B90-AC4FA9759D58}"/>
              </a:ext>
            </a:extLst>
          </p:cNvPr>
          <p:cNvPicPr>
            <a:picLocks noChangeAspect="1"/>
          </p:cNvPicPr>
          <p:nvPr/>
        </p:nvPicPr>
        <p:blipFill>
          <a:blip r:embed="rId11"/>
          <a:stretch>
            <a:fillRect/>
          </a:stretch>
        </p:blipFill>
        <p:spPr>
          <a:xfrm>
            <a:off x="8598965" y="3011905"/>
            <a:ext cx="1434368" cy="1453664"/>
          </a:xfrm>
          <a:prstGeom prst="rect">
            <a:avLst/>
          </a:prstGeom>
        </p:spPr>
      </p:pic>
      <p:pic>
        <p:nvPicPr>
          <p:cNvPr id="29" name="Picture 28">
            <a:extLst>
              <a:ext uri="{FF2B5EF4-FFF2-40B4-BE49-F238E27FC236}">
                <a16:creationId xmlns:a16="http://schemas.microsoft.com/office/drawing/2014/main" id="{657946C3-5C81-4AC7-9299-0749DC77F6BE}"/>
              </a:ext>
            </a:extLst>
          </p:cNvPr>
          <p:cNvPicPr>
            <a:picLocks noChangeAspect="1"/>
          </p:cNvPicPr>
          <p:nvPr/>
        </p:nvPicPr>
        <p:blipFill>
          <a:blip r:embed="rId12"/>
          <a:stretch>
            <a:fillRect/>
          </a:stretch>
        </p:blipFill>
        <p:spPr>
          <a:xfrm>
            <a:off x="8587022" y="4630000"/>
            <a:ext cx="1488657" cy="1488657"/>
          </a:xfrm>
          <a:prstGeom prst="rect">
            <a:avLst/>
          </a:prstGeom>
        </p:spPr>
      </p:pic>
    </p:spTree>
    <p:extLst>
      <p:ext uri="{BB962C8B-B14F-4D97-AF65-F5344CB8AC3E}">
        <p14:creationId xmlns:p14="http://schemas.microsoft.com/office/powerpoint/2010/main" val="122811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C72A-28E2-4E35-9599-C40307F2980D}"/>
              </a:ext>
            </a:extLst>
          </p:cNvPr>
          <p:cNvSpPr>
            <a:spLocks noGrp="1"/>
          </p:cNvSpPr>
          <p:nvPr>
            <p:ph type="title"/>
          </p:nvPr>
        </p:nvSpPr>
        <p:spPr>
          <a:xfrm>
            <a:off x="233252" y="184546"/>
            <a:ext cx="8911687" cy="591080"/>
          </a:xfrm>
        </p:spPr>
        <p:txBody>
          <a:bodyPr>
            <a:normAutofit fontScale="90000"/>
          </a:bodyPr>
          <a:lstStyle/>
          <a:p>
            <a:r>
              <a:rPr lang="en-US" dirty="0"/>
              <a:t>Primary Datasets and Merging:</a:t>
            </a:r>
          </a:p>
        </p:txBody>
      </p:sp>
      <p:sp>
        <p:nvSpPr>
          <p:cNvPr id="5" name="Text Placeholder 4">
            <a:extLst>
              <a:ext uri="{FF2B5EF4-FFF2-40B4-BE49-F238E27FC236}">
                <a16:creationId xmlns:a16="http://schemas.microsoft.com/office/drawing/2014/main" id="{FCA95B02-E786-48B9-872C-68FA4CEE8838}"/>
              </a:ext>
            </a:extLst>
          </p:cNvPr>
          <p:cNvSpPr>
            <a:spLocks noGrp="1"/>
          </p:cNvSpPr>
          <p:nvPr>
            <p:ph type="body" idx="1"/>
          </p:nvPr>
        </p:nvSpPr>
        <p:spPr>
          <a:xfrm>
            <a:off x="1049688" y="1311441"/>
            <a:ext cx="4342892" cy="409153"/>
          </a:xfrm>
          <a:solidFill>
            <a:schemeClr val="accent4">
              <a:lumMod val="60000"/>
              <a:lumOff val="40000"/>
            </a:schemeClr>
          </a:solidFill>
        </p:spPr>
        <p:txBody>
          <a:bodyPr/>
          <a:lstStyle/>
          <a:p>
            <a:pPr algn="ctr"/>
            <a:r>
              <a:rPr lang="en-US" dirty="0"/>
              <a:t>Hospital Readmission</a:t>
            </a:r>
          </a:p>
        </p:txBody>
      </p:sp>
      <p:sp>
        <p:nvSpPr>
          <p:cNvPr id="6" name="Content Placeholder 5">
            <a:extLst>
              <a:ext uri="{FF2B5EF4-FFF2-40B4-BE49-F238E27FC236}">
                <a16:creationId xmlns:a16="http://schemas.microsoft.com/office/drawing/2014/main" id="{AD2EB43F-1BF3-4018-BB0F-D41B44D68D8D}"/>
              </a:ext>
            </a:extLst>
          </p:cNvPr>
          <p:cNvSpPr>
            <a:spLocks noGrp="1"/>
          </p:cNvSpPr>
          <p:nvPr>
            <p:ph sz="half" idx="2"/>
          </p:nvPr>
        </p:nvSpPr>
        <p:spPr>
          <a:xfrm>
            <a:off x="1049687" y="1694724"/>
            <a:ext cx="4342893" cy="3354060"/>
          </a:xfrm>
          <a:solidFill>
            <a:schemeClr val="accent4">
              <a:lumMod val="60000"/>
              <a:lumOff val="40000"/>
            </a:schemeClr>
          </a:solidFill>
        </p:spPr>
        <p:txBody>
          <a:bodyPr>
            <a:normAutofit lnSpcReduction="10000"/>
          </a:bodyPr>
          <a:lstStyle/>
          <a:p>
            <a:r>
              <a:rPr lang="en-US" dirty="0"/>
              <a:t>Source : CMS</a:t>
            </a:r>
          </a:p>
          <a:p>
            <a:r>
              <a:rPr lang="en-US" dirty="0"/>
              <a:t>File Format: csv</a:t>
            </a:r>
          </a:p>
          <a:p>
            <a:r>
              <a:rPr lang="en-US" dirty="0"/>
              <a:t>Features: 12</a:t>
            </a:r>
          </a:p>
          <a:p>
            <a:r>
              <a:rPr lang="en-US" dirty="0"/>
              <a:t>Observations: 19,830</a:t>
            </a:r>
          </a:p>
          <a:p>
            <a:r>
              <a:rPr lang="en-US" dirty="0"/>
              <a:t>Data from conclusion of HRRP review in 2016</a:t>
            </a:r>
          </a:p>
          <a:p>
            <a:r>
              <a:rPr lang="en-US" dirty="0"/>
              <a:t>Each record a hospital and unique service pair (i.e. COPD, heart failure, hip-knee replacement</a:t>
            </a:r>
          </a:p>
        </p:txBody>
      </p:sp>
      <p:sp>
        <p:nvSpPr>
          <p:cNvPr id="7" name="Text Placeholder 6">
            <a:extLst>
              <a:ext uri="{FF2B5EF4-FFF2-40B4-BE49-F238E27FC236}">
                <a16:creationId xmlns:a16="http://schemas.microsoft.com/office/drawing/2014/main" id="{0340E614-A12A-49DA-9CCA-7CF6C9C771A0}"/>
              </a:ext>
            </a:extLst>
          </p:cNvPr>
          <p:cNvSpPr>
            <a:spLocks noGrp="1"/>
          </p:cNvSpPr>
          <p:nvPr>
            <p:ph type="body" sz="quarter" idx="3"/>
          </p:nvPr>
        </p:nvSpPr>
        <p:spPr>
          <a:xfrm>
            <a:off x="6362235" y="1311440"/>
            <a:ext cx="4338673" cy="409153"/>
          </a:xfrm>
          <a:solidFill>
            <a:schemeClr val="tx2">
              <a:lumMod val="60000"/>
              <a:lumOff val="40000"/>
            </a:schemeClr>
          </a:solidFill>
        </p:spPr>
        <p:txBody>
          <a:bodyPr/>
          <a:lstStyle/>
          <a:p>
            <a:pPr algn="ctr"/>
            <a:r>
              <a:rPr lang="en-US" dirty="0"/>
              <a:t>Home Health Care Quality</a:t>
            </a:r>
          </a:p>
        </p:txBody>
      </p:sp>
      <p:sp>
        <p:nvSpPr>
          <p:cNvPr id="8" name="Content Placeholder 7">
            <a:extLst>
              <a:ext uri="{FF2B5EF4-FFF2-40B4-BE49-F238E27FC236}">
                <a16:creationId xmlns:a16="http://schemas.microsoft.com/office/drawing/2014/main" id="{B1862A2A-31DB-4A49-AC61-DED0D63A5E99}"/>
              </a:ext>
            </a:extLst>
          </p:cNvPr>
          <p:cNvSpPr>
            <a:spLocks noGrp="1"/>
          </p:cNvSpPr>
          <p:nvPr>
            <p:ph sz="quarter" idx="4"/>
          </p:nvPr>
        </p:nvSpPr>
        <p:spPr>
          <a:xfrm>
            <a:off x="6362234" y="1694724"/>
            <a:ext cx="4338674" cy="3354060"/>
          </a:xfrm>
          <a:solidFill>
            <a:schemeClr val="tx2">
              <a:lumMod val="60000"/>
              <a:lumOff val="40000"/>
            </a:schemeClr>
          </a:solidFill>
        </p:spPr>
        <p:txBody>
          <a:bodyPr/>
          <a:lstStyle/>
          <a:p>
            <a:r>
              <a:rPr lang="en-US" dirty="0"/>
              <a:t>Source: CMS</a:t>
            </a:r>
          </a:p>
          <a:p>
            <a:r>
              <a:rPr lang="en-US" dirty="0"/>
              <a:t>File Format: csv</a:t>
            </a:r>
          </a:p>
          <a:p>
            <a:r>
              <a:rPr lang="en-US" dirty="0"/>
              <a:t>Features: 54</a:t>
            </a:r>
          </a:p>
          <a:p>
            <a:r>
              <a:rPr lang="en-US" dirty="0"/>
              <a:t>Observations: 11,678</a:t>
            </a:r>
          </a:p>
          <a:p>
            <a:r>
              <a:rPr lang="en-US" dirty="0"/>
              <a:t>Quality Measures taken quarterly.  Data taken from 2016 report.</a:t>
            </a:r>
          </a:p>
          <a:p>
            <a:r>
              <a:rPr lang="en-US" dirty="0"/>
              <a:t>Each record a unique HHC Agency and it’s quality measure ratings.</a:t>
            </a:r>
          </a:p>
        </p:txBody>
      </p:sp>
      <p:sp>
        <p:nvSpPr>
          <p:cNvPr id="11" name="Arrow: Down 10">
            <a:extLst>
              <a:ext uri="{FF2B5EF4-FFF2-40B4-BE49-F238E27FC236}">
                <a16:creationId xmlns:a16="http://schemas.microsoft.com/office/drawing/2014/main" id="{E3EE6E31-BBBA-45F0-AB43-94F3037E3181}"/>
              </a:ext>
            </a:extLst>
          </p:cNvPr>
          <p:cNvSpPr/>
          <p:nvPr/>
        </p:nvSpPr>
        <p:spPr>
          <a:xfrm rot="2689587">
            <a:off x="7450259" y="4606761"/>
            <a:ext cx="410150" cy="1094874"/>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792076FD-B626-49C6-B529-3533BCEDD4A8}"/>
              </a:ext>
            </a:extLst>
          </p:cNvPr>
          <p:cNvSpPr/>
          <p:nvPr/>
        </p:nvSpPr>
        <p:spPr>
          <a:xfrm rot="18827512">
            <a:off x="3867593" y="4600806"/>
            <a:ext cx="410150" cy="1094874"/>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B295026-66D3-45B3-9C36-97C244B185A1}"/>
              </a:ext>
            </a:extLst>
          </p:cNvPr>
          <p:cNvSpPr txBox="1"/>
          <p:nvPr/>
        </p:nvSpPr>
        <p:spPr>
          <a:xfrm>
            <a:off x="1049687" y="5613601"/>
            <a:ext cx="9651221" cy="1200329"/>
          </a:xfrm>
          <a:prstGeom prst="rect">
            <a:avLst/>
          </a:prstGeom>
          <a:solidFill>
            <a:schemeClr val="accent1">
              <a:lumMod val="60000"/>
              <a:lumOff val="40000"/>
            </a:schemeClr>
          </a:solidFill>
        </p:spPr>
        <p:txBody>
          <a:bodyPr wrap="square" rtlCol="0">
            <a:spAutoFit/>
          </a:bodyPr>
          <a:lstStyle/>
          <a:p>
            <a:r>
              <a:rPr lang="en-US" dirty="0"/>
              <a:t>Three datasets created through merger of different keys:</a:t>
            </a:r>
          </a:p>
          <a:p>
            <a:pPr marL="342900" indent="-342900">
              <a:buFont typeface="+mj-lt"/>
              <a:buAutoNum type="arabicPeriod"/>
            </a:pPr>
            <a:r>
              <a:rPr lang="en-US" dirty="0"/>
              <a:t>Observations grouped and merged by state. (Separate HHC quality dataset used)</a:t>
            </a:r>
          </a:p>
          <a:p>
            <a:pPr marL="342900" indent="-342900">
              <a:buFont typeface="+mj-lt"/>
              <a:buAutoNum type="arabicPeriod"/>
            </a:pPr>
            <a:r>
              <a:rPr lang="en-US" dirty="0"/>
              <a:t>Observations grouped and merged by zip code and state.</a:t>
            </a:r>
          </a:p>
          <a:p>
            <a:pPr marL="342900" indent="-342900">
              <a:buFont typeface="+mj-lt"/>
              <a:buAutoNum type="arabicPeriod"/>
            </a:pPr>
            <a:r>
              <a:rPr lang="en-US" dirty="0"/>
              <a:t>Hospital observations merged to grouped HHC observations via zip code.</a:t>
            </a:r>
          </a:p>
        </p:txBody>
      </p:sp>
    </p:spTree>
    <p:extLst>
      <p:ext uri="{BB962C8B-B14F-4D97-AF65-F5344CB8AC3E}">
        <p14:creationId xmlns:p14="http://schemas.microsoft.com/office/powerpoint/2010/main" val="385601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C72A-28E2-4E35-9599-C40307F2980D}"/>
              </a:ext>
            </a:extLst>
          </p:cNvPr>
          <p:cNvSpPr>
            <a:spLocks noGrp="1"/>
          </p:cNvSpPr>
          <p:nvPr>
            <p:ph type="title"/>
          </p:nvPr>
        </p:nvSpPr>
        <p:spPr>
          <a:xfrm>
            <a:off x="222638" y="154878"/>
            <a:ext cx="8993864" cy="591080"/>
          </a:xfrm>
        </p:spPr>
        <p:txBody>
          <a:bodyPr>
            <a:normAutofit fontScale="90000"/>
          </a:bodyPr>
          <a:lstStyle/>
          <a:p>
            <a:r>
              <a:rPr lang="en-US" dirty="0"/>
              <a:t>Additional Datasets and Merging:</a:t>
            </a:r>
          </a:p>
        </p:txBody>
      </p:sp>
      <p:sp>
        <p:nvSpPr>
          <p:cNvPr id="5" name="Text Placeholder 4">
            <a:extLst>
              <a:ext uri="{FF2B5EF4-FFF2-40B4-BE49-F238E27FC236}">
                <a16:creationId xmlns:a16="http://schemas.microsoft.com/office/drawing/2014/main" id="{FCA95B02-E786-48B9-872C-68FA4CEE8838}"/>
              </a:ext>
            </a:extLst>
          </p:cNvPr>
          <p:cNvSpPr>
            <a:spLocks noGrp="1"/>
          </p:cNvSpPr>
          <p:nvPr>
            <p:ph type="body" idx="1"/>
          </p:nvPr>
        </p:nvSpPr>
        <p:spPr>
          <a:xfrm>
            <a:off x="1601584" y="5640092"/>
            <a:ext cx="3329116" cy="409153"/>
          </a:xfrm>
          <a:solidFill>
            <a:schemeClr val="accent4">
              <a:lumMod val="60000"/>
              <a:lumOff val="40000"/>
            </a:schemeClr>
          </a:solidFill>
        </p:spPr>
        <p:txBody>
          <a:bodyPr/>
          <a:lstStyle/>
          <a:p>
            <a:r>
              <a:rPr lang="en-US" dirty="0"/>
              <a:t>Hospital Readmission</a:t>
            </a:r>
          </a:p>
        </p:txBody>
      </p:sp>
      <p:sp>
        <p:nvSpPr>
          <p:cNvPr id="7" name="Text Placeholder 6">
            <a:extLst>
              <a:ext uri="{FF2B5EF4-FFF2-40B4-BE49-F238E27FC236}">
                <a16:creationId xmlns:a16="http://schemas.microsoft.com/office/drawing/2014/main" id="{0340E614-A12A-49DA-9CCA-7CF6C9C771A0}"/>
              </a:ext>
            </a:extLst>
          </p:cNvPr>
          <p:cNvSpPr>
            <a:spLocks noGrp="1"/>
          </p:cNvSpPr>
          <p:nvPr>
            <p:ph type="body" sz="quarter" idx="3"/>
          </p:nvPr>
        </p:nvSpPr>
        <p:spPr>
          <a:xfrm>
            <a:off x="124341" y="1534945"/>
            <a:ext cx="4193847" cy="409153"/>
          </a:xfrm>
          <a:solidFill>
            <a:schemeClr val="bg2"/>
          </a:solidFill>
        </p:spPr>
        <p:txBody>
          <a:bodyPr/>
          <a:lstStyle/>
          <a:p>
            <a:pPr algn="ctr"/>
            <a:r>
              <a:rPr lang="en-US" dirty="0"/>
              <a:t>Point of Service Zip Codes</a:t>
            </a:r>
          </a:p>
        </p:txBody>
      </p:sp>
      <p:sp>
        <p:nvSpPr>
          <p:cNvPr id="8" name="Content Placeholder 7">
            <a:extLst>
              <a:ext uri="{FF2B5EF4-FFF2-40B4-BE49-F238E27FC236}">
                <a16:creationId xmlns:a16="http://schemas.microsoft.com/office/drawing/2014/main" id="{B1862A2A-31DB-4A49-AC61-DED0D63A5E99}"/>
              </a:ext>
            </a:extLst>
          </p:cNvPr>
          <p:cNvSpPr>
            <a:spLocks noGrp="1"/>
          </p:cNvSpPr>
          <p:nvPr>
            <p:ph sz="quarter" idx="4"/>
          </p:nvPr>
        </p:nvSpPr>
        <p:spPr>
          <a:xfrm>
            <a:off x="124338" y="1927049"/>
            <a:ext cx="4193849" cy="3354060"/>
          </a:xfrm>
          <a:solidFill>
            <a:schemeClr val="bg2"/>
          </a:solidFill>
        </p:spPr>
        <p:txBody>
          <a:bodyPr>
            <a:normAutofit/>
          </a:bodyPr>
          <a:lstStyle/>
          <a:p>
            <a:r>
              <a:rPr lang="en-US" dirty="0"/>
              <a:t>Source: CMS</a:t>
            </a:r>
          </a:p>
          <a:p>
            <a:r>
              <a:rPr lang="en-US" dirty="0"/>
              <a:t>File Format: csv</a:t>
            </a:r>
          </a:p>
          <a:p>
            <a:r>
              <a:rPr lang="en-US" dirty="0"/>
              <a:t>Features: 103</a:t>
            </a:r>
          </a:p>
          <a:p>
            <a:r>
              <a:rPr lang="en-US" dirty="0"/>
              <a:t>Observations: 469,651</a:t>
            </a:r>
          </a:p>
          <a:p>
            <a:r>
              <a:rPr lang="en-US" dirty="0"/>
              <a:t>Required to attach Zip Codes to Hospital Readmission Data.</a:t>
            </a:r>
          </a:p>
          <a:p>
            <a:r>
              <a:rPr lang="en-US" dirty="0"/>
              <a:t>Merged via Name Key.</a:t>
            </a:r>
          </a:p>
        </p:txBody>
      </p:sp>
      <p:sp>
        <p:nvSpPr>
          <p:cNvPr id="11" name="Arrow: Down 10">
            <a:extLst>
              <a:ext uri="{FF2B5EF4-FFF2-40B4-BE49-F238E27FC236}">
                <a16:creationId xmlns:a16="http://schemas.microsoft.com/office/drawing/2014/main" id="{E3EE6E31-BBBA-45F0-AB43-94F3037E3181}"/>
              </a:ext>
            </a:extLst>
          </p:cNvPr>
          <p:cNvSpPr/>
          <p:nvPr/>
        </p:nvSpPr>
        <p:spPr>
          <a:xfrm>
            <a:off x="2064000" y="5033471"/>
            <a:ext cx="410150" cy="578476"/>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CC43A66-BC26-477E-A5C0-724B1B2B274A}"/>
              </a:ext>
            </a:extLst>
          </p:cNvPr>
          <p:cNvSpPr txBox="1"/>
          <p:nvPr/>
        </p:nvSpPr>
        <p:spPr>
          <a:xfrm>
            <a:off x="304814" y="745958"/>
            <a:ext cx="11529118" cy="646331"/>
          </a:xfrm>
          <a:prstGeom prst="rect">
            <a:avLst/>
          </a:prstGeom>
          <a:noFill/>
        </p:spPr>
        <p:txBody>
          <a:bodyPr wrap="none" rtlCol="0">
            <a:spAutoFit/>
          </a:bodyPr>
          <a:lstStyle/>
          <a:p>
            <a:r>
              <a:rPr lang="en-US" dirty="0"/>
              <a:t>Additional datasets were used in the creation of the primary three data sets listed in the previous slide.</a:t>
            </a:r>
          </a:p>
          <a:p>
            <a:endParaRPr lang="en-US" dirty="0"/>
          </a:p>
        </p:txBody>
      </p:sp>
      <p:sp>
        <p:nvSpPr>
          <p:cNvPr id="15" name="Text Placeholder 6">
            <a:extLst>
              <a:ext uri="{FF2B5EF4-FFF2-40B4-BE49-F238E27FC236}">
                <a16:creationId xmlns:a16="http://schemas.microsoft.com/office/drawing/2014/main" id="{15CE64CA-54EB-43AC-86A1-2B7AF4690BF2}"/>
              </a:ext>
            </a:extLst>
          </p:cNvPr>
          <p:cNvSpPr txBox="1">
            <a:spLocks/>
          </p:cNvSpPr>
          <p:nvPr/>
        </p:nvSpPr>
        <p:spPr>
          <a:xfrm>
            <a:off x="4498662" y="1534946"/>
            <a:ext cx="3596876" cy="409153"/>
          </a:xfrm>
          <a:prstGeom prst="rect">
            <a:avLst/>
          </a:prstGeom>
          <a:solidFill>
            <a:schemeClr val="accent3"/>
          </a:solidFill>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pPr algn="ctr"/>
            <a:r>
              <a:rPr lang="en-US" dirty="0">
                <a:solidFill>
                  <a:schemeClr val="bg1"/>
                </a:solidFill>
              </a:rPr>
              <a:t>HHC Quality by State</a:t>
            </a:r>
          </a:p>
        </p:txBody>
      </p:sp>
      <p:sp>
        <p:nvSpPr>
          <p:cNvPr id="16" name="Content Placeholder 7">
            <a:extLst>
              <a:ext uri="{FF2B5EF4-FFF2-40B4-BE49-F238E27FC236}">
                <a16:creationId xmlns:a16="http://schemas.microsoft.com/office/drawing/2014/main" id="{4FC5506F-F215-4722-853D-029375403EFC}"/>
              </a:ext>
            </a:extLst>
          </p:cNvPr>
          <p:cNvSpPr txBox="1">
            <a:spLocks/>
          </p:cNvSpPr>
          <p:nvPr/>
        </p:nvSpPr>
        <p:spPr>
          <a:xfrm>
            <a:off x="4498661" y="1944099"/>
            <a:ext cx="3596875" cy="3354060"/>
          </a:xfrm>
          <a:prstGeom prst="rect">
            <a:avLst/>
          </a:prstGeom>
          <a:solidFill>
            <a:schemeClr val="accent3"/>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Source: CMS</a:t>
            </a:r>
          </a:p>
          <a:p>
            <a:r>
              <a:rPr lang="en-US" dirty="0">
                <a:solidFill>
                  <a:schemeClr val="bg1"/>
                </a:solidFill>
              </a:rPr>
              <a:t>File Format: csv</a:t>
            </a:r>
          </a:p>
          <a:p>
            <a:r>
              <a:rPr lang="en-US" dirty="0">
                <a:solidFill>
                  <a:schemeClr val="bg1"/>
                </a:solidFill>
              </a:rPr>
              <a:t>Features: 24</a:t>
            </a:r>
          </a:p>
          <a:p>
            <a:r>
              <a:rPr lang="en-US" dirty="0">
                <a:solidFill>
                  <a:schemeClr val="bg1"/>
                </a:solidFill>
              </a:rPr>
              <a:t>Observations: 51</a:t>
            </a:r>
          </a:p>
          <a:p>
            <a:r>
              <a:rPr lang="en-US" dirty="0">
                <a:solidFill>
                  <a:schemeClr val="bg1"/>
                </a:solidFill>
              </a:rPr>
              <a:t>Quality Measures taken quarterly.  Data taken from 2016 report.</a:t>
            </a:r>
          </a:p>
          <a:p>
            <a:r>
              <a:rPr lang="en-US" dirty="0">
                <a:solidFill>
                  <a:schemeClr val="bg1"/>
                </a:solidFill>
              </a:rPr>
              <a:t>Each record a state.</a:t>
            </a:r>
          </a:p>
          <a:p>
            <a:r>
              <a:rPr lang="en-US" dirty="0">
                <a:solidFill>
                  <a:schemeClr val="bg1"/>
                </a:solidFill>
              </a:rPr>
              <a:t>Used for dataset grouped and merged by state (data set 1 in previous slide).</a:t>
            </a:r>
          </a:p>
        </p:txBody>
      </p:sp>
      <p:sp>
        <p:nvSpPr>
          <p:cNvPr id="18" name="Arrow: Down 17">
            <a:extLst>
              <a:ext uri="{FF2B5EF4-FFF2-40B4-BE49-F238E27FC236}">
                <a16:creationId xmlns:a16="http://schemas.microsoft.com/office/drawing/2014/main" id="{7721CBCD-C2D5-4471-9F5B-C55FD606839C}"/>
              </a:ext>
            </a:extLst>
          </p:cNvPr>
          <p:cNvSpPr/>
          <p:nvPr/>
        </p:nvSpPr>
        <p:spPr>
          <a:xfrm rot="2721529">
            <a:off x="4643485" y="5091071"/>
            <a:ext cx="410150" cy="57847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6">
            <a:extLst>
              <a:ext uri="{FF2B5EF4-FFF2-40B4-BE49-F238E27FC236}">
                <a16:creationId xmlns:a16="http://schemas.microsoft.com/office/drawing/2014/main" id="{273D889A-8C2D-4A12-AFE0-FFF715A8F358}"/>
              </a:ext>
            </a:extLst>
          </p:cNvPr>
          <p:cNvSpPr txBox="1">
            <a:spLocks/>
          </p:cNvSpPr>
          <p:nvPr/>
        </p:nvSpPr>
        <p:spPr>
          <a:xfrm>
            <a:off x="8456484" y="1534945"/>
            <a:ext cx="3635253" cy="409153"/>
          </a:xfrm>
          <a:prstGeom prst="rect">
            <a:avLst/>
          </a:prstGeom>
          <a:solidFill>
            <a:schemeClr val="tx1"/>
          </a:solidFill>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pPr algn="ctr"/>
            <a:r>
              <a:rPr lang="en-US" sz="2000" dirty="0">
                <a:solidFill>
                  <a:schemeClr val="bg1"/>
                </a:solidFill>
              </a:rPr>
              <a:t>Additional Quality by State</a:t>
            </a:r>
          </a:p>
        </p:txBody>
      </p:sp>
      <p:sp>
        <p:nvSpPr>
          <p:cNvPr id="21" name="Content Placeholder 7">
            <a:extLst>
              <a:ext uri="{FF2B5EF4-FFF2-40B4-BE49-F238E27FC236}">
                <a16:creationId xmlns:a16="http://schemas.microsoft.com/office/drawing/2014/main" id="{63B52A3C-BD97-4E67-82F7-23632418A195}"/>
              </a:ext>
            </a:extLst>
          </p:cNvPr>
          <p:cNvSpPr txBox="1">
            <a:spLocks/>
          </p:cNvSpPr>
          <p:nvPr/>
        </p:nvSpPr>
        <p:spPr>
          <a:xfrm>
            <a:off x="8456482" y="1927049"/>
            <a:ext cx="3635255" cy="3354060"/>
          </a:xfrm>
          <a:prstGeom prst="rect">
            <a:avLst/>
          </a:prstGeom>
          <a:solidFill>
            <a:schemeClr val="tx1"/>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Source: CMS</a:t>
            </a:r>
          </a:p>
          <a:p>
            <a:r>
              <a:rPr lang="en-US" dirty="0">
                <a:solidFill>
                  <a:schemeClr val="bg1"/>
                </a:solidFill>
              </a:rPr>
              <a:t>File Format: csv</a:t>
            </a:r>
          </a:p>
          <a:p>
            <a:r>
              <a:rPr lang="en-US" dirty="0">
                <a:solidFill>
                  <a:schemeClr val="bg1"/>
                </a:solidFill>
              </a:rPr>
              <a:t>Features: 8</a:t>
            </a:r>
          </a:p>
          <a:p>
            <a:r>
              <a:rPr lang="en-US" dirty="0">
                <a:solidFill>
                  <a:schemeClr val="bg1"/>
                </a:solidFill>
              </a:rPr>
              <a:t>Observations: 55</a:t>
            </a:r>
          </a:p>
          <a:p>
            <a:r>
              <a:rPr lang="en-US" dirty="0">
                <a:solidFill>
                  <a:schemeClr val="bg1"/>
                </a:solidFill>
              </a:rPr>
              <a:t>Additional Quality Measures taken quarterly.  Data taken from 2016 report.</a:t>
            </a:r>
          </a:p>
          <a:p>
            <a:r>
              <a:rPr lang="en-US" dirty="0">
                <a:solidFill>
                  <a:schemeClr val="bg1"/>
                </a:solidFill>
              </a:rPr>
              <a:t>Each record a state.</a:t>
            </a:r>
          </a:p>
          <a:p>
            <a:r>
              <a:rPr lang="en-US" dirty="0">
                <a:solidFill>
                  <a:schemeClr val="bg1"/>
                </a:solidFill>
              </a:rPr>
              <a:t>Merged by state key.</a:t>
            </a:r>
          </a:p>
          <a:p>
            <a:r>
              <a:rPr lang="en-US" dirty="0">
                <a:solidFill>
                  <a:schemeClr val="bg1"/>
                </a:solidFill>
              </a:rPr>
              <a:t>Also used in dataset grouped and merged by state.</a:t>
            </a:r>
          </a:p>
        </p:txBody>
      </p:sp>
      <p:sp>
        <p:nvSpPr>
          <p:cNvPr id="22" name="Arrow: Down 21">
            <a:extLst>
              <a:ext uri="{FF2B5EF4-FFF2-40B4-BE49-F238E27FC236}">
                <a16:creationId xmlns:a16="http://schemas.microsoft.com/office/drawing/2014/main" id="{590674B8-0A32-4909-9F16-3F9A8D006AAC}"/>
              </a:ext>
            </a:extLst>
          </p:cNvPr>
          <p:cNvSpPr/>
          <p:nvPr/>
        </p:nvSpPr>
        <p:spPr>
          <a:xfrm rot="5400000">
            <a:off x="8070934" y="3519916"/>
            <a:ext cx="410150" cy="57847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65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1068EEB-171A-4CC3-9FF5-C26B0B363BD4}"/>
              </a:ext>
            </a:extLst>
          </p:cNvPr>
          <p:cNvPicPr>
            <a:picLocks noChangeAspect="1"/>
          </p:cNvPicPr>
          <p:nvPr/>
        </p:nvPicPr>
        <p:blipFill>
          <a:blip r:embed="rId2"/>
          <a:stretch>
            <a:fillRect/>
          </a:stretch>
        </p:blipFill>
        <p:spPr>
          <a:xfrm>
            <a:off x="84873" y="1788013"/>
            <a:ext cx="5333035" cy="4806370"/>
          </a:xfrm>
          <a:prstGeom prst="rect">
            <a:avLst/>
          </a:prstGeom>
        </p:spPr>
      </p:pic>
      <p:pic>
        <p:nvPicPr>
          <p:cNvPr id="18" name="Picture 17">
            <a:extLst>
              <a:ext uri="{FF2B5EF4-FFF2-40B4-BE49-F238E27FC236}">
                <a16:creationId xmlns:a16="http://schemas.microsoft.com/office/drawing/2014/main" id="{D3DB1C17-32B4-43FF-8A46-419F24B95E1B}"/>
              </a:ext>
            </a:extLst>
          </p:cNvPr>
          <p:cNvPicPr>
            <a:picLocks noChangeAspect="1"/>
          </p:cNvPicPr>
          <p:nvPr/>
        </p:nvPicPr>
        <p:blipFill>
          <a:blip r:embed="rId3"/>
          <a:stretch>
            <a:fillRect/>
          </a:stretch>
        </p:blipFill>
        <p:spPr>
          <a:xfrm>
            <a:off x="8699144" y="4423743"/>
            <a:ext cx="3146248" cy="2097498"/>
          </a:xfrm>
          <a:prstGeom prst="rect">
            <a:avLst/>
          </a:prstGeom>
        </p:spPr>
      </p:pic>
      <p:sp>
        <p:nvSpPr>
          <p:cNvPr id="2" name="Title 1">
            <a:extLst>
              <a:ext uri="{FF2B5EF4-FFF2-40B4-BE49-F238E27FC236}">
                <a16:creationId xmlns:a16="http://schemas.microsoft.com/office/drawing/2014/main" id="{0608AB33-01AA-4376-A8ED-BFAC9A7F42BD}"/>
              </a:ext>
            </a:extLst>
          </p:cNvPr>
          <p:cNvSpPr>
            <a:spLocks noGrp="1"/>
          </p:cNvSpPr>
          <p:nvPr>
            <p:ph type="title"/>
          </p:nvPr>
        </p:nvSpPr>
        <p:spPr>
          <a:xfrm>
            <a:off x="184498" y="89791"/>
            <a:ext cx="8911687" cy="1280890"/>
          </a:xfrm>
        </p:spPr>
        <p:txBody>
          <a:bodyPr/>
          <a:lstStyle/>
          <a:p>
            <a:r>
              <a:rPr lang="en-US" dirty="0"/>
              <a:t>Data Exploration:  Grouped by State</a:t>
            </a:r>
          </a:p>
        </p:txBody>
      </p:sp>
      <p:sp>
        <p:nvSpPr>
          <p:cNvPr id="7" name="TextBox 6">
            <a:extLst>
              <a:ext uri="{FF2B5EF4-FFF2-40B4-BE49-F238E27FC236}">
                <a16:creationId xmlns:a16="http://schemas.microsoft.com/office/drawing/2014/main" id="{3833F9F1-D1BE-404C-B73F-ABEEDA0A115D}"/>
              </a:ext>
            </a:extLst>
          </p:cNvPr>
          <p:cNvSpPr txBox="1"/>
          <p:nvPr/>
        </p:nvSpPr>
        <p:spPr>
          <a:xfrm>
            <a:off x="184498" y="730236"/>
            <a:ext cx="11634916" cy="369332"/>
          </a:xfrm>
          <a:prstGeom prst="rect">
            <a:avLst/>
          </a:prstGeom>
          <a:noFill/>
        </p:spPr>
        <p:txBody>
          <a:bodyPr wrap="none" rtlCol="0">
            <a:spAutoFit/>
          </a:bodyPr>
          <a:lstStyle/>
          <a:p>
            <a:r>
              <a:rPr lang="en-US" dirty="0"/>
              <a:t>The primary goal of this research was to find relationships between HHC Quality and readmission ratios.</a:t>
            </a:r>
          </a:p>
        </p:txBody>
      </p:sp>
      <p:sp>
        <p:nvSpPr>
          <p:cNvPr id="8" name="TextBox 7">
            <a:extLst>
              <a:ext uri="{FF2B5EF4-FFF2-40B4-BE49-F238E27FC236}">
                <a16:creationId xmlns:a16="http://schemas.microsoft.com/office/drawing/2014/main" id="{85C93ACF-ACD6-432A-B4F6-32B6DF52CFA0}"/>
              </a:ext>
            </a:extLst>
          </p:cNvPr>
          <p:cNvSpPr txBox="1"/>
          <p:nvPr/>
        </p:nvSpPr>
        <p:spPr>
          <a:xfrm>
            <a:off x="1817156" y="1370681"/>
            <a:ext cx="8369599" cy="369332"/>
          </a:xfrm>
          <a:prstGeom prst="rect">
            <a:avLst/>
          </a:prstGeom>
          <a:noFill/>
        </p:spPr>
        <p:txBody>
          <a:bodyPr wrap="none" rtlCol="0">
            <a:spAutoFit/>
          </a:bodyPr>
          <a:lstStyle/>
          <a:p>
            <a:r>
              <a:rPr lang="en-US" dirty="0"/>
              <a:t>The observations grouped by state revealed some promising relationships.</a:t>
            </a:r>
          </a:p>
        </p:txBody>
      </p:sp>
      <p:pic>
        <p:nvPicPr>
          <p:cNvPr id="12" name="Picture 11">
            <a:extLst>
              <a:ext uri="{FF2B5EF4-FFF2-40B4-BE49-F238E27FC236}">
                <a16:creationId xmlns:a16="http://schemas.microsoft.com/office/drawing/2014/main" id="{C0E74F6B-7E06-4A5B-8C84-F6CE7D1BECF5}"/>
              </a:ext>
            </a:extLst>
          </p:cNvPr>
          <p:cNvPicPr>
            <a:picLocks noChangeAspect="1"/>
          </p:cNvPicPr>
          <p:nvPr/>
        </p:nvPicPr>
        <p:blipFill>
          <a:blip r:embed="rId4"/>
          <a:stretch>
            <a:fillRect/>
          </a:stretch>
        </p:blipFill>
        <p:spPr>
          <a:xfrm>
            <a:off x="5417908" y="2012231"/>
            <a:ext cx="3281236" cy="2187490"/>
          </a:xfrm>
          <a:prstGeom prst="rect">
            <a:avLst/>
          </a:prstGeom>
        </p:spPr>
      </p:pic>
      <p:pic>
        <p:nvPicPr>
          <p:cNvPr id="14" name="Picture 13">
            <a:extLst>
              <a:ext uri="{FF2B5EF4-FFF2-40B4-BE49-F238E27FC236}">
                <a16:creationId xmlns:a16="http://schemas.microsoft.com/office/drawing/2014/main" id="{B7AE9497-1CAA-4C5D-A056-6ED66DF0FAE2}"/>
              </a:ext>
            </a:extLst>
          </p:cNvPr>
          <p:cNvPicPr>
            <a:picLocks noChangeAspect="1"/>
          </p:cNvPicPr>
          <p:nvPr/>
        </p:nvPicPr>
        <p:blipFill>
          <a:blip r:embed="rId5"/>
          <a:stretch>
            <a:fillRect/>
          </a:stretch>
        </p:blipFill>
        <p:spPr>
          <a:xfrm>
            <a:off x="5417908" y="4471743"/>
            <a:ext cx="3281236" cy="2187490"/>
          </a:xfrm>
          <a:prstGeom prst="rect">
            <a:avLst/>
          </a:prstGeom>
        </p:spPr>
      </p:pic>
      <p:pic>
        <p:nvPicPr>
          <p:cNvPr id="16" name="Picture 15">
            <a:extLst>
              <a:ext uri="{FF2B5EF4-FFF2-40B4-BE49-F238E27FC236}">
                <a16:creationId xmlns:a16="http://schemas.microsoft.com/office/drawing/2014/main" id="{2BF794DB-429F-4D16-8530-F45595CE4B78}"/>
              </a:ext>
            </a:extLst>
          </p:cNvPr>
          <p:cNvPicPr>
            <a:picLocks noChangeAspect="1"/>
          </p:cNvPicPr>
          <p:nvPr/>
        </p:nvPicPr>
        <p:blipFill>
          <a:blip r:embed="rId6"/>
          <a:stretch>
            <a:fillRect/>
          </a:stretch>
        </p:blipFill>
        <p:spPr>
          <a:xfrm>
            <a:off x="8699144" y="2011126"/>
            <a:ext cx="3212257" cy="2141504"/>
          </a:xfrm>
          <a:prstGeom prst="rect">
            <a:avLst/>
          </a:prstGeom>
        </p:spPr>
      </p:pic>
      <p:sp>
        <p:nvSpPr>
          <p:cNvPr id="24" name="TextBox 23">
            <a:extLst>
              <a:ext uri="{FF2B5EF4-FFF2-40B4-BE49-F238E27FC236}">
                <a16:creationId xmlns:a16="http://schemas.microsoft.com/office/drawing/2014/main" id="{7E1B686F-2C36-49A9-861B-E996115629C3}"/>
              </a:ext>
            </a:extLst>
          </p:cNvPr>
          <p:cNvSpPr txBox="1"/>
          <p:nvPr/>
        </p:nvSpPr>
        <p:spPr>
          <a:xfrm>
            <a:off x="1619793" y="6289901"/>
            <a:ext cx="2667000" cy="369332"/>
          </a:xfrm>
          <a:prstGeom prst="rect">
            <a:avLst/>
          </a:prstGeom>
          <a:noFill/>
        </p:spPr>
        <p:txBody>
          <a:bodyPr wrap="square" rtlCol="0">
            <a:spAutoFit/>
          </a:bodyPr>
          <a:lstStyle/>
          <a:p>
            <a:r>
              <a:rPr lang="en-US" dirty="0"/>
              <a:t>Total Observations: 51</a:t>
            </a:r>
          </a:p>
        </p:txBody>
      </p:sp>
      <p:sp>
        <p:nvSpPr>
          <p:cNvPr id="17" name="Rectangle 16">
            <a:extLst>
              <a:ext uri="{FF2B5EF4-FFF2-40B4-BE49-F238E27FC236}">
                <a16:creationId xmlns:a16="http://schemas.microsoft.com/office/drawing/2014/main" id="{76E0730C-909B-4525-98EA-A2996F35FCAA}"/>
              </a:ext>
            </a:extLst>
          </p:cNvPr>
          <p:cNvSpPr/>
          <p:nvPr/>
        </p:nvSpPr>
        <p:spPr>
          <a:xfrm>
            <a:off x="400050" y="2011126"/>
            <a:ext cx="4359275" cy="116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0C63CA4-D362-40F4-9571-DFA2163A76F6}"/>
              </a:ext>
            </a:extLst>
          </p:cNvPr>
          <p:cNvSpPr/>
          <p:nvPr/>
        </p:nvSpPr>
        <p:spPr>
          <a:xfrm>
            <a:off x="1244600" y="1924050"/>
            <a:ext cx="107950" cy="4365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EE474216-013F-4562-834C-E356D62CEB6A}"/>
              </a:ext>
            </a:extLst>
          </p:cNvPr>
          <p:cNvSpPr/>
          <p:nvPr/>
        </p:nvSpPr>
        <p:spPr>
          <a:xfrm rot="10800000">
            <a:off x="5395364" y="3930344"/>
            <a:ext cx="312332" cy="183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9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Data Exploration:  Grouped by Zip Code</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646331"/>
          </a:xfrm>
          <a:prstGeom prst="rect">
            <a:avLst/>
          </a:prstGeom>
          <a:noFill/>
        </p:spPr>
        <p:txBody>
          <a:bodyPr wrap="square" rtlCol="0">
            <a:spAutoFit/>
          </a:bodyPr>
          <a:lstStyle/>
          <a:p>
            <a:r>
              <a:rPr lang="en-US" dirty="0"/>
              <a:t>Uncertain of the applicability of these relationships.  A new dataset was drafted grouping by zip code to see what relationships withheld a significant increase to the number of observations.</a:t>
            </a:r>
          </a:p>
        </p:txBody>
      </p:sp>
      <p:sp>
        <p:nvSpPr>
          <p:cNvPr id="13" name="TextBox 12">
            <a:extLst>
              <a:ext uri="{FF2B5EF4-FFF2-40B4-BE49-F238E27FC236}">
                <a16:creationId xmlns:a16="http://schemas.microsoft.com/office/drawing/2014/main" id="{733F826F-203D-499A-9D79-BCF605ED1FCD}"/>
              </a:ext>
            </a:extLst>
          </p:cNvPr>
          <p:cNvSpPr txBox="1"/>
          <p:nvPr/>
        </p:nvSpPr>
        <p:spPr>
          <a:xfrm>
            <a:off x="1538288" y="6326981"/>
            <a:ext cx="2761707" cy="369332"/>
          </a:xfrm>
          <a:prstGeom prst="rect">
            <a:avLst/>
          </a:prstGeom>
          <a:noFill/>
        </p:spPr>
        <p:txBody>
          <a:bodyPr wrap="square" rtlCol="0">
            <a:spAutoFit/>
          </a:bodyPr>
          <a:lstStyle/>
          <a:p>
            <a:r>
              <a:rPr lang="en-US" dirty="0"/>
              <a:t>Total Observations: 820</a:t>
            </a:r>
          </a:p>
        </p:txBody>
      </p:sp>
      <p:sp>
        <p:nvSpPr>
          <p:cNvPr id="14" name="TextBox 13">
            <a:extLst>
              <a:ext uri="{FF2B5EF4-FFF2-40B4-BE49-F238E27FC236}">
                <a16:creationId xmlns:a16="http://schemas.microsoft.com/office/drawing/2014/main" id="{67174E7F-1EDC-4332-B386-5B60D76A5129}"/>
              </a:ext>
            </a:extLst>
          </p:cNvPr>
          <p:cNvSpPr txBox="1"/>
          <p:nvPr/>
        </p:nvSpPr>
        <p:spPr>
          <a:xfrm>
            <a:off x="5829300" y="1367130"/>
            <a:ext cx="53054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relationships seen in the data by state all but vanished when more observations were added to the model. </a:t>
            </a:r>
          </a:p>
          <a:p>
            <a:endParaRPr lang="en-US" dirty="0"/>
          </a:p>
          <a:p>
            <a:pPr marL="285750" indent="-285750">
              <a:buFont typeface="Arial" panose="020B0604020202020204" pitchFamily="34" charset="0"/>
              <a:buChar char="•"/>
            </a:pPr>
            <a:r>
              <a:rPr lang="en-US" dirty="0"/>
              <a:t>Since there is a wide range of variation in the data, could scaling the features reveal relationships currently muted out by noise?</a:t>
            </a:r>
          </a:p>
        </p:txBody>
      </p:sp>
      <p:pic>
        <p:nvPicPr>
          <p:cNvPr id="4" name="Picture 3">
            <a:extLst>
              <a:ext uri="{FF2B5EF4-FFF2-40B4-BE49-F238E27FC236}">
                <a16:creationId xmlns:a16="http://schemas.microsoft.com/office/drawing/2014/main" id="{65728A9A-BE6B-4019-B8D8-F3C4CE3337E6}"/>
              </a:ext>
            </a:extLst>
          </p:cNvPr>
          <p:cNvPicPr>
            <a:picLocks noChangeAspect="1"/>
          </p:cNvPicPr>
          <p:nvPr/>
        </p:nvPicPr>
        <p:blipFill>
          <a:blip r:embed="rId2"/>
          <a:stretch>
            <a:fillRect/>
          </a:stretch>
        </p:blipFill>
        <p:spPr>
          <a:xfrm>
            <a:off x="5259690" y="3488309"/>
            <a:ext cx="6437938" cy="3208004"/>
          </a:xfrm>
          <a:prstGeom prst="rect">
            <a:avLst/>
          </a:prstGeom>
        </p:spPr>
      </p:pic>
      <p:pic>
        <p:nvPicPr>
          <p:cNvPr id="5" name="Picture 4">
            <a:extLst>
              <a:ext uri="{FF2B5EF4-FFF2-40B4-BE49-F238E27FC236}">
                <a16:creationId xmlns:a16="http://schemas.microsoft.com/office/drawing/2014/main" id="{A6F9A470-8A72-4242-91C8-3BFA1A228250}"/>
              </a:ext>
            </a:extLst>
          </p:cNvPr>
          <p:cNvPicPr>
            <a:picLocks noChangeAspect="1"/>
          </p:cNvPicPr>
          <p:nvPr/>
        </p:nvPicPr>
        <p:blipFill>
          <a:blip r:embed="rId3"/>
          <a:stretch>
            <a:fillRect/>
          </a:stretch>
        </p:blipFill>
        <p:spPr>
          <a:xfrm>
            <a:off x="110062" y="1367130"/>
            <a:ext cx="5149628" cy="4959851"/>
          </a:xfrm>
          <a:prstGeom prst="rect">
            <a:avLst/>
          </a:prstGeom>
        </p:spPr>
      </p:pic>
      <p:sp>
        <p:nvSpPr>
          <p:cNvPr id="6" name="Rectangle 5">
            <a:extLst>
              <a:ext uri="{FF2B5EF4-FFF2-40B4-BE49-F238E27FC236}">
                <a16:creationId xmlns:a16="http://schemas.microsoft.com/office/drawing/2014/main" id="{1CB2244D-B07F-485A-9409-00A7964ABFF7}"/>
              </a:ext>
            </a:extLst>
          </p:cNvPr>
          <p:cNvSpPr/>
          <p:nvPr/>
        </p:nvSpPr>
        <p:spPr>
          <a:xfrm>
            <a:off x="314325" y="2047875"/>
            <a:ext cx="4318000" cy="11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E0D5E2-ADC0-4196-A156-0ACBF0BEF33F}"/>
              </a:ext>
            </a:extLst>
          </p:cNvPr>
          <p:cNvSpPr/>
          <p:nvPr/>
        </p:nvSpPr>
        <p:spPr>
          <a:xfrm>
            <a:off x="1412080" y="1816894"/>
            <a:ext cx="126207" cy="4302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AC8595CE-13A9-442D-A84E-04AFEDB04C9A}"/>
              </a:ext>
            </a:extLst>
          </p:cNvPr>
          <p:cNvSpPr/>
          <p:nvPr/>
        </p:nvSpPr>
        <p:spPr>
          <a:xfrm rot="10800000">
            <a:off x="4838700" y="5092311"/>
            <a:ext cx="205740" cy="251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22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5" y="86240"/>
            <a:ext cx="8951912" cy="1280890"/>
          </a:xfrm>
        </p:spPr>
        <p:txBody>
          <a:bodyPr/>
          <a:lstStyle/>
          <a:p>
            <a:r>
              <a:rPr lang="en-US" dirty="0"/>
              <a:t>Data Exploration: Scaling Attempts</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369332"/>
          </a:xfrm>
          <a:prstGeom prst="rect">
            <a:avLst/>
          </a:prstGeom>
          <a:noFill/>
        </p:spPr>
        <p:txBody>
          <a:bodyPr wrap="square" rtlCol="0">
            <a:spAutoFit/>
          </a:bodyPr>
          <a:lstStyle/>
          <a:p>
            <a:r>
              <a:rPr lang="en-US" dirty="0"/>
              <a:t>Numerous scaling techniques were attempted to uncover relationships within the data by zip code.</a:t>
            </a:r>
          </a:p>
        </p:txBody>
      </p:sp>
      <p:pic>
        <p:nvPicPr>
          <p:cNvPr id="6" name="Picture 5">
            <a:extLst>
              <a:ext uri="{FF2B5EF4-FFF2-40B4-BE49-F238E27FC236}">
                <a16:creationId xmlns:a16="http://schemas.microsoft.com/office/drawing/2014/main" id="{85DE236E-66FA-44C7-83A8-3F458F0185F4}"/>
              </a:ext>
            </a:extLst>
          </p:cNvPr>
          <p:cNvPicPr>
            <a:picLocks noChangeAspect="1"/>
          </p:cNvPicPr>
          <p:nvPr/>
        </p:nvPicPr>
        <p:blipFill>
          <a:blip r:embed="rId2"/>
          <a:stretch>
            <a:fillRect/>
          </a:stretch>
        </p:blipFill>
        <p:spPr>
          <a:xfrm>
            <a:off x="3768709" y="1626152"/>
            <a:ext cx="4311361" cy="2991568"/>
          </a:xfrm>
          <a:prstGeom prst="rect">
            <a:avLst/>
          </a:prstGeom>
        </p:spPr>
      </p:pic>
      <p:pic>
        <p:nvPicPr>
          <p:cNvPr id="17" name="Picture 16">
            <a:extLst>
              <a:ext uri="{FF2B5EF4-FFF2-40B4-BE49-F238E27FC236}">
                <a16:creationId xmlns:a16="http://schemas.microsoft.com/office/drawing/2014/main" id="{9BB64750-B0E9-4F18-B2F7-243A23272823}"/>
              </a:ext>
            </a:extLst>
          </p:cNvPr>
          <p:cNvPicPr>
            <a:picLocks noChangeAspect="1"/>
          </p:cNvPicPr>
          <p:nvPr/>
        </p:nvPicPr>
        <p:blipFill>
          <a:blip r:embed="rId3"/>
          <a:stretch>
            <a:fillRect/>
          </a:stretch>
        </p:blipFill>
        <p:spPr>
          <a:xfrm>
            <a:off x="8512900" y="4789941"/>
            <a:ext cx="3059227" cy="2039484"/>
          </a:xfrm>
          <a:prstGeom prst="rect">
            <a:avLst/>
          </a:prstGeom>
        </p:spPr>
      </p:pic>
      <p:sp>
        <p:nvSpPr>
          <p:cNvPr id="18" name="TextBox 17">
            <a:extLst>
              <a:ext uri="{FF2B5EF4-FFF2-40B4-BE49-F238E27FC236}">
                <a16:creationId xmlns:a16="http://schemas.microsoft.com/office/drawing/2014/main" id="{DF45B2D4-4A10-4A09-B383-B78F2A987BD1}"/>
              </a:ext>
            </a:extLst>
          </p:cNvPr>
          <p:cNvSpPr txBox="1"/>
          <p:nvPr/>
        </p:nvSpPr>
        <p:spPr>
          <a:xfrm>
            <a:off x="276209" y="1256820"/>
            <a:ext cx="3492057" cy="369332"/>
          </a:xfrm>
          <a:prstGeom prst="rect">
            <a:avLst/>
          </a:prstGeom>
          <a:noFill/>
        </p:spPr>
        <p:txBody>
          <a:bodyPr wrap="square" rtlCol="0">
            <a:spAutoFit/>
          </a:bodyPr>
          <a:lstStyle/>
          <a:p>
            <a:r>
              <a:rPr lang="en-US" u="sng" dirty="0" err="1"/>
              <a:t>Scikit-Learn’s</a:t>
            </a:r>
            <a:r>
              <a:rPr lang="en-US" u="sng" dirty="0"/>
              <a:t> Standard Scaler</a:t>
            </a:r>
          </a:p>
        </p:txBody>
      </p:sp>
      <p:sp>
        <p:nvSpPr>
          <p:cNvPr id="19" name="TextBox 18">
            <a:extLst>
              <a:ext uri="{FF2B5EF4-FFF2-40B4-BE49-F238E27FC236}">
                <a16:creationId xmlns:a16="http://schemas.microsoft.com/office/drawing/2014/main" id="{3CED7DB4-6D07-458A-B46E-3335EBD1D350}"/>
              </a:ext>
            </a:extLst>
          </p:cNvPr>
          <p:cNvSpPr txBox="1"/>
          <p:nvPr/>
        </p:nvSpPr>
        <p:spPr>
          <a:xfrm>
            <a:off x="3768266" y="1256820"/>
            <a:ext cx="4190337" cy="369332"/>
          </a:xfrm>
          <a:prstGeom prst="rect">
            <a:avLst/>
          </a:prstGeom>
          <a:noFill/>
        </p:spPr>
        <p:txBody>
          <a:bodyPr wrap="square" rtlCol="0">
            <a:spAutoFit/>
          </a:bodyPr>
          <a:lstStyle/>
          <a:p>
            <a:pPr algn="ctr"/>
            <a:r>
              <a:rPr lang="en-US" u="sng" dirty="0" err="1"/>
              <a:t>Statsmodels</a:t>
            </a:r>
            <a:r>
              <a:rPr lang="en-US" u="sng" dirty="0"/>
              <a:t>’ Ordinary Least Squares</a:t>
            </a:r>
          </a:p>
        </p:txBody>
      </p:sp>
      <p:sp>
        <p:nvSpPr>
          <p:cNvPr id="20" name="TextBox 19">
            <a:extLst>
              <a:ext uri="{FF2B5EF4-FFF2-40B4-BE49-F238E27FC236}">
                <a16:creationId xmlns:a16="http://schemas.microsoft.com/office/drawing/2014/main" id="{1547D2BF-0120-4553-BB16-3F12E953D25F}"/>
              </a:ext>
            </a:extLst>
          </p:cNvPr>
          <p:cNvSpPr txBox="1"/>
          <p:nvPr/>
        </p:nvSpPr>
        <p:spPr>
          <a:xfrm>
            <a:off x="8080070" y="1256820"/>
            <a:ext cx="3492057" cy="369332"/>
          </a:xfrm>
          <a:prstGeom prst="rect">
            <a:avLst/>
          </a:prstGeom>
          <a:noFill/>
        </p:spPr>
        <p:txBody>
          <a:bodyPr wrap="square" rtlCol="0">
            <a:spAutoFit/>
          </a:bodyPr>
          <a:lstStyle/>
          <a:p>
            <a:pPr algn="ctr"/>
            <a:r>
              <a:rPr lang="en-US" u="sng" dirty="0" err="1"/>
              <a:t>Scikit-Learn’s</a:t>
            </a:r>
            <a:r>
              <a:rPr lang="en-US" u="sng" dirty="0"/>
              <a:t> Normalizer</a:t>
            </a:r>
          </a:p>
        </p:txBody>
      </p:sp>
      <p:sp>
        <p:nvSpPr>
          <p:cNvPr id="25" name="TextBox 24">
            <a:extLst>
              <a:ext uri="{FF2B5EF4-FFF2-40B4-BE49-F238E27FC236}">
                <a16:creationId xmlns:a16="http://schemas.microsoft.com/office/drawing/2014/main" id="{667D79B9-4580-45CE-A522-EAB3AC1A193B}"/>
              </a:ext>
            </a:extLst>
          </p:cNvPr>
          <p:cNvSpPr txBox="1"/>
          <p:nvPr/>
        </p:nvSpPr>
        <p:spPr>
          <a:xfrm>
            <a:off x="275988" y="4789941"/>
            <a:ext cx="8160124" cy="1938992"/>
          </a:xfrm>
          <a:prstGeom prst="rect">
            <a:avLst/>
          </a:prstGeom>
          <a:noFill/>
        </p:spPr>
        <p:txBody>
          <a:bodyPr wrap="square" rtlCol="0">
            <a:spAutoFit/>
          </a:bodyPr>
          <a:lstStyle/>
          <a:p>
            <a:pPr marL="285750" indent="-285750">
              <a:buFont typeface="Arial" panose="020B0604020202020204" pitchFamily="34" charset="0"/>
              <a:buChar char="•"/>
            </a:pPr>
            <a:r>
              <a:rPr lang="en-US" sz="1500" dirty="0"/>
              <a:t>As seen above, both the Standard Scaler and OLS models did not uncover any significant relationships in the data by zip code.</a:t>
            </a:r>
          </a:p>
          <a:p>
            <a:endParaRPr lang="en-US" sz="1500" dirty="0"/>
          </a:p>
          <a:p>
            <a:pPr marL="285750" indent="-285750">
              <a:buFont typeface="Arial" panose="020B0604020202020204" pitchFamily="34" charset="0"/>
              <a:buChar char="•"/>
            </a:pPr>
            <a:r>
              <a:rPr lang="en-US" sz="1500" dirty="0"/>
              <a:t>Despite revealing significant relationships, the data scaled by using the Normalizer model was ultimately rejected.  </a:t>
            </a:r>
          </a:p>
          <a:p>
            <a:endParaRPr lang="en-US" sz="1500" dirty="0"/>
          </a:p>
          <a:p>
            <a:pPr marL="285750" indent="-285750">
              <a:buFont typeface="Arial" panose="020B0604020202020204" pitchFamily="34" charset="0"/>
              <a:buChar char="•"/>
            </a:pPr>
            <a:r>
              <a:rPr lang="en-US" sz="1500" dirty="0"/>
              <a:t>The Normalizer model scales by observation and not by feature.  As such, these relationships would be weak at best and not significantly actionable for the client.</a:t>
            </a:r>
          </a:p>
        </p:txBody>
      </p:sp>
      <p:pic>
        <p:nvPicPr>
          <p:cNvPr id="5" name="Picture 4">
            <a:extLst>
              <a:ext uri="{FF2B5EF4-FFF2-40B4-BE49-F238E27FC236}">
                <a16:creationId xmlns:a16="http://schemas.microsoft.com/office/drawing/2014/main" id="{39433A98-6469-4CB6-B77D-03CCCC99DB96}"/>
              </a:ext>
            </a:extLst>
          </p:cNvPr>
          <p:cNvPicPr>
            <a:picLocks noChangeAspect="1"/>
          </p:cNvPicPr>
          <p:nvPr/>
        </p:nvPicPr>
        <p:blipFill>
          <a:blip r:embed="rId4"/>
          <a:stretch>
            <a:fillRect/>
          </a:stretch>
        </p:blipFill>
        <p:spPr>
          <a:xfrm>
            <a:off x="8199614" y="1619258"/>
            <a:ext cx="3372514" cy="3108503"/>
          </a:xfrm>
          <a:prstGeom prst="rect">
            <a:avLst/>
          </a:prstGeom>
        </p:spPr>
      </p:pic>
      <p:pic>
        <p:nvPicPr>
          <p:cNvPr id="10" name="Picture 9">
            <a:extLst>
              <a:ext uri="{FF2B5EF4-FFF2-40B4-BE49-F238E27FC236}">
                <a16:creationId xmlns:a16="http://schemas.microsoft.com/office/drawing/2014/main" id="{49B4173F-A230-4495-BF2B-F6F265D3A31E}"/>
              </a:ext>
            </a:extLst>
          </p:cNvPr>
          <p:cNvPicPr>
            <a:picLocks noChangeAspect="1"/>
          </p:cNvPicPr>
          <p:nvPr/>
        </p:nvPicPr>
        <p:blipFill>
          <a:blip r:embed="rId5"/>
          <a:stretch>
            <a:fillRect/>
          </a:stretch>
        </p:blipFill>
        <p:spPr>
          <a:xfrm>
            <a:off x="275766" y="1626151"/>
            <a:ext cx="3492499" cy="3101611"/>
          </a:xfrm>
          <a:prstGeom prst="rect">
            <a:avLst/>
          </a:prstGeom>
        </p:spPr>
      </p:pic>
    </p:spTree>
    <p:extLst>
      <p:ext uri="{BB962C8B-B14F-4D97-AF65-F5344CB8AC3E}">
        <p14:creationId xmlns:p14="http://schemas.microsoft.com/office/powerpoint/2010/main" val="411388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17A59C-A4B3-41EF-BD00-042773B3B3CA}"/>
              </a:ext>
            </a:extLst>
          </p:cNvPr>
          <p:cNvPicPr>
            <a:picLocks noChangeAspect="1"/>
          </p:cNvPicPr>
          <p:nvPr/>
        </p:nvPicPr>
        <p:blipFill>
          <a:blip r:embed="rId2"/>
          <a:stretch>
            <a:fillRect/>
          </a:stretch>
        </p:blipFill>
        <p:spPr>
          <a:xfrm>
            <a:off x="521095" y="1644129"/>
            <a:ext cx="4922162" cy="4634596"/>
          </a:xfrm>
          <a:prstGeom prst="rect">
            <a:avLst/>
          </a:prstGeom>
        </p:spPr>
      </p:pic>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Data Exploration:  Grouped by Hospital</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923330"/>
          </a:xfrm>
          <a:prstGeom prst="rect">
            <a:avLst/>
          </a:prstGeom>
          <a:noFill/>
        </p:spPr>
        <p:txBody>
          <a:bodyPr wrap="square" rtlCol="0">
            <a:spAutoFit/>
          </a:bodyPr>
          <a:lstStyle/>
          <a:p>
            <a:r>
              <a:rPr lang="en-US" dirty="0"/>
              <a:t>In a final attempt to uncover relationships with readmission ratios, the number of observations was increased significantly by creating a dataset that used each hospital observation paired with the HHC quality measures data grouped and merged by zip code.</a:t>
            </a:r>
          </a:p>
        </p:txBody>
      </p:sp>
      <p:sp>
        <p:nvSpPr>
          <p:cNvPr id="13" name="TextBox 12">
            <a:extLst>
              <a:ext uri="{FF2B5EF4-FFF2-40B4-BE49-F238E27FC236}">
                <a16:creationId xmlns:a16="http://schemas.microsoft.com/office/drawing/2014/main" id="{733F826F-203D-499A-9D79-BCF605ED1FCD}"/>
              </a:ext>
            </a:extLst>
          </p:cNvPr>
          <p:cNvSpPr txBox="1"/>
          <p:nvPr/>
        </p:nvSpPr>
        <p:spPr>
          <a:xfrm>
            <a:off x="1098550" y="6143631"/>
            <a:ext cx="2995612" cy="369332"/>
          </a:xfrm>
          <a:prstGeom prst="rect">
            <a:avLst/>
          </a:prstGeom>
          <a:noFill/>
        </p:spPr>
        <p:txBody>
          <a:bodyPr wrap="square" rtlCol="0">
            <a:spAutoFit/>
          </a:bodyPr>
          <a:lstStyle/>
          <a:p>
            <a:r>
              <a:rPr lang="en-US" dirty="0"/>
              <a:t>Total Observations: 5,882</a:t>
            </a:r>
          </a:p>
        </p:txBody>
      </p:sp>
      <p:sp>
        <p:nvSpPr>
          <p:cNvPr id="7" name="TextBox 6">
            <a:extLst>
              <a:ext uri="{FF2B5EF4-FFF2-40B4-BE49-F238E27FC236}">
                <a16:creationId xmlns:a16="http://schemas.microsoft.com/office/drawing/2014/main" id="{DC472901-29D9-4C84-AD4B-15D5C174A71A}"/>
              </a:ext>
            </a:extLst>
          </p:cNvPr>
          <p:cNvSpPr txBox="1"/>
          <p:nvPr/>
        </p:nvSpPr>
        <p:spPr>
          <a:xfrm>
            <a:off x="5783375" y="1644129"/>
            <a:ext cx="553928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relationships with readmission ratio remained weak at best.</a:t>
            </a:r>
          </a:p>
          <a:p>
            <a:endParaRPr lang="en-US" dirty="0"/>
          </a:p>
          <a:p>
            <a:pPr marL="285750" indent="-285750">
              <a:buFont typeface="Arial" panose="020B0604020202020204" pitchFamily="34" charset="0"/>
              <a:buChar char="•"/>
            </a:pPr>
            <a:r>
              <a:rPr lang="en-US" dirty="0"/>
              <a:t>Interestingly, flu shot, pneumonia shot, and decreased movement pain ratings display weaker correlations in the same direction as they did in the grouped by state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multiple models of reviewing the available data, it does not appear that there are any significant relationships between HHC quality and readmission ratios.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there is information in this analysis that an HHC client would find both actionable and useful.</a:t>
            </a:r>
          </a:p>
          <a:p>
            <a:pPr marL="285750" indent="-285750">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9D6425F0-ADBE-4AA4-AD77-EE8E3950D870}"/>
              </a:ext>
            </a:extLst>
          </p:cNvPr>
          <p:cNvSpPr/>
          <p:nvPr/>
        </p:nvSpPr>
        <p:spPr>
          <a:xfrm>
            <a:off x="1528763" y="2059781"/>
            <a:ext cx="116682" cy="4036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EFCC74-8E05-4B25-81B2-83B6EEDAFB38}"/>
              </a:ext>
            </a:extLst>
          </p:cNvPr>
          <p:cNvSpPr/>
          <p:nvPr/>
        </p:nvSpPr>
        <p:spPr>
          <a:xfrm>
            <a:off x="721519" y="2059781"/>
            <a:ext cx="4017962" cy="109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75DBAFF-5EFC-4F65-B542-93476DB4723E}"/>
              </a:ext>
            </a:extLst>
          </p:cNvPr>
          <p:cNvSpPr/>
          <p:nvPr/>
        </p:nvSpPr>
        <p:spPr>
          <a:xfrm rot="10800000">
            <a:off x="5389385" y="4745684"/>
            <a:ext cx="312332" cy="183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3330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716</TotalTime>
  <Words>1210</Words>
  <Application>Microsoft Office PowerPoint</Application>
  <PresentationFormat>Widescreen</PresentationFormat>
  <Paragraphs>141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An Analysis of Hospital Readmissions &amp; Home Health Care Quality </vt:lpstr>
      <vt:lpstr>Introduction:</vt:lpstr>
      <vt:lpstr>Interested Parties:</vt:lpstr>
      <vt:lpstr>Primary Datasets and Merging:</vt:lpstr>
      <vt:lpstr>Additional Datasets and Merging:</vt:lpstr>
      <vt:lpstr>Data Exploration:  Grouped by State</vt:lpstr>
      <vt:lpstr>Data Exploration:  Grouped by Zip Code</vt:lpstr>
      <vt:lpstr>Data Exploration: Scaling Attempts</vt:lpstr>
      <vt:lpstr>Data Exploration:  Grouped by Hospital</vt:lpstr>
      <vt:lpstr>Recommendations and Next Steps:</vt:lpstr>
      <vt:lpstr>Star Rating Analysis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Hospital Readmissions &amp; Home Health Care Quality </dc:title>
  <dc:creator>Jon King</dc:creator>
  <cp:lastModifiedBy>Jon King</cp:lastModifiedBy>
  <cp:revision>64</cp:revision>
  <dcterms:created xsi:type="dcterms:W3CDTF">2018-06-02T18:42:57Z</dcterms:created>
  <dcterms:modified xsi:type="dcterms:W3CDTF">2018-06-15T18:58:05Z</dcterms:modified>
</cp:coreProperties>
</file>