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14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769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88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1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6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accent1">
                <a:lumMod val="2000"/>
                <a:lumOff val="98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F261-D746-4A80-9E83-DD33501B4DD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E2E20C-1A73-4CED-8E14-F55131EE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ing751" TargetMode="External"/><Relationship Id="rId2" Type="http://schemas.openxmlformats.org/officeDocument/2006/relationships/hyperlink" Target="https://www.linkedin.com/in/jonathan-king-2460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.cms.gov/browse?category=Marketplace%20-%20Qualified%20Health%20Plan%20" TargetMode="External"/><Relationship Id="rId4" Type="http://schemas.openxmlformats.org/officeDocument/2006/relationships/hyperlink" Target="https://www.healthcare.gov/choose-a-plan/plans-categor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B0CB-EF8F-4D87-BE96-7ABCF386F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763" y="2032945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Predicting Health Plan Tier Enrollment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17D06-CF33-4089-8C0B-A707EED2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796" y="3751925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Data Science Capstone Project, March 5</a:t>
            </a:r>
            <a:r>
              <a:rPr lang="en-US" baseline="30000" dirty="0"/>
              <a:t>th</a:t>
            </a:r>
            <a:r>
              <a:rPr lang="en-US" dirty="0"/>
              <a:t>, 2018 Cohort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64FD9-E438-40CA-AB8D-3FE3AE125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127" b="26648"/>
          <a:stretch/>
        </p:blipFill>
        <p:spPr>
          <a:xfrm>
            <a:off x="4079018" y="4104861"/>
            <a:ext cx="2353587" cy="606778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4E90F-9231-4443-87BE-BB2916C097DA}"/>
              </a:ext>
            </a:extLst>
          </p:cNvPr>
          <p:cNvSpPr txBox="1"/>
          <p:nvPr/>
        </p:nvSpPr>
        <p:spPr>
          <a:xfrm>
            <a:off x="3967120" y="4711639"/>
            <a:ext cx="257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Presented by Jonathan King</a:t>
            </a:r>
          </a:p>
        </p:txBody>
      </p:sp>
    </p:spTree>
    <p:extLst>
      <p:ext uri="{BB962C8B-B14F-4D97-AF65-F5344CB8AC3E}">
        <p14:creationId xmlns:p14="http://schemas.microsoft.com/office/powerpoint/2010/main" val="223586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6D65-7A7D-4060-999B-E090F6D8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596"/>
            <a:ext cx="11066743" cy="1320800"/>
          </a:xfrm>
        </p:spPr>
        <p:txBody>
          <a:bodyPr/>
          <a:lstStyle/>
          <a:p>
            <a:r>
              <a:rPr lang="en-US" b="1" dirty="0"/>
              <a:t>Recommendations and Next Steps: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1743-BB78-4533-9D53-50696C53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43996"/>
            <a:ext cx="10549908" cy="5630408"/>
          </a:xfrm>
        </p:spPr>
        <p:txBody>
          <a:bodyPr/>
          <a:lstStyle/>
          <a:p>
            <a:r>
              <a:rPr lang="en-US" dirty="0"/>
              <a:t>The individual classifiers in the Random Forest model were not as strong as they should be.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 spent building a working Deep Learning model may be worth further investigation.  However, the current results for the best models are more than acceptable, and further optimization of said models is possibly a better time investment.</a:t>
            </a:r>
          </a:p>
          <a:p>
            <a:r>
              <a:rPr lang="en-US" dirty="0"/>
              <a:t>Creating a classifier model for Bronze, Silver, and Gold tiers using client directed binning may create another useful model.</a:t>
            </a:r>
          </a:p>
          <a:p>
            <a:r>
              <a:rPr lang="en-US" dirty="0"/>
              <a:t>Adding client proprietary data could improve model performance further.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C016975-1A42-4D93-B35F-501510CC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56" y="1336828"/>
            <a:ext cx="4378709" cy="3071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42D9EF-37D4-49B1-A08D-69FD1B353766}"/>
              </a:ext>
            </a:extLst>
          </p:cNvPr>
          <p:cNvSpPr txBox="1"/>
          <p:nvPr/>
        </p:nvSpPr>
        <p:spPr>
          <a:xfrm>
            <a:off x="6096000" y="1674674"/>
            <a:ext cx="3514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optimization using bootstrapping on the Platinum tier data could further improve the individual classifiers for the current best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F70-7977-4B81-8888-2852601A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3597"/>
            <a:ext cx="11400697" cy="1320800"/>
          </a:xfrm>
        </p:spPr>
        <p:txBody>
          <a:bodyPr/>
          <a:lstStyle/>
          <a:p>
            <a:r>
              <a:rPr lang="en-US" b="1" dirty="0"/>
              <a:t>Recommendations and Next Steps: Feature Analysis</a:t>
            </a:r>
            <a:endParaRPr lang="en-US" dirty="0"/>
          </a:p>
        </p:txBody>
      </p:sp>
      <p:pic>
        <p:nvPicPr>
          <p:cNvPr id="5" name="Content Placeholder 4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C76A2E0F-E8B5-4C53-8828-006F47456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4" y="2679340"/>
            <a:ext cx="5430416" cy="4178660"/>
          </a:xfr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5E60FAA-A0BD-4BF2-A614-06FBA4A68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9340"/>
            <a:ext cx="5430416" cy="416047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CD02D1-8A11-4EB6-B410-F4CFA8276F2B}"/>
              </a:ext>
            </a:extLst>
          </p:cNvPr>
          <p:cNvSpPr txBox="1">
            <a:spLocks/>
          </p:cNvSpPr>
          <p:nvPr/>
        </p:nvSpPr>
        <p:spPr>
          <a:xfrm>
            <a:off x="662934" y="1335819"/>
            <a:ext cx="10549908" cy="166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Reviewing feature importance for each tier could provide valuable information.</a:t>
            </a:r>
          </a:p>
          <a:p>
            <a:r>
              <a:rPr lang="en-US" dirty="0"/>
              <a:t>Creating tier products specifically tailored to the important demographics uncovered in feature analysis could give a competitive edge in the marketplace.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6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07CE-9E11-49D2-A5E6-0348492E6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1" y="1584813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AB4DD-C9BC-4551-8A79-36598746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6297" y="3734691"/>
            <a:ext cx="4448459" cy="808116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Jonathan King</a:t>
            </a:r>
          </a:p>
          <a:p>
            <a:pPr algn="l">
              <a:spcBef>
                <a:spcPts val="0"/>
              </a:spcBef>
            </a:pPr>
            <a:r>
              <a:rPr lang="en-US" dirty="0"/>
              <a:t>Email: jsking751@gmail.com</a:t>
            </a:r>
          </a:p>
          <a:p>
            <a:pPr algn="l">
              <a:spcBef>
                <a:spcPts val="0"/>
              </a:spcBef>
            </a:pPr>
            <a:r>
              <a:rPr lang="en-US" dirty="0">
                <a:hlinkClick r:id="rId2"/>
              </a:rPr>
              <a:t>https://www.linkedin.com/in/jonathan-king-24601</a:t>
            </a:r>
            <a:endParaRPr lang="en-US" dirty="0"/>
          </a:p>
          <a:p>
            <a:pPr algn="l">
              <a:spcBef>
                <a:spcPts val="0"/>
              </a:spcBef>
            </a:pPr>
            <a:r>
              <a:rPr lang="en-US" dirty="0">
                <a:hlinkClick r:id="rId3"/>
              </a:rPr>
              <a:t>https://github.com/jsking751</a:t>
            </a:r>
            <a:endParaRPr lang="en-US" dirty="0"/>
          </a:p>
          <a:p>
            <a:pPr algn="l">
              <a:spcBef>
                <a:spcPts val="0"/>
              </a:spcBef>
            </a:pPr>
            <a:endParaRPr lang="en-US" dirty="0"/>
          </a:p>
          <a:p>
            <a:pPr algn="l"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4E219-9168-4A07-8C43-42259CF95BC0}"/>
              </a:ext>
            </a:extLst>
          </p:cNvPr>
          <p:cNvSpPr txBox="1"/>
          <p:nvPr/>
        </p:nvSpPr>
        <p:spPr>
          <a:xfrm>
            <a:off x="1283679" y="5046384"/>
            <a:ext cx="8213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4"/>
              </a:rPr>
              <a:t>https://www.healthcare.gov/choose-a-plan/plans-categories/</a:t>
            </a:r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5"/>
              </a:rPr>
              <a:t>https://data.cms.gov/browse?category=Marketplace%20-%20Qualified%20Health%20Plan%20</a:t>
            </a:r>
            <a:endParaRPr lang="en-US" sz="1400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56CC-EFFF-4363-936B-5242431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1563"/>
            <a:ext cx="8596668" cy="1320800"/>
          </a:xfrm>
        </p:spPr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98243-AECC-45E5-B98F-BE4FC495BC68}"/>
              </a:ext>
            </a:extLst>
          </p:cNvPr>
          <p:cNvSpPr txBox="1"/>
          <p:nvPr/>
        </p:nvSpPr>
        <p:spPr>
          <a:xfrm>
            <a:off x="874640" y="951963"/>
            <a:ext cx="9507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Affordable Care Act (ACA) requires insurance carriers who offer health plans through State or Federal Marketplaces to offer plans based around the Metallic Tiered System. </a:t>
            </a:r>
          </a:p>
          <a:p>
            <a:endParaRPr lang="en-US" dirty="0"/>
          </a:p>
          <a:p>
            <a:r>
              <a:rPr lang="en-US" dirty="0"/>
              <a:t>Tiers Include: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EAB430-CDC2-403C-9F6C-CE7A73CCDDC1}"/>
              </a:ext>
            </a:extLst>
          </p:cNvPr>
          <p:cNvSpPr/>
          <p:nvPr/>
        </p:nvSpPr>
        <p:spPr>
          <a:xfrm>
            <a:off x="677334" y="2272765"/>
            <a:ext cx="2043486" cy="10575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6EAC1D-61AA-46B2-8624-4BEA95AEF01B}"/>
              </a:ext>
            </a:extLst>
          </p:cNvPr>
          <p:cNvSpPr/>
          <p:nvPr/>
        </p:nvSpPr>
        <p:spPr>
          <a:xfrm>
            <a:off x="2873220" y="2272757"/>
            <a:ext cx="2043486" cy="105752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BA2D5A-7954-4E13-A6DF-719D53152308}"/>
              </a:ext>
            </a:extLst>
          </p:cNvPr>
          <p:cNvSpPr/>
          <p:nvPr/>
        </p:nvSpPr>
        <p:spPr>
          <a:xfrm>
            <a:off x="5074257" y="2272763"/>
            <a:ext cx="2043486" cy="10575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E80FB2-1F5E-4058-961A-55EB73B099CE}"/>
              </a:ext>
            </a:extLst>
          </p:cNvPr>
          <p:cNvSpPr/>
          <p:nvPr/>
        </p:nvSpPr>
        <p:spPr>
          <a:xfrm>
            <a:off x="7275294" y="2272762"/>
            <a:ext cx="2043486" cy="105752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52C4A6-DFF0-40EE-9C05-9DF61CC1B6D8}"/>
              </a:ext>
            </a:extLst>
          </p:cNvPr>
          <p:cNvSpPr/>
          <p:nvPr/>
        </p:nvSpPr>
        <p:spPr>
          <a:xfrm>
            <a:off x="9471180" y="2272761"/>
            <a:ext cx="2043486" cy="10575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4F976-B118-441A-A7DA-A7E9DD69DEB8}"/>
              </a:ext>
            </a:extLst>
          </p:cNvPr>
          <p:cNvSpPr txBox="1"/>
          <p:nvPr/>
        </p:nvSpPr>
        <p:spPr>
          <a:xfrm>
            <a:off x="925888" y="2616856"/>
            <a:ext cx="15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Catastrophic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8264D-DEE5-4C41-A0AD-53970DF6F3B9}"/>
              </a:ext>
            </a:extLst>
          </p:cNvPr>
          <p:cNvSpPr txBox="1"/>
          <p:nvPr/>
        </p:nvSpPr>
        <p:spPr>
          <a:xfrm>
            <a:off x="3440931" y="2616856"/>
            <a:ext cx="90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Bronze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9E7EB-1F2C-47AA-96C6-19E8931DABA5}"/>
              </a:ext>
            </a:extLst>
          </p:cNvPr>
          <p:cNvSpPr txBox="1"/>
          <p:nvPr/>
        </p:nvSpPr>
        <p:spPr>
          <a:xfrm>
            <a:off x="5698250" y="2616856"/>
            <a:ext cx="79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115B9-F39B-4A59-A6F6-C74D64488C23}"/>
              </a:ext>
            </a:extLst>
          </p:cNvPr>
          <p:cNvSpPr txBox="1"/>
          <p:nvPr/>
        </p:nvSpPr>
        <p:spPr>
          <a:xfrm>
            <a:off x="7967058" y="2616856"/>
            <a:ext cx="65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52CA9-F425-4D8D-8AEA-875E605964A2}"/>
              </a:ext>
            </a:extLst>
          </p:cNvPr>
          <p:cNvSpPr txBox="1"/>
          <p:nvPr/>
        </p:nvSpPr>
        <p:spPr>
          <a:xfrm>
            <a:off x="9917153" y="2616856"/>
            <a:ext cx="116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Platinum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25294-0FD0-4297-B4AA-5EF8F570CE2B}"/>
              </a:ext>
            </a:extLst>
          </p:cNvPr>
          <p:cNvSpPr txBox="1"/>
          <p:nvPr/>
        </p:nvSpPr>
        <p:spPr>
          <a:xfrm>
            <a:off x="874640" y="3527713"/>
            <a:ext cx="9507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tier is hierarchical with Catastrophic plans having the lowest monthly premiums and highest potential cost-share and Platinum plans having the highest monthly premium and lowest potential cost-share.</a:t>
            </a:r>
          </a:p>
          <a:p>
            <a:endParaRPr lang="en-US" dirty="0"/>
          </a:p>
          <a:p>
            <a:r>
              <a:rPr lang="en-US" dirty="0"/>
              <a:t>The primary focus for any insurance carrier is risk mitigation.  Making useful predictions empowers these carriers to reduce their risk and offer better services for their consumers.</a:t>
            </a:r>
          </a:p>
          <a:p>
            <a:endParaRPr lang="en-US" dirty="0"/>
          </a:p>
          <a:p>
            <a:r>
              <a:rPr lang="en-US" dirty="0"/>
              <a:t>This project aims to predict consumer choices on metallic tiers given county demographic data, and can be used for efficient marketing and creating risk reduction programs.</a:t>
            </a:r>
          </a:p>
        </p:txBody>
      </p:sp>
    </p:spTree>
    <p:extLst>
      <p:ext uri="{BB962C8B-B14F-4D97-AF65-F5344CB8AC3E}">
        <p14:creationId xmlns:p14="http://schemas.microsoft.com/office/powerpoint/2010/main" val="102112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D8A7-825A-403D-9EFC-5F3AD3A0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4198"/>
            <a:ext cx="8596668" cy="771276"/>
          </a:xfrm>
        </p:spPr>
        <p:txBody>
          <a:bodyPr>
            <a:normAutofit/>
          </a:bodyPr>
          <a:lstStyle/>
          <a:p>
            <a:r>
              <a:rPr lang="en-US" b="1" dirty="0"/>
              <a:t>Potential Clients:</a:t>
            </a:r>
          </a:p>
        </p:txBody>
      </p:sp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6E37A55-BD7B-40BC-84EF-5F6F9BB81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41" y="1065474"/>
            <a:ext cx="9423918" cy="57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2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0EBC-FB2B-432C-932D-1F7846B8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48"/>
            <a:ext cx="8596668" cy="823883"/>
          </a:xfrm>
        </p:spPr>
        <p:txBody>
          <a:bodyPr/>
          <a:lstStyle/>
          <a:p>
            <a:r>
              <a:rPr lang="en-US" b="1" dirty="0"/>
              <a:t>Primary Dataset and Merging: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47944-720C-4A00-81F9-4A8363A4925B}"/>
              </a:ext>
            </a:extLst>
          </p:cNvPr>
          <p:cNvSpPr txBox="1"/>
          <p:nvPr/>
        </p:nvSpPr>
        <p:spPr>
          <a:xfrm>
            <a:off x="2284821" y="1258145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89670-2301-4CCB-BD31-A89138488E20}"/>
              </a:ext>
            </a:extLst>
          </p:cNvPr>
          <p:cNvSpPr txBox="1"/>
          <p:nvPr/>
        </p:nvSpPr>
        <p:spPr>
          <a:xfrm>
            <a:off x="9202448" y="1258145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40FB2-8BFC-4921-BEB6-3EFE1DB50D0A}"/>
              </a:ext>
            </a:extLst>
          </p:cNvPr>
          <p:cNvSpPr/>
          <p:nvPr/>
        </p:nvSpPr>
        <p:spPr>
          <a:xfrm>
            <a:off x="2197358" y="1928302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1C8ED9-2C63-4A0C-806F-E029D694E6A6}"/>
              </a:ext>
            </a:extLst>
          </p:cNvPr>
          <p:cNvSpPr/>
          <p:nvPr/>
        </p:nvSpPr>
        <p:spPr>
          <a:xfrm>
            <a:off x="537011" y="2247108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Ethnicity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EA15E1-DD7A-467E-86D2-19E4147D2A1A}"/>
              </a:ext>
            </a:extLst>
          </p:cNvPr>
          <p:cNvSpPr/>
          <p:nvPr/>
        </p:nvSpPr>
        <p:spPr>
          <a:xfrm>
            <a:off x="537010" y="3609028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Tier Choice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B39565-0D4D-4CE7-92F6-C3B238F6088C}"/>
              </a:ext>
            </a:extLst>
          </p:cNvPr>
          <p:cNvSpPr/>
          <p:nvPr/>
        </p:nvSpPr>
        <p:spPr>
          <a:xfrm>
            <a:off x="537010" y="2928067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APTCs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7D2B2A-0E84-4CA5-8692-7554AF396C16}"/>
              </a:ext>
            </a:extLst>
          </p:cNvPr>
          <p:cNvSpPr/>
          <p:nvPr/>
        </p:nvSpPr>
        <p:spPr>
          <a:xfrm>
            <a:off x="537009" y="4289985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FB548-5DF7-4446-A01E-470C2E7DC45A}"/>
              </a:ext>
            </a:extLst>
          </p:cNvPr>
          <p:cNvSpPr/>
          <p:nvPr/>
        </p:nvSpPr>
        <p:spPr>
          <a:xfrm>
            <a:off x="537008" y="4970942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CSRs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5DB653-23B8-4295-B272-2EBE1A4C8D30}"/>
              </a:ext>
            </a:extLst>
          </p:cNvPr>
          <p:cNvSpPr/>
          <p:nvPr/>
        </p:nvSpPr>
        <p:spPr>
          <a:xfrm>
            <a:off x="2197358" y="5122776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Renewal Type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98D259-CDBB-499A-A7F4-BEBA204D7315}"/>
              </a:ext>
            </a:extLst>
          </p:cNvPr>
          <p:cNvSpPr/>
          <p:nvPr/>
        </p:nvSpPr>
        <p:spPr>
          <a:xfrm>
            <a:off x="1760037" y="2660706"/>
            <a:ext cx="2597278" cy="223059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Merged 2015 Dataset: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Source: CMS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Format: .csv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Features: 40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Observations: 2,109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Each record is a county.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FAB40B-ABCF-4BCF-80EF-18FE446DA183}"/>
              </a:ext>
            </a:extLst>
          </p:cNvPr>
          <p:cNvSpPr/>
          <p:nvPr/>
        </p:nvSpPr>
        <p:spPr>
          <a:xfrm>
            <a:off x="9114986" y="1928301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E9827C-AF9B-4DE3-9CB1-8E619827E757}"/>
              </a:ext>
            </a:extLst>
          </p:cNvPr>
          <p:cNvSpPr/>
          <p:nvPr/>
        </p:nvSpPr>
        <p:spPr>
          <a:xfrm>
            <a:off x="10780346" y="2247108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Ethnicity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AD9071-0BB6-4A1E-941A-CEAEDC9B24D3}"/>
              </a:ext>
            </a:extLst>
          </p:cNvPr>
          <p:cNvSpPr/>
          <p:nvPr/>
        </p:nvSpPr>
        <p:spPr>
          <a:xfrm>
            <a:off x="10775338" y="3603262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Tier Choice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4D3735-427E-4BCF-9CB9-966F91D7A6A0}"/>
              </a:ext>
            </a:extLst>
          </p:cNvPr>
          <p:cNvSpPr/>
          <p:nvPr/>
        </p:nvSpPr>
        <p:spPr>
          <a:xfrm>
            <a:off x="10775338" y="2928067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APTCs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F5857D-475A-4D95-A8EB-6EF869A06B6B}"/>
              </a:ext>
            </a:extLst>
          </p:cNvPr>
          <p:cNvSpPr/>
          <p:nvPr/>
        </p:nvSpPr>
        <p:spPr>
          <a:xfrm>
            <a:off x="10775338" y="4289985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Income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D8BEB7-65F5-4924-B5ED-D6774F0F2E26}"/>
              </a:ext>
            </a:extLst>
          </p:cNvPr>
          <p:cNvSpPr/>
          <p:nvPr/>
        </p:nvSpPr>
        <p:spPr>
          <a:xfrm>
            <a:off x="10775337" y="4970942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CSRs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D98FD6-36AC-49A6-9B81-BD1B04AFACF4}"/>
              </a:ext>
            </a:extLst>
          </p:cNvPr>
          <p:cNvSpPr/>
          <p:nvPr/>
        </p:nvSpPr>
        <p:spPr>
          <a:xfrm>
            <a:off x="9114985" y="5122776"/>
            <a:ext cx="874643" cy="50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Renewal Type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DFBFE7-D037-479C-8A40-D75A0201D1CF}"/>
              </a:ext>
            </a:extLst>
          </p:cNvPr>
          <p:cNvSpPr/>
          <p:nvPr/>
        </p:nvSpPr>
        <p:spPr>
          <a:xfrm>
            <a:off x="7834685" y="2660706"/>
            <a:ext cx="2597278" cy="223059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Merged 2016 Dataset: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Source: CMS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Format: .csv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Features: 41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Observations: 2,427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Each record is a county.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DF5D82-EE19-4544-9A3F-BB131579B4EE}"/>
              </a:ext>
            </a:extLst>
          </p:cNvPr>
          <p:cNvSpPr/>
          <p:nvPr/>
        </p:nvSpPr>
        <p:spPr>
          <a:xfrm>
            <a:off x="4541149" y="1660603"/>
            <a:ext cx="3099684" cy="435985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Dataset: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Source: CMS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Format: .csv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Features: 41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Observations: 4,536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Each records is an individual county.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Main Dataset contains raw counts for all features and targets.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Additional Datasets built from this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D4A955B-8CB5-4DCA-951D-63C7B682CF3E}"/>
              </a:ext>
            </a:extLst>
          </p:cNvPr>
          <p:cNvSpPr/>
          <p:nvPr/>
        </p:nvSpPr>
        <p:spPr>
          <a:xfrm rot="2439486">
            <a:off x="1519035" y="2673128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F258AC9-954D-4D74-B504-915F1926A02B}"/>
              </a:ext>
            </a:extLst>
          </p:cNvPr>
          <p:cNvSpPr/>
          <p:nvPr/>
        </p:nvSpPr>
        <p:spPr>
          <a:xfrm rot="19484468">
            <a:off x="1519034" y="4914683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CE074A-9C29-48D3-977F-8F54F855F4CA}"/>
              </a:ext>
            </a:extLst>
          </p:cNvPr>
          <p:cNvSpPr/>
          <p:nvPr/>
        </p:nvSpPr>
        <p:spPr>
          <a:xfrm>
            <a:off x="4399471" y="3768772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5BE8B6B-35E6-4A70-B268-0CF31DBF5937}"/>
              </a:ext>
            </a:extLst>
          </p:cNvPr>
          <p:cNvSpPr/>
          <p:nvPr/>
        </p:nvSpPr>
        <p:spPr>
          <a:xfrm>
            <a:off x="1519034" y="3103622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9626BE9-8E08-49FE-9EA9-005C0DEF017E}"/>
              </a:ext>
            </a:extLst>
          </p:cNvPr>
          <p:cNvSpPr/>
          <p:nvPr/>
        </p:nvSpPr>
        <p:spPr>
          <a:xfrm rot="5400000">
            <a:off x="2570371" y="2472911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64B0168-6866-4144-8937-3D07B3CB84E0}"/>
              </a:ext>
            </a:extLst>
          </p:cNvPr>
          <p:cNvSpPr/>
          <p:nvPr/>
        </p:nvSpPr>
        <p:spPr>
          <a:xfrm>
            <a:off x="1519034" y="3765619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240D195-0C56-4D66-A137-0443AEDC6A37}"/>
              </a:ext>
            </a:extLst>
          </p:cNvPr>
          <p:cNvSpPr/>
          <p:nvPr/>
        </p:nvSpPr>
        <p:spPr>
          <a:xfrm>
            <a:off x="1519034" y="4465540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3A17466-5521-4BB6-861D-B435D2559DCF}"/>
              </a:ext>
            </a:extLst>
          </p:cNvPr>
          <p:cNvSpPr/>
          <p:nvPr/>
        </p:nvSpPr>
        <p:spPr>
          <a:xfrm rot="16200000">
            <a:off x="2570370" y="4929278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64D7487-0B44-4F2F-BF54-87C0C60D47AA}"/>
              </a:ext>
            </a:extLst>
          </p:cNvPr>
          <p:cNvSpPr/>
          <p:nvPr/>
        </p:nvSpPr>
        <p:spPr>
          <a:xfrm rot="10800000">
            <a:off x="7653898" y="3765619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C8123DE-5088-49B3-8E9E-5EFFC5AA264E}"/>
              </a:ext>
            </a:extLst>
          </p:cNvPr>
          <p:cNvSpPr/>
          <p:nvPr/>
        </p:nvSpPr>
        <p:spPr>
          <a:xfrm rot="5400000">
            <a:off x="9482998" y="2470058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04D0EC8-52C4-4267-BAC2-5FA9E8B5987E}"/>
              </a:ext>
            </a:extLst>
          </p:cNvPr>
          <p:cNvSpPr/>
          <p:nvPr/>
        </p:nvSpPr>
        <p:spPr>
          <a:xfrm rot="16200000">
            <a:off x="9493017" y="4934509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A7E10A4-EED6-40A3-BC1A-7E3F37660B3F}"/>
              </a:ext>
            </a:extLst>
          </p:cNvPr>
          <p:cNvSpPr/>
          <p:nvPr/>
        </p:nvSpPr>
        <p:spPr>
          <a:xfrm rot="10800000">
            <a:off x="10539344" y="3103621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23ADCF4D-3783-46CE-A1EC-27701027E981}"/>
              </a:ext>
            </a:extLst>
          </p:cNvPr>
          <p:cNvSpPr/>
          <p:nvPr/>
        </p:nvSpPr>
        <p:spPr>
          <a:xfrm rot="12610554">
            <a:off x="10542189" y="4817599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2F7FDDB-852E-46ED-B311-0B2B0BACB58D}"/>
              </a:ext>
            </a:extLst>
          </p:cNvPr>
          <p:cNvSpPr/>
          <p:nvPr/>
        </p:nvSpPr>
        <p:spPr>
          <a:xfrm rot="8552618">
            <a:off x="10545339" y="2684369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8FE373F-D0CD-4F0F-B656-557EA4C766A7}"/>
              </a:ext>
            </a:extLst>
          </p:cNvPr>
          <p:cNvSpPr/>
          <p:nvPr/>
        </p:nvSpPr>
        <p:spPr>
          <a:xfrm rot="10800000">
            <a:off x="10539344" y="3765618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AA4CB5F-2964-44F4-9C08-AC8F1300E9AB}"/>
              </a:ext>
            </a:extLst>
          </p:cNvPr>
          <p:cNvSpPr/>
          <p:nvPr/>
        </p:nvSpPr>
        <p:spPr>
          <a:xfrm rot="10800000">
            <a:off x="10539344" y="4459428"/>
            <a:ext cx="128613" cy="14982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CC3EC9-7CEA-40E2-BCDE-74B1774D3042}"/>
              </a:ext>
            </a:extLst>
          </p:cNvPr>
          <p:cNvSpPr txBox="1"/>
          <p:nvPr/>
        </p:nvSpPr>
        <p:spPr>
          <a:xfrm>
            <a:off x="5594620" y="1124621"/>
            <a:ext cx="99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357318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D342-1786-4DE8-A73D-BF2CCE9A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47"/>
            <a:ext cx="8596668" cy="1041622"/>
          </a:xfrm>
        </p:spPr>
        <p:txBody>
          <a:bodyPr/>
          <a:lstStyle/>
          <a:p>
            <a:r>
              <a:rPr lang="en-US" b="1" dirty="0"/>
              <a:t>Additional 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9866-9FFB-4AB3-9D8C-5A9BDD84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5718"/>
            <a:ext cx="11003132" cy="583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additional Datasets were spawned out of the original Complete Dataset.</a:t>
            </a:r>
          </a:p>
          <a:p>
            <a:r>
              <a:rPr lang="en-US" dirty="0"/>
              <a:t>The first dataset is the target values (tiers) transformed into a percent of Total Plan Selections (TPS).  (i.e. Gold Tier Selections / TPS)</a:t>
            </a:r>
          </a:p>
          <a:p>
            <a:r>
              <a:rPr lang="en-US" dirty="0"/>
              <a:t>The second dataset is a transformation of all features into a percent of TPS.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The second dataset was ultimately dropped as new demographic data would never be received as a percent of TPS, and thus not useful for making predictions.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7DA255-5622-4418-B808-245CF77FC227}"/>
              </a:ext>
            </a:extLst>
          </p:cNvPr>
          <p:cNvSpPr/>
          <p:nvPr/>
        </p:nvSpPr>
        <p:spPr>
          <a:xfrm>
            <a:off x="3827412" y="2948940"/>
            <a:ext cx="3029077" cy="76332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Complete Dataset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9B5C9A8-501D-40B6-A7A4-AC7A1ACF7EF7}"/>
              </a:ext>
            </a:extLst>
          </p:cNvPr>
          <p:cNvSpPr/>
          <p:nvPr/>
        </p:nvSpPr>
        <p:spPr>
          <a:xfrm rot="2734712">
            <a:off x="4064211" y="3674670"/>
            <a:ext cx="238539" cy="76332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ACAFB40-A4AC-4010-9010-41076EFC37B3}"/>
              </a:ext>
            </a:extLst>
          </p:cNvPr>
          <p:cNvSpPr/>
          <p:nvPr/>
        </p:nvSpPr>
        <p:spPr>
          <a:xfrm rot="18847245">
            <a:off x="6380202" y="3673672"/>
            <a:ext cx="238539" cy="76332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9954ED-D77E-4BF6-94C6-8360BE9B7857}"/>
              </a:ext>
            </a:extLst>
          </p:cNvPr>
          <p:cNvSpPr/>
          <p:nvPr/>
        </p:nvSpPr>
        <p:spPr>
          <a:xfrm>
            <a:off x="2132273" y="4616727"/>
            <a:ext cx="2275583" cy="6202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Targets as % of TPS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352335-72DB-4DF6-BCE1-82FCBD453449}"/>
              </a:ext>
            </a:extLst>
          </p:cNvPr>
          <p:cNvSpPr/>
          <p:nvPr/>
        </p:nvSpPr>
        <p:spPr>
          <a:xfrm>
            <a:off x="6276048" y="4616727"/>
            <a:ext cx="2354933" cy="62020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 as % of TPS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16F9E-7D9A-4AF5-946A-5F30943F4728}"/>
              </a:ext>
            </a:extLst>
          </p:cNvPr>
          <p:cNvSpPr txBox="1"/>
          <p:nvPr/>
        </p:nvSpPr>
        <p:spPr>
          <a:xfrm>
            <a:off x="8630981" y="4432061"/>
            <a:ext cx="18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497FD-C14D-49F2-A68B-58E23BDC9B69}"/>
              </a:ext>
            </a:extLst>
          </p:cNvPr>
          <p:cNvSpPr txBox="1"/>
          <p:nvPr/>
        </p:nvSpPr>
        <p:spPr>
          <a:xfrm>
            <a:off x="8813861" y="2004132"/>
            <a:ext cx="18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3112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5252-234B-4F39-967E-8FF34A53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3596"/>
            <a:ext cx="8596668" cy="1320800"/>
          </a:xfrm>
        </p:spPr>
        <p:txBody>
          <a:bodyPr/>
          <a:lstStyle/>
          <a:p>
            <a:r>
              <a:rPr lang="en-US" b="1" dirty="0"/>
              <a:t>Data Exploration: Distributions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969629-2F76-48C8-8687-CA43542A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3996"/>
            <a:ext cx="10629421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Distributions for 2015 and 2016 plan selections were relatively consistent: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D8BE98C-9E83-49B2-B7C0-11D5DEA0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9" y="1604396"/>
            <a:ext cx="6711849" cy="2418024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8BEFF0-A02E-4A28-BB32-65B3A549E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4" y="4022420"/>
            <a:ext cx="5887616" cy="2121084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7560D83-78D3-49E2-9BB1-B6D13F622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22420"/>
            <a:ext cx="5887616" cy="2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4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FCB6-D5BE-42F5-8FA3-AE4C29B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3596"/>
            <a:ext cx="8596668" cy="1320800"/>
          </a:xfrm>
        </p:spPr>
        <p:txBody>
          <a:bodyPr/>
          <a:lstStyle/>
          <a:p>
            <a:r>
              <a:rPr lang="en-US" b="1" dirty="0"/>
              <a:t>Data Exploration: Tier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4FE5-0FD3-46C7-B341-E5604406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399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Tier Selections also remained fairly consistent between years.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FBB9F-3708-4FE9-87FD-F6DE1C27AC7A}"/>
              </a:ext>
            </a:extLst>
          </p:cNvPr>
          <p:cNvSpPr txBox="1"/>
          <p:nvPr/>
        </p:nvSpPr>
        <p:spPr>
          <a:xfrm>
            <a:off x="677334" y="5461000"/>
            <a:ext cx="1042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low selection count and high regulation, a predictive model for the Catastrophic tier was abandoned.  While one could be built, its practical application would be limited at best.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EB6410-080E-4952-80BC-E25E440C9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582D3-F3BD-43D2-A707-12B48472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 b="1">
                <a:solidFill>
                  <a:schemeClr val="bg1"/>
                </a:solidFill>
              </a:rPr>
              <a:t>Huber Regression: Bronze, Silver, Gold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0226-9747-4554-AC21-99696D09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45423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best predictive model for Bronze, Silver, and Gold tiers was created by using the Huber Regressor algorithm on the Primary Complete Dataset.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model produced the following results: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R^2 Scores of: .987, .999, .911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RMSEs of: 346, 311, 196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RMSEs, while seemingly high, are acceptable as many of the target values are in the tens of thousands.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9221183-75C6-482F-A22E-8B253F442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42" y="2544417"/>
            <a:ext cx="6682301" cy="22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7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49264-AE02-4A0B-9EB3-C6D2A853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Random Forests: Platinum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8AECD3-0912-4F0A-BC73-38829273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019075"/>
            <a:ext cx="3973943" cy="4707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best predictive model for the Platinum tier was created by using the Random Forest Classifier algorithm on the Targets as Percent of TPS Dataset.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further optimize the model the target data was binned into 5% bins.  I.E. 	Class 0 = (0% - 4%),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Class 1 = (5% - 9%)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total of 4 classes were created as the Platinum tier did not </a:t>
            </a:r>
            <a:r>
              <a:rPr lang="en-US">
                <a:solidFill>
                  <a:schemeClr val="bg1"/>
                </a:solidFill>
              </a:rPr>
              <a:t>exceed 15% </a:t>
            </a:r>
            <a:r>
              <a:rPr lang="en-US" dirty="0">
                <a:solidFill>
                  <a:schemeClr val="bg1"/>
                </a:solidFill>
              </a:rPr>
              <a:t>of TPS for any observation.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model produced the following results:</a:t>
            </a:r>
          </a:p>
          <a:p>
            <a:r>
              <a:rPr lang="en-US" dirty="0">
                <a:solidFill>
                  <a:schemeClr val="bg1"/>
                </a:solidFill>
              </a:rPr>
              <a:t>Training Accuracy of .968</a:t>
            </a:r>
          </a:p>
          <a:p>
            <a:r>
              <a:rPr lang="en-US" dirty="0">
                <a:solidFill>
                  <a:schemeClr val="bg1"/>
                </a:solidFill>
              </a:rPr>
              <a:t>Test Accuracy of .963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4E52553C-9BF2-4F7B-ADC1-6B14AA7C0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57" y="1895551"/>
            <a:ext cx="6299824" cy="33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647</TotalTime>
  <Words>787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Predicting Health Plan Tier Enrollment  </vt:lpstr>
      <vt:lpstr>Introduction:</vt:lpstr>
      <vt:lpstr>Potential Clients:</vt:lpstr>
      <vt:lpstr>Primary Dataset and Merging:</vt:lpstr>
      <vt:lpstr>Additional Datasets:</vt:lpstr>
      <vt:lpstr>Data Exploration: Distributions</vt:lpstr>
      <vt:lpstr>Data Exploration: Tier Selections</vt:lpstr>
      <vt:lpstr>Huber Regression: Bronze, Silver, Gold</vt:lpstr>
      <vt:lpstr>Random Forests: Platinum</vt:lpstr>
      <vt:lpstr>Recommendations and Next Steps: Optimization</vt:lpstr>
      <vt:lpstr>Recommendations and Next Steps: Feature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Health Plan Tier Enrollment  </dc:title>
  <dc:creator>Jon King</dc:creator>
  <cp:lastModifiedBy>Jon King</cp:lastModifiedBy>
  <cp:revision>42</cp:revision>
  <dcterms:created xsi:type="dcterms:W3CDTF">2018-07-22T13:54:49Z</dcterms:created>
  <dcterms:modified xsi:type="dcterms:W3CDTF">2018-07-31T18:42:28Z</dcterms:modified>
</cp:coreProperties>
</file>