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96"/>
  </p:notesMasterIdLst>
  <p:handoutMasterIdLst>
    <p:handoutMasterId r:id="rId97"/>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504" r:id="rId69"/>
    <p:sldId id="499" r:id="rId70"/>
    <p:sldId id="500" r:id="rId71"/>
    <p:sldId id="501" r:id="rId72"/>
    <p:sldId id="512" r:id="rId73"/>
    <p:sldId id="511" r:id="rId74"/>
    <p:sldId id="515" r:id="rId75"/>
    <p:sldId id="516" r:id="rId76"/>
    <p:sldId id="491" r:id="rId77"/>
    <p:sldId id="493" r:id="rId78"/>
    <p:sldId id="492" r:id="rId79"/>
    <p:sldId id="494" r:id="rId80"/>
    <p:sldId id="495" r:id="rId81"/>
    <p:sldId id="513" r:id="rId82"/>
    <p:sldId id="505" r:id="rId83"/>
    <p:sldId id="506" r:id="rId84"/>
    <p:sldId id="507" r:id="rId85"/>
    <p:sldId id="508" r:id="rId86"/>
    <p:sldId id="509" r:id="rId87"/>
    <p:sldId id="510" r:id="rId88"/>
    <p:sldId id="514" r:id="rId89"/>
    <p:sldId id="519" r:id="rId90"/>
    <p:sldId id="520" r:id="rId91"/>
    <p:sldId id="521" r:id="rId92"/>
    <p:sldId id="517" r:id="rId93"/>
    <p:sldId id="477" r:id="rId94"/>
    <p:sldId id="478" r:id="rId95"/>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 id="504"/>
            <p14:sldId id="499"/>
            <p14:sldId id="500"/>
            <p14:sldId id="501"/>
            <p14:sldId id="512"/>
            <p14:sldId id="511"/>
            <p14:sldId id="515"/>
            <p14:sldId id="516"/>
            <p14:sldId id="491"/>
            <p14:sldId id="493"/>
            <p14:sldId id="492"/>
            <p14:sldId id="494"/>
            <p14:sldId id="495"/>
            <p14:sldId id="513"/>
            <p14:sldId id="505"/>
            <p14:sldId id="506"/>
            <p14:sldId id="507"/>
            <p14:sldId id="508"/>
            <p14:sldId id="509"/>
            <p14:sldId id="510"/>
            <p14:sldId id="514"/>
            <p14:sldId id="519"/>
            <p14:sldId id="520"/>
            <p14:sldId id="521"/>
            <p14:sldId id="517"/>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2" autoAdjust="0"/>
    <p:restoredTop sz="95508" autoAdjust="0"/>
  </p:normalViewPr>
  <p:slideViewPr>
    <p:cSldViewPr snapToGrid="0">
      <p:cViewPr varScale="1">
        <p:scale>
          <a:sx n="82" d="100"/>
          <a:sy n="82" d="100"/>
        </p:scale>
        <p:origin x="648" y="67"/>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10/12/2020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10/12/2020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0" Type="http://schemas.openxmlformats.org/officeDocument/2006/relationships/tags" Target="../tags/tag20.xml"/><Relationship Id="rId41"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2805</a:t>
            </a:r>
          </a:p>
          <a:p>
            <a:r>
              <a:rPr lang="en-IN" sz="1600" b="0" dirty="0"/>
              <a:t>Boxplot (Refer Figure)</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893647"/>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r>
              <a:rPr lang="en-IN" dirty="0"/>
              <a:t>Total gaps,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 (Trial 2)</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2938</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2812</a:t>
            </a:r>
          </a:p>
          <a:p>
            <a:r>
              <a:rPr lang="en-IN" sz="1600" b="0" dirty="0"/>
              <a:t>Boxplot (Refer Figure)</a:t>
            </a:r>
          </a:p>
          <a:p>
            <a:pPr lvl="1"/>
            <a:r>
              <a:rPr lang="en-IN" sz="1600" b="0" dirty="0"/>
              <a:t>Lower limit = 0</a:t>
            </a:r>
          </a:p>
          <a:p>
            <a:pPr lvl="1"/>
            <a:r>
              <a:rPr lang="en-IN" sz="1600" b="0" dirty="0"/>
              <a:t>Upper limit = 10.84 s</a:t>
            </a:r>
          </a:p>
          <a:p>
            <a:r>
              <a:rPr lang="en-US" sz="1600" b="0" dirty="0"/>
              <a:t>Remove gaps greater than 10.78 s, N = 2658</a:t>
            </a:r>
          </a:p>
          <a:p>
            <a:pPr lvl="1"/>
            <a:r>
              <a:rPr lang="en-US" sz="1600" b="0" dirty="0"/>
              <a:t>Accepted Gaps = 480</a:t>
            </a:r>
          </a:p>
          <a:p>
            <a:pPr lvl="1"/>
            <a:r>
              <a:rPr lang="en-US" sz="1600" b="0" dirty="0"/>
              <a:t>Rejected Gaps = 2178</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pic>
        <p:nvPicPr>
          <p:cNvPr id="8" name="Picture 7">
            <a:extLst>
              <a:ext uri="{FF2B5EF4-FFF2-40B4-BE49-F238E27FC236}">
                <a16:creationId xmlns:a16="http://schemas.microsoft.com/office/drawing/2014/main" id="{F32460D6-43BE-49F6-B30D-E8519CAB2AE5}"/>
              </a:ext>
            </a:extLst>
          </p:cNvPr>
          <p:cNvPicPr>
            <a:picLocks noChangeAspect="1"/>
          </p:cNvPicPr>
          <p:nvPr/>
        </p:nvPicPr>
        <p:blipFill>
          <a:blip r:embed="rId2"/>
          <a:srcRect/>
          <a:stretch/>
        </p:blipFill>
        <p:spPr>
          <a:xfrm>
            <a:off x="6445859" y="2509900"/>
            <a:ext cx="5007409" cy="3755557"/>
          </a:xfrm>
          <a:prstGeom prst="rect">
            <a:avLst/>
          </a:prstGeom>
        </p:spPr>
      </p:pic>
    </p:spTree>
    <p:extLst>
      <p:ext uri="{BB962C8B-B14F-4D97-AF65-F5344CB8AC3E}">
        <p14:creationId xmlns:p14="http://schemas.microsoft.com/office/powerpoint/2010/main" val="468730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2)</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086229076"/>
              </p:ext>
            </p:extLst>
          </p:nvPr>
        </p:nvGraphicFramePr>
        <p:xfrm>
          <a:off x="532435" y="1797245"/>
          <a:ext cx="6652136" cy="491236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2178</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1740</a:t>
            </a:r>
          </a:p>
        </p:txBody>
      </p:sp>
    </p:spTree>
    <p:extLst>
      <p:ext uri="{BB962C8B-B14F-4D97-AF65-F5344CB8AC3E}">
        <p14:creationId xmlns:p14="http://schemas.microsoft.com/office/powerpoint/2010/main" val="5297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08109683"/>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(Quadratic)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No Lane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681448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36198272"/>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280639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3)</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905948193"/>
              </p:ext>
            </p:extLst>
          </p:nvPr>
        </p:nvGraphicFramePr>
        <p:xfrm>
          <a:off x="532435" y="1797245"/>
          <a:ext cx="6652136" cy="417068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72</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708981"/>
          </a:xfrm>
          <a:prstGeom prst="rect">
            <a:avLst/>
          </a:prstGeom>
          <a:noFill/>
        </p:spPr>
        <p:txBody>
          <a:bodyPr wrap="square" rtlCol="0">
            <a:spAutoFit/>
          </a:bodyPr>
          <a:lstStyle/>
          <a:p>
            <a:pPr marL="342900" indent="-342900">
              <a:buFont typeface="Arial" panose="020B0604020202020204" pitchFamily="34" charset="0"/>
              <a:buChar char="•"/>
            </a:pPr>
            <a:r>
              <a:rPr lang="en-IN" sz="2000" dirty="0"/>
              <a:t>Gap starts when a vehicle crosses a ped or when the ped enters the decision zone for the 1</a:t>
            </a:r>
            <a:r>
              <a:rPr lang="en-IN" sz="2000" baseline="30000" dirty="0"/>
              <a:t>st</a:t>
            </a:r>
            <a:r>
              <a:rPr lang="en-IN" sz="2000" dirty="0"/>
              <a:t> time.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gap is accepted when pedestrian starts to cross</a:t>
            </a:r>
          </a:p>
          <a:p>
            <a:pPr marL="342900" indent="-342900">
              <a:buFont typeface="Arial" panose="020B0604020202020204" pitchFamily="34" charset="0"/>
              <a:buChar char="•"/>
            </a:pPr>
            <a:r>
              <a:rPr lang="en-IN" sz="2000" dirty="0"/>
              <a:t>Jaywalking gaps are neglected.</a:t>
            </a: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Accepted Gaps, n = 550</a:t>
            </a:r>
          </a:p>
          <a:p>
            <a:pPr marL="342900" indent="-342900">
              <a:buFont typeface="Arial" panose="020B0604020202020204" pitchFamily="34" charset="0"/>
              <a:buChar char="•"/>
            </a:pPr>
            <a:r>
              <a:rPr lang="en-IN" sz="2000" dirty="0"/>
              <a:t>Rejected Gaps, n = 2388</a:t>
            </a:r>
          </a:p>
          <a:p>
            <a:endParaRPr lang="en-IN" sz="2000" dirty="0"/>
          </a:p>
          <a:p>
            <a:endParaRPr lang="en-IN" sz="2000" dirty="0"/>
          </a:p>
          <a:p>
            <a:pPr marL="342900" indent="-342900">
              <a:buFont typeface="Arial" panose="020B0604020202020204" pitchFamily="34" charset="0"/>
              <a:buChar char="•"/>
            </a:pPr>
            <a:r>
              <a:rPr lang="en-IN" sz="2000" dirty="0"/>
              <a:t>80% training</a:t>
            </a:r>
          </a:p>
          <a:p>
            <a:pPr marL="800100" lvl="1" indent="-342900">
              <a:buFont typeface="Arial" panose="020B0604020202020204" pitchFamily="34" charset="0"/>
              <a:buChar char="•"/>
            </a:pPr>
            <a:r>
              <a:rPr lang="en-US" sz="2000" dirty="0"/>
              <a:t>Accepted Gaps, n = 439</a:t>
            </a:r>
          </a:p>
          <a:p>
            <a:pPr marL="800100" lvl="1" indent="-342900">
              <a:buFont typeface="Arial" panose="020B0604020202020204" pitchFamily="34" charset="0"/>
              <a:buChar char="•"/>
            </a:pPr>
            <a:r>
              <a:rPr lang="en-US" sz="2000" dirty="0"/>
              <a:t>Rejected Gaps, n = 1911</a:t>
            </a:r>
          </a:p>
        </p:txBody>
      </p:sp>
    </p:spTree>
    <p:extLst>
      <p:ext uri="{BB962C8B-B14F-4D97-AF65-F5344CB8AC3E}">
        <p14:creationId xmlns:p14="http://schemas.microsoft.com/office/powerpoint/2010/main" val="651020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3)</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09/28/20: </a:t>
            </a:r>
            <a:r>
              <a:rPr lang="en-IN" sz="1800" b="0" dirty="0"/>
              <a:t>Distances to metre, rechecked gap data, Gap starts also when pedestrian enters decision zone for the first time</a:t>
            </a:r>
          </a:p>
          <a:p>
            <a:r>
              <a:rPr lang="en-IN" dirty="0" err="1"/>
              <a:t>BootStrapped</a:t>
            </a:r>
            <a:r>
              <a:rPr lang="en-IN" dirty="0"/>
              <a:t>, Accepted Gaps = 2 X 439, Rejected Gaps = 1911</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437010447"/>
              </p:ext>
            </p:extLst>
          </p:nvPr>
        </p:nvGraphicFramePr>
        <p:xfrm>
          <a:off x="655631" y="3152502"/>
          <a:ext cx="10473399" cy="209500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278011">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97215">
                <a:tc>
                  <a:txBody>
                    <a:bodyPr/>
                    <a:lstStyle/>
                    <a:p>
                      <a:pPr algn="ctr" fontAlgn="b"/>
                      <a:r>
                        <a:rPr lang="en-IN" sz="1600" b="0" i="0" u="none" strike="noStrike" dirty="0">
                          <a:solidFill>
                            <a:srgbClr val="000000"/>
                          </a:solidFill>
                          <a:effectLst/>
                          <a:latin typeface="+mn-lt"/>
                        </a:rPr>
                        <a:t>All 8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59890">
                <a:tc>
                  <a:txBody>
                    <a:bodyPr/>
                    <a:lstStyle/>
                    <a:p>
                      <a:pPr algn="ctr" fontAlgn="b"/>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r h="55989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9503030"/>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406649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4)</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973260840"/>
              </p:ext>
            </p:extLst>
          </p:nvPr>
        </p:nvGraphicFramePr>
        <p:xfrm>
          <a:off x="532435" y="1797245"/>
          <a:ext cx="6652136" cy="417068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(n=8)</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74</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5016758"/>
          </a:xfrm>
          <a:prstGeom prst="rect">
            <a:avLst/>
          </a:prstGeom>
          <a:noFill/>
        </p:spPr>
        <p:txBody>
          <a:bodyPr wrap="square" rtlCol="0">
            <a:spAutoFit/>
          </a:bodyPr>
          <a:lstStyle/>
          <a:p>
            <a:pPr marL="342900" indent="-342900">
              <a:buFont typeface="Arial" panose="020B0604020202020204" pitchFamily="34" charset="0"/>
              <a:buChar char="•"/>
            </a:pPr>
            <a:r>
              <a:rPr lang="en-IN" sz="2000" dirty="0"/>
              <a:t>Changes: Method to calculate close CW, long </a:t>
            </a:r>
            <a:r>
              <a:rPr lang="en-IN" sz="2000" dirty="0" err="1"/>
              <a:t>disp</a:t>
            </a:r>
            <a:r>
              <a:rPr lang="en-IN" sz="2000" dirty="0"/>
              <a:t>, updated.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Gap starts when a vehicle crosses a ped or when the ped enters the decision zone for the 1</a:t>
            </a:r>
            <a:r>
              <a:rPr lang="en-IN" sz="2000" baseline="30000" dirty="0"/>
              <a:t>st</a:t>
            </a:r>
            <a:r>
              <a:rPr lang="en-IN" sz="2000" dirty="0"/>
              <a:t> time.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gap is accepted when pedestrian starts to cross</a:t>
            </a:r>
          </a:p>
          <a:p>
            <a:pPr marL="342900" indent="-342900">
              <a:buFont typeface="Arial" panose="020B0604020202020204" pitchFamily="34" charset="0"/>
              <a:buChar char="•"/>
            </a:pPr>
            <a:r>
              <a:rPr lang="en-IN" sz="2000" dirty="0"/>
              <a:t>Jaywalking gaps are neglected.</a:t>
            </a: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Accepted Gaps, n = 583</a:t>
            </a:r>
          </a:p>
          <a:p>
            <a:pPr marL="342900" indent="-342900">
              <a:buFont typeface="Arial" panose="020B0604020202020204" pitchFamily="34" charset="0"/>
              <a:buChar char="•"/>
            </a:pPr>
            <a:r>
              <a:rPr lang="en-IN" sz="2000" dirty="0"/>
              <a:t>Rejected Gaps, n = 2969</a:t>
            </a:r>
          </a:p>
          <a:p>
            <a:pPr marL="342900" indent="-342900">
              <a:buFont typeface="Arial" panose="020B0604020202020204" pitchFamily="34" charset="0"/>
              <a:buChar char="•"/>
            </a:pPr>
            <a:r>
              <a:rPr lang="en-IN" sz="2000" dirty="0"/>
              <a:t>80% training</a:t>
            </a:r>
          </a:p>
          <a:p>
            <a:pPr marL="800100" lvl="1" indent="-342900">
              <a:buFont typeface="Arial" panose="020B0604020202020204" pitchFamily="34" charset="0"/>
              <a:buChar char="•"/>
            </a:pPr>
            <a:r>
              <a:rPr lang="en-US" sz="2000" dirty="0"/>
              <a:t>Accepted Gaps, n = 439</a:t>
            </a:r>
          </a:p>
          <a:p>
            <a:pPr marL="800100" lvl="1" indent="-342900">
              <a:buFont typeface="Arial" panose="020B0604020202020204" pitchFamily="34" charset="0"/>
              <a:buChar char="•"/>
            </a:pPr>
            <a:r>
              <a:rPr lang="en-US" sz="2000" dirty="0"/>
              <a:t>Rejected Gaps, n = 1911</a:t>
            </a:r>
          </a:p>
        </p:txBody>
      </p:sp>
    </p:spTree>
    <p:extLst>
      <p:ext uri="{BB962C8B-B14F-4D97-AF65-F5344CB8AC3E}">
        <p14:creationId xmlns:p14="http://schemas.microsoft.com/office/powerpoint/2010/main" val="2916811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4)</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10/12/20: </a:t>
            </a:r>
          </a:p>
          <a:p>
            <a:r>
              <a:rPr lang="en-IN" dirty="0" err="1"/>
              <a:t>BootStrapped</a:t>
            </a:r>
            <a:r>
              <a:rPr lang="en-IN" dirty="0"/>
              <a:t>, Accepted Gaps = 2 X 458, Rejected Gaps = 2384</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647837665"/>
              </p:ext>
            </p:extLst>
          </p:nvPr>
        </p:nvGraphicFramePr>
        <p:xfrm>
          <a:off x="655631" y="3152502"/>
          <a:ext cx="10473399" cy="209500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278011">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97215">
                <a:tc>
                  <a:txBody>
                    <a:bodyPr/>
                    <a:lstStyle/>
                    <a:p>
                      <a:pPr algn="ctr" fontAlgn="b"/>
                      <a:r>
                        <a:rPr lang="en-IN" sz="1600" b="0" i="0" u="none" strike="noStrike" dirty="0">
                          <a:solidFill>
                            <a:srgbClr val="000000"/>
                          </a:solidFill>
                          <a:effectLst/>
                          <a:latin typeface="+mn-lt"/>
                        </a:rPr>
                        <a:t>All 8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59890">
                <a:tc>
                  <a:txBody>
                    <a:bodyPr/>
                    <a:lstStyle/>
                    <a:p>
                      <a:pPr algn="ctr" fontAlgn="b"/>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0.25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r h="55989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9503030"/>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3509099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descr="A screenshot of a video game&#10;&#10;Description automatically generated">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826" r="7185" b="5618"/>
          <a:stretch/>
        </p:blipFill>
        <p:spPr>
          <a:xfrm>
            <a:off x="3116424" y="1328370"/>
            <a:ext cx="8892074" cy="4930016"/>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76</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Total, N = 6009</a:t>
            </a:r>
          </a:p>
          <a:p>
            <a:pPr marL="342900" indent="-342900">
              <a:buFont typeface="Arial" panose="020B0604020202020204" pitchFamily="34" charset="0"/>
              <a:buChar char="•"/>
            </a:pPr>
            <a:r>
              <a:rPr lang="en-IN" sz="1600" dirty="0">
                <a:latin typeface="+mn-lt"/>
              </a:rPr>
              <a:t>w/ Intent, N = 4925</a:t>
            </a:r>
          </a:p>
          <a:p>
            <a:pPr marL="342900" indent="-342900">
              <a:buFont typeface="Arial" panose="020B0604020202020204" pitchFamily="34" charset="0"/>
              <a:buChar char="•"/>
            </a:pPr>
            <a:r>
              <a:rPr lang="en-IN" sz="1600" dirty="0">
                <a:latin typeface="+mn-lt"/>
              </a:rPr>
              <a:t>w/o intent, N = 1084</a:t>
            </a:r>
            <a:endParaRPr lang="en-US" sz="1600" dirty="0">
              <a:latin typeface="+mn-lt"/>
            </a:endParaRPr>
          </a:p>
        </p:txBody>
      </p:sp>
    </p:spTree>
    <p:extLst>
      <p:ext uri="{BB962C8B-B14F-4D97-AF65-F5344CB8AC3E}">
        <p14:creationId xmlns:p14="http://schemas.microsoft.com/office/powerpoint/2010/main" val="1113958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10044" r="8348" b="6530"/>
          <a:stretch/>
        </p:blipFill>
        <p:spPr>
          <a:xfrm>
            <a:off x="3611658" y="1436914"/>
            <a:ext cx="8091948" cy="4518240"/>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77</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 crossing intent data</a:t>
            </a:r>
            <a:endParaRPr lang="en-US" sz="1600" dirty="0">
              <a:latin typeface="+mn-lt"/>
            </a:endParaRPr>
          </a:p>
        </p:txBody>
      </p:sp>
    </p:spTree>
    <p:extLst>
      <p:ext uri="{BB962C8B-B14F-4D97-AF65-F5344CB8AC3E}">
        <p14:creationId xmlns:p14="http://schemas.microsoft.com/office/powerpoint/2010/main" val="3511421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735" t="3546" r="8109" b="5728"/>
          <a:stretch/>
        </p:blipFill>
        <p:spPr>
          <a:xfrm>
            <a:off x="3021723" y="1436914"/>
            <a:ext cx="8681883" cy="4673961"/>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78</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without crossing intent</a:t>
            </a:r>
            <a:endParaRPr lang="en-US" sz="1600" dirty="0">
              <a:latin typeface="+mn-lt"/>
            </a:endParaRPr>
          </a:p>
        </p:txBody>
      </p:sp>
    </p:spTree>
    <p:extLst>
      <p:ext uri="{BB962C8B-B14F-4D97-AF65-F5344CB8AC3E}">
        <p14:creationId xmlns:p14="http://schemas.microsoft.com/office/powerpoint/2010/main" val="3103152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w/ Ego Car (Trial 1)</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701732002"/>
              </p:ext>
            </p:extLst>
          </p:nvPr>
        </p:nvGraphicFramePr>
        <p:xfrm>
          <a:off x="532435" y="1797245"/>
          <a:ext cx="6652136" cy="45415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2308324"/>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endParaRPr lang="en-IN" dirty="0"/>
          </a:p>
          <a:p>
            <a:endParaRPr lang="en-IN" dirty="0"/>
          </a:p>
          <a:p>
            <a:pPr marL="342900" indent="-342900">
              <a:buFont typeface="Arial" panose="020B0604020202020204" pitchFamily="34" charset="0"/>
              <a:buChar char="•"/>
            </a:pPr>
            <a:r>
              <a:rPr lang="en-IN" dirty="0"/>
              <a:t>80% training</a:t>
            </a:r>
          </a:p>
        </p:txBody>
      </p:sp>
    </p:spTree>
    <p:extLst>
      <p:ext uri="{BB962C8B-B14F-4D97-AF65-F5344CB8AC3E}">
        <p14:creationId xmlns:p14="http://schemas.microsoft.com/office/powerpoint/2010/main" val="326832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56599043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932772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2)</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Probably this a new set of data than Trial 1</a:t>
            </a:r>
          </a:p>
          <a:p>
            <a:r>
              <a:rPr lang="en-IN" dirty="0"/>
              <a:t>Boot strapped, Cross = 15026, No Cross intent = 2 X 2835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055350601"/>
              </p:ext>
            </p:extLst>
          </p:nvPr>
        </p:nvGraphicFramePr>
        <p:xfrm>
          <a:off x="699174" y="3080992"/>
          <a:ext cx="10473399" cy="2291322"/>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algn="ctr" fontAlgn="b"/>
                      <a:r>
                        <a:rPr lang="en-IN" sz="1600" b="0" i="0" u="none" strike="noStrike" dirty="0">
                          <a:solidFill>
                            <a:srgbClr val="000000"/>
                          </a:solidFill>
                          <a:effectLst/>
                          <a:latin typeface="+mn-lt"/>
                        </a:rPr>
                        <a:t>All 9 features (TS)</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0.95/0.59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0.92/0.69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0.93/0.63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9089914"/>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9 features (TS)</a:t>
                      </a:r>
                    </a:p>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0.88/0.38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7570963"/>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1292513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1)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4249182239"/>
              </p:ext>
            </p:extLst>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82</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12031</a:t>
            </a:r>
          </a:p>
          <a:p>
            <a:pPr marL="342900" indent="-342900">
              <a:buFont typeface="Arial" panose="020B0604020202020204" pitchFamily="34" charset="0"/>
              <a:buChar char="•"/>
            </a:pPr>
            <a:r>
              <a:rPr lang="en-IN" dirty="0"/>
              <a:t>W/O Cross Intent, n = 2713</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9610</a:t>
            </a:r>
          </a:p>
          <a:p>
            <a:pPr marL="800100" lvl="1" indent="-342900">
              <a:buFont typeface="Arial" panose="020B0604020202020204" pitchFamily="34" charset="0"/>
              <a:buChar char="•"/>
            </a:pPr>
            <a:r>
              <a:rPr lang="en-US" dirty="0"/>
              <a:t>Rejected Gaps, n = 2185</a:t>
            </a:r>
          </a:p>
        </p:txBody>
      </p:sp>
    </p:spTree>
    <p:extLst>
      <p:ext uri="{BB962C8B-B14F-4D97-AF65-F5344CB8AC3E}">
        <p14:creationId xmlns:p14="http://schemas.microsoft.com/office/powerpoint/2010/main" val="18561602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86615293"/>
              </p:ext>
            </p:extLst>
          </p:nvPr>
        </p:nvGraphicFramePr>
        <p:xfrm>
          <a:off x="699174" y="3080992"/>
          <a:ext cx="10473399" cy="114566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322546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err="1"/>
              <a:t>BootStrapped</a:t>
            </a:r>
            <a:r>
              <a:rPr lang="en-IN" dirty="0"/>
              <a:t> X 1, Cross Intent = 9610, W/O Cross Intent = 2 X 2185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276954258"/>
              </p:ext>
            </p:extLst>
          </p:nvPr>
        </p:nvGraphicFramePr>
        <p:xfrm>
          <a:off x="532435"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3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3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- 5-fold Cross validation</a:t>
            </a:r>
          </a:p>
          <a:p>
            <a:r>
              <a:rPr lang="en-US" sz="1600" dirty="0">
                <a:latin typeface="+mn-lt"/>
              </a:rPr>
              <a:t>TS – 20% test set</a:t>
            </a:r>
          </a:p>
        </p:txBody>
      </p:sp>
    </p:spTree>
    <p:extLst>
      <p:ext uri="{BB962C8B-B14F-4D97-AF65-F5344CB8AC3E}">
        <p14:creationId xmlns:p14="http://schemas.microsoft.com/office/powerpoint/2010/main" val="3999047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85</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265891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1076208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0.98/0.27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576594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5819865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9 features (CV). 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536412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788E-6409-4D73-B039-BE0B2134A73C}"/>
              </a:ext>
            </a:extLst>
          </p:cNvPr>
          <p:cNvSpPr>
            <a:spLocks noGrp="1"/>
          </p:cNvSpPr>
          <p:nvPr>
            <p:ph type="title"/>
          </p:nvPr>
        </p:nvSpPr>
        <p:spPr/>
        <p:txBody>
          <a:bodyPr/>
          <a:lstStyle/>
          <a:p>
            <a:r>
              <a:rPr lang="en-IN" dirty="0"/>
              <a:t>Updates: 10/10/2020	</a:t>
            </a:r>
            <a:endParaRPr lang="en-US" dirty="0"/>
          </a:p>
        </p:txBody>
      </p:sp>
      <p:sp>
        <p:nvSpPr>
          <p:cNvPr id="3" name="Content Placeholder 2">
            <a:extLst>
              <a:ext uri="{FF2B5EF4-FFF2-40B4-BE49-F238E27FC236}">
                <a16:creationId xmlns:a16="http://schemas.microsoft.com/office/drawing/2014/main" id="{54B6310D-F54C-423D-AE97-2112213BC4EA}"/>
              </a:ext>
            </a:extLst>
          </p:cNvPr>
          <p:cNvSpPr>
            <a:spLocks noGrp="1"/>
          </p:cNvSpPr>
          <p:nvPr>
            <p:ph idx="1"/>
          </p:nvPr>
        </p:nvSpPr>
        <p:spPr/>
        <p:txBody>
          <a:bodyPr/>
          <a:lstStyle/>
          <a:p>
            <a:r>
              <a:rPr lang="en-IN" dirty="0"/>
              <a:t>Issues identified in the calculation of the closest CW and the pedestrian hybrid state</a:t>
            </a:r>
          </a:p>
          <a:p>
            <a:pPr lvl="1"/>
            <a:r>
              <a:rPr lang="en-IN" b="0" dirty="0"/>
              <a:t>Closest CW exhibited </a:t>
            </a:r>
            <a:r>
              <a:rPr lang="en-IN" b="0" dirty="0" err="1"/>
              <a:t>zeno</a:t>
            </a:r>
            <a:r>
              <a:rPr lang="en-IN" b="0" dirty="0"/>
              <a:t> </a:t>
            </a:r>
            <a:r>
              <a:rPr lang="en-IN" b="0" dirty="0" err="1"/>
              <a:t>behaviors</a:t>
            </a:r>
            <a:r>
              <a:rPr lang="en-IN" b="0" dirty="0"/>
              <a:t>, i.e., CW changed momentarily for a short while</a:t>
            </a:r>
          </a:p>
          <a:p>
            <a:pPr lvl="1"/>
            <a:r>
              <a:rPr lang="en-IN" b="0" dirty="0"/>
              <a:t>Similarly, hybrid state also exhibited </a:t>
            </a:r>
            <a:r>
              <a:rPr lang="en-IN" b="0" dirty="0" err="1"/>
              <a:t>zeno</a:t>
            </a:r>
            <a:r>
              <a:rPr lang="en-IN" b="0" dirty="0"/>
              <a:t> </a:t>
            </a:r>
            <a:r>
              <a:rPr lang="en-IN" b="0" dirty="0" err="1"/>
              <a:t>behaviors</a:t>
            </a:r>
            <a:endParaRPr lang="en-US" b="0" dirty="0"/>
          </a:p>
          <a:p>
            <a:endParaRPr lang="en-US" b="0" dirty="0"/>
          </a:p>
          <a:p>
            <a:r>
              <a:rPr lang="en-US" b="0" dirty="0"/>
              <a:t>Conditions added to sidewalk and crosswalk transitions to ensure feasibility</a:t>
            </a:r>
          </a:p>
          <a:p>
            <a:pPr lvl="1"/>
            <a:r>
              <a:rPr lang="en-US" b="0" dirty="0"/>
              <a:t>67 instances of </a:t>
            </a:r>
            <a:r>
              <a:rPr lang="en-US" b="0" dirty="0" err="1"/>
              <a:t>zeno</a:t>
            </a:r>
            <a:r>
              <a:rPr lang="en-US" b="0" dirty="0"/>
              <a:t> behavior in close CW estimation / 2099 </a:t>
            </a:r>
            <a:endParaRPr lang="en-IN" b="0" dirty="0"/>
          </a:p>
        </p:txBody>
      </p:sp>
      <p:sp>
        <p:nvSpPr>
          <p:cNvPr id="4" name="Slide Number Placeholder 3">
            <a:extLst>
              <a:ext uri="{FF2B5EF4-FFF2-40B4-BE49-F238E27FC236}">
                <a16:creationId xmlns:a16="http://schemas.microsoft.com/office/drawing/2014/main" id="{0E051FAC-FE23-4DF9-9705-3CBE0E83FEF4}"/>
              </a:ext>
            </a:extLst>
          </p:cNvPr>
          <p:cNvSpPr>
            <a:spLocks noGrp="1"/>
          </p:cNvSpPr>
          <p:nvPr>
            <p:ph type="sldNum" sz="quarter" idx="12"/>
          </p:nvPr>
        </p:nvSpPr>
        <p:spPr/>
        <p:txBody>
          <a:bodyPr/>
          <a:lstStyle/>
          <a:p>
            <a:fld id="{4CA3CF94-37B0-4BC7-9FC8-223A9539BF73}" type="slidenum">
              <a:rPr lang="en-US" altLang="en-US" smtClean="0"/>
              <a:pPr/>
              <a:t>88</a:t>
            </a:fld>
            <a:endParaRPr lang="en-US" altLang="en-US"/>
          </a:p>
        </p:txBody>
      </p:sp>
    </p:spTree>
    <p:extLst>
      <p:ext uri="{BB962C8B-B14F-4D97-AF65-F5344CB8AC3E}">
        <p14:creationId xmlns:p14="http://schemas.microsoft.com/office/powerpoint/2010/main" val="2368932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13225</a:t>
            </a:r>
          </a:p>
          <a:p>
            <a:pPr marL="342900" indent="-342900">
              <a:buFont typeface="Arial" panose="020B0604020202020204" pitchFamily="34" charset="0"/>
              <a:buChar char="•"/>
            </a:pPr>
            <a:r>
              <a:rPr lang="en-IN" dirty="0"/>
              <a:t>W/O Cross Intent, n = 1707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10563</a:t>
            </a:r>
          </a:p>
          <a:p>
            <a:pPr marL="800100" lvl="1" indent="-342900">
              <a:buFont typeface="Arial" panose="020B0604020202020204" pitchFamily="34" charset="0"/>
              <a:buChar char="•"/>
            </a:pPr>
            <a:r>
              <a:rPr lang="en-US" dirty="0"/>
              <a:t>Rejected Gaps, n = 1383</a:t>
            </a:r>
          </a:p>
        </p:txBody>
      </p:sp>
    </p:spTree>
    <p:extLst>
      <p:ext uri="{BB962C8B-B14F-4D97-AF65-F5344CB8AC3E}">
        <p14:creationId xmlns:p14="http://schemas.microsoft.com/office/powerpoint/2010/main" val="212035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500705363"/>
              </p:ext>
            </p:extLst>
          </p:nvPr>
        </p:nvGraphicFramePr>
        <p:xfrm>
          <a:off x="594651" y="2242563"/>
          <a:ext cx="10473399" cy="1781067"/>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3 features (CV). </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0.95/0.41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mn-lt"/>
                        </a:rPr>
                        <a:t>All 3 features (TS). </a:t>
                      </a:r>
                      <a:endParaRPr lang="en-US" sz="1600" b="0" i="0" u="none" strike="noStrike" dirty="0">
                        <a:solidFill>
                          <a:srgbClr val="000000"/>
                        </a:solidFill>
                        <a:effectLst/>
                        <a:latin typeface="+mn-lt"/>
                      </a:endParaRPr>
                    </a:p>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392801"/>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5675454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3)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3494809237"/>
              </p:ext>
            </p:extLst>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(n=10)</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91</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902943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Ensemble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92</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4222995745"/>
              </p:ext>
            </p:extLst>
          </p:nvPr>
        </p:nvGraphicFramePr>
        <p:xfrm>
          <a:off x="699174" y="3080992"/>
          <a:ext cx="10473399" cy="179526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Ensemble (Bagged Trees)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algn="ctr" fontAlgn="b"/>
                      <a:r>
                        <a:rPr lang="en-IN" sz="1600" b="0" i="0" u="none" strike="noStrike" dirty="0">
                          <a:solidFill>
                            <a:srgbClr val="000000"/>
                          </a:solidFill>
                          <a:effectLst/>
                          <a:latin typeface="+mn-lt"/>
                        </a:rPr>
                        <a:t>All 9 features (TS)</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Ensemble (Bagged Trees)</a:t>
                      </a:r>
                      <a:endParaRPr lang="en-US" sz="1400" b="0" i="0" u="none" strike="noStrike" dirty="0">
                        <a:solidFill>
                          <a:srgbClr val="000000"/>
                        </a:solidFill>
                        <a:effectLst/>
                        <a:latin typeface="+mn-lt"/>
                      </a:endParaRPr>
                    </a:p>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0.94/0.61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a:solidFill>
                            <a:srgbClr val="000000"/>
                          </a:solidFill>
                          <a:effectLst/>
                          <a:latin typeface="+mn-lt"/>
                        </a:rPr>
                        <a:t>0.96/0.53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75560406"/>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2990012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93</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94</a:t>
            </a:fld>
            <a:endParaRPr lang="en-US" altLang="en-US"/>
          </a:p>
        </p:txBody>
      </p:sp>
    </p:spTree>
    <p:extLst>
      <p:ext uri="{BB962C8B-B14F-4D97-AF65-F5344CB8AC3E}">
        <p14:creationId xmlns:p14="http://schemas.microsoft.com/office/powerpoint/2010/main" val="65709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21838</TotalTime>
  <Words>6028</Words>
  <Application>Microsoft Office PowerPoint</Application>
  <PresentationFormat>Widescreen</PresentationFormat>
  <Paragraphs>1204</Paragraphs>
  <Slides>94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Results: Gap parameter Distribution (Trial 2)</vt:lpstr>
      <vt:lpstr>Results: SVM Gap Acceptance (Trial 2)</vt:lpstr>
      <vt:lpstr>Results: SVM Gap Acceptance</vt:lpstr>
      <vt:lpstr>Results: SVM Gap Acceptance</vt:lpstr>
      <vt:lpstr>Results: SVM Gap Acceptance (Trial 3)</vt:lpstr>
      <vt:lpstr>Results: SVM Gap Acceptance (Trial 3)</vt:lpstr>
      <vt:lpstr>Results: SVM Gap Acceptance (Trial 4)</vt:lpstr>
      <vt:lpstr>Results: SVM Gap Acceptance (Trial 4)</vt:lpstr>
      <vt:lpstr>Cross Intent parameter distribution</vt:lpstr>
      <vt:lpstr>Cross Intent parameter distribution</vt:lpstr>
      <vt:lpstr>Cross Intent parameter distribution</vt:lpstr>
      <vt:lpstr>Results: Cross Intent w/ Ego Car (Trial 1)</vt:lpstr>
      <vt:lpstr>Results: SVM Cross Intent (Trial 1)</vt:lpstr>
      <vt:lpstr>Results: SVM Cross Intent (Trial 2)</vt:lpstr>
      <vt:lpstr>Results: Cross Intent (Trial 1) w/o ego car</vt:lpstr>
      <vt:lpstr>Results: SVM Cross Intent w/o Ego (Trial 1)</vt:lpstr>
      <vt:lpstr>Results: SVM Cross Intent w/o Ego (Trial 1)</vt:lpstr>
      <vt:lpstr>Results: Cross Intent (Trial 2) w/ ego car</vt:lpstr>
      <vt:lpstr>Results: SVM Cross Intent</vt:lpstr>
      <vt:lpstr>Results: SVM Cross Intent</vt:lpstr>
      <vt:lpstr>Updates: 10/10/2020 </vt:lpstr>
      <vt:lpstr>Results: Cross Intent (Trial 2) w/o ego car</vt:lpstr>
      <vt:lpstr>Results: SVM Cross Intent w/o Ego (Trial 1)</vt:lpstr>
      <vt:lpstr>Results: Cross Intent (Trial 3) w/ ego car</vt:lpstr>
      <vt:lpstr>Results: Ensemble Cross Intent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Jayaraman, Suresh Kumaar</cp:lastModifiedBy>
  <cp:revision>976</cp:revision>
  <dcterms:modified xsi:type="dcterms:W3CDTF">2020-10-12T13:21:47Z</dcterms:modified>
</cp:coreProperties>
</file>