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5" r:id="rId1"/>
  </p:sldMasterIdLst>
  <p:notesMasterIdLst>
    <p:notesMasterId r:id="rId79"/>
  </p:notesMasterIdLst>
  <p:handoutMasterIdLst>
    <p:handoutMasterId r:id="rId80"/>
  </p:handoutMasterIdLst>
  <p:sldIdLst>
    <p:sldId id="439" r:id="rId2"/>
    <p:sldId id="440" r:id="rId3"/>
    <p:sldId id="441" r:id="rId4"/>
    <p:sldId id="442" r:id="rId5"/>
    <p:sldId id="369" r:id="rId6"/>
    <p:sldId id="420" r:id="rId7"/>
    <p:sldId id="410" r:id="rId8"/>
    <p:sldId id="436" r:id="rId9"/>
    <p:sldId id="355" r:id="rId10"/>
    <p:sldId id="437" r:id="rId11"/>
    <p:sldId id="425" r:id="rId12"/>
    <p:sldId id="422" r:id="rId13"/>
    <p:sldId id="423" r:id="rId14"/>
    <p:sldId id="424" r:id="rId15"/>
    <p:sldId id="426" r:id="rId16"/>
    <p:sldId id="427" r:id="rId17"/>
    <p:sldId id="428" r:id="rId18"/>
    <p:sldId id="429" r:id="rId19"/>
    <p:sldId id="431" r:id="rId20"/>
    <p:sldId id="432" r:id="rId21"/>
    <p:sldId id="430" r:id="rId22"/>
    <p:sldId id="433" r:id="rId23"/>
    <p:sldId id="434" r:id="rId24"/>
    <p:sldId id="435" r:id="rId25"/>
    <p:sldId id="444" r:id="rId26"/>
    <p:sldId id="445" r:id="rId27"/>
    <p:sldId id="446" r:id="rId28"/>
    <p:sldId id="447" r:id="rId29"/>
    <p:sldId id="448" r:id="rId30"/>
    <p:sldId id="449" r:id="rId31"/>
    <p:sldId id="450" r:id="rId32"/>
    <p:sldId id="451" r:id="rId33"/>
    <p:sldId id="454" r:id="rId34"/>
    <p:sldId id="455" r:id="rId35"/>
    <p:sldId id="456" r:id="rId36"/>
    <p:sldId id="457" r:id="rId37"/>
    <p:sldId id="458" r:id="rId38"/>
    <p:sldId id="459" r:id="rId39"/>
    <p:sldId id="460" r:id="rId40"/>
    <p:sldId id="461" r:id="rId41"/>
    <p:sldId id="462" r:id="rId42"/>
    <p:sldId id="463"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80" r:id="rId56"/>
    <p:sldId id="476" r:id="rId57"/>
    <p:sldId id="479" r:id="rId58"/>
    <p:sldId id="481" r:id="rId59"/>
    <p:sldId id="482" r:id="rId60"/>
    <p:sldId id="483" r:id="rId61"/>
    <p:sldId id="484" r:id="rId62"/>
    <p:sldId id="485" r:id="rId63"/>
    <p:sldId id="486" r:id="rId64"/>
    <p:sldId id="487" r:id="rId65"/>
    <p:sldId id="488" r:id="rId66"/>
    <p:sldId id="489" r:id="rId67"/>
    <p:sldId id="490" r:id="rId68"/>
    <p:sldId id="491" r:id="rId69"/>
    <p:sldId id="493" r:id="rId70"/>
    <p:sldId id="492" r:id="rId71"/>
    <p:sldId id="494" r:id="rId72"/>
    <p:sldId id="495" r:id="rId73"/>
    <p:sldId id="496" r:id="rId74"/>
    <p:sldId id="497" r:id="rId75"/>
    <p:sldId id="498" r:id="rId76"/>
    <p:sldId id="477" r:id="rId77"/>
    <p:sldId id="478" r:id="rId78"/>
  </p:sldIdLst>
  <p:sldSz cx="12192000" cy="6858000"/>
  <p:notesSz cx="6858000" cy="9144000"/>
  <p:defaultTextStyle>
    <a:defPPr lvl="0">
      <a:defRPr lang="en-US"/>
    </a:defPPr>
    <a:lvl1pPr lvl="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lvl="1"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lvl="2"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lvl="3"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lvl="4"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lvl="5"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lvl="6"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lvl="7"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lvl="8"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DA18F511-3E3F-401F-BB39-5FE2C01AFA45}">
          <p14:sldIdLst>
            <p14:sldId id="439"/>
          </p14:sldIdLst>
        </p14:section>
        <p14:section name="Base_hybrid_model" id="{92456DFF-A89D-42E3-A665-13AB6E00A444}">
          <p14:sldIdLst>
            <p14:sldId id="440"/>
            <p14:sldId id="441"/>
            <p14:sldId id="442"/>
            <p14:sldId id="369"/>
            <p14:sldId id="420"/>
            <p14:sldId id="410"/>
            <p14:sldId id="436"/>
            <p14:sldId id="355"/>
            <p14:sldId id="437"/>
            <p14:sldId id="425"/>
            <p14:sldId id="422"/>
            <p14:sldId id="423"/>
            <p14:sldId id="424"/>
            <p14:sldId id="426"/>
            <p14:sldId id="427"/>
            <p14:sldId id="428"/>
            <p14:sldId id="429"/>
            <p14:sldId id="431"/>
            <p14:sldId id="432"/>
            <p14:sldId id="430"/>
            <p14:sldId id="433"/>
            <p14:sldId id="434"/>
            <p14:sldId id="435"/>
            <p14:sldId id="444"/>
            <p14:sldId id="445"/>
            <p14:sldId id="446"/>
            <p14:sldId id="447"/>
            <p14:sldId id="448"/>
            <p14:sldId id="449"/>
            <p14:sldId id="450"/>
            <p14:sldId id="451"/>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5"/>
          </p14:sldIdLst>
        </p14:section>
        <p14:section name="H-Ped_Model" id="{65FB47E7-06F1-41EE-9796-9A4EC138BC82}">
          <p14:sldIdLst>
            <p14:sldId id="480"/>
            <p14:sldId id="476"/>
            <p14:sldId id="479"/>
            <p14:sldId id="481"/>
            <p14:sldId id="482"/>
            <p14:sldId id="483"/>
            <p14:sldId id="484"/>
            <p14:sldId id="485"/>
            <p14:sldId id="486"/>
            <p14:sldId id="487"/>
            <p14:sldId id="488"/>
            <p14:sldId id="489"/>
            <p14:sldId id="490"/>
            <p14:sldId id="491"/>
            <p14:sldId id="493"/>
            <p14:sldId id="492"/>
            <p14:sldId id="494"/>
            <p14:sldId id="495"/>
            <p14:sldId id="496"/>
            <p14:sldId id="497"/>
            <p14:sldId id="498"/>
          </p14:sldIdLst>
        </p14:section>
        <p14:section name="CV_model" id="{174F0471-C46A-4FAD-A273-445AC615D84E}">
          <p14:sldIdLst>
            <p14:sldId id="477"/>
          </p14:sldIdLst>
        </p14:section>
        <p14:section name="Trajectron_Model" id="{9B3EC7C4-569F-4FCE-B0E7-D35DE786230F}">
          <p14:sldIdLst>
            <p14:sldId id="47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sh Kumaar" initials="SK" lastIdx="1" clrIdx="0">
    <p:extLst>
      <p:ext uri="{19B8F6BF-5375-455C-9EA6-DF929625EA0E}">
        <p15:presenceInfo xmlns:p15="http://schemas.microsoft.com/office/powerpoint/2012/main" userId="c3eeb09cdc26a3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00FFC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2" autoAdjust="0"/>
    <p:restoredTop sz="95508" autoAdjust="0"/>
  </p:normalViewPr>
  <p:slideViewPr>
    <p:cSldViewPr snapToGrid="0">
      <p:cViewPr varScale="1">
        <p:scale>
          <a:sx n="82" d="100"/>
          <a:sy n="82" d="100"/>
        </p:scale>
        <p:origin x="648" y="72"/>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A6D79C-824F-4288-83B5-3920A194A2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FF6CD2A-76B5-46C0-AFCD-EA75A9893B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2262F3-94EA-40BA-9E4F-4D41FAEB83CD}" type="datetimeFigureOut">
              <a:rPr lang="en-US" smtClean="0"/>
              <a:t>9/2/2020</a:t>
            </a:fld>
            <a:endParaRPr lang="en-US"/>
          </a:p>
        </p:txBody>
      </p:sp>
      <p:sp>
        <p:nvSpPr>
          <p:cNvPr id="4" name="Footer Placeholder 3">
            <a:extLst>
              <a:ext uri="{FF2B5EF4-FFF2-40B4-BE49-F238E27FC236}">
                <a16:creationId xmlns:a16="http://schemas.microsoft.com/office/drawing/2014/main" id="{7A82669F-E63C-42AB-A360-7C34AF60FD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1A2CD3B-5C4E-42A3-A9A0-184804DA9F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97935F-DEAC-404B-B1D1-A50B6C04F5F0}"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49476C9-29C9-4BA7-B085-23ABAE367121}" type="datetimeFigureOut">
              <a:rPr lang="en-US" altLang="en-US"/>
              <a:pPr/>
              <a:t>9/2/2020</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FB840FB-DCAB-4318-98FD-659312E7FB2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capturing both long-term and short-term pedestrian dynamics, I am proposing a hybrid framework where each possible pedestrian action is a discrete state with probabilistic transition between the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5</a:t>
            </a:fld>
            <a:endParaRPr lang="en-US" altLang="en-US"/>
          </a:p>
        </p:txBody>
      </p:sp>
    </p:spTree>
    <p:extLst>
      <p:ext uri="{BB962C8B-B14F-4D97-AF65-F5344CB8AC3E}">
        <p14:creationId xmlns:p14="http://schemas.microsoft.com/office/powerpoint/2010/main" val="844542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capturing both long-term and short-term pedestrian dynamics, I am proposing a hybrid framework where each possible pedestrian action is a discrete state with probabilistic transition between the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6</a:t>
            </a:fld>
            <a:endParaRPr lang="en-US" altLang="en-US"/>
          </a:p>
        </p:txBody>
      </p:sp>
    </p:spTree>
    <p:extLst>
      <p:ext uri="{BB962C8B-B14F-4D97-AF65-F5344CB8AC3E}">
        <p14:creationId xmlns:p14="http://schemas.microsoft.com/office/powerpoint/2010/main" val="335799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steps for hybrid model includes defining the motion models within each of the discrete state and defining the model to calculate the discrete state transitions.</a:t>
            </a:r>
          </a:p>
          <a:p>
            <a:endParaRPr lang="en-US" dirty="0"/>
          </a:p>
          <a:p>
            <a:r>
              <a:rPr lang="en-US" dirty="0"/>
              <a:t>Consider a constant velocity model for each of the three moving states – approach, cross, and walkaway and a constant position model for the wait state.</a:t>
            </a:r>
          </a:p>
          <a:p>
            <a:endParaRPr lang="en-US" dirty="0"/>
          </a:p>
          <a:p>
            <a:r>
              <a:rPr lang="en-US" dirty="0"/>
              <a:t>Each discrete state is assumed to have fixed target that is obtained from the map of the environment and the velocity and heading are fixed based on initial observations and target and updated based on measurements.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7</a:t>
            </a:fld>
            <a:endParaRPr lang="en-US" altLang="en-US"/>
          </a:p>
        </p:txBody>
      </p:sp>
    </p:spTree>
    <p:extLst>
      <p:ext uri="{BB962C8B-B14F-4D97-AF65-F5344CB8AC3E}">
        <p14:creationId xmlns:p14="http://schemas.microsoft.com/office/powerpoint/2010/main" val="3348700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steps for hybrid model includes defining the motion models within each of the discrete state and defining the model to calculate the discrete state transitions.</a:t>
            </a:r>
          </a:p>
          <a:p>
            <a:endParaRPr lang="en-US" dirty="0"/>
          </a:p>
          <a:p>
            <a:r>
              <a:rPr lang="en-US" dirty="0"/>
              <a:t>Consider a constant velocity model for each of the three moving states – approach, cross, and walkaway and a constant position model for the wait state.</a:t>
            </a:r>
          </a:p>
          <a:p>
            <a:endParaRPr lang="en-US" dirty="0"/>
          </a:p>
          <a:p>
            <a:r>
              <a:rPr lang="en-US" dirty="0"/>
              <a:t>Each discrete state is assumed to have fixed target that is obtained from the map of the environment and the velocity and heading are fixed based on initial observations and target and updated based on measurements.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8</a:t>
            </a:fld>
            <a:endParaRPr lang="en-US" altLang="en-US"/>
          </a:p>
        </p:txBody>
      </p:sp>
    </p:spTree>
    <p:extLst>
      <p:ext uri="{BB962C8B-B14F-4D97-AF65-F5344CB8AC3E}">
        <p14:creationId xmlns:p14="http://schemas.microsoft.com/office/powerpoint/2010/main" val="204523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predicting the long-term dynamics, I am using the state of the art Recurrent Neural Network framework called Long Short Term Memory. The model is capable of using time-series inputs to learn temporal relationship between the inputs and give accurate predictions. Since crossing is a time-dependent activity, this model is suitable for predicting crossing trajectories.</a:t>
            </a:r>
          </a:p>
          <a:p>
            <a:endParaRPr lang="en-US" dirty="0"/>
          </a:p>
          <a:p>
            <a:r>
              <a:rPr lang="en-US" dirty="0"/>
              <a:t>Possible inputs include the history of pedestrian dynamics, the vehicle dynamics, traffic characteristics and other interaction cues. The model output the transition probability of the discrete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9</a:t>
            </a:fld>
            <a:endParaRPr lang="en-US" altLang="en-US"/>
          </a:p>
        </p:txBody>
      </p:sp>
    </p:spTree>
    <p:extLst>
      <p:ext uri="{BB962C8B-B14F-4D97-AF65-F5344CB8AC3E}">
        <p14:creationId xmlns:p14="http://schemas.microsoft.com/office/powerpoint/2010/main" val="284310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predicting the long-term dynamics, I am using the state of the art Recurrent Neural Network framework called Long Short Term Memory. The model is capable of using time-series inputs to learn temporal relationship between the inputs and give accurate predictions. Since crossing is a time-dependent activity, this model is suitable for predicting crossing trajectories.</a:t>
            </a:r>
          </a:p>
          <a:p>
            <a:endParaRPr lang="en-US" dirty="0"/>
          </a:p>
          <a:p>
            <a:r>
              <a:rPr lang="en-US" dirty="0"/>
              <a:t>Possible inputs include the history of pedestrian dynamics, the vehicle dynamics, traffic characteristics and other interaction cues. The model output the transition probability of the discrete states</a:t>
            </a:r>
          </a:p>
        </p:txBody>
      </p:sp>
      <p:sp>
        <p:nvSpPr>
          <p:cNvPr id="4" name="Slide Number Placeholder 3"/>
          <p:cNvSpPr>
            <a:spLocks noGrp="1"/>
          </p:cNvSpPr>
          <p:nvPr>
            <p:ph type="sldNum" sz="quarter" idx="5"/>
          </p:nvPr>
        </p:nvSpPr>
        <p:spPr/>
        <p:txBody>
          <a:bodyPr/>
          <a:lstStyle/>
          <a:p>
            <a:fld id="{2FB840FB-DCAB-4318-98FD-659312E7FB23}" type="slidenum">
              <a:rPr lang="en-US" altLang="en-US" smtClean="0"/>
              <a:pPr/>
              <a:t>10</a:t>
            </a:fld>
            <a:endParaRPr lang="en-US" altLang="en-US"/>
          </a:p>
        </p:txBody>
      </p:sp>
    </p:spTree>
    <p:extLst>
      <p:ext uri="{BB962C8B-B14F-4D97-AF65-F5344CB8AC3E}">
        <p14:creationId xmlns:p14="http://schemas.microsoft.com/office/powerpoint/2010/main" val="3770870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70425"/>
            <a:ext cx="103632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828800" y="3100448"/>
            <a:ext cx="8534400" cy="97443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599110" y="6367489"/>
            <a:ext cx="1828800" cy="334701"/>
          </a:xfrm>
          <a:ln/>
        </p:spPr>
        <p:txBody>
          <a:bodyPr/>
          <a:lstStyle>
            <a:lvl1pPr>
              <a:defRPr>
                <a:latin typeface="Calibri" panose="020F0502020204030204" pitchFamily="34" charset="0"/>
                <a:cs typeface="Calibri" panose="020F0502020204030204" pitchFamily="34" charset="0"/>
              </a:defRPr>
            </a:lvl1pPr>
          </a:lstStyle>
          <a:p>
            <a:endParaRPr lang="en-US" altLang="en-US" dirty="0"/>
          </a:p>
        </p:txBody>
      </p:sp>
      <p:sp>
        <p:nvSpPr>
          <p:cNvPr id="5" name="Rectangle 5"/>
          <p:cNvSpPr>
            <a:spLocks noGrp="1" noChangeArrowheads="1"/>
          </p:cNvSpPr>
          <p:nvPr>
            <p:ph type="ftr" sz="quarter" idx="11"/>
          </p:nvPr>
        </p:nvSpPr>
        <p:spPr>
          <a:xfrm>
            <a:off x="4165600" y="6367489"/>
            <a:ext cx="3860800" cy="318281"/>
          </a:xfrm>
          <a:ln/>
        </p:spPr>
        <p:txBody>
          <a:bodyPr/>
          <a:lstStyle>
            <a:lvl1pPr>
              <a:defRPr>
                <a:latin typeface="Calibri" panose="020F0502020204030204" pitchFamily="34" charset="0"/>
                <a:cs typeface="Calibri" panose="020F0502020204030204" pitchFamily="34" charset="0"/>
              </a:defRPr>
            </a:lvl1pPr>
          </a:lstStyle>
          <a:p>
            <a:endParaRPr lang="en-US" altLang="en-US" dirty="0"/>
          </a:p>
        </p:txBody>
      </p:sp>
      <p:sp>
        <p:nvSpPr>
          <p:cNvPr id="6" name="Rectangle 6"/>
          <p:cNvSpPr>
            <a:spLocks noGrp="1" noChangeArrowheads="1"/>
          </p:cNvSpPr>
          <p:nvPr>
            <p:ph type="sldNum" sz="quarter" idx="12"/>
          </p:nvPr>
        </p:nvSpPr>
        <p:spPr>
          <a:xfrm>
            <a:off x="11080228" y="6395485"/>
            <a:ext cx="394744" cy="306705"/>
          </a:xfrm>
          <a:ln/>
        </p:spPr>
        <p:txBody>
          <a:bodyPr/>
          <a:lstStyle>
            <a:lvl1pPr>
              <a:defRPr>
                <a:latin typeface="Calibri" panose="020F0502020204030204" pitchFamily="34" charset="0"/>
                <a:cs typeface="Calibri" panose="020F0502020204030204" pitchFamily="34" charset="0"/>
              </a:defRPr>
            </a:lvl1pPr>
          </a:lstStyle>
          <a:p>
            <a:fld id="{F91A98AC-DDC3-4EF0-B34A-2A577380D5C9}" type="slidenum">
              <a:rPr lang="en-US" altLang="en-US" smtClean="0"/>
              <a:pPr/>
              <a:t>‹#›</a:t>
            </a:fld>
            <a:endParaRPr lang="en-US" altLang="en-US" dirty="0"/>
          </a:p>
        </p:txBody>
      </p:sp>
      <p:sp>
        <p:nvSpPr>
          <p:cNvPr id="7" name="Subtitle 2">
            <a:extLst>
              <a:ext uri="{FF2B5EF4-FFF2-40B4-BE49-F238E27FC236}">
                <a16:creationId xmlns:a16="http://schemas.microsoft.com/office/drawing/2014/main" id="{DA3FBCF2-11AD-4CED-A483-8148DE95DC30}"/>
              </a:ext>
            </a:extLst>
          </p:cNvPr>
          <p:cNvSpPr txBox="1">
            <a:spLocks/>
          </p:cNvSpPr>
          <p:nvPr userDrawn="1"/>
        </p:nvSpPr>
        <p:spPr bwMode="auto">
          <a:xfrm>
            <a:off x="914400" y="4549241"/>
            <a:ext cx="8534400" cy="97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2400" b="1">
                <a:solidFill>
                  <a:schemeClr val="tx1"/>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000" b="1">
                <a:solidFill>
                  <a:schemeClr val="tx1"/>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1800" b="1">
                <a:solidFill>
                  <a:schemeClr val="tx1"/>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1600" b="1">
                <a:solidFill>
                  <a:schemeClr val="tx1"/>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1400" b="1">
                <a:solidFill>
                  <a:schemeClr val="tx1"/>
                </a:solidFill>
                <a:latin typeface="+mn-lt"/>
                <a:ea typeface="MS PGothic" panose="020B0600070205080204" pitchFamily="34" charset="-128"/>
              </a:defRPr>
            </a:lvl5pPr>
            <a:lvl6pPr marL="2286000" indent="0" algn="ctr" rtl="0" eaLnBrk="0" fontAlgn="base" hangingPunct="0">
              <a:spcBef>
                <a:spcPct val="20000"/>
              </a:spcBef>
              <a:spcAft>
                <a:spcPct val="0"/>
              </a:spcAft>
              <a:buNone/>
              <a:defRPr b="1">
                <a:solidFill>
                  <a:schemeClr val="tx1"/>
                </a:solidFill>
                <a:latin typeface="+mn-lt"/>
                <a:ea typeface="+mn-ea"/>
              </a:defRPr>
            </a:lvl6pPr>
            <a:lvl7pPr marL="2743200" indent="0" algn="ctr" rtl="0" eaLnBrk="0" fontAlgn="base" hangingPunct="0">
              <a:spcBef>
                <a:spcPct val="20000"/>
              </a:spcBef>
              <a:spcAft>
                <a:spcPct val="0"/>
              </a:spcAft>
              <a:buNone/>
              <a:defRPr b="1">
                <a:solidFill>
                  <a:schemeClr val="tx1"/>
                </a:solidFill>
                <a:latin typeface="+mn-lt"/>
                <a:ea typeface="+mn-ea"/>
              </a:defRPr>
            </a:lvl7pPr>
            <a:lvl8pPr marL="3200400" indent="0" algn="ctr" rtl="0" eaLnBrk="0" fontAlgn="base" hangingPunct="0">
              <a:spcBef>
                <a:spcPct val="20000"/>
              </a:spcBef>
              <a:spcAft>
                <a:spcPct val="0"/>
              </a:spcAft>
              <a:buNone/>
              <a:defRPr b="1">
                <a:solidFill>
                  <a:schemeClr val="tx1"/>
                </a:solidFill>
                <a:latin typeface="+mn-lt"/>
                <a:ea typeface="+mn-ea"/>
              </a:defRPr>
            </a:lvl8pPr>
            <a:lvl9pPr marL="3657600" indent="0" algn="ctr" rtl="0" eaLnBrk="0" fontAlgn="base" hangingPunct="0">
              <a:spcBef>
                <a:spcPct val="20000"/>
              </a:spcBef>
              <a:spcAft>
                <a:spcPct val="0"/>
              </a:spcAft>
              <a:buNone/>
              <a:defRPr b="1">
                <a:solidFill>
                  <a:schemeClr val="tx1"/>
                </a:solidFill>
                <a:latin typeface="+mn-lt"/>
                <a:ea typeface="+mn-ea"/>
              </a:defRPr>
            </a:lvl9pPr>
          </a:lstStyle>
          <a:p>
            <a:endParaRPr lang="en-US" sz="2000" kern="0" dirty="0"/>
          </a:p>
        </p:txBody>
      </p:sp>
      <p:pic>
        <p:nvPicPr>
          <p:cNvPr id="8" name="Picture 2">
            <a:extLst>
              <a:ext uri="{FF2B5EF4-FFF2-40B4-BE49-F238E27FC236}">
                <a16:creationId xmlns:a16="http://schemas.microsoft.com/office/drawing/2014/main" id="{DEF6256A-23F6-4FB3-8698-DC03EACB8E3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55346" y="5635981"/>
            <a:ext cx="4508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95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E7BC8B12-78AA-4B20-9C16-29275D4AA4E8}" type="slidenum">
              <a:rPr lang="en-US" altLang="en-US"/>
              <a:pPr/>
              <a:t>‹#›</a:t>
            </a:fld>
            <a:endParaRPr lang="en-US" altLang="en-US"/>
          </a:p>
        </p:txBody>
      </p:sp>
    </p:spTree>
    <p:extLst>
      <p:ext uri="{BB962C8B-B14F-4D97-AF65-F5344CB8AC3E}">
        <p14:creationId xmlns:p14="http://schemas.microsoft.com/office/powerpoint/2010/main" val="41529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08482C52-27A9-4937-848E-3FC38F6A83DD}" type="slidenum">
              <a:rPr lang="en-US" altLang="en-US"/>
              <a:pPr/>
              <a:t>‹#›</a:t>
            </a:fld>
            <a:endParaRPr lang="en-US" altLang="en-US"/>
          </a:p>
        </p:txBody>
      </p:sp>
    </p:spTree>
    <p:extLst>
      <p:ext uri="{BB962C8B-B14F-4D97-AF65-F5344CB8AC3E}">
        <p14:creationId xmlns:p14="http://schemas.microsoft.com/office/powerpoint/2010/main" val="229825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04800"/>
            <a:ext cx="25908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0"/>
            <a:ext cx="75692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6E24233F-A1DE-4CD3-8DD5-41D7DF2AAF41}" type="slidenum">
              <a:rPr lang="en-US" altLang="en-US"/>
              <a:pPr/>
              <a:t>‹#›</a:t>
            </a:fld>
            <a:endParaRPr lang="en-US" altLang="en-US"/>
          </a:p>
        </p:txBody>
      </p:sp>
    </p:spTree>
    <p:extLst>
      <p:ext uri="{BB962C8B-B14F-4D97-AF65-F5344CB8AC3E}">
        <p14:creationId xmlns:p14="http://schemas.microsoft.com/office/powerpoint/2010/main" val="355963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6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4CA3CF94-37B0-4BC7-9FC8-223A9539BF73}" type="slidenum">
              <a:rPr lang="en-US" altLang="en-US"/>
              <a:pPr/>
              <a:t>‹#›</a:t>
            </a:fld>
            <a:endParaRPr lang="en-US" altLang="en-US"/>
          </a:p>
        </p:txBody>
      </p:sp>
    </p:spTree>
    <p:extLst>
      <p:ext uri="{BB962C8B-B14F-4D97-AF65-F5344CB8AC3E}">
        <p14:creationId xmlns:p14="http://schemas.microsoft.com/office/powerpoint/2010/main" val="71715600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53A1A513-8B47-4F75-94EF-522421F194D0}" type="slidenum">
              <a:rPr lang="en-US" altLang="en-US"/>
              <a:pPr/>
              <a:t>‹#›</a:t>
            </a:fld>
            <a:endParaRPr lang="en-US" altLang="en-US"/>
          </a:p>
        </p:txBody>
      </p:sp>
    </p:spTree>
    <p:extLst>
      <p:ext uri="{BB962C8B-B14F-4D97-AF65-F5344CB8AC3E}">
        <p14:creationId xmlns:p14="http://schemas.microsoft.com/office/powerpoint/2010/main" val="184093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5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4CA3CF94-37B0-4BC7-9FC8-223A9539BF73}" type="slidenum">
              <a:rPr lang="en-US" altLang="en-US"/>
              <a:pPr/>
              <a:t>‹#›</a:t>
            </a:fld>
            <a:endParaRPr lang="en-US" altLang="en-US"/>
          </a:p>
        </p:txBody>
      </p:sp>
      <p:sp>
        <p:nvSpPr>
          <p:cNvPr id="7" name="Google Shape;11;p1"/>
          <p:cNvSpPr txBox="1"/>
          <p:nvPr userDrawn="1"/>
        </p:nvSpPr>
        <p:spPr>
          <a:xfrm>
            <a:off x="11330656" y="6387290"/>
            <a:ext cx="548700" cy="2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999999"/>
                </a:solidFill>
                <a:latin typeface="Calibri"/>
                <a:ea typeface="Calibri"/>
                <a:cs typeface="Calibri"/>
                <a:sym typeface="Calibri"/>
              </a:rPr>
              <a:t>|</a:t>
            </a:r>
            <a:endParaRPr sz="1200" dirty="0">
              <a:solidFill>
                <a:srgbClr val="999999"/>
              </a:solidFill>
              <a:latin typeface="Calibri"/>
              <a:ea typeface="Calibri"/>
              <a:cs typeface="Calibri"/>
              <a:sym typeface="Calibri"/>
            </a:endParaRPr>
          </a:p>
        </p:txBody>
      </p:sp>
    </p:spTree>
    <p:extLst>
      <p:ext uri="{BB962C8B-B14F-4D97-AF65-F5344CB8AC3E}">
        <p14:creationId xmlns:p14="http://schemas.microsoft.com/office/powerpoint/2010/main" val="35337475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4478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CB55FFEB-4DAC-4C15-B104-CC65A0DD25F1}" type="slidenum">
              <a:rPr lang="en-US" altLang="en-US"/>
              <a:pPr/>
              <a:t>‹#›</a:t>
            </a:fld>
            <a:endParaRPr lang="en-US" altLang="en-US"/>
          </a:p>
        </p:txBody>
      </p:sp>
    </p:spTree>
    <p:extLst>
      <p:ext uri="{BB962C8B-B14F-4D97-AF65-F5344CB8AC3E}">
        <p14:creationId xmlns:p14="http://schemas.microsoft.com/office/powerpoint/2010/main" val="94653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DAC37138-AF97-4BA9-8F62-4741ED3CCB96}" type="slidenum">
              <a:rPr lang="en-US" altLang="en-US"/>
              <a:pPr/>
              <a:t>‹#›</a:t>
            </a:fld>
            <a:endParaRPr lang="en-US" altLang="en-US"/>
          </a:p>
        </p:txBody>
      </p:sp>
    </p:spTree>
    <p:extLst>
      <p:ext uri="{BB962C8B-B14F-4D97-AF65-F5344CB8AC3E}">
        <p14:creationId xmlns:p14="http://schemas.microsoft.com/office/powerpoint/2010/main" val="162256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C1AFC73B-06F9-4D6D-86DF-1288413FBDFF}" type="slidenum">
              <a:rPr lang="en-US" altLang="en-US"/>
              <a:pPr/>
              <a:t>‹#›</a:t>
            </a:fld>
            <a:endParaRPr lang="en-US" altLang="en-US"/>
          </a:p>
        </p:txBody>
      </p:sp>
    </p:spTree>
    <p:extLst>
      <p:ext uri="{BB962C8B-B14F-4D97-AF65-F5344CB8AC3E}">
        <p14:creationId xmlns:p14="http://schemas.microsoft.com/office/powerpoint/2010/main" val="358038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84EEB8B8-5816-4969-A9AA-28F944E80C41}" type="slidenum">
              <a:rPr lang="en-US" altLang="en-US"/>
              <a:pPr/>
              <a:t>‹#›</a:t>
            </a:fld>
            <a:endParaRPr lang="en-US" altLang="en-US"/>
          </a:p>
        </p:txBody>
      </p:sp>
    </p:spTree>
    <p:extLst>
      <p:ext uri="{BB962C8B-B14F-4D97-AF65-F5344CB8AC3E}">
        <p14:creationId xmlns:p14="http://schemas.microsoft.com/office/powerpoint/2010/main" val="261715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813D55DD-136E-45B1-A630-E6B8A7B68FEB}" type="slidenum">
              <a:rPr lang="en-US" altLang="en-US"/>
              <a:pPr/>
              <a:t>‹#›</a:t>
            </a:fld>
            <a:endParaRPr lang="en-US" altLang="en-US"/>
          </a:p>
        </p:txBody>
      </p:sp>
    </p:spTree>
    <p:extLst>
      <p:ext uri="{BB962C8B-B14F-4D97-AF65-F5344CB8AC3E}">
        <p14:creationId xmlns:p14="http://schemas.microsoft.com/office/powerpoint/2010/main" val="86729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2435" y="456794"/>
            <a:ext cx="11171171" cy="54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532435" y="1349677"/>
            <a:ext cx="11215212" cy="47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554506" y="6412806"/>
            <a:ext cx="1828800" cy="254515"/>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cs typeface="Calibri" panose="020F0502020204030204" pitchFamily="34" charset="0"/>
              </a:defRPr>
            </a:lvl1pPr>
          </a:lstStyle>
          <a:p>
            <a:endParaRPr lang="en-US" altLang="en-US"/>
          </a:p>
        </p:txBody>
      </p:sp>
      <p:sp>
        <p:nvSpPr>
          <p:cNvPr id="1029" name="Rectangle 5"/>
          <p:cNvSpPr>
            <a:spLocks noGrp="1" noChangeArrowheads="1"/>
          </p:cNvSpPr>
          <p:nvPr>
            <p:ph type="ftr" sz="quarter" idx="3"/>
          </p:nvPr>
        </p:nvSpPr>
        <p:spPr bwMode="auto">
          <a:xfrm>
            <a:off x="4209641" y="6411102"/>
            <a:ext cx="3860800" cy="257925"/>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200">
                <a:latin typeface="Calibri" panose="020F0502020204030204" pitchFamily="34" charset="0"/>
                <a:cs typeface="Calibri" panose="020F0502020204030204" pitchFamily="34" charset="0"/>
              </a:defRPr>
            </a:lvl1pPr>
          </a:lstStyle>
          <a:p>
            <a:endParaRPr lang="en-US" altLang="en-US"/>
          </a:p>
        </p:txBody>
      </p:sp>
      <p:sp>
        <p:nvSpPr>
          <p:cNvPr id="1030" name="Rectangle 6"/>
          <p:cNvSpPr>
            <a:spLocks noGrp="1" noChangeArrowheads="1"/>
          </p:cNvSpPr>
          <p:nvPr>
            <p:ph type="sldNum" sz="quarter" idx="4"/>
          </p:nvPr>
        </p:nvSpPr>
        <p:spPr bwMode="auto">
          <a:xfrm>
            <a:off x="11068050" y="6434915"/>
            <a:ext cx="385219" cy="238124"/>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cs typeface="Calibri" panose="020F0502020204030204" pitchFamily="34" charset="0"/>
              </a:defRPr>
            </a:lvl1pPr>
          </a:lstStyle>
          <a:p>
            <a:fld id="{E9971AA4-9525-436F-B4A6-38E729B6FB93}" type="slidenum">
              <a:rPr lang="en-US" altLang="en-US" smtClean="0"/>
              <a:pPr/>
              <a:t>‹#›</a:t>
            </a:fld>
            <a:endParaRPr lang="en-US" altLang="en-US" dirty="0"/>
          </a:p>
        </p:txBody>
      </p:sp>
      <p:pic>
        <p:nvPicPr>
          <p:cNvPr id="11" name="Picture 10">
            <a:extLst>
              <a:ext uri="{FF2B5EF4-FFF2-40B4-BE49-F238E27FC236}">
                <a16:creationId xmlns:a16="http://schemas.microsoft.com/office/drawing/2014/main" id="{6EC602DB-C014-4446-BEAF-A1CD61DE4FC1}"/>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0856157" y="89474"/>
            <a:ext cx="891490" cy="910881"/>
          </a:xfrm>
          <a:prstGeom prst="rect">
            <a:avLst/>
          </a:prstGeom>
        </p:spPr>
      </p:pic>
      <p:sp>
        <p:nvSpPr>
          <p:cNvPr id="12" name="Line 7">
            <a:extLst>
              <a:ext uri="{FF2B5EF4-FFF2-40B4-BE49-F238E27FC236}">
                <a16:creationId xmlns:a16="http://schemas.microsoft.com/office/drawing/2014/main" id="{9D0B573B-ACEA-4AC7-B5B3-24CC9F08A0BB}"/>
              </a:ext>
            </a:extLst>
          </p:cNvPr>
          <p:cNvSpPr>
            <a:spLocks noChangeShapeType="1"/>
          </p:cNvSpPr>
          <p:nvPr userDrawn="1"/>
        </p:nvSpPr>
        <p:spPr bwMode="auto">
          <a:xfrm>
            <a:off x="554506" y="1114710"/>
            <a:ext cx="11149100" cy="30595"/>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8">
            <a:extLst>
              <a:ext uri="{FF2B5EF4-FFF2-40B4-BE49-F238E27FC236}">
                <a16:creationId xmlns:a16="http://schemas.microsoft.com/office/drawing/2014/main" id="{A1D3EFFC-76C1-4157-A370-07C3AFFCCF5C}"/>
              </a:ext>
            </a:extLst>
          </p:cNvPr>
          <p:cNvSpPr>
            <a:spLocks noChangeShapeType="1"/>
          </p:cNvSpPr>
          <p:nvPr userDrawn="1"/>
        </p:nvSpPr>
        <p:spPr bwMode="auto">
          <a:xfrm>
            <a:off x="554506" y="1251236"/>
            <a:ext cx="11149100" cy="0"/>
          </a:xfrm>
          <a:prstGeom prst="line">
            <a:avLst/>
          </a:prstGeom>
          <a:noFill/>
          <a:ln w="508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1276928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hdr="0" ftr="0" dt="0"/>
  <p:txStyles>
    <p:title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080/03081060.2013.818274" TargetMode="External"/><Relationship Id="rId2" Type="http://schemas.openxmlformats.org/officeDocument/2006/relationships/hyperlink" Target="https://doi.org/10.3141/1982-18"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4.png"/><Relationship Id="rId39" Type="http://schemas.openxmlformats.org/officeDocument/2006/relationships/image" Target="../media/image17.png"/><Relationship Id="rId21" Type="http://schemas.openxmlformats.org/officeDocument/2006/relationships/tags" Target="../tags/tag21.xml"/><Relationship Id="rId34" Type="http://schemas.openxmlformats.org/officeDocument/2006/relationships/image" Target="../media/image12.png"/><Relationship Id="rId42" Type="http://schemas.openxmlformats.org/officeDocument/2006/relationships/image" Target="../media/image20.png"/><Relationship Id="rId47" Type="http://schemas.openxmlformats.org/officeDocument/2006/relationships/image" Target="../media/image25.pn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image" Target="../media/image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1.xml"/><Relationship Id="rId32" Type="http://schemas.openxmlformats.org/officeDocument/2006/relationships/image" Target="../media/image10.png"/><Relationship Id="rId37" Type="http://schemas.openxmlformats.org/officeDocument/2006/relationships/image" Target="../media/image15.png"/><Relationship Id="rId40" Type="http://schemas.openxmlformats.org/officeDocument/2006/relationships/image" Target="../media/image18.png"/><Relationship Id="rId45" Type="http://schemas.openxmlformats.org/officeDocument/2006/relationships/image" Target="../media/image23.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2.xml"/><Relationship Id="rId28" Type="http://schemas.openxmlformats.org/officeDocument/2006/relationships/image" Target="../media/image6.png"/><Relationship Id="rId36" Type="http://schemas.openxmlformats.org/officeDocument/2006/relationships/image" Target="../media/image14.png"/><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9.png"/><Relationship Id="rId44" Type="http://schemas.openxmlformats.org/officeDocument/2006/relationships/image" Target="../media/image2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5.png"/><Relationship Id="rId30" Type="http://schemas.openxmlformats.org/officeDocument/2006/relationships/image" Target="../media/image8.png"/><Relationship Id="rId35" Type="http://schemas.openxmlformats.org/officeDocument/2006/relationships/image" Target="../media/image13.png"/><Relationship Id="rId43" Type="http://schemas.openxmlformats.org/officeDocument/2006/relationships/image" Target="../media/image21.png"/><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3.png"/><Relationship Id="rId33" Type="http://schemas.openxmlformats.org/officeDocument/2006/relationships/image" Target="../media/image11.png"/><Relationship Id="rId38" Type="http://schemas.openxmlformats.org/officeDocument/2006/relationships/image" Target="../media/image16.png"/><Relationship Id="rId46" Type="http://schemas.openxmlformats.org/officeDocument/2006/relationships/image" Target="../media/image24.png"/><Relationship Id="rId20" Type="http://schemas.openxmlformats.org/officeDocument/2006/relationships/tags" Target="../tags/tag20.xml"/><Relationship Id="rId41" Type="http://schemas.openxmlformats.org/officeDocument/2006/relationships/image" Target="../media/image19.png"/></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6.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5.png"/><Relationship Id="rId17" Type="http://schemas.openxmlformats.org/officeDocument/2006/relationships/image" Target="../media/image22.png"/><Relationship Id="rId2" Type="http://schemas.openxmlformats.org/officeDocument/2006/relationships/tags" Target="../tags/tag24.xml"/><Relationship Id="rId16" Type="http://schemas.openxmlformats.org/officeDocument/2006/relationships/image" Target="../media/image11.pn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4.png"/><Relationship Id="rId5" Type="http://schemas.openxmlformats.org/officeDocument/2006/relationships/tags" Target="../tags/tag27.xml"/><Relationship Id="rId15" Type="http://schemas.openxmlformats.org/officeDocument/2006/relationships/image" Target="../media/image10.png"/><Relationship Id="rId10" Type="http://schemas.openxmlformats.org/officeDocument/2006/relationships/image" Target="../media/image3.png"/><Relationship Id="rId4" Type="http://schemas.openxmlformats.org/officeDocument/2006/relationships/tags" Target="../tags/tag26.xml"/><Relationship Id="rId9" Type="http://schemas.openxmlformats.org/officeDocument/2006/relationships/notesSlide" Target="../notesSlides/notesSlide2.xml"/><Relationship Id="rId1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30.png"/><Relationship Id="rId3" Type="http://schemas.openxmlformats.org/officeDocument/2006/relationships/tags" Target="../tags/tag32.xml"/><Relationship Id="rId7" Type="http://schemas.openxmlformats.org/officeDocument/2006/relationships/slideLayout" Target="../slideLayouts/slideLayout2.xml"/><Relationship Id="rId12" Type="http://schemas.openxmlformats.org/officeDocument/2006/relationships/image" Target="../media/image29.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28.png"/><Relationship Id="rId5" Type="http://schemas.openxmlformats.org/officeDocument/2006/relationships/tags" Target="../tags/tag34.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3.xml"/><Relationship Id="rId9" Type="http://schemas.openxmlformats.org/officeDocument/2006/relationships/image" Target="../media/image26.png"/><Relationship Id="rId14" Type="http://schemas.openxmlformats.org/officeDocument/2006/relationships/image" Target="../media/image31.png"/></Relationships>
</file>

<file path=ppt/slides/_rels/slide7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30.png"/><Relationship Id="rId3" Type="http://schemas.openxmlformats.org/officeDocument/2006/relationships/tags" Target="../tags/tag38.xml"/><Relationship Id="rId7" Type="http://schemas.openxmlformats.org/officeDocument/2006/relationships/slideLayout" Target="../slideLayouts/slideLayout2.xml"/><Relationship Id="rId12" Type="http://schemas.openxmlformats.org/officeDocument/2006/relationships/image" Target="../media/image29.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28.png"/><Relationship Id="rId5" Type="http://schemas.openxmlformats.org/officeDocument/2006/relationships/tags" Target="../tags/tag40.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9.xml"/><Relationship Id="rId9" Type="http://schemas.openxmlformats.org/officeDocument/2006/relationships/image" Target="../media/image26.png"/><Relationship Id="rId1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8538" y="1714257"/>
            <a:ext cx="10363200" cy="1470025"/>
          </a:xfrm>
        </p:spPr>
        <p:txBody>
          <a:bodyPr/>
          <a:lstStyle/>
          <a:p>
            <a:pPr algn="ctr"/>
            <a:r>
              <a:rPr lang="en-US" sz="3600" dirty="0"/>
              <a:t>Automated Vehicle Interaction with Pedestrians</a:t>
            </a:r>
          </a:p>
        </p:txBody>
      </p:sp>
      <p:sp>
        <p:nvSpPr>
          <p:cNvPr id="3" name="Subtitle 2"/>
          <p:cNvSpPr>
            <a:spLocks noGrp="1"/>
          </p:cNvSpPr>
          <p:nvPr>
            <p:ph type="subTitle" idx="1"/>
          </p:nvPr>
        </p:nvSpPr>
        <p:spPr>
          <a:xfrm>
            <a:off x="1277815" y="3868615"/>
            <a:ext cx="9888415" cy="1752600"/>
          </a:xfrm>
        </p:spPr>
        <p:txBody>
          <a:bodyPr/>
          <a:lstStyle/>
          <a:p>
            <a:pPr algn="l"/>
            <a:r>
              <a:rPr lang="en-US" sz="1800" dirty="0"/>
              <a:t>PIs: </a:t>
            </a:r>
          </a:p>
          <a:p>
            <a:pPr marL="457200" indent="-457200" algn="l">
              <a:buFont typeface="+mj-lt"/>
              <a:buAutoNum type="arabicPeriod"/>
            </a:pPr>
            <a:r>
              <a:rPr lang="en-US" sz="1800" dirty="0"/>
              <a:t>Lionel P. Robert Jr. (School of Information, UM-Ann Arbor)</a:t>
            </a:r>
          </a:p>
          <a:p>
            <a:pPr marL="457200" indent="-457200" algn="l">
              <a:buFont typeface="+mj-lt"/>
              <a:buAutoNum type="arabicPeriod"/>
            </a:pPr>
            <a:r>
              <a:rPr lang="en-US" sz="1800" dirty="0"/>
              <a:t>Dawn M. </a:t>
            </a:r>
            <a:r>
              <a:rPr lang="en-US" sz="1800" dirty="0" err="1"/>
              <a:t>Tilbury</a:t>
            </a:r>
            <a:r>
              <a:rPr lang="en-US" sz="1800" dirty="0"/>
              <a:t> (Mechanical Engineering, UM-Ann Arbor)</a:t>
            </a:r>
          </a:p>
          <a:p>
            <a:pPr marL="457200" indent="-457200" algn="l">
              <a:buFont typeface="+mj-lt"/>
              <a:buAutoNum type="arabicPeriod"/>
            </a:pPr>
            <a:r>
              <a:rPr lang="en-US" sz="1800" dirty="0"/>
              <a:t>Xi (Jessie) Yang (Industrial and Operations Engineering, UM-Ann Arbor)</a:t>
            </a:r>
          </a:p>
          <a:p>
            <a:pPr marL="457200" indent="-457200" algn="l">
              <a:buFont typeface="+mj-lt"/>
              <a:buAutoNum type="arabicPeriod"/>
            </a:pPr>
            <a:r>
              <a:rPr lang="en-US" sz="1800" dirty="0" err="1"/>
              <a:t>Anuj</a:t>
            </a:r>
            <a:r>
              <a:rPr lang="en-US" sz="1800" dirty="0"/>
              <a:t> K. Pradhan (Mechanical and Industrial Engineering, </a:t>
            </a:r>
            <a:r>
              <a:rPr lang="en-US" sz="1800" dirty="0" err="1"/>
              <a:t>Umass</a:t>
            </a:r>
            <a:r>
              <a:rPr lang="en-US" sz="1800" dirty="0"/>
              <a:t>-Amherst)</a:t>
            </a:r>
          </a:p>
          <a:p>
            <a:pPr algn="l"/>
            <a:endParaRPr lang="en-US" sz="1800" dirty="0"/>
          </a:p>
          <a:p>
            <a:pPr algn="l"/>
            <a:r>
              <a:rPr lang="en-US" sz="1800" dirty="0"/>
              <a:t>Student: Suresh Kumaar Jayaraman (Mechanical Engineering, UM-Ann Arbor)</a:t>
            </a:r>
          </a:p>
          <a:p>
            <a:pPr algn="l"/>
            <a:endParaRPr lang="en-US" sz="1800" dirty="0"/>
          </a:p>
          <a:p>
            <a:pPr algn="l"/>
            <a:endParaRPr lang="en-US" sz="1800" dirty="0"/>
          </a:p>
        </p:txBody>
      </p:sp>
    </p:spTree>
    <p:extLst>
      <p:ext uri="{BB962C8B-B14F-4D97-AF65-F5344CB8AC3E}">
        <p14:creationId xmlns:p14="http://schemas.microsoft.com/office/powerpoint/2010/main" val="884082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prediction model – long term dynamics</a:t>
            </a:r>
          </a:p>
        </p:txBody>
      </p:sp>
      <p:sp>
        <p:nvSpPr>
          <p:cNvPr id="4" name="Slide Number Placeholder 3"/>
          <p:cNvSpPr>
            <a:spLocks noGrp="1"/>
          </p:cNvSpPr>
          <p:nvPr>
            <p:ph type="sldNum" sz="quarter" idx="12"/>
          </p:nvPr>
        </p:nvSpPr>
        <p:spPr>
          <a:xfrm>
            <a:off x="11028901" y="6453117"/>
            <a:ext cx="385219" cy="238124"/>
          </a:xfrm>
        </p:spPr>
        <p:txBody>
          <a:bodyPr/>
          <a:lstStyle/>
          <a:p>
            <a:fld id="{4CA3CF94-37B0-4BC7-9FC8-223A9539BF73}" type="slidenum">
              <a:rPr lang="en-US" altLang="en-US" smtClean="0"/>
              <a:pPr/>
              <a:t>10</a:t>
            </a:fld>
            <a:endParaRPr lang="en-US" altLang="en-US" dirty="0"/>
          </a:p>
        </p:txBody>
      </p:sp>
      <p:sp>
        <p:nvSpPr>
          <p:cNvPr id="23" name="Rectangle 22">
            <a:extLst>
              <a:ext uri="{FF2B5EF4-FFF2-40B4-BE49-F238E27FC236}">
                <a16:creationId xmlns:a16="http://schemas.microsoft.com/office/drawing/2014/main" id="{B9A90570-19B4-4BA6-BA0A-CBD240B3E9C7}"/>
              </a:ext>
            </a:extLst>
          </p:cNvPr>
          <p:cNvSpPr/>
          <p:nvPr/>
        </p:nvSpPr>
        <p:spPr>
          <a:xfrm>
            <a:off x="1873389" y="2990639"/>
            <a:ext cx="3001010" cy="1269937"/>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Discrete states, continuous states and features at instances when gap is evaluated</a:t>
            </a:r>
          </a:p>
        </p:txBody>
      </p:sp>
      <p:sp>
        <p:nvSpPr>
          <p:cNvPr id="25" name="Right Arrow 20 2">
            <a:extLst>
              <a:ext uri="{FF2B5EF4-FFF2-40B4-BE49-F238E27FC236}">
                <a16:creationId xmlns:a16="http://schemas.microsoft.com/office/drawing/2014/main" id="{D6E5F585-591F-4C1F-98CE-346D9E91CFDB}"/>
              </a:ext>
            </a:extLst>
          </p:cNvPr>
          <p:cNvSpPr/>
          <p:nvPr/>
        </p:nvSpPr>
        <p:spPr>
          <a:xfrm>
            <a:off x="5009829" y="35084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71B3E8-3D2E-43F9-A661-12DF50465494}"/>
              </a:ext>
            </a:extLst>
          </p:cNvPr>
          <p:cNvSpPr/>
          <p:nvPr/>
        </p:nvSpPr>
        <p:spPr>
          <a:xfrm>
            <a:off x="8654123" y="3025076"/>
            <a:ext cx="2030862" cy="1269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Sequence of probabilities of discrete states</a:t>
            </a:r>
          </a:p>
        </p:txBody>
      </p:sp>
      <p:sp>
        <p:nvSpPr>
          <p:cNvPr id="29" name="Right Arrow 21 2">
            <a:extLst>
              <a:ext uri="{FF2B5EF4-FFF2-40B4-BE49-F238E27FC236}">
                <a16:creationId xmlns:a16="http://schemas.microsoft.com/office/drawing/2014/main" id="{D44F552E-4BE4-4F99-B7C4-DBB84634E349}"/>
              </a:ext>
            </a:extLst>
          </p:cNvPr>
          <p:cNvSpPr/>
          <p:nvPr/>
        </p:nvSpPr>
        <p:spPr>
          <a:xfrm>
            <a:off x="6743067" y="3510780"/>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0F970AE-252C-4E78-AEA9-02D648BB48CD}"/>
              </a:ext>
            </a:extLst>
          </p:cNvPr>
          <p:cNvSpPr txBox="1"/>
          <p:nvPr/>
        </p:nvSpPr>
        <p:spPr>
          <a:xfrm>
            <a:off x="2805956" y="2463233"/>
            <a:ext cx="954107" cy="461665"/>
          </a:xfrm>
          <a:prstGeom prst="rect">
            <a:avLst/>
          </a:prstGeom>
          <a:noFill/>
        </p:spPr>
        <p:txBody>
          <a:bodyPr wrap="none" rtlCol="0">
            <a:spAutoFit/>
          </a:bodyPr>
          <a:lstStyle/>
          <a:p>
            <a:r>
              <a:rPr lang="en-US" dirty="0">
                <a:cs typeface="Times" panose="02020603050405020304" pitchFamily="18" charset="0"/>
              </a:rPr>
              <a:t>Inputs</a:t>
            </a:r>
          </a:p>
        </p:txBody>
      </p:sp>
      <p:sp>
        <p:nvSpPr>
          <p:cNvPr id="32" name="TextBox 31">
            <a:extLst>
              <a:ext uri="{FF2B5EF4-FFF2-40B4-BE49-F238E27FC236}">
                <a16:creationId xmlns:a16="http://schemas.microsoft.com/office/drawing/2014/main" id="{AB044D9B-4B65-4979-9DCE-2951170C58F3}"/>
              </a:ext>
            </a:extLst>
          </p:cNvPr>
          <p:cNvSpPr txBox="1"/>
          <p:nvPr/>
        </p:nvSpPr>
        <p:spPr>
          <a:xfrm>
            <a:off x="9150020" y="2463234"/>
            <a:ext cx="1039067" cy="461665"/>
          </a:xfrm>
          <a:prstGeom prst="rect">
            <a:avLst/>
          </a:prstGeom>
          <a:noFill/>
        </p:spPr>
        <p:txBody>
          <a:bodyPr wrap="none" rtlCol="0">
            <a:spAutoFit/>
          </a:bodyPr>
          <a:lstStyle/>
          <a:p>
            <a:r>
              <a:rPr lang="en-US" dirty="0">
                <a:cs typeface="Times" panose="02020603050405020304" pitchFamily="18" charset="0"/>
              </a:rPr>
              <a:t>Output</a:t>
            </a:r>
          </a:p>
        </p:txBody>
      </p:sp>
      <p:sp>
        <p:nvSpPr>
          <p:cNvPr id="60" name="Rectangle: Rounded Corners 59">
            <a:extLst>
              <a:ext uri="{FF2B5EF4-FFF2-40B4-BE49-F238E27FC236}">
                <a16:creationId xmlns:a16="http://schemas.microsoft.com/office/drawing/2014/main" id="{B87261DF-F194-4DF6-9DD7-2040DDD92E0C}"/>
              </a:ext>
            </a:extLst>
          </p:cNvPr>
          <p:cNvSpPr/>
          <p:nvPr/>
        </p:nvSpPr>
        <p:spPr bwMode="auto">
          <a:xfrm>
            <a:off x="1404464" y="2188598"/>
            <a:ext cx="9624437" cy="2630292"/>
          </a:xfrm>
          <a:prstGeom prst="round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36" name="Rectangle 35">
            <a:extLst>
              <a:ext uri="{FF2B5EF4-FFF2-40B4-BE49-F238E27FC236}">
                <a16:creationId xmlns:a16="http://schemas.microsoft.com/office/drawing/2014/main" id="{FCBA909B-2FDE-43E2-93E5-FB52CAE0B74F}"/>
              </a:ext>
            </a:extLst>
          </p:cNvPr>
          <p:cNvSpPr/>
          <p:nvPr/>
        </p:nvSpPr>
        <p:spPr>
          <a:xfrm>
            <a:off x="5886120" y="3160999"/>
            <a:ext cx="1713894" cy="998091"/>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Probabilistic Classifier</a:t>
            </a:r>
          </a:p>
        </p:txBody>
      </p:sp>
      <p:sp>
        <p:nvSpPr>
          <p:cNvPr id="3" name="TextBox 2"/>
          <p:cNvSpPr txBox="1"/>
          <p:nvPr/>
        </p:nvSpPr>
        <p:spPr>
          <a:xfrm>
            <a:off x="542825" y="5482338"/>
            <a:ext cx="10202859"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mj-lt"/>
              </a:rPr>
              <a:t>Features would include vehicle dynamics, interaction parameters, traffic characteristics and pedestrian dynamics</a:t>
            </a:r>
          </a:p>
        </p:txBody>
      </p:sp>
      <p:sp>
        <p:nvSpPr>
          <p:cNvPr id="5" name="Rectangle 4">
            <a:extLst>
              <a:ext uri="{FF2B5EF4-FFF2-40B4-BE49-F238E27FC236}">
                <a16:creationId xmlns:a16="http://schemas.microsoft.com/office/drawing/2014/main" id="{0F6240F4-BD7F-4D1D-8045-496A443E40CF}"/>
              </a:ext>
            </a:extLst>
          </p:cNvPr>
          <p:cNvSpPr/>
          <p:nvPr/>
        </p:nvSpPr>
        <p:spPr>
          <a:xfrm>
            <a:off x="570245" y="1368238"/>
            <a:ext cx="10202859" cy="400110"/>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Discrete State transitions (long-term behavior)</a:t>
            </a:r>
          </a:p>
        </p:txBody>
      </p:sp>
      <p:sp>
        <p:nvSpPr>
          <p:cNvPr id="19" name="Right Arrow 20 2">
            <a:extLst>
              <a:ext uri="{FF2B5EF4-FFF2-40B4-BE49-F238E27FC236}">
                <a16:creationId xmlns:a16="http://schemas.microsoft.com/office/drawing/2014/main" id="{A7D9AB7A-88F4-4F90-8D6C-1956FA503E50}"/>
              </a:ext>
            </a:extLst>
          </p:cNvPr>
          <p:cNvSpPr/>
          <p:nvPr/>
        </p:nvSpPr>
        <p:spPr>
          <a:xfrm>
            <a:off x="7842834" y="3538280"/>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03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9" grpId="0" animBg="1"/>
      <p:bldP spid="30" grpId="0"/>
      <p:bldP spid="32" grpId="0"/>
      <p:bldP spid="60" grpId="0" animBg="1"/>
      <p:bldP spid="36" grpId="0" animBg="1"/>
      <p:bldP spid="3"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CF1A-AA60-41E6-A3A9-25016595475D}"/>
              </a:ext>
            </a:extLst>
          </p:cNvPr>
          <p:cNvSpPr>
            <a:spLocks noGrp="1"/>
          </p:cNvSpPr>
          <p:nvPr>
            <p:ph type="title"/>
          </p:nvPr>
        </p:nvSpPr>
        <p:spPr/>
        <p:txBody>
          <a:bodyPr/>
          <a:lstStyle/>
          <a:p>
            <a:r>
              <a:rPr lang="en-US" dirty="0"/>
              <a:t>Classifier variants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C76B9C-6A03-45D0-86BE-A1993556F3F4}"/>
                  </a:ext>
                </a:extLst>
              </p:cNvPr>
              <p:cNvSpPr>
                <a:spLocks noGrp="1"/>
              </p:cNvSpPr>
              <p:nvPr>
                <p:ph idx="1"/>
              </p:nvPr>
            </p:nvSpPr>
            <p:spPr/>
            <p:txBody>
              <a:bodyPr/>
              <a:lstStyle/>
              <a:p>
                <a:r>
                  <a:rPr lang="en-US" b="0" dirty="0"/>
                  <a:t>Based on input type</a:t>
                </a:r>
              </a:p>
              <a:p>
                <a:pPr lvl="1"/>
                <a:r>
                  <a:rPr lang="en-US" b="0" dirty="0"/>
                  <a:t>Summary statistics</a:t>
                </a:r>
              </a:p>
              <a:p>
                <a:pPr lvl="1"/>
                <a:r>
                  <a:rPr lang="en-US" b="0" dirty="0"/>
                  <a:t>Actual time series values</a:t>
                </a:r>
              </a:p>
              <a:p>
                <a:r>
                  <a:rPr lang="en-US" b="0" dirty="0"/>
                  <a:t>Based on observation window</a:t>
                </a:r>
              </a:p>
              <a:p>
                <a:pPr lvl="1"/>
                <a:r>
                  <a:rPr lang="en-US" b="0" dirty="0"/>
                  <a:t>Rolling window &amp; fixed window size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𝒘</m:t>
                        </m:r>
                      </m:e>
                      <m:sub>
                        <m:r>
                          <a:rPr lang="en-US" i="1">
                            <a:latin typeface="Cambria Math" panose="02040503050406030204" pitchFamily="18" charset="0"/>
                          </a:rPr>
                          <m:t>𝒏</m:t>
                        </m:r>
                      </m:sub>
                    </m:sSub>
                    <m:r>
                      <a:rPr lang="en-US" i="1">
                        <a:latin typeface="Cambria Math" panose="02040503050406030204" pitchFamily="18" charset="0"/>
                      </a:rPr>
                      <m:t> </m:t>
                    </m:r>
                  </m:oMath>
                </a14:m>
                <a:r>
                  <a:rPr lang="en-US" b="0" dirty="0"/>
                  <a:t>= 3.2 s, similar to </a:t>
                </a:r>
                <a:r>
                  <a:rPr lang="en-US" b="0" dirty="0" err="1"/>
                  <a:t>Alahi</a:t>
                </a:r>
                <a:r>
                  <a:rPr lang="en-US" b="0" dirty="0"/>
                  <a:t> et al. (2016)); window grows from zero till it reaches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𝒘</m:t>
                        </m:r>
                      </m:e>
                      <m:sub>
                        <m:r>
                          <a:rPr lang="en-US" i="1">
                            <a:latin typeface="Cambria Math" panose="02040503050406030204" pitchFamily="18" charset="0"/>
                          </a:rPr>
                          <m:t>𝒏</m:t>
                        </m:r>
                      </m:sub>
                    </m:sSub>
                  </m:oMath>
                </a14:m>
                <a:endParaRPr lang="en-US" b="0" dirty="0"/>
              </a:p>
              <a:p>
                <a:pPr lvl="1"/>
                <a:r>
                  <a:rPr lang="en-US" b="0" dirty="0"/>
                  <a:t>Rolling window &amp; varying window size until </a:t>
                </a:r>
                <a14:m>
                  <m:oMath xmlns:m="http://schemas.openxmlformats.org/officeDocument/2006/math">
                    <m:sSub>
                      <m:sSubPr>
                        <m:ctrlPr>
                          <a:rPr lang="en-US" b="0"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oMath>
                </a14:m>
                <a:r>
                  <a:rPr lang="en-US" b="0" dirty="0"/>
                  <a:t>; </a:t>
                </a:r>
                <a:r>
                  <a:rPr lang="en-US" i="1" dirty="0"/>
                  <a:t>window resets and starts from zero when a vehicle gap starts</a:t>
                </a:r>
              </a:p>
              <a:p>
                <a:pPr lvl="1"/>
                <a:r>
                  <a:rPr lang="en-US" b="0" dirty="0"/>
                  <a:t>Distinct windows based on vehicle gaps; window grows from zero when a gap starts till that gap ends</a:t>
                </a:r>
              </a:p>
            </p:txBody>
          </p:sp>
        </mc:Choice>
        <mc:Fallback xmlns="">
          <p:sp>
            <p:nvSpPr>
              <p:cNvPr id="3" name="Content Placeholder 2">
                <a:extLst>
                  <a:ext uri="{FF2B5EF4-FFF2-40B4-BE49-F238E27FC236}">
                    <a16:creationId xmlns:a16="http://schemas.microsoft.com/office/drawing/2014/main" id="{99C76B9C-6A03-45D0-86BE-A1993556F3F4}"/>
                  </a:ext>
                </a:extLst>
              </p:cNvPr>
              <p:cNvSpPr>
                <a:spLocks noGrp="1" noRot="1" noChangeAspect="1" noMove="1" noResize="1" noEditPoints="1" noAdjustHandles="1" noChangeArrowheads="1" noChangeShapeType="1" noTextEdit="1"/>
              </p:cNvSpPr>
              <p:nvPr>
                <p:ph idx="1"/>
              </p:nvPr>
            </p:nvSpPr>
            <p:spPr>
              <a:blipFill>
                <a:blip r:embed="rId2"/>
                <a:stretch>
                  <a:fillRect l="-707" t="-906" r="-6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60918A1-9F8B-4AFD-94FE-435061312D86}"/>
              </a:ext>
            </a:extLst>
          </p:cNvPr>
          <p:cNvSpPr>
            <a:spLocks noGrp="1"/>
          </p:cNvSpPr>
          <p:nvPr>
            <p:ph type="sldNum" sz="quarter" idx="12"/>
          </p:nvPr>
        </p:nvSpPr>
        <p:spPr/>
        <p:txBody>
          <a:bodyPr/>
          <a:lstStyle/>
          <a:p>
            <a:fld id="{4CA3CF94-37B0-4BC7-9FC8-223A9539BF73}" type="slidenum">
              <a:rPr lang="en-US" altLang="en-US" smtClean="0"/>
              <a:pPr/>
              <a:t>11</a:t>
            </a:fld>
            <a:endParaRPr lang="en-US" altLang="en-US"/>
          </a:p>
        </p:txBody>
      </p:sp>
    </p:spTree>
    <p:extLst>
      <p:ext uri="{BB962C8B-B14F-4D97-AF65-F5344CB8AC3E}">
        <p14:creationId xmlns:p14="http://schemas.microsoft.com/office/powerpoint/2010/main" val="249853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Pedestrian Features/Observations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12</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2230866326"/>
              </p:ext>
            </p:extLst>
          </p:nvPr>
        </p:nvGraphicFramePr>
        <p:xfrm>
          <a:off x="738731" y="1393371"/>
          <a:ext cx="6620012" cy="4936588"/>
        </p:xfrm>
        <a:graphic>
          <a:graphicData uri="http://schemas.openxmlformats.org/drawingml/2006/table">
            <a:tbl>
              <a:tblPr firstRow="1" bandRow="1"/>
              <a:tblGrid>
                <a:gridCol w="2135098">
                  <a:extLst>
                    <a:ext uri="{9D8B030D-6E8A-4147-A177-3AD203B41FA5}">
                      <a16:colId xmlns:a16="http://schemas.microsoft.com/office/drawing/2014/main" val="89026186"/>
                    </a:ext>
                  </a:extLst>
                </a:gridCol>
                <a:gridCol w="2808514">
                  <a:extLst>
                    <a:ext uri="{9D8B030D-6E8A-4147-A177-3AD203B41FA5}">
                      <a16:colId xmlns:a16="http://schemas.microsoft.com/office/drawing/2014/main" val="3213456055"/>
                    </a:ext>
                  </a:extLst>
                </a:gridCol>
                <a:gridCol w="1676400">
                  <a:extLst>
                    <a:ext uri="{9D8B030D-6E8A-4147-A177-3AD203B41FA5}">
                      <a16:colId xmlns:a16="http://schemas.microsoft.com/office/drawing/2014/main" val="4171532408"/>
                    </a:ext>
                  </a:extLst>
                </a:gridCol>
              </a:tblGrid>
              <a:tr h="37417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31162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Position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374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Speed [m/s]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r h="4245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distance to curb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This refers to the y-distance between pedestrian and edge of sidewalk</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87324421"/>
                  </a:ext>
                </a:extLst>
              </a:tr>
              <a:tr h="5007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Pedestrian distance to crosswalk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Distance between pedestrian position and closest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extLst>
                  <a:ext uri="{0D108BD9-81ED-4DB2-BD59-A6C34878D82A}">
                    <a16:rowId xmlns:a16="http://schemas.microsoft.com/office/drawing/2014/main" val="716196598"/>
                  </a:ext>
                </a:extLst>
              </a:tr>
              <a:tr h="3374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Cumulative Waiting time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Time elapsed from start of waiting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extLst>
                  <a:ext uri="{0D108BD9-81ED-4DB2-BD59-A6C34878D82A}">
                    <a16:rowId xmlns:a16="http://schemas.microsoft.com/office/drawing/2014/main" val="1548781636"/>
                  </a:ext>
                </a:extLst>
              </a:tr>
              <a:tr h="424543">
                <a:tc>
                  <a:txBody>
                    <a:bodyPr/>
                    <a:lstStyle/>
                    <a:p>
                      <a:r>
                        <a:rPr lang="en-US" sz="1200" dirty="0">
                          <a:latin typeface="+mj-lt"/>
                          <a:cs typeface="Calibri" panose="020F0502020204030204" pitchFamily="34" charset="0"/>
                        </a:rPr>
                        <a:t>Gaze at Vehicle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Proportion of time looking a</a:t>
                      </a:r>
                      <a:endParaRPr lang="en-US" sz="1200" baseline="-250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Categorical – Yes/No</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25000" dirty="0">
                        <a:latin typeface="+mj-lt"/>
                        <a:cs typeface="Calibri" panose="020F0502020204030204" pitchFamily="34" charset="0"/>
                      </a:endParaRPr>
                    </a:p>
                  </a:txBody>
                  <a:tcPr/>
                </a:tc>
                <a:extLst>
                  <a:ext uri="{0D108BD9-81ED-4DB2-BD59-A6C34878D82A}">
                    <a16:rowId xmlns:a16="http://schemas.microsoft.com/office/drawing/2014/main" val="584050573"/>
                  </a:ext>
                </a:extLst>
              </a:tr>
              <a:tr h="691215">
                <a:tc>
                  <a:txBody>
                    <a:bodyPr/>
                    <a:lstStyle/>
                    <a:p>
                      <a:r>
                        <a:rPr lang="en-IN" sz="1200" dirty="0">
                          <a:latin typeface="+mj-lt"/>
                          <a:cs typeface="Calibri" panose="020F0502020204030204" pitchFamily="34" charset="0"/>
                        </a:rPr>
                        <a:t>Approach Direction</a:t>
                      </a: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aseline="0" dirty="0">
                          <a:latin typeface="+mj-lt"/>
                          <a:cs typeface="Calibri" panose="020F0502020204030204" pitchFamily="34" charset="0"/>
                        </a:rPr>
                        <a:t>Same direction as the AV or opposite direction</a:t>
                      </a: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aseline="0" dirty="0">
                          <a:latin typeface="+mj-lt"/>
                          <a:cs typeface="Calibri" panose="020F0502020204030204" pitchFamily="34" charset="0"/>
                        </a:rPr>
                        <a:t>Categorical – Same/Opposite</a:t>
                      </a: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3538812539"/>
                  </a:ext>
                </a:extLst>
              </a:tr>
              <a:tr h="691215">
                <a:tc>
                  <a:txBody>
                    <a:bodyPr/>
                    <a:lstStyle/>
                    <a:p>
                      <a:r>
                        <a:rPr lang="en-IN" sz="1200" dirty="0">
                          <a:latin typeface="+mj-lt"/>
                          <a:cs typeface="Calibri" panose="020F0502020204030204" pitchFamily="34" charset="0"/>
                        </a:rPr>
                        <a:t>Pedestrian-Vehicle distance [m]</a:t>
                      </a:r>
                      <a:endParaRPr lang="en-US" sz="1200" dirty="0">
                        <a:latin typeface="+mj-lt"/>
                        <a:cs typeface="Calibri" panose="020F0502020204030204" pitchFamily="34" charset="0"/>
                      </a:endParaRPr>
                    </a:p>
                  </a:txBody>
                  <a:tcPr/>
                </a:tc>
                <a:tc row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aseline="0" dirty="0">
                          <a:latin typeface="+mj-lt"/>
                          <a:cs typeface="Calibri" panose="020F0502020204030204" pitchFamily="34" charset="0"/>
                        </a:rPr>
                        <a:t>These two together, give the time gap</a:t>
                      </a: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998489229"/>
                  </a:ext>
                </a:extLst>
              </a:tr>
              <a:tr h="691215">
                <a:tc>
                  <a:txBody>
                    <a:bodyPr/>
                    <a:lstStyle/>
                    <a:p>
                      <a:r>
                        <a:rPr lang="en-IN" sz="1200" dirty="0">
                          <a:latin typeface="+mj-lt"/>
                          <a:cs typeface="Calibri" panose="020F0502020204030204" pitchFamily="34" charset="0"/>
                        </a:rPr>
                        <a:t>Vehicle instantaneous speed [m/s]</a:t>
                      </a:r>
                      <a:endParaRPr lang="en-US" sz="1200" dirty="0">
                        <a:latin typeface="+mj-lt"/>
                        <a:cs typeface="Calibri" panose="020F0502020204030204" pitchFamily="34" charset="0"/>
                      </a:endParaRPr>
                    </a:p>
                  </a:txBody>
                  <a:tcPr/>
                </a:tc>
                <a:tc v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aseline="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aseline="0" dirty="0">
                        <a:latin typeface="+mj-lt"/>
                        <a:cs typeface="Calibri" panose="020F0502020204030204" pitchFamily="34" charset="0"/>
                      </a:endParaRPr>
                    </a:p>
                  </a:txBody>
                  <a:tcPr/>
                </a:tc>
                <a:extLst>
                  <a:ext uri="{0D108BD9-81ED-4DB2-BD59-A6C34878D82A}">
                    <a16:rowId xmlns:a16="http://schemas.microsoft.com/office/drawing/2014/main" val="3375730729"/>
                  </a:ext>
                </a:extLst>
              </a:tr>
            </a:tbl>
          </a:graphicData>
        </a:graphic>
      </p:graphicFrame>
      <p:pic>
        <p:nvPicPr>
          <p:cNvPr id="3" name="Picture 2">
            <a:extLst>
              <a:ext uri="{FF2B5EF4-FFF2-40B4-BE49-F238E27FC236}">
                <a16:creationId xmlns:a16="http://schemas.microsoft.com/office/drawing/2014/main" id="{A8BEE9AC-12F4-404D-ABC3-148400B42971}"/>
              </a:ext>
            </a:extLst>
          </p:cNvPr>
          <p:cNvPicPr>
            <a:picLocks noChangeAspect="1"/>
          </p:cNvPicPr>
          <p:nvPr/>
        </p:nvPicPr>
        <p:blipFill>
          <a:blip r:embed="rId2"/>
          <a:stretch>
            <a:fillRect/>
          </a:stretch>
        </p:blipFill>
        <p:spPr>
          <a:xfrm>
            <a:off x="7717971" y="1726746"/>
            <a:ext cx="4029676" cy="2974587"/>
          </a:xfrm>
          <a:prstGeom prst="rect">
            <a:avLst/>
          </a:prstGeom>
        </p:spPr>
      </p:pic>
      <p:sp>
        <p:nvSpPr>
          <p:cNvPr id="6" name="Multiplication Sign 5">
            <a:extLst>
              <a:ext uri="{FF2B5EF4-FFF2-40B4-BE49-F238E27FC236}">
                <a16:creationId xmlns:a16="http://schemas.microsoft.com/office/drawing/2014/main" id="{B142E645-56CA-4BD6-889A-E676CCA4AA98}"/>
              </a:ext>
            </a:extLst>
          </p:cNvPr>
          <p:cNvSpPr/>
          <p:nvPr/>
        </p:nvSpPr>
        <p:spPr bwMode="auto">
          <a:xfrm>
            <a:off x="9976292" y="2231616"/>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7" name="Multiplication Sign 6">
            <a:extLst>
              <a:ext uri="{FF2B5EF4-FFF2-40B4-BE49-F238E27FC236}">
                <a16:creationId xmlns:a16="http://schemas.microsoft.com/office/drawing/2014/main" id="{E7D4F970-3864-4F3D-81F4-CE2CA7ACF647}"/>
              </a:ext>
            </a:extLst>
          </p:cNvPr>
          <p:cNvSpPr/>
          <p:nvPr/>
        </p:nvSpPr>
        <p:spPr bwMode="auto">
          <a:xfrm>
            <a:off x="9976292" y="3943426"/>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8" name="Multiplication Sign 7">
            <a:extLst>
              <a:ext uri="{FF2B5EF4-FFF2-40B4-BE49-F238E27FC236}">
                <a16:creationId xmlns:a16="http://schemas.microsoft.com/office/drawing/2014/main" id="{9556F1EC-22D4-47B1-954D-C7797083DAA3}"/>
              </a:ext>
            </a:extLst>
          </p:cNvPr>
          <p:cNvSpPr/>
          <p:nvPr/>
        </p:nvSpPr>
        <p:spPr bwMode="auto">
          <a:xfrm>
            <a:off x="3833584" y="3093015"/>
            <a:ext cx="215153" cy="242048"/>
          </a:xfrm>
          <a:prstGeom prst="mathMultiply">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11544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Vehicle Features/Observations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13</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702271922"/>
              </p:ext>
            </p:extLst>
          </p:nvPr>
        </p:nvGraphicFramePr>
        <p:xfrm>
          <a:off x="1097961" y="2335404"/>
          <a:ext cx="4998039" cy="1774373"/>
        </p:xfrm>
        <a:graphic>
          <a:graphicData uri="http://schemas.openxmlformats.org/drawingml/2006/table">
            <a:tbl>
              <a:tblPr firstRow="1" bandRow="1"/>
              <a:tblGrid>
                <a:gridCol w="2407239">
                  <a:extLst>
                    <a:ext uri="{9D8B030D-6E8A-4147-A177-3AD203B41FA5}">
                      <a16:colId xmlns:a16="http://schemas.microsoft.com/office/drawing/2014/main" val="89026186"/>
                    </a:ext>
                  </a:extLst>
                </a:gridCol>
                <a:gridCol w="1382486">
                  <a:extLst>
                    <a:ext uri="{9D8B030D-6E8A-4147-A177-3AD203B41FA5}">
                      <a16:colId xmlns:a16="http://schemas.microsoft.com/office/drawing/2014/main" val="3213456055"/>
                    </a:ext>
                  </a:extLst>
                </a:gridCol>
                <a:gridCol w="1208314">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Position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Speed [m/s]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1200" cap="none" spc="0" normalizeH="0" baseline="0" noProof="0" dirty="0">
                          <a:ln>
                            <a:noFill/>
                          </a:ln>
                          <a:solidFill>
                            <a:srgbClr val="000000"/>
                          </a:solidFill>
                          <a:effectLst/>
                          <a:uLnTx/>
                          <a:uFillTx/>
                          <a:latin typeface="Helvetica"/>
                          <a:ea typeface="ＭＳ Ｐゴシック"/>
                          <a:cs typeface="Calibri" panose="020F0502020204030204" pitchFamily="34" charset="0"/>
                        </a:rPr>
                        <a:t>Vehicle Acceleration [m/s2]</a:t>
                      </a:r>
                      <a:endParaRPr lang="en-US" sz="1200" kern="1200" baseline="0" dirty="0">
                        <a:solidFill>
                          <a:schemeClr val="tx1"/>
                        </a:solidFill>
                        <a:latin typeface="+mn-lt"/>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8732442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Distance between vehicles in same lane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1678775718"/>
                  </a:ext>
                </a:extLst>
              </a:tr>
            </a:tbl>
          </a:graphicData>
        </a:graphic>
      </p:graphicFrame>
      <p:pic>
        <p:nvPicPr>
          <p:cNvPr id="9" name="Picture 8">
            <a:extLst>
              <a:ext uri="{FF2B5EF4-FFF2-40B4-BE49-F238E27FC236}">
                <a16:creationId xmlns:a16="http://schemas.microsoft.com/office/drawing/2014/main" id="{1CDDE0D0-808F-4973-A932-1FD46670D7B2}"/>
              </a:ext>
            </a:extLst>
          </p:cNvPr>
          <p:cNvPicPr>
            <a:picLocks noChangeAspect="1"/>
          </p:cNvPicPr>
          <p:nvPr/>
        </p:nvPicPr>
        <p:blipFill>
          <a:blip r:embed="rId2"/>
          <a:stretch>
            <a:fillRect/>
          </a:stretch>
        </p:blipFill>
        <p:spPr>
          <a:xfrm>
            <a:off x="7424058" y="1368238"/>
            <a:ext cx="3857874" cy="2798019"/>
          </a:xfrm>
          <a:prstGeom prst="rect">
            <a:avLst/>
          </a:prstGeom>
        </p:spPr>
      </p:pic>
      <p:sp>
        <p:nvSpPr>
          <p:cNvPr id="11" name="Rectangle 10">
            <a:extLst>
              <a:ext uri="{FF2B5EF4-FFF2-40B4-BE49-F238E27FC236}">
                <a16:creationId xmlns:a16="http://schemas.microsoft.com/office/drawing/2014/main" id="{7E38D77B-1B52-4D3A-A304-8B12BD589DEA}"/>
              </a:ext>
            </a:extLst>
          </p:cNvPr>
          <p:cNvSpPr/>
          <p:nvPr/>
        </p:nvSpPr>
        <p:spPr>
          <a:xfrm>
            <a:off x="570246" y="1368238"/>
            <a:ext cx="6178898" cy="861774"/>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All four vehicles</a:t>
            </a:r>
          </a:p>
          <a:p>
            <a:pPr marL="800100" lvl="1" indent="-342900">
              <a:spcBef>
                <a:spcPts val="1200"/>
              </a:spcBef>
              <a:buFont typeface="Arial" panose="020B0604020202020204" pitchFamily="34" charset="0"/>
              <a:buChar char="•"/>
            </a:pPr>
            <a:r>
              <a:rPr lang="en-US" sz="2000" b="1" dirty="0">
                <a:latin typeface="+mj-lt"/>
                <a:cs typeface="Times" panose="02020603050405020304" pitchFamily="18" charset="0"/>
              </a:rPr>
              <a:t>Close and next in both lanes</a:t>
            </a:r>
          </a:p>
        </p:txBody>
      </p:sp>
      <p:sp>
        <p:nvSpPr>
          <p:cNvPr id="13" name="Title 1">
            <a:extLst>
              <a:ext uri="{FF2B5EF4-FFF2-40B4-BE49-F238E27FC236}">
                <a16:creationId xmlns:a16="http://schemas.microsoft.com/office/drawing/2014/main" id="{206474EF-9014-4440-86FB-E12D7EA24788}"/>
              </a:ext>
            </a:extLst>
          </p:cNvPr>
          <p:cNvSpPr txBox="1">
            <a:spLocks/>
          </p:cNvSpPr>
          <p:nvPr/>
        </p:nvSpPr>
        <p:spPr bwMode="auto">
          <a:xfrm>
            <a:off x="570246" y="4215169"/>
            <a:ext cx="11215212" cy="686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Interaction Features</a:t>
            </a:r>
          </a:p>
        </p:txBody>
      </p:sp>
      <p:graphicFrame>
        <p:nvGraphicFramePr>
          <p:cNvPr id="14" name="Table 13">
            <a:extLst>
              <a:ext uri="{FF2B5EF4-FFF2-40B4-BE49-F238E27FC236}">
                <a16:creationId xmlns:a16="http://schemas.microsoft.com/office/drawing/2014/main" id="{858084C3-1303-4F1A-8CFB-9023B59772FB}"/>
              </a:ext>
            </a:extLst>
          </p:cNvPr>
          <p:cNvGraphicFramePr>
            <a:graphicFrameLocks noGrp="1"/>
          </p:cNvGraphicFramePr>
          <p:nvPr>
            <p:extLst>
              <p:ext uri="{D42A27DB-BD31-4B8C-83A1-F6EECF244321}">
                <p14:modId xmlns:p14="http://schemas.microsoft.com/office/powerpoint/2010/main" val="2360130989"/>
              </p:ext>
            </p:extLst>
          </p:nvPr>
        </p:nvGraphicFramePr>
        <p:xfrm>
          <a:off x="1010874" y="4898666"/>
          <a:ext cx="6064840" cy="1264004"/>
        </p:xfrm>
        <a:graphic>
          <a:graphicData uri="http://schemas.openxmlformats.org/drawingml/2006/table">
            <a:tbl>
              <a:tblPr firstRow="1" bandRow="1"/>
              <a:tblGrid>
                <a:gridCol w="2835000">
                  <a:extLst>
                    <a:ext uri="{9D8B030D-6E8A-4147-A177-3AD203B41FA5}">
                      <a16:colId xmlns:a16="http://schemas.microsoft.com/office/drawing/2014/main" val="89026186"/>
                    </a:ext>
                  </a:extLst>
                </a:gridCol>
                <a:gridCol w="2028852">
                  <a:extLst>
                    <a:ext uri="{9D8B030D-6E8A-4147-A177-3AD203B41FA5}">
                      <a16:colId xmlns:a16="http://schemas.microsoft.com/office/drawing/2014/main" val="3213456055"/>
                    </a:ext>
                  </a:extLst>
                </a:gridCol>
                <a:gridCol w="1200988">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Vehicle to pedestrian distance [m]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Time to Collision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latin typeface="+mj-lt"/>
                          <a:cs typeface="Calibri" panose="020F0502020204030204" pitchFamily="34" charset="0"/>
                        </a:rPr>
                        <a:t>Veh</a:t>
                      </a:r>
                      <a:r>
                        <a:rPr lang="en-US" sz="1200" dirty="0">
                          <a:latin typeface="+mj-lt"/>
                          <a:cs typeface="Calibri" panose="020F0502020204030204" pitchFamily="34" charset="0"/>
                        </a:rPr>
                        <a:t>-ped distance/instantaneous vehicle speed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Continuous</a:t>
                      </a:r>
                    </a:p>
                  </a:txBody>
                  <a:tcPr/>
                </a:tc>
                <a:extLst>
                  <a:ext uri="{0D108BD9-81ED-4DB2-BD59-A6C34878D82A}">
                    <a16:rowId xmlns:a16="http://schemas.microsoft.com/office/drawing/2014/main" val="3247439491"/>
                  </a:ext>
                </a:extLst>
              </a:tr>
            </a:tbl>
          </a:graphicData>
        </a:graphic>
      </p:graphicFrame>
    </p:spTree>
    <p:extLst>
      <p:ext uri="{BB962C8B-B14F-4D97-AF65-F5344CB8AC3E}">
        <p14:creationId xmlns:p14="http://schemas.microsoft.com/office/powerpoint/2010/main" val="328646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435" y="576805"/>
            <a:ext cx="11215212" cy="686041"/>
          </a:xfrm>
        </p:spPr>
        <p:txBody>
          <a:bodyPr/>
          <a:lstStyle/>
          <a:p>
            <a:r>
              <a:rPr lang="en-US" dirty="0"/>
              <a:t>Summary Statistics of entire observation interval</a:t>
            </a:r>
          </a:p>
        </p:txBody>
      </p:sp>
      <p:sp>
        <p:nvSpPr>
          <p:cNvPr id="10" name="Content Placeholder 2">
            <a:extLst>
              <a:ext uri="{FF2B5EF4-FFF2-40B4-BE49-F238E27FC236}">
                <a16:creationId xmlns:a16="http://schemas.microsoft.com/office/drawing/2014/main" id="{7FE043AA-608F-406A-B755-A1A38496E96E}"/>
              </a:ext>
            </a:extLst>
          </p:cNvPr>
          <p:cNvSpPr>
            <a:spLocks noGrp="1"/>
          </p:cNvSpPr>
          <p:nvPr>
            <p:ph idx="1"/>
          </p:nvPr>
        </p:nvSpPr>
        <p:spPr>
          <a:xfrm>
            <a:off x="3080229" y="3064966"/>
            <a:ext cx="2654244" cy="349549"/>
          </a:xfrm>
        </p:spPr>
        <p:txBody>
          <a:bodyPr/>
          <a:lstStyle/>
          <a:p>
            <a:r>
              <a:rPr lang="en-US" sz="1800" b="0" dirty="0"/>
              <a:t>Wait gap duration: t2-t1</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14</a:t>
            </a:fld>
            <a:endParaRPr lang="en-US" altLang="en-US"/>
          </a:p>
        </p:txBody>
      </p:sp>
      <p:graphicFrame>
        <p:nvGraphicFramePr>
          <p:cNvPr id="23" name="Table 22">
            <a:extLst>
              <a:ext uri="{FF2B5EF4-FFF2-40B4-BE49-F238E27FC236}">
                <a16:creationId xmlns:a16="http://schemas.microsoft.com/office/drawing/2014/main" id="{27D35EF1-26EA-4D0D-903B-005B97845C5B}"/>
              </a:ext>
            </a:extLst>
          </p:cNvPr>
          <p:cNvGraphicFramePr>
            <a:graphicFrameLocks noGrp="1"/>
          </p:cNvGraphicFramePr>
          <p:nvPr>
            <p:extLst>
              <p:ext uri="{D42A27DB-BD31-4B8C-83A1-F6EECF244321}">
                <p14:modId xmlns:p14="http://schemas.microsoft.com/office/powerpoint/2010/main" val="3411790565"/>
              </p:ext>
            </p:extLst>
          </p:nvPr>
        </p:nvGraphicFramePr>
        <p:xfrm>
          <a:off x="727846" y="1368238"/>
          <a:ext cx="4704766" cy="1081124"/>
        </p:xfrm>
        <a:graphic>
          <a:graphicData uri="http://schemas.openxmlformats.org/drawingml/2006/table">
            <a:tbl>
              <a:tblPr firstRow="1" bandRow="1"/>
              <a:tblGrid>
                <a:gridCol w="1627241">
                  <a:extLst>
                    <a:ext uri="{9D8B030D-6E8A-4147-A177-3AD203B41FA5}">
                      <a16:colId xmlns:a16="http://schemas.microsoft.com/office/drawing/2014/main" val="89026186"/>
                    </a:ext>
                  </a:extLst>
                </a:gridCol>
                <a:gridCol w="1383250">
                  <a:extLst>
                    <a:ext uri="{9D8B030D-6E8A-4147-A177-3AD203B41FA5}">
                      <a16:colId xmlns:a16="http://schemas.microsoft.com/office/drawing/2014/main" val="3213456055"/>
                    </a:ext>
                  </a:extLst>
                </a:gridCol>
                <a:gridCol w="1694275">
                  <a:extLst>
                    <a:ext uri="{9D8B030D-6E8A-4147-A177-3AD203B41FA5}">
                      <a16:colId xmlns:a16="http://schemas.microsoft.com/office/drawing/2014/main" val="4171532408"/>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Description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Type</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Gaze Ratio</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Proportion of time looking at vehicle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02214565"/>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Gap duration [s]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latin typeface="+mj-lt"/>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Continuous</a:t>
                      </a:r>
                    </a:p>
                  </a:txBody>
                  <a:tcPr/>
                </a:tc>
                <a:extLst>
                  <a:ext uri="{0D108BD9-81ED-4DB2-BD59-A6C34878D82A}">
                    <a16:rowId xmlns:a16="http://schemas.microsoft.com/office/drawing/2014/main" val="3196314984"/>
                  </a:ext>
                </a:extLst>
              </a:tr>
            </a:tbl>
          </a:graphicData>
        </a:graphic>
      </p:graphicFrame>
      <p:pic>
        <p:nvPicPr>
          <p:cNvPr id="8" name="Picture 7">
            <a:extLst>
              <a:ext uri="{FF2B5EF4-FFF2-40B4-BE49-F238E27FC236}">
                <a16:creationId xmlns:a16="http://schemas.microsoft.com/office/drawing/2014/main" id="{BB46C27C-7097-4067-81A3-DA3AF9A43179}"/>
              </a:ext>
            </a:extLst>
          </p:cNvPr>
          <p:cNvPicPr>
            <a:picLocks noChangeAspect="1"/>
          </p:cNvPicPr>
          <p:nvPr/>
        </p:nvPicPr>
        <p:blipFill>
          <a:blip r:embed="rId2"/>
          <a:stretch>
            <a:fillRect/>
          </a:stretch>
        </p:blipFill>
        <p:spPr>
          <a:xfrm>
            <a:off x="6140041" y="2201358"/>
            <a:ext cx="5638477" cy="2290632"/>
          </a:xfrm>
          <a:prstGeom prst="rect">
            <a:avLst/>
          </a:prstGeom>
        </p:spPr>
      </p:pic>
      <p:pic>
        <p:nvPicPr>
          <p:cNvPr id="11" name="Picture 10">
            <a:extLst>
              <a:ext uri="{FF2B5EF4-FFF2-40B4-BE49-F238E27FC236}">
                <a16:creationId xmlns:a16="http://schemas.microsoft.com/office/drawing/2014/main" id="{01ADC629-784C-4FF4-B78F-DE8D7A706D63}"/>
              </a:ext>
            </a:extLst>
          </p:cNvPr>
          <p:cNvPicPr>
            <a:picLocks noChangeAspect="1"/>
          </p:cNvPicPr>
          <p:nvPr/>
        </p:nvPicPr>
        <p:blipFill>
          <a:blip r:embed="rId3"/>
          <a:stretch>
            <a:fillRect/>
          </a:stretch>
        </p:blipFill>
        <p:spPr>
          <a:xfrm>
            <a:off x="6198493" y="4593740"/>
            <a:ext cx="5549154" cy="2264260"/>
          </a:xfrm>
          <a:prstGeom prst="rect">
            <a:avLst/>
          </a:prstGeom>
        </p:spPr>
      </p:pic>
      <p:sp>
        <p:nvSpPr>
          <p:cNvPr id="12" name="Content Placeholder 2">
            <a:extLst>
              <a:ext uri="{FF2B5EF4-FFF2-40B4-BE49-F238E27FC236}">
                <a16:creationId xmlns:a16="http://schemas.microsoft.com/office/drawing/2014/main" id="{15CEB5C9-0BFA-42A9-9321-EB085357798C}"/>
              </a:ext>
            </a:extLst>
          </p:cNvPr>
          <p:cNvSpPr txBox="1">
            <a:spLocks/>
          </p:cNvSpPr>
          <p:nvPr/>
        </p:nvSpPr>
        <p:spPr bwMode="auto">
          <a:xfrm>
            <a:off x="3080229" y="5140213"/>
            <a:ext cx="2810735" cy="34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b="0" kern="0" dirty="0"/>
              <a:t>Cross gap duration: (t2-t1) + (</a:t>
            </a:r>
            <a:r>
              <a:rPr lang="en-US" sz="1800" b="0" kern="0" dirty="0" err="1"/>
              <a:t>dpv</a:t>
            </a:r>
            <a:r>
              <a:rPr lang="en-US" sz="1800" b="0" kern="0" dirty="0"/>
              <a:t>/</a:t>
            </a:r>
            <a:r>
              <a:rPr lang="en-US" sz="1800" b="0" kern="0" dirty="0" err="1"/>
              <a:t>vv</a:t>
            </a:r>
            <a:r>
              <a:rPr lang="en-US" sz="1800" b="0" kern="0" dirty="0"/>
              <a:t>) </a:t>
            </a:r>
          </a:p>
        </p:txBody>
      </p:sp>
    </p:spTree>
    <p:extLst>
      <p:ext uri="{BB962C8B-B14F-4D97-AF65-F5344CB8AC3E}">
        <p14:creationId xmlns:p14="http://schemas.microsoft.com/office/powerpoint/2010/main" val="75680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Interval Format - 1</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15</a:t>
            </a:fld>
            <a:endParaRPr lang="en-US" altLang="en-US"/>
          </a:p>
        </p:txBody>
      </p:sp>
      <p:pic>
        <p:nvPicPr>
          <p:cNvPr id="5" name="Picture 2" descr="Image result for standing pedestrian illustration">
            <a:extLst>
              <a:ext uri="{FF2B5EF4-FFF2-40B4-BE49-F238E27FC236}">
                <a16:creationId xmlns:a16="http://schemas.microsoft.com/office/drawing/2014/main" id="{5BF972AC-A756-4C46-A85F-792146BC19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62" t="55134" r="32000" b="15858"/>
          <a:stretch/>
        </p:blipFill>
        <p:spPr bwMode="auto">
          <a:xfrm>
            <a:off x="4231139" y="4070566"/>
            <a:ext cx="388176" cy="78530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1">
            <a:extLst>
              <a:ext uri="{FF2B5EF4-FFF2-40B4-BE49-F238E27FC236}">
                <a16:creationId xmlns:a16="http://schemas.microsoft.com/office/drawing/2014/main" id="{10F3F9F2-62F2-4337-ADF9-01B7787AA52A}"/>
              </a:ext>
            </a:extLst>
          </p:cNvPr>
          <p:cNvSpPr/>
          <p:nvPr/>
        </p:nvSpPr>
        <p:spPr>
          <a:xfrm>
            <a:off x="1932920" y="4767474"/>
            <a:ext cx="7494279" cy="22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Image result for standing pedestrian illustration">
            <a:extLst>
              <a:ext uri="{FF2B5EF4-FFF2-40B4-BE49-F238E27FC236}">
                <a16:creationId xmlns:a16="http://schemas.microsoft.com/office/drawing/2014/main" id="{822449E7-5620-4E99-B18B-6D89444CCB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8279182" y="4037124"/>
            <a:ext cx="434711" cy="7637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64A9745-24D6-4F70-8DE8-CE3CDE8B4811}"/>
              </a:ext>
            </a:extLst>
          </p:cNvPr>
          <p:cNvCxnSpPr>
            <a:cxnSpLocks/>
          </p:cNvCxnSpPr>
          <p:nvPr/>
        </p:nvCxnSpPr>
        <p:spPr>
          <a:xfrm>
            <a:off x="2406730" y="3182471"/>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004D6F0-E5A2-4283-ADEE-EBD85F4D8B1D}"/>
              </a:ext>
            </a:extLst>
          </p:cNvPr>
          <p:cNvSpPr/>
          <p:nvPr/>
        </p:nvSpPr>
        <p:spPr>
          <a:xfrm>
            <a:off x="1899348" y="2533935"/>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 crosses pedestrian</a:t>
            </a:r>
          </a:p>
        </p:txBody>
      </p:sp>
      <p:sp>
        <p:nvSpPr>
          <p:cNvPr id="23" name="Rectangle 22">
            <a:extLst>
              <a:ext uri="{FF2B5EF4-FFF2-40B4-BE49-F238E27FC236}">
                <a16:creationId xmlns:a16="http://schemas.microsoft.com/office/drawing/2014/main" id="{E6223A56-98D2-49CE-9C85-58591F6A268A}"/>
              </a:ext>
            </a:extLst>
          </p:cNvPr>
          <p:cNvSpPr/>
          <p:nvPr/>
        </p:nvSpPr>
        <p:spPr>
          <a:xfrm>
            <a:off x="7931502" y="4752180"/>
            <a:ext cx="546544" cy="37528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Cross gap</a:t>
            </a:r>
          </a:p>
        </p:txBody>
      </p:sp>
      <p:sp>
        <p:nvSpPr>
          <p:cNvPr id="24" name="Rectangle 23">
            <a:extLst>
              <a:ext uri="{FF2B5EF4-FFF2-40B4-BE49-F238E27FC236}">
                <a16:creationId xmlns:a16="http://schemas.microsoft.com/office/drawing/2014/main" id="{D674E438-BDF7-4921-9F1E-51C87D742FAD}"/>
              </a:ext>
            </a:extLst>
          </p:cNvPr>
          <p:cNvSpPr/>
          <p:nvPr/>
        </p:nvSpPr>
        <p:spPr>
          <a:xfrm>
            <a:off x="8713893" y="4202480"/>
            <a:ext cx="1078858" cy="523220"/>
          </a:xfrm>
          <a:prstGeom prst="rect">
            <a:avLst/>
          </a:prstGeom>
        </p:spPr>
        <p:txBody>
          <a:bodyPr wrap="square">
            <a:spAutoFit/>
          </a:bodyPr>
          <a:lstStyle/>
          <a:p>
            <a:pPr marL="139700">
              <a:buSzPts val="1400"/>
            </a:pPr>
            <a:r>
              <a:rPr lang="en-US" sz="1400" dirty="0">
                <a:latin typeface="Calibri" panose="020F0502020204030204" pitchFamily="34" charset="0"/>
                <a:cs typeface="Calibri" panose="020F0502020204030204" pitchFamily="34" charset="0"/>
              </a:rPr>
              <a:t>Events timeline</a:t>
            </a:r>
          </a:p>
        </p:txBody>
      </p:sp>
      <p:pic>
        <p:nvPicPr>
          <p:cNvPr id="25" name="Picture 4" descr="Image result for standing pedestrian illustration">
            <a:extLst>
              <a:ext uri="{FF2B5EF4-FFF2-40B4-BE49-F238E27FC236}">
                <a16:creationId xmlns:a16="http://schemas.microsoft.com/office/drawing/2014/main" id="{40F15739-D24B-42CD-916A-8919B16FFB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1681993" y="4046663"/>
            <a:ext cx="434711" cy="763792"/>
          </a:xfrm>
          <a:prstGeom prst="rect">
            <a:avLst/>
          </a:prstGeom>
          <a:noFill/>
          <a:extLst>
            <a:ext uri="{909E8E84-426E-40DD-AFC4-6F175D3DCCD1}">
              <a14:hiddenFill xmlns:a14="http://schemas.microsoft.com/office/drawing/2010/main">
                <a:solidFill>
                  <a:srgbClr val="FFFFFF"/>
                </a:solidFill>
              </a14:hiddenFill>
            </a:ext>
          </a:extLst>
        </p:spPr>
      </p:pic>
      <p:sp>
        <p:nvSpPr>
          <p:cNvPr id="28" name="Right Brace 27">
            <a:extLst>
              <a:ext uri="{FF2B5EF4-FFF2-40B4-BE49-F238E27FC236}">
                <a16:creationId xmlns:a16="http://schemas.microsoft.com/office/drawing/2014/main" id="{19966F61-9960-408F-A228-D1131E3F4E65}"/>
              </a:ext>
            </a:extLst>
          </p:cNvPr>
          <p:cNvSpPr/>
          <p:nvPr/>
        </p:nvSpPr>
        <p:spPr bwMode="auto">
          <a:xfrm rot="5400000">
            <a:off x="2846233" y="4153785"/>
            <a:ext cx="471592" cy="2298219"/>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29" name="Rectangle 28">
            <a:extLst>
              <a:ext uri="{FF2B5EF4-FFF2-40B4-BE49-F238E27FC236}">
                <a16:creationId xmlns:a16="http://schemas.microsoft.com/office/drawing/2014/main" id="{3FF8C8B4-ED22-4E50-AC6D-75E4EC17CFF1}"/>
              </a:ext>
            </a:extLst>
          </p:cNvPr>
          <p:cNvSpPr/>
          <p:nvPr/>
        </p:nvSpPr>
        <p:spPr>
          <a:xfrm>
            <a:off x="2631533" y="5612404"/>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action</a:t>
            </a:r>
          </a:p>
        </p:txBody>
      </p:sp>
      <p:sp>
        <p:nvSpPr>
          <p:cNvPr id="30" name="Rectangle 29">
            <a:extLst>
              <a:ext uri="{FF2B5EF4-FFF2-40B4-BE49-F238E27FC236}">
                <a16:creationId xmlns:a16="http://schemas.microsoft.com/office/drawing/2014/main" id="{EA1D36EA-EBB1-4713-92A6-DD10F4E0A789}"/>
              </a:ext>
            </a:extLst>
          </p:cNvPr>
          <p:cNvSpPr/>
          <p:nvPr/>
        </p:nvSpPr>
        <p:spPr>
          <a:xfrm>
            <a:off x="5969141" y="5592930"/>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Action</a:t>
            </a:r>
          </a:p>
        </p:txBody>
      </p:sp>
      <p:sp>
        <p:nvSpPr>
          <p:cNvPr id="31" name="Right Brace 30">
            <a:extLst>
              <a:ext uri="{FF2B5EF4-FFF2-40B4-BE49-F238E27FC236}">
                <a16:creationId xmlns:a16="http://schemas.microsoft.com/office/drawing/2014/main" id="{2DF9CDE2-0A96-498B-B977-CCB22F0F4310}"/>
              </a:ext>
            </a:extLst>
          </p:cNvPr>
          <p:cNvSpPr/>
          <p:nvPr/>
        </p:nvSpPr>
        <p:spPr bwMode="auto">
          <a:xfrm rot="5400000">
            <a:off x="6203676" y="3288649"/>
            <a:ext cx="471592" cy="4028491"/>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33" name="Straight Connector 32">
            <a:extLst>
              <a:ext uri="{FF2B5EF4-FFF2-40B4-BE49-F238E27FC236}">
                <a16:creationId xmlns:a16="http://schemas.microsoft.com/office/drawing/2014/main" id="{765FD095-32AE-47BA-A8E5-C1A24D431551}"/>
              </a:ext>
            </a:extLst>
          </p:cNvPr>
          <p:cNvCxnSpPr>
            <a:cxnSpLocks/>
          </p:cNvCxnSpPr>
          <p:nvPr/>
        </p:nvCxnSpPr>
        <p:spPr>
          <a:xfrm>
            <a:off x="3742472" y="3184513"/>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5DBE93C-BCCA-400F-A1C2-D48161E657E7}"/>
              </a:ext>
            </a:extLst>
          </p:cNvPr>
          <p:cNvSpPr/>
          <p:nvPr/>
        </p:nvSpPr>
        <p:spPr>
          <a:xfrm>
            <a:off x="3235090" y="2535977"/>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‘k+1’ crosses pedestrian</a:t>
            </a:r>
          </a:p>
        </p:txBody>
      </p:sp>
      <p:cxnSp>
        <p:nvCxnSpPr>
          <p:cNvPr id="35" name="Straight Connector 34">
            <a:extLst>
              <a:ext uri="{FF2B5EF4-FFF2-40B4-BE49-F238E27FC236}">
                <a16:creationId xmlns:a16="http://schemas.microsoft.com/office/drawing/2014/main" id="{DA8BAB11-6AD6-4269-97BD-66318A26EDEC}"/>
              </a:ext>
            </a:extLst>
          </p:cNvPr>
          <p:cNvCxnSpPr>
            <a:cxnSpLocks/>
          </p:cNvCxnSpPr>
          <p:nvPr/>
        </p:nvCxnSpPr>
        <p:spPr>
          <a:xfrm>
            <a:off x="5078348" y="3175047"/>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055087C0-4F91-4ADC-9F10-8DB5866E006F}"/>
              </a:ext>
            </a:extLst>
          </p:cNvPr>
          <p:cNvSpPr/>
          <p:nvPr/>
        </p:nvSpPr>
        <p:spPr>
          <a:xfrm>
            <a:off x="4570966" y="2526511"/>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‘k+2’ crosses pedestrian</a:t>
            </a:r>
          </a:p>
        </p:txBody>
      </p:sp>
      <p:cxnSp>
        <p:nvCxnSpPr>
          <p:cNvPr id="38" name="Straight Connector 37">
            <a:extLst>
              <a:ext uri="{FF2B5EF4-FFF2-40B4-BE49-F238E27FC236}">
                <a16:creationId xmlns:a16="http://schemas.microsoft.com/office/drawing/2014/main" id="{6F349F31-9640-491B-ABD2-28EAC9C83060}"/>
              </a:ext>
            </a:extLst>
          </p:cNvPr>
          <p:cNvCxnSpPr>
            <a:cxnSpLocks/>
          </p:cNvCxnSpPr>
          <p:nvPr/>
        </p:nvCxnSpPr>
        <p:spPr>
          <a:xfrm>
            <a:off x="6372287" y="3175047"/>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422571E2-0622-46B4-9AF9-99B499043E32}"/>
              </a:ext>
            </a:extLst>
          </p:cNvPr>
          <p:cNvSpPr/>
          <p:nvPr/>
        </p:nvSpPr>
        <p:spPr>
          <a:xfrm>
            <a:off x="5864905" y="2526511"/>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‘k+3’ crosses pedestrian</a:t>
            </a:r>
          </a:p>
        </p:txBody>
      </p:sp>
      <p:cxnSp>
        <p:nvCxnSpPr>
          <p:cNvPr id="41" name="Straight Connector 40">
            <a:extLst>
              <a:ext uri="{FF2B5EF4-FFF2-40B4-BE49-F238E27FC236}">
                <a16:creationId xmlns:a16="http://schemas.microsoft.com/office/drawing/2014/main" id="{53D811BB-6540-4B3E-A384-73C9FC5BE220}"/>
              </a:ext>
            </a:extLst>
          </p:cNvPr>
          <p:cNvCxnSpPr>
            <a:cxnSpLocks/>
          </p:cNvCxnSpPr>
          <p:nvPr/>
        </p:nvCxnSpPr>
        <p:spPr>
          <a:xfrm>
            <a:off x="7937161" y="3182471"/>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CA9498D-6785-4E2B-895F-3BB4EEF07E03}"/>
              </a:ext>
            </a:extLst>
          </p:cNvPr>
          <p:cNvSpPr/>
          <p:nvPr/>
        </p:nvSpPr>
        <p:spPr>
          <a:xfrm>
            <a:off x="7447709" y="2533935"/>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a:t>
            </a:r>
            <a:r>
              <a:rPr lang="en-US" sz="1100" dirty="0" err="1">
                <a:latin typeface="Calibri" panose="020F0502020204030204" pitchFamily="34" charset="0"/>
                <a:cs typeface="Calibri" panose="020F0502020204030204" pitchFamily="34" charset="0"/>
              </a:rPr>
              <a:t>k+N</a:t>
            </a:r>
            <a:r>
              <a:rPr lang="en-US" sz="1100" dirty="0">
                <a:latin typeface="Calibri" panose="020F0502020204030204" pitchFamily="34" charset="0"/>
                <a:cs typeface="Calibri" panose="020F0502020204030204" pitchFamily="34" charset="0"/>
              </a:rPr>
              <a:t>’ crosses pedestrian</a:t>
            </a:r>
          </a:p>
        </p:txBody>
      </p:sp>
      <p:cxnSp>
        <p:nvCxnSpPr>
          <p:cNvPr id="45" name="Straight Connector 44">
            <a:extLst>
              <a:ext uri="{FF2B5EF4-FFF2-40B4-BE49-F238E27FC236}">
                <a16:creationId xmlns:a16="http://schemas.microsoft.com/office/drawing/2014/main" id="{CC277874-6B35-4A02-ADB8-05612C983F92}"/>
              </a:ext>
            </a:extLst>
          </p:cNvPr>
          <p:cNvCxnSpPr>
            <a:cxnSpLocks/>
          </p:cNvCxnSpPr>
          <p:nvPr/>
        </p:nvCxnSpPr>
        <p:spPr>
          <a:xfrm>
            <a:off x="4410693" y="3738562"/>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A2EAC74-53E7-42AE-B31C-0CE9FB2B3AE4}"/>
              </a:ext>
            </a:extLst>
          </p:cNvPr>
          <p:cNvCxnSpPr>
            <a:cxnSpLocks/>
          </p:cNvCxnSpPr>
          <p:nvPr/>
        </p:nvCxnSpPr>
        <p:spPr>
          <a:xfrm>
            <a:off x="8496596" y="3748214"/>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1AF1819-5D64-4CE5-8C44-8961939F1E09}"/>
              </a:ext>
            </a:extLst>
          </p:cNvPr>
          <p:cNvCxnSpPr>
            <a:cxnSpLocks/>
          </p:cNvCxnSpPr>
          <p:nvPr/>
        </p:nvCxnSpPr>
        <p:spPr>
          <a:xfrm>
            <a:off x="1932919" y="3730284"/>
            <a:ext cx="0" cy="1070632"/>
          </a:xfrm>
          <a:prstGeom prst="line">
            <a:avLst/>
          </a:prstGeom>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01119FA-CE56-4760-80F1-3A41BE365134}"/>
              </a:ext>
            </a:extLst>
          </p:cNvPr>
          <p:cNvSpPr/>
          <p:nvPr/>
        </p:nvSpPr>
        <p:spPr>
          <a:xfrm>
            <a:off x="153652" y="3407666"/>
            <a:ext cx="1590461"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starts after picking up ball/drop ball and returning</a:t>
            </a:r>
          </a:p>
        </p:txBody>
      </p:sp>
      <p:sp>
        <p:nvSpPr>
          <p:cNvPr id="50" name="Rectangle 49">
            <a:extLst>
              <a:ext uri="{FF2B5EF4-FFF2-40B4-BE49-F238E27FC236}">
                <a16:creationId xmlns:a16="http://schemas.microsoft.com/office/drawing/2014/main" id="{21E3535B-0C4C-4467-B2ED-7138D75DF19A}"/>
              </a:ext>
            </a:extLst>
          </p:cNvPr>
          <p:cNvSpPr/>
          <p:nvPr/>
        </p:nvSpPr>
        <p:spPr>
          <a:xfrm>
            <a:off x="3848218" y="3304456"/>
            <a:ext cx="1028889"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starts when v~=0</a:t>
            </a:r>
          </a:p>
        </p:txBody>
      </p:sp>
      <p:sp>
        <p:nvSpPr>
          <p:cNvPr id="51" name="Rectangle 50">
            <a:extLst>
              <a:ext uri="{FF2B5EF4-FFF2-40B4-BE49-F238E27FC236}">
                <a16:creationId xmlns:a16="http://schemas.microsoft.com/office/drawing/2014/main" id="{C6A26B51-9593-418E-B140-5FD4AC4F7A27}"/>
              </a:ext>
            </a:extLst>
          </p:cNvPr>
          <p:cNvSpPr/>
          <p:nvPr/>
        </p:nvSpPr>
        <p:spPr>
          <a:xfrm>
            <a:off x="8070381" y="3293015"/>
            <a:ext cx="842360"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Starts to cross</a:t>
            </a:r>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9260316"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Intervals splits based on vehicle gaps for calculating the other observations</a:t>
            </a:r>
          </a:p>
          <a:p>
            <a:pPr marL="342900" indent="-342900">
              <a:buFont typeface="Arial" panose="020B0604020202020204" pitchFamily="34" charset="0"/>
              <a:buChar char="•"/>
            </a:pPr>
            <a:r>
              <a:rPr lang="en-US" sz="2000" dirty="0">
                <a:latin typeface="+mj-lt"/>
              </a:rPr>
              <a:t>Considers interaction with each vehicle separately</a:t>
            </a:r>
          </a:p>
        </p:txBody>
      </p:sp>
      <p:sp>
        <p:nvSpPr>
          <p:cNvPr id="54" name="Rectangle 53">
            <a:extLst>
              <a:ext uri="{FF2B5EF4-FFF2-40B4-BE49-F238E27FC236}">
                <a16:creationId xmlns:a16="http://schemas.microsoft.com/office/drawing/2014/main" id="{C993AB01-D6A1-43D1-8D33-46047CE6A25D}"/>
              </a:ext>
            </a:extLst>
          </p:cNvPr>
          <p:cNvSpPr/>
          <p:nvPr/>
        </p:nvSpPr>
        <p:spPr>
          <a:xfrm>
            <a:off x="5083228" y="4758553"/>
            <a:ext cx="1276421"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5" name="Rectangle 54">
            <a:extLst>
              <a:ext uri="{FF2B5EF4-FFF2-40B4-BE49-F238E27FC236}">
                <a16:creationId xmlns:a16="http://schemas.microsoft.com/office/drawing/2014/main" id="{194EFA23-D7BE-4240-8298-AAD112D8AFD0}"/>
              </a:ext>
            </a:extLst>
          </p:cNvPr>
          <p:cNvSpPr/>
          <p:nvPr/>
        </p:nvSpPr>
        <p:spPr>
          <a:xfrm>
            <a:off x="4446142" y="4759877"/>
            <a:ext cx="636292"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6" name="Rectangle 55">
            <a:extLst>
              <a:ext uri="{FF2B5EF4-FFF2-40B4-BE49-F238E27FC236}">
                <a16:creationId xmlns:a16="http://schemas.microsoft.com/office/drawing/2014/main" id="{2B439A37-22F1-4B9E-B4DE-E8C40E7004FA}"/>
              </a:ext>
            </a:extLst>
          </p:cNvPr>
          <p:cNvSpPr/>
          <p:nvPr/>
        </p:nvSpPr>
        <p:spPr>
          <a:xfrm>
            <a:off x="6364527" y="4758509"/>
            <a:ext cx="1568955"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Tree>
    <p:extLst>
      <p:ext uri="{BB962C8B-B14F-4D97-AF65-F5344CB8AC3E}">
        <p14:creationId xmlns:p14="http://schemas.microsoft.com/office/powerpoint/2010/main" val="3555824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BA17F99-DB77-470A-B5FD-54F1CD165054}"/>
              </a:ext>
            </a:extLst>
          </p:cNvPr>
          <p:cNvSpPr>
            <a:spLocks noGrp="1"/>
          </p:cNvSpPr>
          <p:nvPr>
            <p:ph type="title"/>
          </p:nvPr>
        </p:nvSpPr>
        <p:spPr>
          <a:xfrm>
            <a:off x="532435" y="821860"/>
            <a:ext cx="11215212" cy="528095"/>
          </a:xfrm>
        </p:spPr>
        <p:txBody>
          <a:bodyPr/>
          <a:lstStyle/>
          <a:p>
            <a:r>
              <a:rPr lang="en-US" dirty="0"/>
              <a:t>Input for training the Cross from Wait decision logistic regression models</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16</a:t>
            </a:fld>
            <a:endParaRPr lang="en-US" altLang="en-US"/>
          </a:p>
        </p:txBody>
      </p:sp>
      <p:pic>
        <p:nvPicPr>
          <p:cNvPr id="3" name="Picture 2">
            <a:extLst>
              <a:ext uri="{FF2B5EF4-FFF2-40B4-BE49-F238E27FC236}">
                <a16:creationId xmlns:a16="http://schemas.microsoft.com/office/drawing/2014/main" id="{5B31CA42-0773-4349-9BFB-7B89D39D233C}"/>
              </a:ext>
            </a:extLst>
          </p:cNvPr>
          <p:cNvPicPr>
            <a:picLocks noChangeAspect="1"/>
          </p:cNvPicPr>
          <p:nvPr/>
        </p:nvPicPr>
        <p:blipFill>
          <a:blip r:embed="rId2"/>
          <a:stretch>
            <a:fillRect/>
          </a:stretch>
        </p:blipFill>
        <p:spPr>
          <a:xfrm>
            <a:off x="595188" y="2952692"/>
            <a:ext cx="6419850" cy="2819400"/>
          </a:xfrm>
          <a:prstGeom prst="rect">
            <a:avLst/>
          </a:prstGeom>
        </p:spPr>
      </p:pic>
      <p:sp>
        <p:nvSpPr>
          <p:cNvPr id="43" name="TextBox 42">
            <a:extLst>
              <a:ext uri="{FF2B5EF4-FFF2-40B4-BE49-F238E27FC236}">
                <a16:creationId xmlns:a16="http://schemas.microsoft.com/office/drawing/2014/main" id="{0003AE7F-C77D-4240-A25A-B01249F97326}"/>
              </a:ext>
            </a:extLst>
          </p:cNvPr>
          <p:cNvSpPr txBox="1"/>
          <p:nvPr/>
        </p:nvSpPr>
        <p:spPr>
          <a:xfrm>
            <a:off x="532435" y="1787723"/>
            <a:ext cx="8186600" cy="707886"/>
          </a:xfrm>
          <a:prstGeom prst="rect">
            <a:avLst/>
          </a:prstGeom>
          <a:noFill/>
        </p:spPr>
        <p:txBody>
          <a:bodyPr wrap="square" rtlCol="0">
            <a:spAutoFit/>
          </a:bodyPr>
          <a:lstStyle/>
          <a:p>
            <a:pPr marL="342900" indent="-342900">
              <a:buFont typeface="Arial" panose="020B0604020202020204" pitchFamily="34" charset="0"/>
              <a:buChar char="•"/>
            </a:pPr>
            <a:r>
              <a:rPr lang="en-US" sz="2000" b="1" i="1" dirty="0">
                <a:latin typeface="+mj-lt"/>
              </a:rPr>
              <a:t>Initial plan: </a:t>
            </a:r>
            <a:r>
              <a:rPr lang="en-US" sz="2000" dirty="0">
                <a:latin typeface="+mj-lt"/>
              </a:rPr>
              <a:t>Mean of parameters of the gap interval</a:t>
            </a:r>
          </a:p>
          <a:p>
            <a:pPr marL="342900" indent="-342900">
              <a:buFont typeface="Arial" panose="020B0604020202020204" pitchFamily="34" charset="0"/>
              <a:buChar char="•"/>
            </a:pPr>
            <a:r>
              <a:rPr lang="en-US" sz="2000" dirty="0">
                <a:latin typeface="+mj-lt"/>
              </a:rPr>
              <a:t>Easy to train; more discriminative power</a:t>
            </a:r>
          </a:p>
        </p:txBody>
      </p:sp>
    </p:spTree>
    <p:extLst>
      <p:ext uri="{BB962C8B-B14F-4D97-AF65-F5344CB8AC3E}">
        <p14:creationId xmlns:p14="http://schemas.microsoft.com/office/powerpoint/2010/main" val="338929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5B5A99-84A3-4AED-91BC-10A8F636A3CD}"/>
              </a:ext>
            </a:extLst>
          </p:cNvPr>
          <p:cNvSpPr>
            <a:spLocks noGrp="1"/>
          </p:cNvSpPr>
          <p:nvPr>
            <p:ph type="title"/>
          </p:nvPr>
        </p:nvSpPr>
        <p:spPr/>
        <p:txBody>
          <a:bodyPr/>
          <a:lstStyle/>
          <a:p>
            <a:r>
              <a:rPr lang="en-US" dirty="0"/>
              <a:t>Results – Cross from Wait decision</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17</a:t>
            </a:fld>
            <a:endParaRPr lang="en-US" altLang="en-US"/>
          </a:p>
        </p:txBody>
      </p:sp>
      <p:graphicFrame>
        <p:nvGraphicFramePr>
          <p:cNvPr id="37" name="Table 36">
            <a:extLst>
              <a:ext uri="{FF2B5EF4-FFF2-40B4-BE49-F238E27FC236}">
                <a16:creationId xmlns:a16="http://schemas.microsoft.com/office/drawing/2014/main" id="{3B912BF6-356A-449A-A48C-36280E35BA16}"/>
              </a:ext>
            </a:extLst>
          </p:cNvPr>
          <p:cNvGraphicFramePr>
            <a:graphicFrameLocks noGrp="1"/>
          </p:cNvGraphicFramePr>
          <p:nvPr>
            <p:extLst>
              <p:ext uri="{D42A27DB-BD31-4B8C-83A1-F6EECF244321}">
                <p14:modId xmlns:p14="http://schemas.microsoft.com/office/powerpoint/2010/main" val="3142069176"/>
              </p:ext>
            </p:extLst>
          </p:nvPr>
        </p:nvGraphicFramePr>
        <p:xfrm>
          <a:off x="613116" y="1357839"/>
          <a:ext cx="6173165" cy="1767023"/>
        </p:xfrm>
        <a:graphic>
          <a:graphicData uri="http://schemas.openxmlformats.org/drawingml/2006/table">
            <a:tbl>
              <a:tblPr firstRow="1" bandRow="1"/>
              <a:tblGrid>
                <a:gridCol w="4762106">
                  <a:extLst>
                    <a:ext uri="{9D8B030D-6E8A-4147-A177-3AD203B41FA5}">
                      <a16:colId xmlns:a16="http://schemas.microsoft.com/office/drawing/2014/main" val="89026186"/>
                    </a:ext>
                  </a:extLst>
                </a:gridCol>
                <a:gridCol w="1411059">
                  <a:extLst>
                    <a:ext uri="{9D8B030D-6E8A-4147-A177-3AD203B41FA5}">
                      <a16:colId xmlns:a16="http://schemas.microsoft.com/office/drawing/2014/main" val="3213456055"/>
                    </a:ext>
                  </a:extLst>
                </a:gridCol>
              </a:tblGrid>
              <a:tr h="34041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kern="1200" baseline="0" dirty="0">
                          <a:solidFill>
                            <a:schemeClr val="tx1"/>
                          </a:solidFill>
                          <a:latin typeface="+mn-lt"/>
                          <a:ea typeface="+mn-ea"/>
                          <a:cs typeface="Calibri" panose="020F0502020204030204" pitchFamily="34" charset="0"/>
                        </a:rPr>
                        <a:t>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cs typeface="Calibri" panose="020F0502020204030204" pitchFamily="34" charset="0"/>
                        </a:rPr>
                        <a:t>Accuracy of identifying cross/wait gaps</a:t>
                      </a:r>
                    </a:p>
                  </a:txBody>
                  <a:tcPr/>
                </a:tc>
                <a:extLst>
                  <a:ext uri="{0D108BD9-81ED-4DB2-BD59-A6C34878D82A}">
                    <a16:rowId xmlns:a16="http://schemas.microsoft.com/office/drawing/2014/main" val="2937674930"/>
                  </a:ext>
                </a:extLst>
              </a:tr>
              <a:tr h="283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baseline="0" dirty="0">
                          <a:solidFill>
                            <a:schemeClr val="tx1"/>
                          </a:solidFill>
                          <a:latin typeface="+mn-lt"/>
                          <a:ea typeface="+mn-ea"/>
                          <a:cs typeface="Calibri" panose="020F0502020204030204" pitchFamily="34" charset="0"/>
                        </a:rPr>
                        <a:t>All features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94%</a:t>
                      </a:r>
                    </a:p>
                  </a:txBody>
                  <a:tcPr/>
                </a:tc>
                <a:extLst>
                  <a:ext uri="{0D108BD9-81ED-4DB2-BD59-A6C34878D82A}">
                    <a16:rowId xmlns:a16="http://schemas.microsoft.com/office/drawing/2014/main" val="3102214565"/>
                  </a:ext>
                </a:extLst>
              </a:tr>
              <a:tr h="3070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kern="1200" dirty="0">
                          <a:solidFill>
                            <a:schemeClr val="tx1"/>
                          </a:solidFill>
                          <a:latin typeface="+mn-lt"/>
                          <a:ea typeface="+mn-ea"/>
                          <a:cs typeface="Calibri" panose="020F0502020204030204" pitchFamily="34" charset="0"/>
                        </a:rPr>
                        <a:t>Gap duration,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-ped distance,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speed,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acc, </a:t>
                      </a:r>
                      <a:r>
                        <a:rPr lang="en-US" sz="1200" kern="1200" dirty="0" err="1">
                          <a:solidFill>
                            <a:schemeClr val="tx1"/>
                          </a:solidFill>
                          <a:latin typeface="+mn-lt"/>
                          <a:ea typeface="+mn-ea"/>
                          <a:cs typeface="Calibri" panose="020F0502020204030204" pitchFamily="34" charset="0"/>
                        </a:rPr>
                        <a:t>veh-veh</a:t>
                      </a:r>
                      <a:r>
                        <a:rPr lang="en-US" sz="1200" kern="1200" dirty="0">
                          <a:solidFill>
                            <a:schemeClr val="tx1"/>
                          </a:solidFill>
                          <a:latin typeface="+mn-lt"/>
                          <a:ea typeface="+mn-ea"/>
                          <a:cs typeface="Calibri" panose="020F0502020204030204" pitchFamily="34" charset="0"/>
                        </a:rPr>
                        <a:t> distance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94%</a:t>
                      </a:r>
                    </a:p>
                  </a:txBody>
                  <a:tcPr/>
                </a:tc>
                <a:extLst>
                  <a:ext uri="{0D108BD9-81ED-4DB2-BD59-A6C34878D82A}">
                    <a16:rowId xmlns:a16="http://schemas.microsoft.com/office/drawing/2014/main" val="3247439491"/>
                  </a:ext>
                </a:extLst>
              </a:tr>
              <a:tr h="38623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1200" cap="none" spc="0" normalizeH="0" baseline="0" noProof="0" dirty="0">
                          <a:ln>
                            <a:noFill/>
                          </a:ln>
                          <a:solidFill>
                            <a:srgbClr val="000000"/>
                          </a:solidFill>
                          <a:effectLst/>
                          <a:uLnTx/>
                          <a:uFillTx/>
                          <a:latin typeface="Helvetica"/>
                          <a:ea typeface="ＭＳ Ｐゴシック"/>
                          <a:cs typeface="Calibri" panose="020F0502020204030204" pitchFamily="34" charset="0"/>
                        </a:rPr>
                        <a:t>Minimal set - </a:t>
                      </a:r>
                      <a:r>
                        <a:rPr lang="en-US" sz="1200" kern="1200" dirty="0">
                          <a:solidFill>
                            <a:schemeClr val="tx1"/>
                          </a:solidFill>
                          <a:latin typeface="+mn-lt"/>
                          <a:ea typeface="+mn-ea"/>
                          <a:cs typeface="Calibri" panose="020F0502020204030204" pitchFamily="34" charset="0"/>
                        </a:rPr>
                        <a:t>Gap duration,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-ped distance,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speed, </a:t>
                      </a:r>
                      <a:r>
                        <a:rPr lang="en-US" sz="1200" kern="1200" dirty="0" err="1">
                          <a:solidFill>
                            <a:schemeClr val="tx1"/>
                          </a:solidFill>
                          <a:latin typeface="+mn-lt"/>
                          <a:ea typeface="+mn-ea"/>
                          <a:cs typeface="Calibri" panose="020F0502020204030204" pitchFamily="34" charset="0"/>
                        </a:rPr>
                        <a:t>veh</a:t>
                      </a:r>
                      <a:r>
                        <a:rPr lang="en-US" sz="1200" kern="1200" dirty="0">
                          <a:solidFill>
                            <a:schemeClr val="tx1"/>
                          </a:solidFill>
                          <a:latin typeface="+mn-lt"/>
                          <a:ea typeface="+mn-ea"/>
                          <a:cs typeface="Calibri" panose="020F0502020204030204" pitchFamily="34" charset="0"/>
                        </a:rPr>
                        <a:t> acc, </a:t>
                      </a:r>
                      <a:endParaRPr lang="en-US" sz="1200" kern="1200" baseline="0" dirty="0">
                        <a:solidFill>
                          <a:schemeClr val="tx1"/>
                        </a:solidFill>
                        <a:latin typeface="+mn-lt"/>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mj-lt"/>
                          <a:cs typeface="Calibri" panose="020F0502020204030204" pitchFamily="34" charset="0"/>
                        </a:rPr>
                        <a:t>93%</a:t>
                      </a:r>
                    </a:p>
                  </a:txBody>
                  <a:tcPr/>
                </a:tc>
                <a:extLst>
                  <a:ext uri="{0D108BD9-81ED-4DB2-BD59-A6C34878D82A}">
                    <a16:rowId xmlns:a16="http://schemas.microsoft.com/office/drawing/2014/main" val="1687324421"/>
                  </a:ext>
                </a:extLst>
              </a:tr>
            </a:tbl>
          </a:graphicData>
        </a:graphic>
      </p:graphicFrame>
      <p:sp>
        <p:nvSpPr>
          <p:cNvPr id="10" name="Title 6">
            <a:extLst>
              <a:ext uri="{FF2B5EF4-FFF2-40B4-BE49-F238E27FC236}">
                <a16:creationId xmlns:a16="http://schemas.microsoft.com/office/drawing/2014/main" id="{7238AE79-544D-48FC-BF9A-224EA0E543A1}"/>
              </a:ext>
            </a:extLst>
          </p:cNvPr>
          <p:cNvSpPr txBox="1">
            <a:spLocks/>
          </p:cNvSpPr>
          <p:nvPr/>
        </p:nvSpPr>
        <p:spPr bwMode="auto">
          <a:xfrm>
            <a:off x="532435" y="3164952"/>
            <a:ext cx="11215212" cy="52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Real time evaluation</a:t>
            </a:r>
          </a:p>
        </p:txBody>
      </p:sp>
      <p:sp>
        <p:nvSpPr>
          <p:cNvPr id="11" name="TextBox 10">
            <a:extLst>
              <a:ext uri="{FF2B5EF4-FFF2-40B4-BE49-F238E27FC236}">
                <a16:creationId xmlns:a16="http://schemas.microsoft.com/office/drawing/2014/main" id="{83EB6F83-227A-4A06-8CB3-115598C00EED}"/>
              </a:ext>
            </a:extLst>
          </p:cNvPr>
          <p:cNvSpPr txBox="1"/>
          <p:nvPr/>
        </p:nvSpPr>
        <p:spPr>
          <a:xfrm>
            <a:off x="532435" y="3779207"/>
            <a:ext cx="10920834"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Mean of parameters from cumulative observation window that resets after each gap</a:t>
            </a:r>
          </a:p>
          <a:p>
            <a:pPr marL="342900" indent="-342900">
              <a:buFont typeface="Arial" panose="020B0604020202020204" pitchFamily="34" charset="0"/>
              <a:buChar char="•"/>
            </a:pPr>
            <a:r>
              <a:rPr lang="en-US" sz="2000" b="1" dirty="0">
                <a:latin typeface="+mj-lt"/>
              </a:rPr>
              <a:t>Accuracy (1 subject data) – 61%</a:t>
            </a:r>
          </a:p>
          <a:p>
            <a:pPr marL="800100" lvl="1" indent="-342900">
              <a:buFont typeface="Arial" panose="020B0604020202020204" pitchFamily="34" charset="0"/>
              <a:buChar char="•"/>
            </a:pPr>
            <a:r>
              <a:rPr lang="en-US" sz="2000" dirty="0">
                <a:latin typeface="+mj-lt"/>
              </a:rPr>
              <a:t>Class discrimination mainly based on vehicle parameters</a:t>
            </a:r>
          </a:p>
          <a:p>
            <a:pPr marL="800100" lvl="1" indent="-342900">
              <a:buFont typeface="Arial" panose="020B0604020202020204" pitchFamily="34" charset="0"/>
              <a:buChar char="•"/>
            </a:pPr>
            <a:r>
              <a:rPr lang="en-US" sz="2000" dirty="0">
                <a:latin typeface="+mj-lt"/>
              </a:rPr>
              <a:t>Similar vehicle parameters for wait/cross classes at the start of the gap; but model learned to discriminate for entire gap observations</a:t>
            </a:r>
          </a:p>
        </p:txBody>
      </p:sp>
      <p:sp>
        <p:nvSpPr>
          <p:cNvPr id="12" name="Title 6">
            <a:extLst>
              <a:ext uri="{FF2B5EF4-FFF2-40B4-BE49-F238E27FC236}">
                <a16:creationId xmlns:a16="http://schemas.microsoft.com/office/drawing/2014/main" id="{D7D9CBAE-97D1-4CF2-AF26-F8B45BBC1816}"/>
              </a:ext>
            </a:extLst>
          </p:cNvPr>
          <p:cNvSpPr txBox="1">
            <a:spLocks/>
          </p:cNvSpPr>
          <p:nvPr/>
        </p:nvSpPr>
        <p:spPr bwMode="auto">
          <a:xfrm>
            <a:off x="532435" y="5489051"/>
            <a:ext cx="11215212" cy="52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accent2"/>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2pPr>
            <a:lvl3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3pPr>
            <a:lvl4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4pPr>
            <a:lvl5pPr algn="l" rtl="0" eaLnBrk="0" fontAlgn="base" hangingPunct="0">
              <a:spcBef>
                <a:spcPct val="0"/>
              </a:spcBef>
              <a:spcAft>
                <a:spcPct val="0"/>
              </a:spcAft>
              <a:defRPr sz="3600" b="1">
                <a:solidFill>
                  <a:schemeClr val="accent2"/>
                </a:solidFill>
                <a:latin typeface="Helvetica"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3600" b="1">
                <a:solidFill>
                  <a:schemeClr val="accent2"/>
                </a:solidFill>
                <a:latin typeface="Helvetica" charset="0"/>
                <a:ea typeface="ＭＳ Ｐゴシック" charset="0"/>
              </a:defRPr>
            </a:lvl6pPr>
            <a:lvl7pPr marL="914400" algn="l" rtl="0" eaLnBrk="0" fontAlgn="base" hangingPunct="0">
              <a:spcBef>
                <a:spcPct val="0"/>
              </a:spcBef>
              <a:spcAft>
                <a:spcPct val="0"/>
              </a:spcAft>
              <a:defRPr sz="3600" b="1">
                <a:solidFill>
                  <a:schemeClr val="accent2"/>
                </a:solidFill>
                <a:latin typeface="Helvetica" charset="0"/>
                <a:ea typeface="ＭＳ Ｐゴシック" charset="0"/>
              </a:defRPr>
            </a:lvl7pPr>
            <a:lvl8pPr marL="1371600" algn="l" rtl="0" eaLnBrk="0" fontAlgn="base" hangingPunct="0">
              <a:spcBef>
                <a:spcPct val="0"/>
              </a:spcBef>
              <a:spcAft>
                <a:spcPct val="0"/>
              </a:spcAft>
              <a:defRPr sz="3600" b="1">
                <a:solidFill>
                  <a:schemeClr val="accent2"/>
                </a:solidFill>
                <a:latin typeface="Helvetica" charset="0"/>
                <a:ea typeface="ＭＳ Ｐゴシック" charset="0"/>
              </a:defRPr>
            </a:lvl8pPr>
            <a:lvl9pPr marL="1828800" algn="l" rtl="0" eaLnBrk="0" fontAlgn="base" hangingPunct="0">
              <a:spcBef>
                <a:spcPct val="0"/>
              </a:spcBef>
              <a:spcAft>
                <a:spcPct val="0"/>
              </a:spcAft>
              <a:defRPr sz="3600" b="1">
                <a:solidFill>
                  <a:schemeClr val="accent2"/>
                </a:solidFill>
                <a:latin typeface="Helvetica" charset="0"/>
                <a:ea typeface="ＭＳ Ｐゴシック" charset="0"/>
              </a:defRPr>
            </a:lvl9pPr>
          </a:lstStyle>
          <a:p>
            <a:r>
              <a:rPr lang="en-US" kern="0" dirty="0"/>
              <a:t>Conclusion</a:t>
            </a:r>
          </a:p>
        </p:txBody>
      </p:sp>
      <p:sp>
        <p:nvSpPr>
          <p:cNvPr id="8" name="Rectangle 7">
            <a:extLst>
              <a:ext uri="{FF2B5EF4-FFF2-40B4-BE49-F238E27FC236}">
                <a16:creationId xmlns:a16="http://schemas.microsoft.com/office/drawing/2014/main" id="{1FDC52CA-D61A-41E9-807B-6648251432EE}"/>
              </a:ext>
            </a:extLst>
          </p:cNvPr>
          <p:cNvSpPr/>
          <p:nvPr/>
        </p:nvSpPr>
        <p:spPr>
          <a:xfrm>
            <a:off x="613117" y="6056991"/>
            <a:ext cx="10368648" cy="400110"/>
          </a:xfrm>
          <a:prstGeom prst="rect">
            <a:avLst/>
          </a:prstGeom>
        </p:spPr>
        <p:txBody>
          <a:bodyPr wrap="square">
            <a:spAutoFit/>
          </a:bodyPr>
          <a:lstStyle/>
          <a:p>
            <a:r>
              <a:rPr lang="en-US" sz="2000" kern="0" dirty="0">
                <a:latin typeface="+mj-lt"/>
              </a:rPr>
              <a:t>Real time evaluation with model trained on mean of entire gap not accurate</a:t>
            </a:r>
            <a:endParaRPr lang="en-US" sz="2000" dirty="0">
              <a:latin typeface="+mj-lt"/>
            </a:endParaRPr>
          </a:p>
        </p:txBody>
      </p:sp>
    </p:spTree>
    <p:extLst>
      <p:ext uri="{BB962C8B-B14F-4D97-AF65-F5344CB8AC3E}">
        <p14:creationId xmlns:p14="http://schemas.microsoft.com/office/powerpoint/2010/main" val="365764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DA1A-C3EA-48C5-85CB-FEA572B80F77}"/>
              </a:ext>
            </a:extLst>
          </p:cNvPr>
          <p:cNvSpPr>
            <a:spLocks noGrp="1"/>
          </p:cNvSpPr>
          <p:nvPr>
            <p:ph type="title"/>
          </p:nvPr>
        </p:nvSpPr>
        <p:spPr/>
        <p:txBody>
          <a:bodyPr/>
          <a:lstStyle/>
          <a:p>
            <a:r>
              <a:rPr lang="en-US" dirty="0"/>
              <a:t>Approaches in Literature</a:t>
            </a:r>
          </a:p>
        </p:txBody>
      </p:sp>
      <p:sp>
        <p:nvSpPr>
          <p:cNvPr id="3" name="Content Placeholder 2">
            <a:extLst>
              <a:ext uri="{FF2B5EF4-FFF2-40B4-BE49-F238E27FC236}">
                <a16:creationId xmlns:a16="http://schemas.microsoft.com/office/drawing/2014/main" id="{FE15221F-2088-4DF8-A08F-0A1E079B047B}"/>
              </a:ext>
            </a:extLst>
          </p:cNvPr>
          <p:cNvSpPr>
            <a:spLocks noGrp="1"/>
          </p:cNvSpPr>
          <p:nvPr>
            <p:ph idx="1"/>
          </p:nvPr>
        </p:nvSpPr>
        <p:spPr>
          <a:xfrm>
            <a:off x="532435" y="1381125"/>
            <a:ext cx="11215212" cy="3495675"/>
          </a:xfrm>
        </p:spPr>
        <p:txBody>
          <a:bodyPr/>
          <a:lstStyle/>
          <a:p>
            <a:r>
              <a:rPr lang="en-US" sz="2000" b="0" dirty="0"/>
              <a:t>Gap acceptance (Logistic Regression)</a:t>
            </a:r>
          </a:p>
          <a:p>
            <a:pPr lvl="1"/>
            <a:r>
              <a:rPr lang="en-US" sz="1800" b="0" dirty="0"/>
              <a:t>Model trained on age, gender, waiting time, vehicle speed at start of gap, pedestrian-vehicle distance at start of gap, expected gap (or time-to-collision) at start of gap</a:t>
            </a:r>
          </a:p>
          <a:p>
            <a:pPr lvl="1"/>
            <a:r>
              <a:rPr lang="en-US" sz="1800" b="0" dirty="0"/>
              <a:t>Probability of acceptance/reject evaluated at the start of the gap</a:t>
            </a:r>
          </a:p>
          <a:p>
            <a:pPr lvl="1"/>
            <a:r>
              <a:rPr lang="en-US" sz="1800" b="0" dirty="0"/>
              <a:t>Sun et al. (2002), Fitzpatrick et al. (2006)</a:t>
            </a:r>
          </a:p>
          <a:p>
            <a:pPr marL="457200" lvl="1" indent="0">
              <a:buNone/>
            </a:pPr>
            <a:endParaRPr lang="en-US" sz="1800" b="0" dirty="0"/>
          </a:p>
          <a:p>
            <a:r>
              <a:rPr lang="en-US" sz="2000" b="0" dirty="0"/>
              <a:t>Action classification (Neural Networks, SVM, etc.) – Approach 1</a:t>
            </a:r>
          </a:p>
          <a:p>
            <a:pPr lvl="1"/>
            <a:r>
              <a:rPr lang="en-US" sz="1800" b="0" dirty="0"/>
              <a:t>Concatenated time series data (fixed time steps, around 1 s) for both training and evaluation</a:t>
            </a:r>
          </a:p>
          <a:p>
            <a:pPr lvl="1"/>
            <a:r>
              <a:rPr lang="en-US" sz="1800" b="0" dirty="0"/>
              <a:t>Action labels based on final output of that time series data (Cross/Wait)</a:t>
            </a:r>
          </a:p>
          <a:p>
            <a:pPr lvl="1"/>
            <a:r>
              <a:rPr lang="en-US" sz="1800" b="0" dirty="0"/>
              <a:t>Volz et al. (2016), Fang et al. (2018)</a:t>
            </a:r>
            <a:endParaRPr lang="en-US" sz="2000" b="0" dirty="0"/>
          </a:p>
          <a:p>
            <a:pPr lvl="1"/>
            <a:endParaRPr lang="en-US" sz="1800" b="0" dirty="0"/>
          </a:p>
          <a:p>
            <a:pPr marL="457200" lvl="1" indent="0">
              <a:buNone/>
            </a:pPr>
            <a:endParaRPr lang="en-US" sz="1800" b="0" dirty="0"/>
          </a:p>
        </p:txBody>
      </p:sp>
      <p:sp>
        <p:nvSpPr>
          <p:cNvPr id="4" name="Slide Number Placeholder 3">
            <a:extLst>
              <a:ext uri="{FF2B5EF4-FFF2-40B4-BE49-F238E27FC236}">
                <a16:creationId xmlns:a16="http://schemas.microsoft.com/office/drawing/2014/main" id="{BDCFA8DC-58AE-441E-8BE5-AF4680518E39}"/>
              </a:ext>
            </a:extLst>
          </p:cNvPr>
          <p:cNvSpPr>
            <a:spLocks noGrp="1"/>
          </p:cNvSpPr>
          <p:nvPr>
            <p:ph type="sldNum" sz="quarter" idx="12"/>
          </p:nvPr>
        </p:nvSpPr>
        <p:spPr/>
        <p:txBody>
          <a:bodyPr/>
          <a:lstStyle/>
          <a:p>
            <a:fld id="{4CA3CF94-37B0-4BC7-9FC8-223A9539BF73}" type="slidenum">
              <a:rPr lang="en-US" altLang="en-US" smtClean="0"/>
              <a:pPr/>
              <a:t>18</a:t>
            </a:fld>
            <a:endParaRPr lang="en-US" altLang="en-US"/>
          </a:p>
        </p:txBody>
      </p:sp>
    </p:spTree>
    <p:extLst>
      <p:ext uri="{BB962C8B-B14F-4D97-AF65-F5344CB8AC3E}">
        <p14:creationId xmlns:p14="http://schemas.microsoft.com/office/powerpoint/2010/main" val="253474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Currently trying: Interval Format - 2</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19</a:t>
            </a:fld>
            <a:endParaRPr lang="en-US" altLang="en-US"/>
          </a:p>
        </p:txBody>
      </p:sp>
      <p:pic>
        <p:nvPicPr>
          <p:cNvPr id="5" name="Picture 2" descr="Image result for standing pedestrian illustration">
            <a:extLst>
              <a:ext uri="{FF2B5EF4-FFF2-40B4-BE49-F238E27FC236}">
                <a16:creationId xmlns:a16="http://schemas.microsoft.com/office/drawing/2014/main" id="{5BF972AC-A756-4C46-A85F-792146BC19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62" t="55134" r="32000" b="15858"/>
          <a:stretch/>
        </p:blipFill>
        <p:spPr bwMode="auto">
          <a:xfrm>
            <a:off x="4816218" y="4516763"/>
            <a:ext cx="388176" cy="78530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1">
            <a:extLst>
              <a:ext uri="{FF2B5EF4-FFF2-40B4-BE49-F238E27FC236}">
                <a16:creationId xmlns:a16="http://schemas.microsoft.com/office/drawing/2014/main" id="{10F3F9F2-62F2-4337-ADF9-01B7787AA52A}"/>
              </a:ext>
            </a:extLst>
          </p:cNvPr>
          <p:cNvSpPr/>
          <p:nvPr/>
        </p:nvSpPr>
        <p:spPr>
          <a:xfrm>
            <a:off x="2517999" y="5213671"/>
            <a:ext cx="7494279" cy="22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Image result for standing pedestrian illustration">
            <a:extLst>
              <a:ext uri="{FF2B5EF4-FFF2-40B4-BE49-F238E27FC236}">
                <a16:creationId xmlns:a16="http://schemas.microsoft.com/office/drawing/2014/main" id="{822449E7-5620-4E99-B18B-6D89444CCB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8864261" y="4483321"/>
            <a:ext cx="434711" cy="76379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64A9745-24D6-4F70-8DE8-CE3CDE8B4811}"/>
              </a:ext>
            </a:extLst>
          </p:cNvPr>
          <p:cNvCxnSpPr>
            <a:cxnSpLocks/>
          </p:cNvCxnSpPr>
          <p:nvPr/>
        </p:nvCxnSpPr>
        <p:spPr>
          <a:xfrm>
            <a:off x="2991809" y="3628668"/>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A004D6F0-E5A2-4283-ADEE-EBD85F4D8B1D}"/>
              </a:ext>
            </a:extLst>
          </p:cNvPr>
          <p:cNvSpPr/>
          <p:nvPr/>
        </p:nvSpPr>
        <p:spPr>
          <a:xfrm>
            <a:off x="2484427" y="2980132"/>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 crosses pedestrian</a:t>
            </a:r>
          </a:p>
        </p:txBody>
      </p:sp>
      <p:sp>
        <p:nvSpPr>
          <p:cNvPr id="23" name="Rectangle 22">
            <a:extLst>
              <a:ext uri="{FF2B5EF4-FFF2-40B4-BE49-F238E27FC236}">
                <a16:creationId xmlns:a16="http://schemas.microsoft.com/office/drawing/2014/main" id="{E6223A56-98D2-49CE-9C85-58591F6A268A}"/>
              </a:ext>
            </a:extLst>
          </p:cNvPr>
          <p:cNvSpPr/>
          <p:nvPr/>
        </p:nvSpPr>
        <p:spPr>
          <a:xfrm>
            <a:off x="8516581" y="5198377"/>
            <a:ext cx="546544" cy="37528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Cross gap</a:t>
            </a:r>
          </a:p>
        </p:txBody>
      </p:sp>
      <p:sp>
        <p:nvSpPr>
          <p:cNvPr id="24" name="Rectangle 23">
            <a:extLst>
              <a:ext uri="{FF2B5EF4-FFF2-40B4-BE49-F238E27FC236}">
                <a16:creationId xmlns:a16="http://schemas.microsoft.com/office/drawing/2014/main" id="{D674E438-BDF7-4921-9F1E-51C87D742FAD}"/>
              </a:ext>
            </a:extLst>
          </p:cNvPr>
          <p:cNvSpPr/>
          <p:nvPr/>
        </p:nvSpPr>
        <p:spPr>
          <a:xfrm>
            <a:off x="9298972" y="4648677"/>
            <a:ext cx="1078858" cy="523220"/>
          </a:xfrm>
          <a:prstGeom prst="rect">
            <a:avLst/>
          </a:prstGeom>
        </p:spPr>
        <p:txBody>
          <a:bodyPr wrap="square">
            <a:spAutoFit/>
          </a:bodyPr>
          <a:lstStyle/>
          <a:p>
            <a:pPr marL="139700">
              <a:buSzPts val="1400"/>
            </a:pPr>
            <a:r>
              <a:rPr lang="en-US" sz="1400" dirty="0">
                <a:latin typeface="Calibri" panose="020F0502020204030204" pitchFamily="34" charset="0"/>
                <a:cs typeface="Calibri" panose="020F0502020204030204" pitchFamily="34" charset="0"/>
              </a:rPr>
              <a:t>Events timeline</a:t>
            </a:r>
          </a:p>
        </p:txBody>
      </p:sp>
      <p:pic>
        <p:nvPicPr>
          <p:cNvPr id="25" name="Picture 4" descr="Image result for standing pedestrian illustration">
            <a:extLst>
              <a:ext uri="{FF2B5EF4-FFF2-40B4-BE49-F238E27FC236}">
                <a16:creationId xmlns:a16="http://schemas.microsoft.com/office/drawing/2014/main" id="{40F15739-D24B-42CD-916A-8919B16FFB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4" t="9382" r="27817" b="14786"/>
          <a:stretch/>
        </p:blipFill>
        <p:spPr bwMode="auto">
          <a:xfrm>
            <a:off x="2267072" y="4492860"/>
            <a:ext cx="434711" cy="763792"/>
          </a:xfrm>
          <a:prstGeom prst="rect">
            <a:avLst/>
          </a:prstGeom>
          <a:noFill/>
          <a:extLst>
            <a:ext uri="{909E8E84-426E-40DD-AFC4-6F175D3DCCD1}">
              <a14:hiddenFill xmlns:a14="http://schemas.microsoft.com/office/drawing/2010/main">
                <a:solidFill>
                  <a:srgbClr val="FFFFFF"/>
                </a:solidFill>
              </a14:hiddenFill>
            </a:ext>
          </a:extLst>
        </p:spPr>
      </p:pic>
      <p:sp>
        <p:nvSpPr>
          <p:cNvPr id="28" name="Right Brace 27">
            <a:extLst>
              <a:ext uri="{FF2B5EF4-FFF2-40B4-BE49-F238E27FC236}">
                <a16:creationId xmlns:a16="http://schemas.microsoft.com/office/drawing/2014/main" id="{19966F61-9960-408F-A228-D1131E3F4E65}"/>
              </a:ext>
            </a:extLst>
          </p:cNvPr>
          <p:cNvSpPr/>
          <p:nvPr/>
        </p:nvSpPr>
        <p:spPr bwMode="auto">
          <a:xfrm rot="5400000">
            <a:off x="3431312" y="4599982"/>
            <a:ext cx="471592" cy="2298219"/>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29" name="Rectangle 28">
            <a:extLst>
              <a:ext uri="{FF2B5EF4-FFF2-40B4-BE49-F238E27FC236}">
                <a16:creationId xmlns:a16="http://schemas.microsoft.com/office/drawing/2014/main" id="{3FF8C8B4-ED22-4E50-AC6D-75E4EC17CFF1}"/>
              </a:ext>
            </a:extLst>
          </p:cNvPr>
          <p:cNvSpPr/>
          <p:nvPr/>
        </p:nvSpPr>
        <p:spPr>
          <a:xfrm>
            <a:off x="3216612" y="6058601"/>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action</a:t>
            </a:r>
          </a:p>
        </p:txBody>
      </p:sp>
      <p:sp>
        <p:nvSpPr>
          <p:cNvPr id="30" name="Rectangle 29">
            <a:extLst>
              <a:ext uri="{FF2B5EF4-FFF2-40B4-BE49-F238E27FC236}">
                <a16:creationId xmlns:a16="http://schemas.microsoft.com/office/drawing/2014/main" id="{EA1D36EA-EBB1-4713-92A6-DD10F4E0A789}"/>
              </a:ext>
            </a:extLst>
          </p:cNvPr>
          <p:cNvSpPr/>
          <p:nvPr/>
        </p:nvSpPr>
        <p:spPr>
          <a:xfrm>
            <a:off x="6554220" y="6039127"/>
            <a:ext cx="940661"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Action</a:t>
            </a:r>
          </a:p>
        </p:txBody>
      </p:sp>
      <p:sp>
        <p:nvSpPr>
          <p:cNvPr id="31" name="Right Brace 30">
            <a:extLst>
              <a:ext uri="{FF2B5EF4-FFF2-40B4-BE49-F238E27FC236}">
                <a16:creationId xmlns:a16="http://schemas.microsoft.com/office/drawing/2014/main" id="{2DF9CDE2-0A96-498B-B977-CCB22F0F4310}"/>
              </a:ext>
            </a:extLst>
          </p:cNvPr>
          <p:cNvSpPr/>
          <p:nvPr/>
        </p:nvSpPr>
        <p:spPr bwMode="auto">
          <a:xfrm rot="5400000">
            <a:off x="6788755" y="3734846"/>
            <a:ext cx="471592" cy="4028491"/>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33" name="Straight Connector 32">
            <a:extLst>
              <a:ext uri="{FF2B5EF4-FFF2-40B4-BE49-F238E27FC236}">
                <a16:creationId xmlns:a16="http://schemas.microsoft.com/office/drawing/2014/main" id="{765FD095-32AE-47BA-A8E5-C1A24D431551}"/>
              </a:ext>
            </a:extLst>
          </p:cNvPr>
          <p:cNvCxnSpPr>
            <a:cxnSpLocks/>
          </p:cNvCxnSpPr>
          <p:nvPr/>
        </p:nvCxnSpPr>
        <p:spPr>
          <a:xfrm>
            <a:off x="4327551" y="3630710"/>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95DBE93C-BCCA-400F-A1C2-D48161E657E7}"/>
              </a:ext>
            </a:extLst>
          </p:cNvPr>
          <p:cNvSpPr/>
          <p:nvPr/>
        </p:nvSpPr>
        <p:spPr>
          <a:xfrm>
            <a:off x="3820169" y="2982174"/>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‘k+1’ crosses pedestrian</a:t>
            </a:r>
          </a:p>
        </p:txBody>
      </p:sp>
      <p:cxnSp>
        <p:nvCxnSpPr>
          <p:cNvPr id="35" name="Straight Connector 34">
            <a:extLst>
              <a:ext uri="{FF2B5EF4-FFF2-40B4-BE49-F238E27FC236}">
                <a16:creationId xmlns:a16="http://schemas.microsoft.com/office/drawing/2014/main" id="{DA8BAB11-6AD6-4269-97BD-66318A26EDEC}"/>
              </a:ext>
            </a:extLst>
          </p:cNvPr>
          <p:cNvCxnSpPr>
            <a:cxnSpLocks/>
          </p:cNvCxnSpPr>
          <p:nvPr/>
        </p:nvCxnSpPr>
        <p:spPr>
          <a:xfrm>
            <a:off x="5663427" y="3621244"/>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055087C0-4F91-4ADC-9F10-8DB5866E006F}"/>
              </a:ext>
            </a:extLst>
          </p:cNvPr>
          <p:cNvSpPr/>
          <p:nvPr/>
        </p:nvSpPr>
        <p:spPr>
          <a:xfrm>
            <a:off x="5156045" y="2972708"/>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‘k+2’ crosses pedestrian</a:t>
            </a:r>
          </a:p>
        </p:txBody>
      </p:sp>
      <p:cxnSp>
        <p:nvCxnSpPr>
          <p:cNvPr id="38" name="Straight Connector 37">
            <a:extLst>
              <a:ext uri="{FF2B5EF4-FFF2-40B4-BE49-F238E27FC236}">
                <a16:creationId xmlns:a16="http://schemas.microsoft.com/office/drawing/2014/main" id="{6F349F31-9640-491B-ABD2-28EAC9C83060}"/>
              </a:ext>
            </a:extLst>
          </p:cNvPr>
          <p:cNvCxnSpPr>
            <a:cxnSpLocks/>
          </p:cNvCxnSpPr>
          <p:nvPr/>
        </p:nvCxnSpPr>
        <p:spPr>
          <a:xfrm>
            <a:off x="6957366" y="3621244"/>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422571E2-0622-46B4-9AF9-99B499043E32}"/>
              </a:ext>
            </a:extLst>
          </p:cNvPr>
          <p:cNvSpPr/>
          <p:nvPr/>
        </p:nvSpPr>
        <p:spPr>
          <a:xfrm>
            <a:off x="6449984" y="2972708"/>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‘k+3’ crosses pedestrian</a:t>
            </a:r>
          </a:p>
        </p:txBody>
      </p:sp>
      <p:cxnSp>
        <p:nvCxnSpPr>
          <p:cNvPr id="41" name="Straight Connector 40">
            <a:extLst>
              <a:ext uri="{FF2B5EF4-FFF2-40B4-BE49-F238E27FC236}">
                <a16:creationId xmlns:a16="http://schemas.microsoft.com/office/drawing/2014/main" id="{53D811BB-6540-4B3E-A384-73C9FC5BE220}"/>
              </a:ext>
            </a:extLst>
          </p:cNvPr>
          <p:cNvCxnSpPr>
            <a:cxnSpLocks/>
          </p:cNvCxnSpPr>
          <p:nvPr/>
        </p:nvCxnSpPr>
        <p:spPr>
          <a:xfrm>
            <a:off x="8522240" y="3628668"/>
            <a:ext cx="0" cy="1635408"/>
          </a:xfrm>
          <a:prstGeom prst="line">
            <a:avLst/>
          </a:prstGeom>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CA9498D-6785-4E2B-895F-3BB4EEF07E03}"/>
              </a:ext>
            </a:extLst>
          </p:cNvPr>
          <p:cNvSpPr/>
          <p:nvPr/>
        </p:nvSpPr>
        <p:spPr>
          <a:xfrm>
            <a:off x="8032788" y="2980132"/>
            <a:ext cx="1093090"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Vehicle ‘</a:t>
            </a:r>
            <a:r>
              <a:rPr lang="en-US" sz="1100" dirty="0" err="1">
                <a:latin typeface="Calibri" panose="020F0502020204030204" pitchFamily="34" charset="0"/>
                <a:cs typeface="Calibri" panose="020F0502020204030204" pitchFamily="34" charset="0"/>
              </a:rPr>
              <a:t>k+N</a:t>
            </a:r>
            <a:r>
              <a:rPr lang="en-US" sz="1100" dirty="0">
                <a:latin typeface="Calibri" panose="020F0502020204030204" pitchFamily="34" charset="0"/>
                <a:cs typeface="Calibri" panose="020F0502020204030204" pitchFamily="34" charset="0"/>
              </a:rPr>
              <a:t>’ crosses pedestrian</a:t>
            </a:r>
          </a:p>
        </p:txBody>
      </p:sp>
      <p:cxnSp>
        <p:nvCxnSpPr>
          <p:cNvPr id="45" name="Straight Connector 44">
            <a:extLst>
              <a:ext uri="{FF2B5EF4-FFF2-40B4-BE49-F238E27FC236}">
                <a16:creationId xmlns:a16="http://schemas.microsoft.com/office/drawing/2014/main" id="{CC277874-6B35-4A02-ADB8-05612C983F92}"/>
              </a:ext>
            </a:extLst>
          </p:cNvPr>
          <p:cNvCxnSpPr>
            <a:cxnSpLocks/>
          </p:cNvCxnSpPr>
          <p:nvPr/>
        </p:nvCxnSpPr>
        <p:spPr>
          <a:xfrm>
            <a:off x="4995772" y="4184759"/>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A2EAC74-53E7-42AE-B31C-0CE9FB2B3AE4}"/>
              </a:ext>
            </a:extLst>
          </p:cNvPr>
          <p:cNvCxnSpPr>
            <a:cxnSpLocks/>
          </p:cNvCxnSpPr>
          <p:nvPr/>
        </p:nvCxnSpPr>
        <p:spPr>
          <a:xfrm>
            <a:off x="9081675" y="4194411"/>
            <a:ext cx="0" cy="1070632"/>
          </a:xfrm>
          <a:prstGeom prst="line">
            <a:avLst/>
          </a:prstGeom>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A1AF1819-5D64-4CE5-8C44-8961939F1E09}"/>
              </a:ext>
            </a:extLst>
          </p:cNvPr>
          <p:cNvCxnSpPr>
            <a:cxnSpLocks/>
          </p:cNvCxnSpPr>
          <p:nvPr/>
        </p:nvCxnSpPr>
        <p:spPr>
          <a:xfrm>
            <a:off x="2517998" y="4176481"/>
            <a:ext cx="0" cy="1070632"/>
          </a:xfrm>
          <a:prstGeom prst="line">
            <a:avLst/>
          </a:prstGeom>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01119FA-CE56-4760-80F1-3A41BE365134}"/>
              </a:ext>
            </a:extLst>
          </p:cNvPr>
          <p:cNvSpPr/>
          <p:nvPr/>
        </p:nvSpPr>
        <p:spPr>
          <a:xfrm>
            <a:off x="738731" y="3853863"/>
            <a:ext cx="1590461" cy="600164"/>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Approach starts after picking up ball/drop ball and returning</a:t>
            </a:r>
          </a:p>
        </p:txBody>
      </p:sp>
      <p:sp>
        <p:nvSpPr>
          <p:cNvPr id="50" name="Rectangle 49">
            <a:extLst>
              <a:ext uri="{FF2B5EF4-FFF2-40B4-BE49-F238E27FC236}">
                <a16:creationId xmlns:a16="http://schemas.microsoft.com/office/drawing/2014/main" id="{21E3535B-0C4C-4467-B2ED-7138D75DF19A}"/>
              </a:ext>
            </a:extLst>
          </p:cNvPr>
          <p:cNvSpPr/>
          <p:nvPr/>
        </p:nvSpPr>
        <p:spPr>
          <a:xfrm>
            <a:off x="4433297" y="3750653"/>
            <a:ext cx="1028889"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Wait starts when v~=0</a:t>
            </a:r>
          </a:p>
        </p:txBody>
      </p:sp>
      <p:sp>
        <p:nvSpPr>
          <p:cNvPr id="51" name="Rectangle 50">
            <a:extLst>
              <a:ext uri="{FF2B5EF4-FFF2-40B4-BE49-F238E27FC236}">
                <a16:creationId xmlns:a16="http://schemas.microsoft.com/office/drawing/2014/main" id="{C6A26B51-9593-418E-B140-5FD4AC4F7A27}"/>
              </a:ext>
            </a:extLst>
          </p:cNvPr>
          <p:cNvSpPr/>
          <p:nvPr/>
        </p:nvSpPr>
        <p:spPr>
          <a:xfrm>
            <a:off x="8655460" y="3739212"/>
            <a:ext cx="842360" cy="430887"/>
          </a:xfrm>
          <a:prstGeom prst="rect">
            <a:avLst/>
          </a:prstGeom>
          <a:ln>
            <a:solidFill>
              <a:schemeClr val="tx1"/>
            </a:solidFill>
          </a:ln>
        </p:spPr>
        <p:txBody>
          <a:bodyPr wrap="square">
            <a:spAutoFit/>
          </a:bodyPr>
          <a:lstStyle/>
          <a:p>
            <a:pPr marL="139700" algn="ctr">
              <a:buSzPts val="1400"/>
            </a:pPr>
            <a:r>
              <a:rPr lang="en-US" sz="1100" dirty="0">
                <a:latin typeface="Calibri" panose="020F0502020204030204" pitchFamily="34" charset="0"/>
                <a:cs typeface="Calibri" panose="020F0502020204030204" pitchFamily="34" charset="0"/>
              </a:rPr>
              <a:t>Starts to cross</a:t>
            </a:r>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1061069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Intervals splits based on vehicle gaps</a:t>
            </a:r>
          </a:p>
          <a:p>
            <a:pPr marL="800100" lvl="1" indent="-342900">
              <a:buFont typeface="Arial" panose="020B0604020202020204" pitchFamily="34" charset="0"/>
              <a:buChar char="•"/>
            </a:pPr>
            <a:r>
              <a:rPr lang="en-US" sz="2000" b="1" i="1" dirty="0">
                <a:latin typeface="+mj-lt"/>
              </a:rPr>
              <a:t>Sliding window within each gap</a:t>
            </a:r>
          </a:p>
          <a:p>
            <a:pPr marL="800100" lvl="1" indent="-342900">
              <a:buFont typeface="Arial" panose="020B0604020202020204" pitchFamily="34" charset="0"/>
              <a:buChar char="•"/>
            </a:pPr>
            <a:r>
              <a:rPr lang="en-US" sz="2000" b="1" i="1" dirty="0">
                <a:latin typeface="+mj-lt"/>
              </a:rPr>
              <a:t>Final label of that gap given to each sliding window observation within that gap</a:t>
            </a:r>
          </a:p>
          <a:p>
            <a:pPr marL="342900" indent="-342900">
              <a:buFont typeface="Arial" panose="020B0604020202020204" pitchFamily="34" charset="0"/>
              <a:buChar char="•"/>
            </a:pPr>
            <a:r>
              <a:rPr lang="en-US" sz="2000" dirty="0">
                <a:latin typeface="+mj-lt"/>
              </a:rPr>
              <a:t>Considers interaction with each vehicle separately</a:t>
            </a:r>
          </a:p>
        </p:txBody>
      </p:sp>
      <p:sp>
        <p:nvSpPr>
          <p:cNvPr id="54" name="Rectangle 53">
            <a:extLst>
              <a:ext uri="{FF2B5EF4-FFF2-40B4-BE49-F238E27FC236}">
                <a16:creationId xmlns:a16="http://schemas.microsoft.com/office/drawing/2014/main" id="{C993AB01-D6A1-43D1-8D33-46047CE6A25D}"/>
              </a:ext>
            </a:extLst>
          </p:cNvPr>
          <p:cNvSpPr/>
          <p:nvPr/>
        </p:nvSpPr>
        <p:spPr>
          <a:xfrm>
            <a:off x="5668307" y="5204750"/>
            <a:ext cx="1276421"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5" name="Rectangle 54">
            <a:extLst>
              <a:ext uri="{FF2B5EF4-FFF2-40B4-BE49-F238E27FC236}">
                <a16:creationId xmlns:a16="http://schemas.microsoft.com/office/drawing/2014/main" id="{194EFA23-D7BE-4240-8298-AAD112D8AFD0}"/>
              </a:ext>
            </a:extLst>
          </p:cNvPr>
          <p:cNvSpPr/>
          <p:nvPr/>
        </p:nvSpPr>
        <p:spPr>
          <a:xfrm>
            <a:off x="5031221" y="5206074"/>
            <a:ext cx="636292"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
        <p:nvSpPr>
          <p:cNvPr id="56" name="Rectangle 55">
            <a:extLst>
              <a:ext uri="{FF2B5EF4-FFF2-40B4-BE49-F238E27FC236}">
                <a16:creationId xmlns:a16="http://schemas.microsoft.com/office/drawing/2014/main" id="{2B439A37-22F1-4B9E-B4DE-E8C40E7004FA}"/>
              </a:ext>
            </a:extLst>
          </p:cNvPr>
          <p:cNvSpPr/>
          <p:nvPr/>
        </p:nvSpPr>
        <p:spPr>
          <a:xfrm>
            <a:off x="6949606" y="5204706"/>
            <a:ext cx="1568955" cy="37528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Calibri" panose="020F0502020204030204" pitchFamily="34" charset="0"/>
                <a:cs typeface="Calibri" panose="020F0502020204030204" pitchFamily="34" charset="0"/>
              </a:rPr>
              <a:t>Wait gap</a:t>
            </a:r>
          </a:p>
        </p:txBody>
      </p:sp>
    </p:spTree>
    <p:extLst>
      <p:ext uri="{BB962C8B-B14F-4D97-AF65-F5344CB8AC3E}">
        <p14:creationId xmlns:p14="http://schemas.microsoft.com/office/powerpoint/2010/main" val="101389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IN" dirty="0"/>
              <a:t>Crossing Behavior</a:t>
            </a:r>
          </a:p>
          <a:p>
            <a:r>
              <a:rPr lang="en-IN" dirty="0"/>
              <a:t>Long-term predictions</a:t>
            </a:r>
          </a:p>
          <a:p>
            <a:r>
              <a:rPr lang="en-IN" dirty="0"/>
              <a:t>Multiple future prediction (multi-modal)</a:t>
            </a:r>
          </a:p>
          <a:p>
            <a:r>
              <a:rPr lang="en-IN" dirty="0"/>
              <a:t>Computational efficiency</a:t>
            </a:r>
          </a:p>
          <a:p>
            <a:r>
              <a:rPr lang="en-IN" dirty="0" err="1"/>
              <a:t>Explainability</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a:t>
            </a:fld>
            <a:endParaRPr lang="en-US" altLang="en-US"/>
          </a:p>
        </p:txBody>
      </p:sp>
    </p:spTree>
    <p:extLst>
      <p:ext uri="{BB962C8B-B14F-4D97-AF65-F5344CB8AC3E}">
        <p14:creationId xmlns:p14="http://schemas.microsoft.com/office/powerpoint/2010/main" val="23905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FAAF-20EE-430A-9EA5-49B2E6E83FD5}"/>
              </a:ext>
            </a:extLst>
          </p:cNvPr>
          <p:cNvSpPr>
            <a:spLocks noGrp="1"/>
          </p:cNvSpPr>
          <p:nvPr>
            <p:ph type="title"/>
          </p:nvPr>
        </p:nvSpPr>
        <p:spPr/>
        <p:txBody>
          <a:bodyPr/>
          <a:lstStyle/>
          <a:p>
            <a:r>
              <a:rPr lang="en-US" dirty="0"/>
              <a:t>Currently trying: Interval Format - 3</a:t>
            </a:r>
          </a:p>
        </p:txBody>
      </p:sp>
      <p:sp>
        <p:nvSpPr>
          <p:cNvPr id="4" name="Slide Number Placeholder 3">
            <a:extLst>
              <a:ext uri="{FF2B5EF4-FFF2-40B4-BE49-F238E27FC236}">
                <a16:creationId xmlns:a16="http://schemas.microsoft.com/office/drawing/2014/main" id="{05D21EC6-87CE-47EF-A511-DB6534F76CC2}"/>
              </a:ext>
            </a:extLst>
          </p:cNvPr>
          <p:cNvSpPr>
            <a:spLocks noGrp="1"/>
          </p:cNvSpPr>
          <p:nvPr>
            <p:ph type="sldNum" sz="quarter" idx="12"/>
          </p:nvPr>
        </p:nvSpPr>
        <p:spPr/>
        <p:txBody>
          <a:bodyPr/>
          <a:lstStyle/>
          <a:p>
            <a:fld id="{4CA3CF94-37B0-4BC7-9FC8-223A9539BF73}" type="slidenum">
              <a:rPr lang="en-US" altLang="en-US" smtClean="0"/>
              <a:pPr/>
              <a:t>20</a:t>
            </a:fld>
            <a:endParaRPr lang="en-US" altLang="en-US"/>
          </a:p>
        </p:txBody>
      </p:sp>
      <p:sp>
        <p:nvSpPr>
          <p:cNvPr id="53" name="TextBox 52">
            <a:extLst>
              <a:ext uri="{FF2B5EF4-FFF2-40B4-BE49-F238E27FC236}">
                <a16:creationId xmlns:a16="http://schemas.microsoft.com/office/drawing/2014/main" id="{E422402C-CC27-449A-8FDE-755D4A4F1C9F}"/>
              </a:ext>
            </a:extLst>
          </p:cNvPr>
          <p:cNvSpPr txBox="1"/>
          <p:nvPr/>
        </p:nvSpPr>
        <p:spPr>
          <a:xfrm>
            <a:off x="532435" y="1344705"/>
            <a:ext cx="10610694"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j-lt"/>
              </a:rPr>
              <a:t>Fixed observation history</a:t>
            </a:r>
          </a:p>
          <a:p>
            <a:pPr marL="800100" lvl="1" indent="-342900">
              <a:buFont typeface="Arial" panose="020B0604020202020204" pitchFamily="34" charset="0"/>
              <a:buChar char="•"/>
            </a:pPr>
            <a:r>
              <a:rPr lang="en-US" sz="2000" dirty="0">
                <a:latin typeface="+mj-lt"/>
              </a:rPr>
              <a:t>1 s (0.1 s sample time)</a:t>
            </a:r>
          </a:p>
          <a:p>
            <a:pPr marL="800100" lvl="1" indent="-342900">
              <a:buFont typeface="Arial" panose="020B0604020202020204" pitchFamily="34" charset="0"/>
              <a:buChar char="•"/>
            </a:pPr>
            <a:r>
              <a:rPr lang="en-US" sz="2000" dirty="0">
                <a:latin typeface="+mj-lt"/>
              </a:rPr>
              <a:t>3.2 s (0.4 s sample time, similar to </a:t>
            </a:r>
            <a:r>
              <a:rPr lang="en-US" sz="2000" dirty="0" err="1">
                <a:latin typeface="+mj-lt"/>
              </a:rPr>
              <a:t>Alahi</a:t>
            </a:r>
            <a:r>
              <a:rPr lang="en-US" sz="2000" dirty="0">
                <a:latin typeface="+mj-lt"/>
              </a:rPr>
              <a:t> et al. (2016))</a:t>
            </a:r>
          </a:p>
        </p:txBody>
      </p:sp>
    </p:spTree>
    <p:extLst>
      <p:ext uri="{BB962C8B-B14F-4D97-AF65-F5344CB8AC3E}">
        <p14:creationId xmlns:p14="http://schemas.microsoft.com/office/powerpoint/2010/main" val="645999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306D-E03C-4180-9BBB-2A6CE35EDD9D}"/>
              </a:ext>
            </a:extLst>
          </p:cNvPr>
          <p:cNvSpPr>
            <a:spLocks noGrp="1"/>
          </p:cNvSpPr>
          <p:nvPr>
            <p:ph type="title"/>
          </p:nvPr>
        </p:nvSpPr>
        <p:spPr/>
        <p:txBody>
          <a:bodyPr/>
          <a:lstStyle/>
          <a:p>
            <a:r>
              <a:rPr lang="en-US" dirty="0"/>
              <a:t>Currently trying: Data format</a:t>
            </a:r>
          </a:p>
        </p:txBody>
      </p:sp>
      <p:sp>
        <p:nvSpPr>
          <p:cNvPr id="3" name="Content Placeholder 2">
            <a:extLst>
              <a:ext uri="{FF2B5EF4-FFF2-40B4-BE49-F238E27FC236}">
                <a16:creationId xmlns:a16="http://schemas.microsoft.com/office/drawing/2014/main" id="{FD0B30BF-AF03-4EF1-8F67-31F295A4760C}"/>
              </a:ext>
            </a:extLst>
          </p:cNvPr>
          <p:cNvSpPr>
            <a:spLocks noGrp="1"/>
          </p:cNvSpPr>
          <p:nvPr>
            <p:ph idx="1"/>
          </p:nvPr>
        </p:nvSpPr>
        <p:spPr/>
        <p:txBody>
          <a:bodyPr/>
          <a:lstStyle/>
          <a:p>
            <a:r>
              <a:rPr lang="en-US" dirty="0"/>
              <a:t>Actual time series observations</a:t>
            </a:r>
          </a:p>
          <a:p>
            <a:r>
              <a:rPr lang="en-US" dirty="0"/>
              <a:t>Mean of time series observations</a:t>
            </a:r>
          </a:p>
        </p:txBody>
      </p:sp>
      <p:sp>
        <p:nvSpPr>
          <p:cNvPr id="4" name="Slide Number Placeholder 3">
            <a:extLst>
              <a:ext uri="{FF2B5EF4-FFF2-40B4-BE49-F238E27FC236}">
                <a16:creationId xmlns:a16="http://schemas.microsoft.com/office/drawing/2014/main" id="{A5D41610-4F3F-4A8B-A259-0EE9E63219D4}"/>
              </a:ext>
            </a:extLst>
          </p:cNvPr>
          <p:cNvSpPr>
            <a:spLocks noGrp="1"/>
          </p:cNvSpPr>
          <p:nvPr>
            <p:ph type="sldNum" sz="quarter" idx="12"/>
          </p:nvPr>
        </p:nvSpPr>
        <p:spPr/>
        <p:txBody>
          <a:bodyPr/>
          <a:lstStyle/>
          <a:p>
            <a:fld id="{4CA3CF94-37B0-4BC7-9FC8-223A9539BF73}" type="slidenum">
              <a:rPr lang="en-US" altLang="en-US" smtClean="0"/>
              <a:pPr/>
              <a:t>21</a:t>
            </a:fld>
            <a:endParaRPr lang="en-US" altLang="en-US"/>
          </a:p>
        </p:txBody>
      </p:sp>
    </p:spTree>
    <p:extLst>
      <p:ext uri="{BB962C8B-B14F-4D97-AF65-F5344CB8AC3E}">
        <p14:creationId xmlns:p14="http://schemas.microsoft.com/office/powerpoint/2010/main" val="1376549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9373-46D7-4531-BD2E-287D195B4EA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8713AF0-4F50-4CAD-863F-E876F3649D25}"/>
              </a:ext>
            </a:extLst>
          </p:cNvPr>
          <p:cNvSpPr>
            <a:spLocks noGrp="1"/>
          </p:cNvSpPr>
          <p:nvPr>
            <p:ph idx="1"/>
          </p:nvPr>
        </p:nvSpPr>
        <p:spPr/>
        <p:txBody>
          <a:bodyPr/>
          <a:lstStyle/>
          <a:p>
            <a:r>
              <a:rPr lang="en-US" sz="1200" b="0" dirty="0" err="1"/>
              <a:t>Alahi</a:t>
            </a:r>
            <a:r>
              <a:rPr lang="en-US" sz="1200" b="0" dirty="0"/>
              <a:t>, A., Goel, K., Ramanathan, V., </a:t>
            </a:r>
            <a:r>
              <a:rPr lang="en-US" sz="1200" b="0" dirty="0" err="1"/>
              <a:t>Robicquet</a:t>
            </a:r>
            <a:r>
              <a:rPr lang="en-US" sz="1200" b="0" dirty="0"/>
              <a:t>, A., Fei-Fei, L., &amp; Savarese, S. (2016). Social LSTM: Human Trajectory Prediction in Crowded Spaces. In </a:t>
            </a:r>
            <a:r>
              <a:rPr lang="en-US" sz="1200" b="0" i="1" dirty="0"/>
              <a:t>Proceedings of the IEEE conference on computer vision and pattern recognition</a:t>
            </a:r>
            <a:r>
              <a:rPr lang="en-US" sz="1200" b="0" dirty="0"/>
              <a:t> (pp. 961–971).</a:t>
            </a:r>
          </a:p>
          <a:p>
            <a:r>
              <a:rPr lang="en-US" sz="1200" b="0" dirty="0"/>
              <a:t>Fang, Z., &amp; López, A. M. (2018, June). Is the pedestrian going to cross? answering by 2d pose estimation. In 2018 IEEE Intelligent Vehicles Symposium (IV) (pp. 1271-1276). IEEE.</a:t>
            </a:r>
          </a:p>
          <a:p>
            <a:r>
              <a:rPr lang="en-US" sz="1200" b="0" dirty="0" err="1"/>
              <a:t>Völz</a:t>
            </a:r>
            <a:r>
              <a:rPr lang="en-US" sz="1200" b="0" dirty="0"/>
              <a:t>, B., Behrendt, K., </a:t>
            </a:r>
            <a:r>
              <a:rPr lang="en-US" sz="1200" b="0" dirty="0" err="1"/>
              <a:t>Mielenz</a:t>
            </a:r>
            <a:r>
              <a:rPr lang="en-US" sz="1200" b="0" dirty="0"/>
              <a:t>, H., </a:t>
            </a:r>
            <a:r>
              <a:rPr lang="en-US" sz="1200" b="0" dirty="0" err="1"/>
              <a:t>Gilitschenski</a:t>
            </a:r>
            <a:r>
              <a:rPr lang="en-US" sz="1200" b="0" dirty="0"/>
              <a:t>, I., </a:t>
            </a:r>
            <a:r>
              <a:rPr lang="en-US" sz="1200" b="0" dirty="0" err="1"/>
              <a:t>Siegwart</a:t>
            </a:r>
            <a:r>
              <a:rPr lang="en-US" sz="1200" b="0" dirty="0"/>
              <a:t>, R., &amp; Nieto, J. (2016, November). A data-driven approach for pedestrian intention estimation. In 2016 IEEE 19th International Conference on Intelligent Transportation Systems (ITSC) (pp. 2607-2612). IEEE.</a:t>
            </a:r>
          </a:p>
          <a:p>
            <a:r>
              <a:rPr lang="en-US" sz="1200" b="0" dirty="0"/>
              <a:t>Brewer, M., Fitzpatrick, K., Whitacre, J., &amp; Lord, D. (2007). Exploration of Pedestrian Gap-Acceptance Behavior at Selected Locations. Transportation Research Record: Journal of the Transportation Research Board, 1982, 132–140. </a:t>
            </a:r>
            <a:r>
              <a:rPr lang="en-US" sz="1200" b="0" dirty="0">
                <a:hlinkClick r:id="rId2"/>
              </a:rPr>
              <a:t>https://doi.org/10.3141/1982-18</a:t>
            </a:r>
            <a:endParaRPr lang="en-US" sz="1200" b="0" dirty="0"/>
          </a:p>
          <a:p>
            <a:r>
              <a:rPr lang="en-US" sz="1200" b="0" dirty="0"/>
              <a:t>Yannis, G., Papadimitriou, E., &amp; </a:t>
            </a:r>
            <a:r>
              <a:rPr lang="en-US" sz="1200" b="0" dirty="0" err="1"/>
              <a:t>Theofilatos</a:t>
            </a:r>
            <a:r>
              <a:rPr lang="en-US" sz="1200" b="0" dirty="0"/>
              <a:t>, A. (2013). Pedestrian gap acceptance for mid-block street crossing. Transportation Planning and Technology, 36(5), 450–462. </a:t>
            </a:r>
            <a:r>
              <a:rPr lang="en-US" sz="1200" b="0" dirty="0">
                <a:hlinkClick r:id="rId3"/>
              </a:rPr>
              <a:t>https://doi.org/10.1080/03081060.2013.818274</a:t>
            </a:r>
            <a:endParaRPr lang="en-US" sz="1200" b="0" dirty="0"/>
          </a:p>
          <a:p>
            <a:r>
              <a:rPr lang="en-US" sz="1200" b="0" dirty="0"/>
              <a:t>Sun, D., </a:t>
            </a:r>
            <a:r>
              <a:rPr lang="en-US" sz="1200" b="0" dirty="0" err="1"/>
              <a:t>Ukkusuri</a:t>
            </a:r>
            <a:r>
              <a:rPr lang="en-US" sz="1200" b="0" dirty="0"/>
              <a:t>, S. V, &amp; </a:t>
            </a:r>
            <a:r>
              <a:rPr lang="en-US" sz="1200" b="0" dirty="0" err="1"/>
              <a:t>Benekohal</a:t>
            </a:r>
            <a:r>
              <a:rPr lang="en-US" sz="1200" b="0" dirty="0"/>
              <a:t>, R. F. (2002). Modeling of motorist-pedestrian interaction at uncontrolled mid-block crosswalks. Transportation Research Record, Urbana, 51(November 2002), 61801.</a:t>
            </a:r>
          </a:p>
        </p:txBody>
      </p:sp>
      <p:sp>
        <p:nvSpPr>
          <p:cNvPr id="4" name="Slide Number Placeholder 3">
            <a:extLst>
              <a:ext uri="{FF2B5EF4-FFF2-40B4-BE49-F238E27FC236}">
                <a16:creationId xmlns:a16="http://schemas.microsoft.com/office/drawing/2014/main" id="{135EF5C3-AD93-4BA0-B018-549229260FB4}"/>
              </a:ext>
            </a:extLst>
          </p:cNvPr>
          <p:cNvSpPr>
            <a:spLocks noGrp="1"/>
          </p:cNvSpPr>
          <p:nvPr>
            <p:ph type="sldNum" sz="quarter" idx="12"/>
          </p:nvPr>
        </p:nvSpPr>
        <p:spPr/>
        <p:txBody>
          <a:bodyPr/>
          <a:lstStyle/>
          <a:p>
            <a:fld id="{4CA3CF94-37B0-4BC7-9FC8-223A9539BF73}" type="slidenum">
              <a:rPr lang="en-US" altLang="en-US" smtClean="0"/>
              <a:pPr/>
              <a:t>22</a:t>
            </a:fld>
            <a:endParaRPr lang="en-US" altLang="en-US"/>
          </a:p>
        </p:txBody>
      </p:sp>
    </p:spTree>
    <p:extLst>
      <p:ext uri="{BB962C8B-B14F-4D97-AF65-F5344CB8AC3E}">
        <p14:creationId xmlns:p14="http://schemas.microsoft.com/office/powerpoint/2010/main" val="228532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9D17-99D7-432E-800A-CD2A1581E804}"/>
              </a:ext>
            </a:extLst>
          </p:cNvPr>
          <p:cNvSpPr>
            <a:spLocks noGrp="1"/>
          </p:cNvSpPr>
          <p:nvPr>
            <p:ph type="title"/>
          </p:nvPr>
        </p:nvSpPr>
        <p:spPr/>
        <p:txBody>
          <a:bodyPr/>
          <a:lstStyle/>
          <a:p>
            <a:r>
              <a:rPr lang="en-US" dirty="0"/>
              <a:t>Results - Approach to Cross/Wait classifier</a:t>
            </a:r>
          </a:p>
        </p:txBody>
      </p:sp>
      <p:pic>
        <p:nvPicPr>
          <p:cNvPr id="5" name="Content Placeholder 4">
            <a:extLst>
              <a:ext uri="{FF2B5EF4-FFF2-40B4-BE49-F238E27FC236}">
                <a16:creationId xmlns:a16="http://schemas.microsoft.com/office/drawing/2014/main" id="{1D9445F1-C124-4E21-B481-4CF525FDE81D}"/>
              </a:ext>
            </a:extLst>
          </p:cNvPr>
          <p:cNvPicPr>
            <a:picLocks noGrp="1" noChangeAspect="1"/>
          </p:cNvPicPr>
          <p:nvPr>
            <p:ph idx="1"/>
          </p:nvPr>
        </p:nvPicPr>
        <p:blipFill>
          <a:blip r:embed="rId2"/>
          <a:stretch>
            <a:fillRect/>
          </a:stretch>
        </p:blipFill>
        <p:spPr>
          <a:xfrm>
            <a:off x="1920434" y="1349375"/>
            <a:ext cx="8438444" cy="4746625"/>
          </a:xfrm>
          <a:prstGeom prst="rect">
            <a:avLst/>
          </a:prstGeom>
        </p:spPr>
      </p:pic>
      <p:sp>
        <p:nvSpPr>
          <p:cNvPr id="4" name="Slide Number Placeholder 3">
            <a:extLst>
              <a:ext uri="{FF2B5EF4-FFF2-40B4-BE49-F238E27FC236}">
                <a16:creationId xmlns:a16="http://schemas.microsoft.com/office/drawing/2014/main" id="{4704B984-2676-46E6-A5AD-0A7C116B0A5B}"/>
              </a:ext>
            </a:extLst>
          </p:cNvPr>
          <p:cNvSpPr>
            <a:spLocks noGrp="1"/>
          </p:cNvSpPr>
          <p:nvPr>
            <p:ph type="sldNum" sz="quarter" idx="12"/>
          </p:nvPr>
        </p:nvSpPr>
        <p:spPr/>
        <p:txBody>
          <a:bodyPr/>
          <a:lstStyle/>
          <a:p>
            <a:fld id="{4CA3CF94-37B0-4BC7-9FC8-223A9539BF73}" type="slidenum">
              <a:rPr lang="en-US" altLang="en-US" smtClean="0"/>
              <a:pPr/>
              <a:t>23</a:t>
            </a:fld>
            <a:endParaRPr lang="en-US" altLang="en-US"/>
          </a:p>
        </p:txBody>
      </p:sp>
      <p:sp>
        <p:nvSpPr>
          <p:cNvPr id="6" name="TextBox 5">
            <a:extLst>
              <a:ext uri="{FF2B5EF4-FFF2-40B4-BE49-F238E27FC236}">
                <a16:creationId xmlns:a16="http://schemas.microsoft.com/office/drawing/2014/main" id="{5F9EAA8B-24C5-4E84-9916-8DC21533E7B6}"/>
              </a:ext>
            </a:extLst>
          </p:cNvPr>
          <p:cNvSpPr txBox="1"/>
          <p:nvPr/>
        </p:nvSpPr>
        <p:spPr>
          <a:xfrm>
            <a:off x="206188" y="1694329"/>
            <a:ext cx="2958353" cy="1477328"/>
          </a:xfrm>
          <a:prstGeom prst="rect">
            <a:avLst/>
          </a:prstGeom>
          <a:noFill/>
        </p:spPr>
        <p:txBody>
          <a:bodyPr wrap="square" rtlCol="0">
            <a:spAutoFit/>
          </a:bodyPr>
          <a:lstStyle/>
          <a:p>
            <a:pPr marL="342900" indent="-342900">
              <a:buFont typeface="Arial" panose="020B0604020202020204" pitchFamily="34" charset="0"/>
              <a:buChar char="•"/>
            </a:pPr>
            <a:r>
              <a:rPr lang="en-US" sz="1800" dirty="0"/>
              <a:t>Evaluated at 1.5 m from crosswalk</a:t>
            </a:r>
          </a:p>
          <a:p>
            <a:pPr marL="342900" indent="-342900">
              <a:buFont typeface="Arial" panose="020B0604020202020204" pitchFamily="34" charset="0"/>
              <a:buChar char="•"/>
            </a:pPr>
            <a:r>
              <a:rPr lang="en-US" sz="1800" dirty="0"/>
              <a:t>Gaze ratio for last 1s</a:t>
            </a:r>
          </a:p>
          <a:p>
            <a:pPr marL="342900" indent="-342900">
              <a:buFont typeface="Arial" panose="020B0604020202020204" pitchFamily="34" charset="0"/>
              <a:buChar char="•"/>
            </a:pPr>
            <a:r>
              <a:rPr lang="en-US" sz="1800" dirty="0"/>
              <a:t>SVM with Fine Gaussian gives better F1 Score</a:t>
            </a:r>
          </a:p>
        </p:txBody>
      </p:sp>
    </p:spTree>
    <p:extLst>
      <p:ext uri="{BB962C8B-B14F-4D97-AF65-F5344CB8AC3E}">
        <p14:creationId xmlns:p14="http://schemas.microsoft.com/office/powerpoint/2010/main" val="650687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6283-5D60-40B6-B9B2-4EB129869436}"/>
              </a:ext>
            </a:extLst>
          </p:cNvPr>
          <p:cNvSpPr>
            <a:spLocks noGrp="1"/>
          </p:cNvSpPr>
          <p:nvPr>
            <p:ph type="title"/>
          </p:nvPr>
        </p:nvSpPr>
        <p:spPr/>
        <p:txBody>
          <a:bodyPr/>
          <a:lstStyle/>
          <a:p>
            <a:r>
              <a:rPr lang="en-US" dirty="0"/>
              <a:t>Results - Approach to Cross/Wait classifier</a:t>
            </a:r>
          </a:p>
        </p:txBody>
      </p:sp>
      <p:sp>
        <p:nvSpPr>
          <p:cNvPr id="3" name="Content Placeholder 2">
            <a:extLst>
              <a:ext uri="{FF2B5EF4-FFF2-40B4-BE49-F238E27FC236}">
                <a16:creationId xmlns:a16="http://schemas.microsoft.com/office/drawing/2014/main" id="{4E5686A2-6360-4C70-B9D9-2A2071C08855}"/>
              </a:ext>
            </a:extLst>
          </p:cNvPr>
          <p:cNvSpPr>
            <a:spLocks noGrp="1"/>
          </p:cNvSpPr>
          <p:nvPr>
            <p:ph idx="1"/>
          </p:nvPr>
        </p:nvSpPr>
        <p:spPr>
          <a:xfrm>
            <a:off x="532435" y="1381125"/>
            <a:ext cx="2659000" cy="4714875"/>
          </a:xfrm>
        </p:spPr>
        <p:txBody>
          <a:bodyPr/>
          <a:lstStyle/>
          <a:p>
            <a:r>
              <a:rPr lang="en-US" sz="1800" b="0" dirty="0"/>
              <a:t>KNN better F1 Score</a:t>
            </a:r>
          </a:p>
          <a:p>
            <a:r>
              <a:rPr lang="en-US" sz="1800" b="0" dirty="0"/>
              <a:t>Evaluated </a:t>
            </a:r>
            <a:r>
              <a:rPr lang="en-US" sz="1800" b="0"/>
              <a:t>at 1.0 </a:t>
            </a:r>
            <a:r>
              <a:rPr lang="en-US" sz="1800" b="0" dirty="0"/>
              <a:t>m from crosswalk</a:t>
            </a:r>
          </a:p>
          <a:p>
            <a:r>
              <a:rPr lang="en-US" sz="1800" b="0" dirty="0"/>
              <a:t>Gaze ratio for last 1s</a:t>
            </a:r>
          </a:p>
          <a:p>
            <a:endParaRPr lang="en-US" sz="1800" b="0" dirty="0"/>
          </a:p>
        </p:txBody>
      </p:sp>
      <p:sp>
        <p:nvSpPr>
          <p:cNvPr id="4" name="Slide Number Placeholder 3">
            <a:extLst>
              <a:ext uri="{FF2B5EF4-FFF2-40B4-BE49-F238E27FC236}">
                <a16:creationId xmlns:a16="http://schemas.microsoft.com/office/drawing/2014/main" id="{ED7597C8-4EBE-4882-A432-772730FC31ED}"/>
              </a:ext>
            </a:extLst>
          </p:cNvPr>
          <p:cNvSpPr>
            <a:spLocks noGrp="1"/>
          </p:cNvSpPr>
          <p:nvPr>
            <p:ph type="sldNum" sz="quarter" idx="12"/>
          </p:nvPr>
        </p:nvSpPr>
        <p:spPr/>
        <p:txBody>
          <a:bodyPr/>
          <a:lstStyle/>
          <a:p>
            <a:fld id="{4CA3CF94-37B0-4BC7-9FC8-223A9539BF73}" type="slidenum">
              <a:rPr lang="en-US" altLang="en-US" smtClean="0"/>
              <a:pPr/>
              <a:t>24</a:t>
            </a:fld>
            <a:endParaRPr lang="en-US" altLang="en-US"/>
          </a:p>
        </p:txBody>
      </p:sp>
      <p:pic>
        <p:nvPicPr>
          <p:cNvPr id="5" name="Picture 4">
            <a:extLst>
              <a:ext uri="{FF2B5EF4-FFF2-40B4-BE49-F238E27FC236}">
                <a16:creationId xmlns:a16="http://schemas.microsoft.com/office/drawing/2014/main" id="{9C8B34C6-67DC-4008-BA7D-7AF7BF835BAD}"/>
              </a:ext>
            </a:extLst>
          </p:cNvPr>
          <p:cNvPicPr>
            <a:picLocks noChangeAspect="1"/>
          </p:cNvPicPr>
          <p:nvPr/>
        </p:nvPicPr>
        <p:blipFill>
          <a:blip r:embed="rId2"/>
          <a:stretch>
            <a:fillRect/>
          </a:stretch>
        </p:blipFill>
        <p:spPr>
          <a:xfrm>
            <a:off x="3365647" y="1381124"/>
            <a:ext cx="8382000" cy="4714875"/>
          </a:xfrm>
          <a:prstGeom prst="rect">
            <a:avLst/>
          </a:prstGeom>
        </p:spPr>
      </p:pic>
    </p:spTree>
    <p:extLst>
      <p:ext uri="{BB962C8B-B14F-4D97-AF65-F5344CB8AC3E}">
        <p14:creationId xmlns:p14="http://schemas.microsoft.com/office/powerpoint/2010/main" val="2205181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Waiting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25</a:t>
            </a:fld>
            <a:endParaRPr lang="en-US" altLang="en-US"/>
          </a:p>
        </p:txBody>
      </p:sp>
    </p:spTree>
    <p:extLst>
      <p:ext uri="{BB962C8B-B14F-4D97-AF65-F5344CB8AC3E}">
        <p14:creationId xmlns:p14="http://schemas.microsoft.com/office/powerpoint/2010/main" val="651868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Waiting time outliers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26</a:t>
            </a:fld>
            <a:endParaRPr lang="en-US" altLang="en-US"/>
          </a:p>
        </p:txBody>
      </p:sp>
    </p:spTree>
    <p:extLst>
      <p:ext uri="{BB962C8B-B14F-4D97-AF65-F5344CB8AC3E}">
        <p14:creationId xmlns:p14="http://schemas.microsoft.com/office/powerpoint/2010/main" val="3923934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Crossing speed</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27</a:t>
            </a:fld>
            <a:endParaRPr lang="en-US" altLang="en-US"/>
          </a:p>
        </p:txBody>
      </p:sp>
    </p:spTree>
    <p:extLst>
      <p:ext uri="{BB962C8B-B14F-4D97-AF65-F5344CB8AC3E}">
        <p14:creationId xmlns:p14="http://schemas.microsoft.com/office/powerpoint/2010/main" val="1741015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a:t>
            </a:r>
          </a:p>
        </p:txBody>
      </p:sp>
      <p:sp>
        <p:nvSpPr>
          <p:cNvPr id="3" name="Content Placeholder 2"/>
          <p:cNvSpPr>
            <a:spLocks noGrp="1"/>
          </p:cNvSpPr>
          <p:nvPr>
            <p:ph idx="1"/>
          </p:nvPr>
        </p:nvSpPr>
        <p:spPr/>
        <p:txBody>
          <a:bodyPr/>
          <a:lstStyle/>
          <a:p>
            <a:r>
              <a:rPr lang="en-US" dirty="0"/>
              <a:t>Gap acceptance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28</a:t>
            </a:fld>
            <a:endParaRPr lang="en-US" altLang="en-US"/>
          </a:p>
        </p:txBody>
      </p:sp>
    </p:spTree>
    <p:extLst>
      <p:ext uri="{BB962C8B-B14F-4D97-AF65-F5344CB8AC3E}">
        <p14:creationId xmlns:p14="http://schemas.microsoft.com/office/powerpoint/2010/main" val="146133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Crossing speed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29</a:t>
            </a:fld>
            <a:endParaRPr lang="en-US" altLang="en-US"/>
          </a:p>
        </p:txBody>
      </p:sp>
    </p:spTree>
    <p:extLst>
      <p:ext uri="{BB962C8B-B14F-4D97-AF65-F5344CB8AC3E}">
        <p14:creationId xmlns:p14="http://schemas.microsoft.com/office/powerpoint/2010/main" val="218739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p:txBody>
          <a:bodyPr/>
          <a:lstStyle/>
          <a:p>
            <a:r>
              <a:rPr lang="en-IN" dirty="0"/>
              <a:t>Physics-based</a:t>
            </a:r>
          </a:p>
          <a:p>
            <a:r>
              <a:rPr lang="en-IN" dirty="0"/>
              <a:t>Planning-based</a:t>
            </a:r>
          </a:p>
          <a:p>
            <a:r>
              <a:rPr lang="en-IN" dirty="0"/>
              <a:t>Pattern-based</a:t>
            </a:r>
          </a:p>
          <a:p>
            <a:pPr lvl="1"/>
            <a:r>
              <a:rPr lang="en-IN" dirty="0"/>
              <a:t>Neural Networks</a:t>
            </a:r>
          </a:p>
          <a:p>
            <a:pPr lvl="2"/>
            <a:r>
              <a:rPr lang="en-IN" dirty="0"/>
              <a:t>Deep learning</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a:t>
            </a:fld>
            <a:endParaRPr lang="en-US" altLang="en-US"/>
          </a:p>
        </p:txBody>
      </p:sp>
    </p:spTree>
    <p:extLst>
      <p:ext uri="{BB962C8B-B14F-4D97-AF65-F5344CB8AC3E}">
        <p14:creationId xmlns:p14="http://schemas.microsoft.com/office/powerpoint/2010/main" val="118165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Waiting time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30</a:t>
            </a:fld>
            <a:endParaRPr lang="en-US" altLang="en-US"/>
          </a:p>
        </p:txBody>
      </p:sp>
    </p:spTree>
    <p:extLst>
      <p:ext uri="{BB962C8B-B14F-4D97-AF65-F5344CB8AC3E}">
        <p14:creationId xmlns:p14="http://schemas.microsoft.com/office/powerpoint/2010/main" val="1806956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Pedestrian Behavior (Learning)</a:t>
            </a:r>
          </a:p>
        </p:txBody>
      </p:sp>
      <p:sp>
        <p:nvSpPr>
          <p:cNvPr id="3" name="Content Placeholder 2"/>
          <p:cNvSpPr>
            <a:spLocks noGrp="1"/>
          </p:cNvSpPr>
          <p:nvPr>
            <p:ph idx="1"/>
          </p:nvPr>
        </p:nvSpPr>
        <p:spPr/>
        <p:txBody>
          <a:bodyPr/>
          <a:lstStyle/>
          <a:p>
            <a:r>
              <a:rPr lang="en-US" dirty="0"/>
              <a:t>Gap acceptance over time</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31</a:t>
            </a:fld>
            <a:endParaRPr lang="en-US" altLang="en-US"/>
          </a:p>
        </p:txBody>
      </p:sp>
    </p:spTree>
    <p:extLst>
      <p:ext uri="{BB962C8B-B14F-4D97-AF65-F5344CB8AC3E}">
        <p14:creationId xmlns:p14="http://schemas.microsoft.com/office/powerpoint/2010/main" val="4146670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Transition</a:t>
            </a:r>
          </a:p>
        </p:txBody>
      </p:sp>
      <p:sp>
        <p:nvSpPr>
          <p:cNvPr id="3" name="Content Placeholder 2"/>
          <p:cNvSpPr>
            <a:spLocks noGrp="1"/>
          </p:cNvSpPr>
          <p:nvPr>
            <p:ph idx="1"/>
          </p:nvPr>
        </p:nvSpPr>
        <p:spPr/>
        <p:txBody>
          <a:bodyPr/>
          <a:lstStyle/>
          <a:p>
            <a:r>
              <a:rPr lang="en-US" dirty="0" err="1"/>
              <a:t>sc</a:t>
            </a:r>
            <a:endParaRPr lang="en-US" dirty="0"/>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32</a:t>
            </a:fld>
            <a:endParaRPr lang="en-US" altLang="en-US"/>
          </a:p>
        </p:txBody>
      </p:sp>
    </p:spTree>
    <p:extLst>
      <p:ext uri="{BB962C8B-B14F-4D97-AF65-F5344CB8AC3E}">
        <p14:creationId xmlns:p14="http://schemas.microsoft.com/office/powerpoint/2010/main" val="1472606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33</a:t>
            </a:fld>
            <a:endParaRPr lang="en-US" altLang="en-US"/>
          </a:p>
        </p:txBody>
      </p:sp>
      <p:sp>
        <p:nvSpPr>
          <p:cNvPr id="5" name="Content Placeholder 2"/>
          <p:cNvSpPr txBox="1">
            <a:spLocks/>
          </p:cNvSpPr>
          <p:nvPr/>
        </p:nvSpPr>
        <p:spPr>
          <a:xfrm>
            <a:off x="532435" y="1285132"/>
            <a:ext cx="5199771"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endParaRPr lang="en-US" kern="0" dirty="0"/>
          </a:p>
        </p:txBody>
      </p:sp>
      <p:pic>
        <p:nvPicPr>
          <p:cNvPr id="6" name="Picture 5"/>
          <p:cNvPicPr>
            <a:picLocks noChangeAspect="1"/>
          </p:cNvPicPr>
          <p:nvPr/>
        </p:nvPicPr>
        <p:blipFill>
          <a:blip r:embed="rId2"/>
          <a:stretch>
            <a:fillRect/>
          </a:stretch>
        </p:blipFill>
        <p:spPr>
          <a:xfrm>
            <a:off x="6429055" y="1285132"/>
            <a:ext cx="4831604" cy="4810868"/>
          </a:xfrm>
          <a:prstGeom prst="rect">
            <a:avLst/>
          </a:prstGeom>
        </p:spPr>
      </p:pic>
    </p:spTree>
    <p:extLst>
      <p:ext uri="{BB962C8B-B14F-4D97-AF65-F5344CB8AC3E}">
        <p14:creationId xmlns:p14="http://schemas.microsoft.com/office/powerpoint/2010/main" val="2793375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Medium Gaussian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34</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r>
              <a:rPr lang="en-US" kern="0" dirty="0" err="1"/>
              <a:t>UnNormalized</a:t>
            </a:r>
            <a:endParaRPr lang="en-US" kern="0" dirty="0"/>
          </a:p>
        </p:txBody>
      </p:sp>
      <p:pic>
        <p:nvPicPr>
          <p:cNvPr id="6" name="Picture 5"/>
          <p:cNvPicPr>
            <a:picLocks noChangeAspect="1"/>
          </p:cNvPicPr>
          <p:nvPr/>
        </p:nvPicPr>
        <p:blipFill>
          <a:blip r:embed="rId2"/>
          <a:stretch>
            <a:fillRect/>
          </a:stretch>
        </p:blipFill>
        <p:spPr>
          <a:xfrm>
            <a:off x="5907949" y="1010725"/>
            <a:ext cx="5004627" cy="5154101"/>
          </a:xfrm>
          <a:prstGeom prst="rect">
            <a:avLst/>
          </a:prstGeom>
        </p:spPr>
      </p:pic>
    </p:spTree>
    <p:extLst>
      <p:ext uri="{BB962C8B-B14F-4D97-AF65-F5344CB8AC3E}">
        <p14:creationId xmlns:p14="http://schemas.microsoft.com/office/powerpoint/2010/main" val="2998940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35</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All 9 features</a:t>
            </a:r>
          </a:p>
          <a:p>
            <a:r>
              <a:rPr lang="en-US" kern="0" dirty="0" err="1"/>
              <a:t>UnNormalized</a:t>
            </a:r>
            <a:endParaRPr lang="en-US" kern="0" dirty="0"/>
          </a:p>
        </p:txBody>
      </p:sp>
      <p:pic>
        <p:nvPicPr>
          <p:cNvPr id="4" name="Picture 3"/>
          <p:cNvPicPr>
            <a:picLocks noChangeAspect="1"/>
          </p:cNvPicPr>
          <p:nvPr/>
        </p:nvPicPr>
        <p:blipFill>
          <a:blip r:embed="rId2"/>
          <a:stretch>
            <a:fillRect/>
          </a:stretch>
        </p:blipFill>
        <p:spPr>
          <a:xfrm>
            <a:off x="5466735" y="783661"/>
            <a:ext cx="5191735" cy="5312339"/>
          </a:xfrm>
          <a:prstGeom prst="rect">
            <a:avLst/>
          </a:prstGeom>
        </p:spPr>
      </p:pic>
    </p:spTree>
    <p:extLst>
      <p:ext uri="{BB962C8B-B14F-4D97-AF65-F5344CB8AC3E}">
        <p14:creationId xmlns:p14="http://schemas.microsoft.com/office/powerpoint/2010/main" val="3214317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 - Normalized</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36</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474010989"/>
              </p:ext>
            </p:extLst>
          </p:nvPr>
        </p:nvGraphicFramePr>
        <p:xfrm>
          <a:off x="3619647" y="1378426"/>
          <a:ext cx="8128000" cy="4490720"/>
        </p:xfrm>
        <a:graphic>
          <a:graphicData uri="http://schemas.openxmlformats.org/drawingml/2006/table">
            <a:tbl>
              <a:tblPr firstRow="1" bandRow="1">
                <a:tableStyleId>{5C22544A-7EE6-4342-B048-85BDC9FD1C3A}</a:tableStyleId>
              </a:tblPr>
              <a:tblGrid>
                <a:gridCol w="3392129">
                  <a:extLst>
                    <a:ext uri="{9D8B030D-6E8A-4147-A177-3AD203B41FA5}">
                      <a16:colId xmlns:a16="http://schemas.microsoft.com/office/drawing/2014/main" val="1880523118"/>
                    </a:ext>
                  </a:extLst>
                </a:gridCol>
                <a:gridCol w="4735871">
                  <a:extLst>
                    <a:ext uri="{9D8B030D-6E8A-4147-A177-3AD203B41FA5}">
                      <a16:colId xmlns:a16="http://schemas.microsoft.com/office/drawing/2014/main" val="4118646427"/>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38733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Heading</a:t>
                      </a:r>
                    </a:p>
                  </a:txBody>
                  <a:tcPr/>
                </a:tc>
                <a:tc>
                  <a:txBody>
                    <a:bodyPr/>
                    <a:lstStyle/>
                    <a:p>
                      <a:r>
                        <a:rPr lang="en-US" dirty="0"/>
                        <a:t>Slightly increased</a:t>
                      </a:r>
                      <a:r>
                        <a:rPr lang="en-US" baseline="0" dirty="0"/>
                        <a:t> accuracy (90.3%) using Ensemble; similar in other classifiers</a:t>
                      </a:r>
                      <a:endParaRPr lang="en-US" dirty="0"/>
                    </a:p>
                  </a:txBody>
                  <a:tcPr/>
                </a:tc>
                <a:extLst>
                  <a:ext uri="{0D108BD9-81ED-4DB2-BD59-A6C34878D82A}">
                    <a16:rowId xmlns:a16="http://schemas.microsoft.com/office/drawing/2014/main" val="406369111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LaneID</a:t>
                      </a:r>
                      <a:endParaRPr lang="en-US" kern="0" dirty="0"/>
                    </a:p>
                  </a:txBody>
                  <a:tcPr/>
                </a:tc>
                <a:tc>
                  <a:txBody>
                    <a:bodyPr/>
                    <a:lstStyle/>
                    <a:p>
                      <a:r>
                        <a:rPr lang="en-US" dirty="0"/>
                        <a:t>Slightly increased</a:t>
                      </a:r>
                      <a:r>
                        <a:rPr lang="en-US" baseline="0" dirty="0"/>
                        <a:t> accuracy using Ensemble; similar in other classifiers</a:t>
                      </a:r>
                      <a:endParaRPr lang="en-US" dirty="0"/>
                    </a:p>
                  </a:txBody>
                  <a:tcPr/>
                </a:tc>
                <a:extLst>
                  <a:ext uri="{0D108BD9-81ED-4DB2-BD59-A6C34878D82A}">
                    <a16:rowId xmlns:a16="http://schemas.microsoft.com/office/drawing/2014/main" val="3787755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GazeAngle</a:t>
                      </a:r>
                      <a:endParaRPr lang="en-US" kern="0" dirty="0"/>
                    </a:p>
                  </a:txBody>
                  <a:tcPr/>
                </a:tc>
                <a:tc>
                  <a:txBody>
                    <a:bodyPr/>
                    <a:lstStyle/>
                    <a:p>
                      <a:r>
                        <a:rPr lang="en-US" dirty="0"/>
                        <a:t>Slightly increased</a:t>
                      </a:r>
                      <a:r>
                        <a:rPr lang="en-US" baseline="0" dirty="0"/>
                        <a:t> accuracy using Ensemble; similar in other classifiers</a:t>
                      </a:r>
                      <a:endParaRPr lang="en-US" dirty="0"/>
                    </a:p>
                  </a:txBody>
                  <a:tcPr/>
                </a:tc>
                <a:extLst>
                  <a:ext uri="{0D108BD9-81ED-4DB2-BD59-A6C34878D82A}">
                    <a16:rowId xmlns:a16="http://schemas.microsoft.com/office/drawing/2014/main" val="64129395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Wait Time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Slightly reduced</a:t>
                      </a:r>
                      <a:r>
                        <a:rPr lang="en-US" baseline="0" dirty="0"/>
                        <a:t> accuracy using Ensemble; did not affect other classifiers (89.9%) than above</a:t>
                      </a:r>
                      <a:endParaRPr lang="en-US" dirty="0"/>
                    </a:p>
                  </a:txBody>
                  <a:tcPr/>
                </a:tc>
                <a:extLst>
                  <a:ext uri="{0D108BD9-81ED-4DB2-BD59-A6C34878D82A}">
                    <a16:rowId xmlns:a16="http://schemas.microsoft.com/office/drawing/2014/main" val="386095693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DTCW</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Slightly increased</a:t>
                      </a:r>
                      <a:r>
                        <a:rPr lang="en-US" baseline="0" dirty="0"/>
                        <a:t> accuracy (90.9%) using Ensemble; similar in other classifiers</a:t>
                      </a:r>
                      <a:endParaRPr lang="en-US" dirty="0"/>
                    </a:p>
                    <a:p>
                      <a:endParaRPr lang="en-US" dirty="0"/>
                    </a:p>
                  </a:txBody>
                  <a:tcPr/>
                </a:tc>
                <a:extLst>
                  <a:ext uri="{0D108BD9-81ED-4DB2-BD59-A6C34878D82A}">
                    <a16:rowId xmlns:a16="http://schemas.microsoft.com/office/drawing/2014/main" val="101444977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DTCurb</a:t>
                      </a:r>
                      <a:endParaRPr lang="en-US" kern="0" dirty="0"/>
                    </a:p>
                  </a:txBody>
                  <a:tcPr/>
                </a:tc>
                <a:tc>
                  <a:txBody>
                    <a:bodyPr/>
                    <a:lstStyle/>
                    <a:p>
                      <a:r>
                        <a:rPr lang="en-US" dirty="0"/>
                        <a:t>No Change</a:t>
                      </a:r>
                    </a:p>
                  </a:txBody>
                  <a:tcPr/>
                </a:tc>
                <a:extLst>
                  <a:ext uri="{0D108BD9-81ED-4DB2-BD59-A6C34878D82A}">
                    <a16:rowId xmlns:a16="http://schemas.microsoft.com/office/drawing/2014/main" val="3685149546"/>
                  </a:ext>
                </a:extLst>
              </a:tr>
            </a:tbl>
          </a:graphicData>
        </a:graphic>
      </p:graphicFrame>
      <p:sp>
        <p:nvSpPr>
          <p:cNvPr id="7" name="Content Placeholder 2"/>
          <p:cNvSpPr txBox="1">
            <a:spLocks/>
          </p:cNvSpPr>
          <p:nvPr/>
        </p:nvSpPr>
        <p:spPr>
          <a:xfrm>
            <a:off x="449005" y="1213976"/>
            <a:ext cx="3051279"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Base accuracy = 89.9%</a:t>
            </a:r>
          </a:p>
        </p:txBody>
      </p:sp>
    </p:spTree>
    <p:extLst>
      <p:ext uri="{BB962C8B-B14F-4D97-AF65-F5344CB8AC3E}">
        <p14:creationId xmlns:p14="http://schemas.microsoft.com/office/powerpoint/2010/main" val="3796107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Selection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37</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736658787"/>
              </p:ext>
            </p:extLst>
          </p:nvPr>
        </p:nvGraphicFramePr>
        <p:xfrm>
          <a:off x="3619647" y="1378426"/>
          <a:ext cx="8128000" cy="2296160"/>
        </p:xfrm>
        <a:graphic>
          <a:graphicData uri="http://schemas.openxmlformats.org/drawingml/2006/table">
            <a:tbl>
              <a:tblPr firstRow="1" bandRow="1">
                <a:tableStyleId>{5C22544A-7EE6-4342-B048-85BDC9FD1C3A}</a:tableStyleId>
              </a:tblPr>
              <a:tblGrid>
                <a:gridCol w="3392129">
                  <a:extLst>
                    <a:ext uri="{9D8B030D-6E8A-4147-A177-3AD203B41FA5}">
                      <a16:colId xmlns:a16="http://schemas.microsoft.com/office/drawing/2014/main" val="1880523118"/>
                    </a:ext>
                  </a:extLst>
                </a:gridCol>
                <a:gridCol w="4735871">
                  <a:extLst>
                    <a:ext uri="{9D8B030D-6E8A-4147-A177-3AD203B41FA5}">
                      <a16:colId xmlns:a16="http://schemas.microsoft.com/office/drawing/2014/main" val="4118646427"/>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3873353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Pedestrian average velocity</a:t>
                      </a:r>
                    </a:p>
                  </a:txBody>
                  <a:tcPr/>
                </a:tc>
                <a:tc>
                  <a:txBody>
                    <a:bodyPr/>
                    <a:lstStyle/>
                    <a:p>
                      <a:r>
                        <a:rPr lang="en-US" dirty="0"/>
                        <a:t>Slightly decreased</a:t>
                      </a:r>
                      <a:r>
                        <a:rPr lang="en-US" baseline="0" dirty="0"/>
                        <a:t> accuracy (89%) using Ensemble; similar in other classifiers</a:t>
                      </a:r>
                      <a:endParaRPr lang="en-US" dirty="0"/>
                    </a:p>
                  </a:txBody>
                  <a:tcPr/>
                </a:tc>
                <a:extLst>
                  <a:ext uri="{0D108BD9-81ED-4DB2-BD59-A6C34878D82A}">
                    <a16:rowId xmlns:a16="http://schemas.microsoft.com/office/drawing/2014/main" val="406369111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a:t>
                      </a:r>
                      <a:r>
                        <a:rPr lang="en-US" kern="0" dirty="0" err="1"/>
                        <a:t>GazeRatio</a:t>
                      </a:r>
                      <a:endParaRPr lang="en-US" kern="0" dirty="0"/>
                    </a:p>
                  </a:txBody>
                  <a:tcPr/>
                </a:tc>
                <a:tc>
                  <a:txBody>
                    <a:bodyPr/>
                    <a:lstStyle/>
                    <a:p>
                      <a:r>
                        <a:rPr lang="en-US" dirty="0"/>
                        <a:t>No Change</a:t>
                      </a:r>
                    </a:p>
                  </a:txBody>
                  <a:tcPr/>
                </a:tc>
                <a:extLst>
                  <a:ext uri="{0D108BD9-81ED-4DB2-BD59-A6C34878D82A}">
                    <a16:rowId xmlns:a16="http://schemas.microsoft.com/office/drawing/2014/main" val="3787755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kern="0" dirty="0"/>
                        <a:t>Removing Gap duration</a:t>
                      </a:r>
                    </a:p>
                  </a:txBody>
                  <a:tcPr/>
                </a:tc>
                <a:tc>
                  <a:txBody>
                    <a:bodyPr/>
                    <a:lstStyle/>
                    <a:p>
                      <a:r>
                        <a:rPr lang="en-US" dirty="0"/>
                        <a:t>Decreased </a:t>
                      </a:r>
                      <a:r>
                        <a:rPr lang="en-US" baseline="0" dirty="0"/>
                        <a:t>accuracy (87% max in Ensemble); more significant reduction in other classifiers</a:t>
                      </a:r>
                      <a:endParaRPr lang="en-US" dirty="0"/>
                    </a:p>
                  </a:txBody>
                  <a:tcPr/>
                </a:tc>
                <a:extLst>
                  <a:ext uri="{0D108BD9-81ED-4DB2-BD59-A6C34878D82A}">
                    <a16:rowId xmlns:a16="http://schemas.microsoft.com/office/drawing/2014/main" val="641293951"/>
                  </a:ext>
                </a:extLst>
              </a:tr>
            </a:tbl>
          </a:graphicData>
        </a:graphic>
      </p:graphicFrame>
      <p:sp>
        <p:nvSpPr>
          <p:cNvPr id="7" name="Content Placeholder 2"/>
          <p:cNvSpPr txBox="1">
            <a:spLocks/>
          </p:cNvSpPr>
          <p:nvPr/>
        </p:nvSpPr>
        <p:spPr>
          <a:xfrm>
            <a:off x="3547023" y="5230313"/>
            <a:ext cx="3051279" cy="62812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Removing Gap duration</a:t>
            </a:r>
          </a:p>
        </p:txBody>
      </p:sp>
      <p:pic>
        <p:nvPicPr>
          <p:cNvPr id="4" name="Picture 3"/>
          <p:cNvPicPr>
            <a:picLocks noChangeAspect="1"/>
          </p:cNvPicPr>
          <p:nvPr/>
        </p:nvPicPr>
        <p:blipFill>
          <a:blip r:embed="rId2"/>
          <a:stretch>
            <a:fillRect/>
          </a:stretch>
        </p:blipFill>
        <p:spPr>
          <a:xfrm>
            <a:off x="206479" y="3298579"/>
            <a:ext cx="3193060" cy="3255398"/>
          </a:xfrm>
          <a:prstGeom prst="rect">
            <a:avLst/>
          </a:prstGeom>
        </p:spPr>
      </p:pic>
      <p:sp>
        <p:nvSpPr>
          <p:cNvPr id="8" name="Content Placeholder 2"/>
          <p:cNvSpPr txBox="1">
            <a:spLocks/>
          </p:cNvSpPr>
          <p:nvPr/>
        </p:nvSpPr>
        <p:spPr>
          <a:xfrm>
            <a:off x="601405" y="1366376"/>
            <a:ext cx="3051279"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sz="1800" kern="0" dirty="0"/>
              <a:t>Base accuracy = 89.9%</a:t>
            </a:r>
          </a:p>
        </p:txBody>
      </p:sp>
    </p:spTree>
    <p:extLst>
      <p:ext uri="{BB962C8B-B14F-4D97-AF65-F5344CB8AC3E}">
        <p14:creationId xmlns:p14="http://schemas.microsoft.com/office/powerpoint/2010/main" val="1315381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38</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Gap duration</a:t>
            </a:r>
          </a:p>
          <a:p>
            <a:r>
              <a:rPr lang="en-US" kern="0" dirty="0"/>
              <a:t>Normalized</a:t>
            </a:r>
          </a:p>
        </p:txBody>
      </p:sp>
      <p:pic>
        <p:nvPicPr>
          <p:cNvPr id="6" name="Picture 5"/>
          <p:cNvPicPr>
            <a:picLocks noChangeAspect="1"/>
          </p:cNvPicPr>
          <p:nvPr/>
        </p:nvPicPr>
        <p:blipFill>
          <a:blip r:embed="rId2"/>
          <a:stretch>
            <a:fillRect/>
          </a:stretch>
        </p:blipFill>
        <p:spPr>
          <a:xfrm>
            <a:off x="5466735" y="679655"/>
            <a:ext cx="5540818" cy="5632655"/>
          </a:xfrm>
          <a:prstGeom prst="rect">
            <a:avLst/>
          </a:prstGeom>
        </p:spPr>
      </p:pic>
    </p:spTree>
    <p:extLst>
      <p:ext uri="{BB962C8B-B14F-4D97-AF65-F5344CB8AC3E}">
        <p14:creationId xmlns:p14="http://schemas.microsoft.com/office/powerpoint/2010/main" val="2938278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39</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Gaze ratio</a:t>
            </a:r>
          </a:p>
          <a:p>
            <a:r>
              <a:rPr lang="en-US" kern="0" dirty="0"/>
              <a:t>Normalized</a:t>
            </a:r>
          </a:p>
        </p:txBody>
      </p:sp>
      <p:pic>
        <p:nvPicPr>
          <p:cNvPr id="7" name="Picture 6"/>
          <p:cNvPicPr>
            <a:picLocks noChangeAspect="1"/>
          </p:cNvPicPr>
          <p:nvPr/>
        </p:nvPicPr>
        <p:blipFill>
          <a:blip r:embed="rId2"/>
          <a:stretch>
            <a:fillRect/>
          </a:stretch>
        </p:blipFill>
        <p:spPr>
          <a:xfrm>
            <a:off x="5786131" y="840852"/>
            <a:ext cx="5281919" cy="5408916"/>
          </a:xfrm>
          <a:prstGeom prst="rect">
            <a:avLst/>
          </a:prstGeom>
        </p:spPr>
      </p:pic>
    </p:spTree>
    <p:extLst>
      <p:ext uri="{BB962C8B-B14F-4D97-AF65-F5344CB8AC3E}">
        <p14:creationId xmlns:p14="http://schemas.microsoft.com/office/powerpoint/2010/main" val="260618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a:t>
            </a:r>
          </a:p>
        </p:txBody>
      </p:sp>
      <p:sp>
        <p:nvSpPr>
          <p:cNvPr id="3" name="Content Placeholder 2"/>
          <p:cNvSpPr>
            <a:spLocks noGrp="1"/>
          </p:cNvSpPr>
          <p:nvPr>
            <p:ph idx="1"/>
          </p:nvPr>
        </p:nvSpPr>
        <p:spPr/>
        <p:txBody>
          <a:bodyPr/>
          <a:lstStyle/>
          <a:p>
            <a:r>
              <a:rPr lang="en-IN" dirty="0"/>
              <a:t>How is pedestrian crossing behavior influenced by the implicit driving behavior of the AVs?</a:t>
            </a:r>
          </a:p>
          <a:p>
            <a:r>
              <a:rPr lang="en-US" dirty="0"/>
              <a:t>How best to represent pedestrian behavior suited for AV planning applications?</a:t>
            </a:r>
          </a:p>
          <a:p>
            <a:r>
              <a:rPr lang="en-US" dirty="0"/>
              <a:t>How does interaction between multiple agents influence the predictions?</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a:t>
            </a:fld>
            <a:endParaRPr lang="en-US" altLang="en-US"/>
          </a:p>
        </p:txBody>
      </p:sp>
    </p:spTree>
    <p:extLst>
      <p:ext uri="{BB962C8B-B14F-4D97-AF65-F5344CB8AC3E}">
        <p14:creationId xmlns:p14="http://schemas.microsoft.com/office/powerpoint/2010/main" val="1365350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40</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Velocity (average)</a:t>
            </a:r>
          </a:p>
          <a:p>
            <a:r>
              <a:rPr lang="en-US" kern="0" dirty="0"/>
              <a:t>Normalized</a:t>
            </a:r>
          </a:p>
        </p:txBody>
      </p:sp>
      <p:pic>
        <p:nvPicPr>
          <p:cNvPr id="8" name="Picture 7"/>
          <p:cNvPicPr>
            <a:picLocks noChangeAspect="1"/>
          </p:cNvPicPr>
          <p:nvPr/>
        </p:nvPicPr>
        <p:blipFill>
          <a:blip r:embed="rId2"/>
          <a:stretch>
            <a:fillRect/>
          </a:stretch>
        </p:blipFill>
        <p:spPr>
          <a:xfrm>
            <a:off x="5244116" y="576805"/>
            <a:ext cx="5823934" cy="5792890"/>
          </a:xfrm>
          <a:prstGeom prst="rect">
            <a:avLst/>
          </a:prstGeom>
        </p:spPr>
      </p:pic>
    </p:spTree>
    <p:extLst>
      <p:ext uri="{BB962C8B-B14F-4D97-AF65-F5344CB8AC3E}">
        <p14:creationId xmlns:p14="http://schemas.microsoft.com/office/powerpoint/2010/main" val="1362221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41</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a:t>
            </a:r>
            <a:r>
              <a:rPr lang="en-US" kern="0" dirty="0" err="1"/>
              <a:t>DTCurb</a:t>
            </a:r>
            <a:endParaRPr lang="en-US" kern="0" dirty="0"/>
          </a:p>
          <a:p>
            <a:r>
              <a:rPr lang="en-US" kern="0" dirty="0"/>
              <a:t>Normalized</a:t>
            </a:r>
          </a:p>
        </p:txBody>
      </p:sp>
      <p:pic>
        <p:nvPicPr>
          <p:cNvPr id="4" name="Picture 3"/>
          <p:cNvPicPr>
            <a:picLocks noChangeAspect="1"/>
          </p:cNvPicPr>
          <p:nvPr/>
        </p:nvPicPr>
        <p:blipFill>
          <a:blip r:embed="rId2"/>
          <a:stretch>
            <a:fillRect/>
          </a:stretch>
        </p:blipFill>
        <p:spPr>
          <a:xfrm>
            <a:off x="5740278" y="886909"/>
            <a:ext cx="5327772" cy="5316127"/>
          </a:xfrm>
          <a:prstGeom prst="rect">
            <a:avLst/>
          </a:prstGeom>
        </p:spPr>
      </p:pic>
    </p:spTree>
    <p:extLst>
      <p:ext uri="{BB962C8B-B14F-4D97-AF65-F5344CB8AC3E}">
        <p14:creationId xmlns:p14="http://schemas.microsoft.com/office/powerpoint/2010/main" val="3338031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42</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DTCW</a:t>
            </a:r>
          </a:p>
          <a:p>
            <a:r>
              <a:rPr lang="en-US" kern="0" dirty="0"/>
              <a:t>Normalized</a:t>
            </a:r>
          </a:p>
        </p:txBody>
      </p:sp>
      <p:pic>
        <p:nvPicPr>
          <p:cNvPr id="6" name="Picture 5"/>
          <p:cNvPicPr>
            <a:picLocks noChangeAspect="1"/>
          </p:cNvPicPr>
          <p:nvPr/>
        </p:nvPicPr>
        <p:blipFill>
          <a:blip r:embed="rId2"/>
          <a:stretch>
            <a:fillRect/>
          </a:stretch>
        </p:blipFill>
        <p:spPr>
          <a:xfrm>
            <a:off x="5466735" y="698253"/>
            <a:ext cx="5655158" cy="5736662"/>
          </a:xfrm>
          <a:prstGeom prst="rect">
            <a:avLst/>
          </a:prstGeom>
        </p:spPr>
      </p:pic>
    </p:spTree>
    <p:extLst>
      <p:ext uri="{BB962C8B-B14F-4D97-AF65-F5344CB8AC3E}">
        <p14:creationId xmlns:p14="http://schemas.microsoft.com/office/powerpoint/2010/main" val="204776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43</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Wait Time</a:t>
            </a:r>
          </a:p>
          <a:p>
            <a:r>
              <a:rPr lang="en-US" kern="0" dirty="0"/>
              <a:t>Normalized</a:t>
            </a:r>
          </a:p>
        </p:txBody>
      </p:sp>
      <p:pic>
        <p:nvPicPr>
          <p:cNvPr id="4" name="Picture 3"/>
          <p:cNvPicPr>
            <a:picLocks noChangeAspect="1"/>
          </p:cNvPicPr>
          <p:nvPr/>
        </p:nvPicPr>
        <p:blipFill>
          <a:blip r:embed="rId2"/>
          <a:stretch>
            <a:fillRect/>
          </a:stretch>
        </p:blipFill>
        <p:spPr>
          <a:xfrm>
            <a:off x="5364480" y="699410"/>
            <a:ext cx="5703570" cy="5735505"/>
          </a:xfrm>
          <a:prstGeom prst="rect">
            <a:avLst/>
          </a:prstGeom>
        </p:spPr>
      </p:pic>
    </p:spTree>
    <p:extLst>
      <p:ext uri="{BB962C8B-B14F-4D97-AF65-F5344CB8AC3E}">
        <p14:creationId xmlns:p14="http://schemas.microsoft.com/office/powerpoint/2010/main" val="641125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44</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Gaze Angle</a:t>
            </a:r>
          </a:p>
          <a:p>
            <a:r>
              <a:rPr lang="en-US" kern="0" dirty="0"/>
              <a:t>Normalized</a:t>
            </a:r>
          </a:p>
        </p:txBody>
      </p:sp>
      <p:pic>
        <p:nvPicPr>
          <p:cNvPr id="6" name="Picture 5"/>
          <p:cNvPicPr>
            <a:picLocks noChangeAspect="1"/>
          </p:cNvPicPr>
          <p:nvPr/>
        </p:nvPicPr>
        <p:blipFill>
          <a:blip r:embed="rId2"/>
          <a:stretch>
            <a:fillRect/>
          </a:stretch>
        </p:blipFill>
        <p:spPr>
          <a:xfrm>
            <a:off x="5188717" y="611913"/>
            <a:ext cx="5694823" cy="5823002"/>
          </a:xfrm>
          <a:prstGeom prst="rect">
            <a:avLst/>
          </a:prstGeom>
        </p:spPr>
      </p:pic>
    </p:spTree>
    <p:extLst>
      <p:ext uri="{BB962C8B-B14F-4D97-AF65-F5344CB8AC3E}">
        <p14:creationId xmlns:p14="http://schemas.microsoft.com/office/powerpoint/2010/main" val="2663917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45</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Vehicle ID</a:t>
            </a:r>
          </a:p>
          <a:p>
            <a:r>
              <a:rPr lang="en-US" kern="0" dirty="0"/>
              <a:t>Normalized</a:t>
            </a:r>
          </a:p>
        </p:txBody>
      </p:sp>
      <p:pic>
        <p:nvPicPr>
          <p:cNvPr id="4" name="Picture 3"/>
          <p:cNvPicPr>
            <a:picLocks noChangeAspect="1"/>
          </p:cNvPicPr>
          <p:nvPr/>
        </p:nvPicPr>
        <p:blipFill>
          <a:blip r:embed="rId2"/>
          <a:stretch>
            <a:fillRect/>
          </a:stretch>
        </p:blipFill>
        <p:spPr>
          <a:xfrm>
            <a:off x="5648698" y="776748"/>
            <a:ext cx="5419352" cy="5525730"/>
          </a:xfrm>
          <a:prstGeom prst="rect">
            <a:avLst/>
          </a:prstGeom>
        </p:spPr>
      </p:pic>
    </p:spTree>
    <p:extLst>
      <p:ext uri="{BB962C8B-B14F-4D97-AF65-F5344CB8AC3E}">
        <p14:creationId xmlns:p14="http://schemas.microsoft.com/office/powerpoint/2010/main" val="3268611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a:t>
            </a:r>
          </a:p>
        </p:txBody>
      </p:sp>
      <p:sp>
        <p:nvSpPr>
          <p:cNvPr id="3" name="Slide Number Placeholder 2"/>
          <p:cNvSpPr>
            <a:spLocks noGrp="1"/>
          </p:cNvSpPr>
          <p:nvPr>
            <p:ph type="sldNum" sz="quarter" idx="12"/>
          </p:nvPr>
        </p:nvSpPr>
        <p:spPr/>
        <p:txBody>
          <a:bodyPr/>
          <a:lstStyle/>
          <a:p>
            <a:fld id="{C1AFC73B-06F9-4D6D-86DF-1288413FBDFF}" type="slidenum">
              <a:rPr lang="en-US" altLang="en-US" smtClean="0"/>
              <a:pPr/>
              <a:t>46</a:t>
            </a:fld>
            <a:endParaRPr lang="en-US" altLang="en-US"/>
          </a:p>
        </p:txBody>
      </p:sp>
      <p:sp>
        <p:nvSpPr>
          <p:cNvPr id="5" name="Content Placeholder 2"/>
          <p:cNvSpPr txBox="1">
            <a:spLocks/>
          </p:cNvSpPr>
          <p:nvPr/>
        </p:nvSpPr>
        <p:spPr>
          <a:xfrm>
            <a:off x="532435" y="1381125"/>
            <a:ext cx="4934300" cy="4714875"/>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1800" b="1">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6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4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b="1">
                <a:solidFill>
                  <a:schemeClr val="tx1"/>
                </a:solidFill>
                <a:latin typeface="+mn-lt"/>
                <a:ea typeface="+mn-ea"/>
              </a:defRPr>
            </a:lvl6pPr>
            <a:lvl7pPr marL="2971800" indent="-228600" algn="l" rtl="0" eaLnBrk="0" fontAlgn="base" hangingPunct="0">
              <a:spcBef>
                <a:spcPct val="20000"/>
              </a:spcBef>
              <a:spcAft>
                <a:spcPct val="0"/>
              </a:spcAft>
              <a:buChar char="»"/>
              <a:defRPr b="1">
                <a:solidFill>
                  <a:schemeClr val="tx1"/>
                </a:solidFill>
                <a:latin typeface="+mn-lt"/>
                <a:ea typeface="+mn-ea"/>
              </a:defRPr>
            </a:lvl7pPr>
            <a:lvl8pPr marL="3429000" indent="-228600" algn="l" rtl="0" eaLnBrk="0" fontAlgn="base" hangingPunct="0">
              <a:spcBef>
                <a:spcPct val="20000"/>
              </a:spcBef>
              <a:spcAft>
                <a:spcPct val="0"/>
              </a:spcAft>
              <a:buChar char="»"/>
              <a:defRPr b="1">
                <a:solidFill>
                  <a:schemeClr val="tx1"/>
                </a:solidFill>
                <a:latin typeface="+mn-lt"/>
                <a:ea typeface="+mn-ea"/>
              </a:defRPr>
            </a:lvl8pPr>
            <a:lvl9pPr marL="3886200" indent="-228600" algn="l" rtl="0" eaLnBrk="0" fontAlgn="base" hangingPunct="0">
              <a:spcBef>
                <a:spcPct val="20000"/>
              </a:spcBef>
              <a:spcAft>
                <a:spcPct val="0"/>
              </a:spcAft>
              <a:buChar char="»"/>
              <a:defRPr b="1">
                <a:solidFill>
                  <a:schemeClr val="tx1"/>
                </a:solidFill>
                <a:latin typeface="+mn-lt"/>
                <a:ea typeface="+mn-ea"/>
              </a:defRPr>
            </a:lvl9pPr>
          </a:lstStyle>
          <a:p>
            <a:r>
              <a:rPr lang="en-US" kern="0" dirty="0"/>
              <a:t>Only Pedestrian Heading</a:t>
            </a:r>
          </a:p>
          <a:p>
            <a:r>
              <a:rPr lang="en-US" kern="0" dirty="0"/>
              <a:t>Normalized</a:t>
            </a:r>
          </a:p>
        </p:txBody>
      </p:sp>
      <p:pic>
        <p:nvPicPr>
          <p:cNvPr id="6" name="Picture 5"/>
          <p:cNvPicPr>
            <a:picLocks noChangeAspect="1"/>
          </p:cNvPicPr>
          <p:nvPr/>
        </p:nvPicPr>
        <p:blipFill>
          <a:blip r:embed="rId2"/>
          <a:stretch>
            <a:fillRect/>
          </a:stretch>
        </p:blipFill>
        <p:spPr>
          <a:xfrm>
            <a:off x="5887756" y="920084"/>
            <a:ext cx="5180294" cy="5313568"/>
          </a:xfrm>
          <a:prstGeom prst="rect">
            <a:avLst/>
          </a:prstGeom>
        </p:spPr>
      </p:pic>
    </p:spTree>
    <p:extLst>
      <p:ext uri="{BB962C8B-B14F-4D97-AF65-F5344CB8AC3E}">
        <p14:creationId xmlns:p14="http://schemas.microsoft.com/office/powerpoint/2010/main" val="512950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Content Placeholder 2"/>
          <p:cNvSpPr>
            <a:spLocks noGrp="1"/>
          </p:cNvSpPr>
          <p:nvPr>
            <p:ph idx="1"/>
          </p:nvPr>
        </p:nvSpPr>
        <p:spPr>
          <a:xfrm>
            <a:off x="532435" y="1381125"/>
            <a:ext cx="3528288" cy="4714875"/>
          </a:xfrm>
        </p:spPr>
        <p:txBody>
          <a:bodyPr/>
          <a:lstStyle/>
          <a:p>
            <a:r>
              <a:rPr lang="en-US" dirty="0"/>
              <a:t>Train Data</a:t>
            </a:r>
          </a:p>
          <a:p>
            <a:r>
              <a:rPr lang="en-US" dirty="0"/>
              <a:t>Gap duration</a:t>
            </a:r>
          </a:p>
          <a:p>
            <a:r>
              <a:rPr lang="en-US" dirty="0"/>
              <a:t>Average </a:t>
            </a:r>
            <a:r>
              <a:rPr lang="en-US" dirty="0" err="1"/>
              <a:t>Ped</a:t>
            </a:r>
            <a:r>
              <a:rPr lang="en-US" dirty="0"/>
              <a:t> Speed</a:t>
            </a:r>
          </a:p>
          <a:p>
            <a:r>
              <a:rPr lang="en-US" dirty="0"/>
              <a:t>DT Curb</a:t>
            </a:r>
          </a:p>
          <a:p>
            <a:r>
              <a:rPr lang="en-US" dirty="0"/>
              <a:t>DT CW</a:t>
            </a:r>
          </a:p>
          <a:p>
            <a:r>
              <a:rPr lang="en-US" dirty="0"/>
              <a:t>Cumulative Wait</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47</a:t>
            </a:fld>
            <a:endParaRPr lang="en-US" altLang="en-US"/>
          </a:p>
        </p:txBody>
      </p:sp>
      <p:pic>
        <p:nvPicPr>
          <p:cNvPr id="5" name="Picture 4"/>
          <p:cNvPicPr>
            <a:picLocks noChangeAspect="1"/>
          </p:cNvPicPr>
          <p:nvPr/>
        </p:nvPicPr>
        <p:blipFill>
          <a:blip r:embed="rId2"/>
          <a:stretch>
            <a:fillRect/>
          </a:stretch>
        </p:blipFill>
        <p:spPr>
          <a:xfrm>
            <a:off x="6501404" y="1557035"/>
            <a:ext cx="4468630" cy="4425745"/>
          </a:xfrm>
          <a:prstGeom prst="rect">
            <a:avLst/>
          </a:prstGeom>
        </p:spPr>
      </p:pic>
    </p:spTree>
    <p:extLst>
      <p:ext uri="{BB962C8B-B14F-4D97-AF65-F5344CB8AC3E}">
        <p14:creationId xmlns:p14="http://schemas.microsoft.com/office/powerpoint/2010/main" val="3812274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 Fine Gaussian</a:t>
            </a:r>
          </a:p>
        </p:txBody>
      </p:sp>
      <p:sp>
        <p:nvSpPr>
          <p:cNvPr id="3" name="Content Placeholder 2"/>
          <p:cNvSpPr>
            <a:spLocks noGrp="1"/>
          </p:cNvSpPr>
          <p:nvPr>
            <p:ph idx="1"/>
          </p:nvPr>
        </p:nvSpPr>
        <p:spPr>
          <a:xfrm>
            <a:off x="532435" y="1381125"/>
            <a:ext cx="3528288" cy="4714875"/>
          </a:xfrm>
        </p:spPr>
        <p:txBody>
          <a:bodyPr/>
          <a:lstStyle/>
          <a:p>
            <a:r>
              <a:rPr lang="en-US" dirty="0"/>
              <a:t>Train Data</a:t>
            </a:r>
          </a:p>
          <a:p>
            <a:r>
              <a:rPr lang="en-US" dirty="0"/>
              <a:t>Gap duration</a:t>
            </a:r>
          </a:p>
          <a:p>
            <a:r>
              <a:rPr lang="en-US" dirty="0"/>
              <a:t>Average </a:t>
            </a:r>
            <a:r>
              <a:rPr lang="en-US" dirty="0" err="1"/>
              <a:t>Ped</a:t>
            </a:r>
            <a:r>
              <a:rPr lang="en-US" dirty="0"/>
              <a:t> Speed</a:t>
            </a:r>
          </a:p>
          <a:p>
            <a:r>
              <a:rPr lang="en-US" dirty="0"/>
              <a:t>DT Curb</a:t>
            </a:r>
          </a:p>
          <a:p>
            <a:r>
              <a:rPr lang="en-US" dirty="0"/>
              <a:t>DT CW</a:t>
            </a:r>
          </a:p>
        </p:txBody>
      </p:sp>
      <p:sp>
        <p:nvSpPr>
          <p:cNvPr id="4" name="Slide Number Placeholder 3"/>
          <p:cNvSpPr>
            <a:spLocks noGrp="1"/>
          </p:cNvSpPr>
          <p:nvPr>
            <p:ph type="sldNum" sz="quarter" idx="12"/>
          </p:nvPr>
        </p:nvSpPr>
        <p:spPr/>
        <p:txBody>
          <a:bodyPr/>
          <a:lstStyle/>
          <a:p>
            <a:fld id="{4CA3CF94-37B0-4BC7-9FC8-223A9539BF73}" type="slidenum">
              <a:rPr lang="en-US" altLang="en-US" smtClean="0"/>
              <a:pPr/>
              <a:t>48</a:t>
            </a:fld>
            <a:endParaRPr lang="en-US" altLang="en-US"/>
          </a:p>
        </p:txBody>
      </p:sp>
      <p:pic>
        <p:nvPicPr>
          <p:cNvPr id="6" name="Picture 5"/>
          <p:cNvPicPr>
            <a:picLocks noChangeAspect="1"/>
          </p:cNvPicPr>
          <p:nvPr/>
        </p:nvPicPr>
        <p:blipFill>
          <a:blip r:embed="rId2"/>
          <a:stretch>
            <a:fillRect/>
          </a:stretch>
        </p:blipFill>
        <p:spPr>
          <a:xfrm>
            <a:off x="5516559" y="952039"/>
            <a:ext cx="6034808" cy="5222619"/>
          </a:xfrm>
          <a:prstGeom prst="rect">
            <a:avLst/>
          </a:prstGeom>
        </p:spPr>
      </p:pic>
    </p:spTree>
    <p:extLst>
      <p:ext uri="{BB962C8B-B14F-4D97-AF65-F5344CB8AC3E}">
        <p14:creationId xmlns:p14="http://schemas.microsoft.com/office/powerpoint/2010/main" val="4020262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A3CF94-37B0-4BC7-9FC8-223A9539BF73}" type="slidenum">
              <a:rPr lang="en-US" altLang="en-US" smtClean="0"/>
              <a:pPr/>
              <a:t>49</a:t>
            </a:fld>
            <a:endParaRPr lang="en-US" altLang="en-US"/>
          </a:p>
        </p:txBody>
      </p:sp>
      <p:sp>
        <p:nvSpPr>
          <p:cNvPr id="8" name="TextBox 7"/>
          <p:cNvSpPr txBox="1"/>
          <p:nvPr/>
        </p:nvSpPr>
        <p:spPr>
          <a:xfrm>
            <a:off x="3401960" y="4591662"/>
            <a:ext cx="560439" cy="461665"/>
          </a:xfrm>
          <a:prstGeom prst="rect">
            <a:avLst/>
          </a:prstGeom>
          <a:noFill/>
        </p:spPr>
        <p:txBody>
          <a:bodyPr wrap="square" rtlCol="0">
            <a:spAutoFit/>
          </a:bodyPr>
          <a:lstStyle/>
          <a:p>
            <a:r>
              <a:rPr lang="en-US" dirty="0"/>
              <a:t>(a)</a:t>
            </a:r>
          </a:p>
        </p:txBody>
      </p:sp>
      <p:sp>
        <p:nvSpPr>
          <p:cNvPr id="9" name="TextBox 8"/>
          <p:cNvSpPr txBox="1"/>
          <p:nvPr/>
        </p:nvSpPr>
        <p:spPr>
          <a:xfrm>
            <a:off x="8381999" y="4591662"/>
            <a:ext cx="560439" cy="461665"/>
          </a:xfrm>
          <a:prstGeom prst="rect">
            <a:avLst/>
          </a:prstGeom>
          <a:noFill/>
        </p:spPr>
        <p:txBody>
          <a:bodyPr wrap="square" rtlCol="0">
            <a:spAutoFit/>
          </a:bodyPr>
          <a:lstStyle/>
          <a:p>
            <a:r>
              <a:rPr lang="en-US" dirty="0"/>
              <a:t>(b)</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674" y="1000429"/>
            <a:ext cx="4289010" cy="319794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466" y="958291"/>
            <a:ext cx="4372540" cy="3240084"/>
          </a:xfrm>
          <a:prstGeom prst="rect">
            <a:avLst/>
          </a:prstGeom>
        </p:spPr>
      </p:pic>
    </p:spTree>
    <p:extLst>
      <p:ext uri="{BB962C8B-B14F-4D97-AF65-F5344CB8AC3E}">
        <p14:creationId xmlns:p14="http://schemas.microsoft.com/office/powerpoint/2010/main" val="351363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Framework – Probabilistic Hybrid Automata</a:t>
            </a:r>
          </a:p>
        </p:txBody>
      </p:sp>
      <p:sp>
        <p:nvSpPr>
          <p:cNvPr id="4" name="Slide Number Placeholder 3"/>
          <p:cNvSpPr>
            <a:spLocks noGrp="1"/>
          </p:cNvSpPr>
          <p:nvPr>
            <p:ph type="sldNum" sz="quarter" idx="12"/>
          </p:nvPr>
        </p:nvSpPr>
        <p:spPr>
          <a:xfrm>
            <a:off x="10993354" y="6435141"/>
            <a:ext cx="385219" cy="238124"/>
          </a:xfrm>
        </p:spPr>
        <p:txBody>
          <a:bodyPr/>
          <a:lstStyle/>
          <a:p>
            <a:fld id="{4CA3CF94-37B0-4BC7-9FC8-223A9539BF73}" type="slidenum">
              <a:rPr lang="en-US" altLang="en-US" smtClean="0"/>
              <a:pPr/>
              <a:t>5</a:t>
            </a:fld>
            <a:endParaRPr lang="en-US" altLang="en-US" dirty="0"/>
          </a:p>
        </p:txBody>
      </p:sp>
      <p:sp>
        <p:nvSpPr>
          <p:cNvPr id="78" name="Freeform 77"/>
          <p:cNvSpPr/>
          <p:nvPr/>
        </p:nvSpPr>
        <p:spPr bwMode="auto">
          <a:xfrm flipH="1">
            <a:off x="17809758" y="10770274"/>
            <a:ext cx="54819" cy="74289"/>
          </a:xfrm>
          <a:custGeom>
            <a:avLst/>
            <a:gdLst>
              <a:gd name="connsiteX0" fmla="*/ 13062 w 13062"/>
              <a:gd name="connsiteY0" fmla="*/ 65314 h 65314"/>
              <a:gd name="connsiteX1" fmla="*/ 13062 w 13062"/>
              <a:gd name="connsiteY1" fmla="*/ 65314 h 65314"/>
              <a:gd name="connsiteX2" fmla="*/ 7837 w 13062"/>
              <a:gd name="connsiteY2" fmla="*/ 41801 h 65314"/>
              <a:gd name="connsiteX3" fmla="*/ 5225 w 13062"/>
              <a:gd name="connsiteY3" fmla="*/ 31351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7837 w 13062"/>
              <a:gd name="connsiteY2" fmla="*/ 41801 h 65314"/>
              <a:gd name="connsiteX3" fmla="*/ 9703 w 13062"/>
              <a:gd name="connsiteY3" fmla="*/ 30583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10076 w 13062"/>
              <a:gd name="connsiteY2" fmla="*/ 41609 h 65314"/>
              <a:gd name="connsiteX3" fmla="*/ 9703 w 13062"/>
              <a:gd name="connsiteY3" fmla="*/ 30583 h 65314"/>
              <a:gd name="connsiteX4" fmla="*/ 2612 w 13062"/>
              <a:gd name="connsiteY4" fmla="*/ 13063 h 65314"/>
              <a:gd name="connsiteX5" fmla="*/ 0 w 13062"/>
              <a:gd name="connsiteY5" fmla="*/ 0 h 65314"/>
              <a:gd name="connsiteX0" fmla="*/ 13062 w 13412"/>
              <a:gd name="connsiteY0" fmla="*/ 65314 h 65314"/>
              <a:gd name="connsiteX1" fmla="*/ 13062 w 13412"/>
              <a:gd name="connsiteY1" fmla="*/ 65314 h 65314"/>
              <a:gd name="connsiteX2" fmla="*/ 10076 w 13412"/>
              <a:gd name="connsiteY2" fmla="*/ 41609 h 65314"/>
              <a:gd name="connsiteX3" fmla="*/ 9703 w 13412"/>
              <a:gd name="connsiteY3" fmla="*/ 30583 h 65314"/>
              <a:gd name="connsiteX4" fmla="*/ 13062 w 13412"/>
              <a:gd name="connsiteY4" fmla="*/ 12871 h 65314"/>
              <a:gd name="connsiteX5" fmla="*/ 0 w 13412"/>
              <a:gd name="connsiteY5" fmla="*/ 0 h 65314"/>
              <a:gd name="connsiteX0" fmla="*/ 13062 w 13965"/>
              <a:gd name="connsiteY0" fmla="*/ 65314 h 65314"/>
              <a:gd name="connsiteX1" fmla="*/ 13062 w 13965"/>
              <a:gd name="connsiteY1" fmla="*/ 65314 h 65314"/>
              <a:gd name="connsiteX2" fmla="*/ 10076 w 13965"/>
              <a:gd name="connsiteY2" fmla="*/ 41609 h 65314"/>
              <a:gd name="connsiteX3" fmla="*/ 9703 w 13965"/>
              <a:gd name="connsiteY3" fmla="*/ 30583 h 65314"/>
              <a:gd name="connsiteX4" fmla="*/ 13062 w 13965"/>
              <a:gd name="connsiteY4" fmla="*/ 12871 h 65314"/>
              <a:gd name="connsiteX5" fmla="*/ 0 w 13965"/>
              <a:gd name="connsiteY5" fmla="*/ 0 h 65314"/>
              <a:gd name="connsiteX0" fmla="*/ 3609 w 3629"/>
              <a:gd name="connsiteY0" fmla="*/ 66082 h 66082"/>
              <a:gd name="connsiteX1" fmla="*/ 3609 w 3629"/>
              <a:gd name="connsiteY1" fmla="*/ 66082 h 66082"/>
              <a:gd name="connsiteX2" fmla="*/ 623 w 3629"/>
              <a:gd name="connsiteY2" fmla="*/ 42377 h 66082"/>
              <a:gd name="connsiteX3" fmla="*/ 250 w 3629"/>
              <a:gd name="connsiteY3" fmla="*/ 31351 h 66082"/>
              <a:gd name="connsiteX4" fmla="*/ 3609 w 3629"/>
              <a:gd name="connsiteY4" fmla="*/ 13639 h 66082"/>
              <a:gd name="connsiteX5" fmla="*/ 1743 w 3629"/>
              <a:gd name="connsiteY5" fmla="*/ 0 h 66082"/>
              <a:gd name="connsiteX0" fmla="*/ 391823 w 418211"/>
              <a:gd name="connsiteY0" fmla="*/ 7936 h 7936"/>
              <a:gd name="connsiteX1" fmla="*/ 391823 w 418211"/>
              <a:gd name="connsiteY1" fmla="*/ 7936 h 7936"/>
              <a:gd name="connsiteX2" fmla="*/ 383595 w 418211"/>
              <a:gd name="connsiteY2" fmla="*/ 4349 h 7936"/>
              <a:gd name="connsiteX3" fmla="*/ 382567 w 418211"/>
              <a:gd name="connsiteY3" fmla="*/ 2680 h 7936"/>
              <a:gd name="connsiteX4" fmla="*/ 391823 w 418211"/>
              <a:gd name="connsiteY4" fmla="*/ 0 h 7936"/>
              <a:gd name="connsiteX5" fmla="*/ 0 w 418211"/>
              <a:gd name="connsiteY5" fmla="*/ 318 h 7936"/>
              <a:gd name="connsiteX0" fmla="*/ 9369 w 9397"/>
              <a:gd name="connsiteY0" fmla="*/ 9599 h 9599"/>
              <a:gd name="connsiteX1" fmla="*/ 9369 w 9397"/>
              <a:gd name="connsiteY1" fmla="*/ 9599 h 9599"/>
              <a:gd name="connsiteX2" fmla="*/ 9172 w 9397"/>
              <a:gd name="connsiteY2" fmla="*/ 5079 h 9599"/>
              <a:gd name="connsiteX3" fmla="*/ 9148 w 9397"/>
              <a:gd name="connsiteY3" fmla="*/ 2976 h 9599"/>
              <a:gd name="connsiteX4" fmla="*/ 5779 w 9397"/>
              <a:gd name="connsiteY4" fmla="*/ 185 h 9599"/>
              <a:gd name="connsiteX5" fmla="*/ 0 w 9397"/>
              <a:gd name="connsiteY5" fmla="*/ 0 h 9599"/>
              <a:gd name="connsiteX0" fmla="*/ 9970 w 9970"/>
              <a:gd name="connsiteY0" fmla="*/ 10037 h 10037"/>
              <a:gd name="connsiteX1" fmla="*/ 9970 w 9970"/>
              <a:gd name="connsiteY1" fmla="*/ 10037 h 10037"/>
              <a:gd name="connsiteX2" fmla="*/ 9761 w 9970"/>
              <a:gd name="connsiteY2" fmla="*/ 5328 h 10037"/>
              <a:gd name="connsiteX3" fmla="*/ 9526 w 9970"/>
              <a:gd name="connsiteY3" fmla="*/ 2527 h 10037"/>
              <a:gd name="connsiteX4" fmla="*/ 6150 w 9970"/>
              <a:gd name="connsiteY4" fmla="*/ 230 h 10037"/>
              <a:gd name="connsiteX5" fmla="*/ 0 w 9970"/>
              <a:gd name="connsiteY5" fmla="*/ 37 h 10037"/>
              <a:gd name="connsiteX0" fmla="*/ 10000 w 10000"/>
              <a:gd name="connsiteY0" fmla="*/ 9965 h 9965"/>
              <a:gd name="connsiteX1" fmla="*/ 10000 w 10000"/>
              <a:gd name="connsiteY1" fmla="*/ 9965 h 9965"/>
              <a:gd name="connsiteX2" fmla="*/ 9790 w 10000"/>
              <a:gd name="connsiteY2" fmla="*/ 5273 h 9965"/>
              <a:gd name="connsiteX3" fmla="*/ 9503 w 10000"/>
              <a:gd name="connsiteY3" fmla="*/ 1951 h 9965"/>
              <a:gd name="connsiteX4" fmla="*/ 6169 w 10000"/>
              <a:gd name="connsiteY4" fmla="*/ 194 h 9965"/>
              <a:gd name="connsiteX5" fmla="*/ 0 w 10000"/>
              <a:gd name="connsiteY5" fmla="*/ 2 h 9965"/>
              <a:gd name="connsiteX0" fmla="*/ 10053 w 10053"/>
              <a:gd name="connsiteY0" fmla="*/ 10303 h 10303"/>
              <a:gd name="connsiteX1" fmla="*/ 10053 w 10053"/>
              <a:gd name="connsiteY1" fmla="*/ 10303 h 10303"/>
              <a:gd name="connsiteX2" fmla="*/ 9843 w 10053"/>
              <a:gd name="connsiteY2" fmla="*/ 5595 h 10303"/>
              <a:gd name="connsiteX3" fmla="*/ 9556 w 10053"/>
              <a:gd name="connsiteY3" fmla="*/ 2261 h 10303"/>
              <a:gd name="connsiteX4" fmla="*/ 6222 w 10053"/>
              <a:gd name="connsiteY4" fmla="*/ 498 h 10303"/>
              <a:gd name="connsiteX5" fmla="*/ 0 w 10053"/>
              <a:gd name="connsiteY5" fmla="*/ 0 h 10303"/>
              <a:gd name="connsiteX0" fmla="*/ 10735 w 10735"/>
              <a:gd name="connsiteY0" fmla="*/ 10189 h 10189"/>
              <a:gd name="connsiteX1" fmla="*/ 10735 w 10735"/>
              <a:gd name="connsiteY1" fmla="*/ 10189 h 10189"/>
              <a:gd name="connsiteX2" fmla="*/ 10525 w 10735"/>
              <a:gd name="connsiteY2" fmla="*/ 548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3150 w 13150"/>
              <a:gd name="connsiteY0" fmla="*/ 10154 h 10154"/>
              <a:gd name="connsiteX1" fmla="*/ 13150 w 13150"/>
              <a:gd name="connsiteY1" fmla="*/ 10154 h 10154"/>
              <a:gd name="connsiteX2" fmla="*/ 12992 w 13150"/>
              <a:gd name="connsiteY2" fmla="*/ 5256 h 10154"/>
              <a:gd name="connsiteX3" fmla="*/ 12653 w 13150"/>
              <a:gd name="connsiteY3" fmla="*/ 2112 h 10154"/>
              <a:gd name="connsiteX4" fmla="*/ 9319 w 13150"/>
              <a:gd name="connsiteY4" fmla="*/ 349 h 10154"/>
              <a:gd name="connsiteX5" fmla="*/ 0 w 13150"/>
              <a:gd name="connsiteY5" fmla="*/ 0 h 10154"/>
              <a:gd name="connsiteX0" fmla="*/ 13150 w 13150"/>
              <a:gd name="connsiteY0" fmla="*/ 10157 h 10157"/>
              <a:gd name="connsiteX1" fmla="*/ 13150 w 13150"/>
              <a:gd name="connsiteY1" fmla="*/ 10157 h 10157"/>
              <a:gd name="connsiteX2" fmla="*/ 12992 w 13150"/>
              <a:gd name="connsiteY2" fmla="*/ 5259 h 10157"/>
              <a:gd name="connsiteX3" fmla="*/ 12653 w 13150"/>
              <a:gd name="connsiteY3" fmla="*/ 2115 h 10157"/>
              <a:gd name="connsiteX4" fmla="*/ 8164 w 13150"/>
              <a:gd name="connsiteY4" fmla="*/ 212 h 10157"/>
              <a:gd name="connsiteX5" fmla="*/ 0 w 13150"/>
              <a:gd name="connsiteY5" fmla="*/ 3 h 10157"/>
              <a:gd name="connsiteX0" fmla="*/ 13150 w 13150"/>
              <a:gd name="connsiteY0" fmla="*/ 10154 h 10154"/>
              <a:gd name="connsiteX1" fmla="*/ 13150 w 13150"/>
              <a:gd name="connsiteY1" fmla="*/ 10154 h 10154"/>
              <a:gd name="connsiteX2" fmla="*/ 12992 w 13150"/>
              <a:gd name="connsiteY2" fmla="*/ 5256 h 10154"/>
              <a:gd name="connsiteX3" fmla="*/ 12338 w 13150"/>
              <a:gd name="connsiteY3" fmla="*/ 1868 h 10154"/>
              <a:gd name="connsiteX4" fmla="*/ 8164 w 13150"/>
              <a:gd name="connsiteY4" fmla="*/ 209 h 10154"/>
              <a:gd name="connsiteX5" fmla="*/ 0 w 13150"/>
              <a:gd name="connsiteY5" fmla="*/ 0 h 10154"/>
              <a:gd name="connsiteX0" fmla="*/ 13150 w 13171"/>
              <a:gd name="connsiteY0" fmla="*/ 10154 h 10154"/>
              <a:gd name="connsiteX1" fmla="*/ 13150 w 13171"/>
              <a:gd name="connsiteY1" fmla="*/ 10154 h 10154"/>
              <a:gd name="connsiteX2" fmla="*/ 13097 w 13171"/>
              <a:gd name="connsiteY2" fmla="*/ 5256 h 10154"/>
              <a:gd name="connsiteX3" fmla="*/ 12338 w 13171"/>
              <a:gd name="connsiteY3" fmla="*/ 1868 h 10154"/>
              <a:gd name="connsiteX4" fmla="*/ 8164 w 13171"/>
              <a:gd name="connsiteY4" fmla="*/ 209 h 10154"/>
              <a:gd name="connsiteX5" fmla="*/ 0 w 13171"/>
              <a:gd name="connsiteY5" fmla="*/ 0 h 10154"/>
              <a:gd name="connsiteX0" fmla="*/ 13150 w 13154"/>
              <a:gd name="connsiteY0" fmla="*/ 10287 h 10287"/>
              <a:gd name="connsiteX1" fmla="*/ 13150 w 13154"/>
              <a:gd name="connsiteY1" fmla="*/ 10287 h 10287"/>
              <a:gd name="connsiteX2" fmla="*/ 13097 w 13154"/>
              <a:gd name="connsiteY2" fmla="*/ 5389 h 10287"/>
              <a:gd name="connsiteX3" fmla="*/ 12600 w 13154"/>
              <a:gd name="connsiteY3" fmla="*/ 4123 h 10287"/>
              <a:gd name="connsiteX4" fmla="*/ 8164 w 13154"/>
              <a:gd name="connsiteY4" fmla="*/ 342 h 10287"/>
              <a:gd name="connsiteX5" fmla="*/ 0 w 13154"/>
              <a:gd name="connsiteY5" fmla="*/ 133 h 10287"/>
              <a:gd name="connsiteX0" fmla="*/ 13150 w 13150"/>
              <a:gd name="connsiteY0" fmla="*/ 10287 h 10287"/>
              <a:gd name="connsiteX1" fmla="*/ 13150 w 13150"/>
              <a:gd name="connsiteY1" fmla="*/ 10287 h 10287"/>
              <a:gd name="connsiteX2" fmla="*/ 13044 w 13150"/>
              <a:gd name="connsiteY2" fmla="*/ 8647 h 10287"/>
              <a:gd name="connsiteX3" fmla="*/ 12600 w 13150"/>
              <a:gd name="connsiteY3" fmla="*/ 4123 h 10287"/>
              <a:gd name="connsiteX4" fmla="*/ 8164 w 13150"/>
              <a:gd name="connsiteY4" fmla="*/ 342 h 10287"/>
              <a:gd name="connsiteX5" fmla="*/ 0 w 13150"/>
              <a:gd name="connsiteY5" fmla="*/ 133 h 10287"/>
              <a:gd name="connsiteX0" fmla="*/ 13150 w 13156"/>
              <a:gd name="connsiteY0" fmla="*/ 10375 h 10375"/>
              <a:gd name="connsiteX1" fmla="*/ 13150 w 13156"/>
              <a:gd name="connsiteY1" fmla="*/ 10375 h 10375"/>
              <a:gd name="connsiteX2" fmla="*/ 13044 w 13156"/>
              <a:gd name="connsiteY2" fmla="*/ 8735 h 10375"/>
              <a:gd name="connsiteX3" fmla="*/ 12705 w 13156"/>
              <a:gd name="connsiteY3" fmla="*/ 5423 h 10375"/>
              <a:gd name="connsiteX4" fmla="*/ 8164 w 13156"/>
              <a:gd name="connsiteY4" fmla="*/ 430 h 10375"/>
              <a:gd name="connsiteX5" fmla="*/ 0 w 13156"/>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210"/>
              <a:gd name="connsiteY0" fmla="*/ 10375 h 10375"/>
              <a:gd name="connsiteX1" fmla="*/ 13150 w 13210"/>
              <a:gd name="connsiteY1" fmla="*/ 10375 h 10375"/>
              <a:gd name="connsiteX2" fmla="*/ 13149 w 13210"/>
              <a:gd name="connsiteY2" fmla="*/ 8659 h 10375"/>
              <a:gd name="connsiteX3" fmla="*/ 12705 w 13210"/>
              <a:gd name="connsiteY3" fmla="*/ 5423 h 10375"/>
              <a:gd name="connsiteX4" fmla="*/ 8164 w 13210"/>
              <a:gd name="connsiteY4" fmla="*/ 430 h 10375"/>
              <a:gd name="connsiteX5" fmla="*/ 0 w 13210"/>
              <a:gd name="connsiteY5" fmla="*/ 221 h 10375"/>
              <a:gd name="connsiteX0" fmla="*/ 13150 w 13182"/>
              <a:gd name="connsiteY0" fmla="*/ 10375 h 10375"/>
              <a:gd name="connsiteX1" fmla="*/ 13150 w 13182"/>
              <a:gd name="connsiteY1" fmla="*/ 10375 h 10375"/>
              <a:gd name="connsiteX2" fmla="*/ 13149 w 13182"/>
              <a:gd name="connsiteY2" fmla="*/ 8659 h 10375"/>
              <a:gd name="connsiteX3" fmla="*/ 12705 w 13182"/>
              <a:gd name="connsiteY3" fmla="*/ 5423 h 10375"/>
              <a:gd name="connsiteX4" fmla="*/ 8164 w 13182"/>
              <a:gd name="connsiteY4" fmla="*/ 430 h 10375"/>
              <a:gd name="connsiteX5" fmla="*/ 0 w 13182"/>
              <a:gd name="connsiteY5" fmla="*/ 221 h 10375"/>
              <a:gd name="connsiteX0" fmla="*/ 13150 w 13224"/>
              <a:gd name="connsiteY0" fmla="*/ 10201 h 10201"/>
              <a:gd name="connsiteX1" fmla="*/ 13150 w 13224"/>
              <a:gd name="connsiteY1" fmla="*/ 10201 h 10201"/>
              <a:gd name="connsiteX2" fmla="*/ 13149 w 13224"/>
              <a:gd name="connsiteY2" fmla="*/ 8485 h 10201"/>
              <a:gd name="connsiteX3" fmla="*/ 12705 w 13224"/>
              <a:gd name="connsiteY3" fmla="*/ 5249 h 10201"/>
              <a:gd name="connsiteX4" fmla="*/ 7954 w 13224"/>
              <a:gd name="connsiteY4" fmla="*/ 559 h 10201"/>
              <a:gd name="connsiteX5" fmla="*/ 0 w 13224"/>
              <a:gd name="connsiteY5" fmla="*/ 47 h 10201"/>
              <a:gd name="connsiteX0" fmla="*/ 13150 w 13267"/>
              <a:gd name="connsiteY0" fmla="*/ 10154 h 10154"/>
              <a:gd name="connsiteX1" fmla="*/ 13150 w 13267"/>
              <a:gd name="connsiteY1" fmla="*/ 10154 h 10154"/>
              <a:gd name="connsiteX2" fmla="*/ 13149 w 13267"/>
              <a:gd name="connsiteY2" fmla="*/ 8438 h 10154"/>
              <a:gd name="connsiteX3" fmla="*/ 11550 w 13267"/>
              <a:gd name="connsiteY3" fmla="*/ 3838 h 10154"/>
              <a:gd name="connsiteX4" fmla="*/ 7954 w 13267"/>
              <a:gd name="connsiteY4" fmla="*/ 512 h 10154"/>
              <a:gd name="connsiteX5" fmla="*/ 0 w 13267"/>
              <a:gd name="connsiteY5" fmla="*/ 0 h 10154"/>
              <a:gd name="connsiteX0" fmla="*/ 13150 w 13267"/>
              <a:gd name="connsiteY0" fmla="*/ 10230 h 10230"/>
              <a:gd name="connsiteX1" fmla="*/ 13150 w 13267"/>
              <a:gd name="connsiteY1" fmla="*/ 10230 h 10230"/>
              <a:gd name="connsiteX2" fmla="*/ 13149 w 13267"/>
              <a:gd name="connsiteY2" fmla="*/ 8514 h 10230"/>
              <a:gd name="connsiteX3" fmla="*/ 11550 w 13267"/>
              <a:gd name="connsiteY3" fmla="*/ 3914 h 10230"/>
              <a:gd name="connsiteX4" fmla="*/ 7219 w 13267"/>
              <a:gd name="connsiteY4" fmla="*/ 361 h 10230"/>
              <a:gd name="connsiteX5" fmla="*/ 0 w 13267"/>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25 h 10225"/>
              <a:gd name="connsiteX1" fmla="*/ 13150 w 13161"/>
              <a:gd name="connsiteY1" fmla="*/ 10225 h 10225"/>
              <a:gd name="connsiteX2" fmla="*/ 12992 w 13161"/>
              <a:gd name="connsiteY2" fmla="*/ 7297 h 10225"/>
              <a:gd name="connsiteX3" fmla="*/ 11550 w 13161"/>
              <a:gd name="connsiteY3" fmla="*/ 3909 h 10225"/>
              <a:gd name="connsiteX4" fmla="*/ 7219 w 13161"/>
              <a:gd name="connsiteY4" fmla="*/ 356 h 10225"/>
              <a:gd name="connsiteX5" fmla="*/ 0 w 13161"/>
              <a:gd name="connsiteY5" fmla="*/ 71 h 10225"/>
              <a:gd name="connsiteX0" fmla="*/ 13150 w 13174"/>
              <a:gd name="connsiteY0" fmla="*/ 10245 h 10245"/>
              <a:gd name="connsiteX1" fmla="*/ 13150 w 13174"/>
              <a:gd name="connsiteY1" fmla="*/ 10245 h 10245"/>
              <a:gd name="connsiteX2" fmla="*/ 12992 w 13174"/>
              <a:gd name="connsiteY2" fmla="*/ 7317 h 10245"/>
              <a:gd name="connsiteX3" fmla="*/ 11340 w 13174"/>
              <a:gd name="connsiteY3" fmla="*/ 4156 h 10245"/>
              <a:gd name="connsiteX4" fmla="*/ 7219 w 13174"/>
              <a:gd name="connsiteY4" fmla="*/ 376 h 10245"/>
              <a:gd name="connsiteX5" fmla="*/ 0 w 13174"/>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50" h="10245">
                <a:moveTo>
                  <a:pt x="13150" y="10245"/>
                </a:moveTo>
                <a:lnTo>
                  <a:pt x="13150" y="10245"/>
                </a:lnTo>
                <a:cubicBezTo>
                  <a:pt x="13089" y="9795"/>
                  <a:pt x="13031" y="8559"/>
                  <a:pt x="12782" y="7544"/>
                </a:cubicBezTo>
                <a:cubicBezTo>
                  <a:pt x="12530" y="6516"/>
                  <a:pt x="12057" y="5578"/>
                  <a:pt x="11340" y="4156"/>
                </a:cubicBezTo>
                <a:cubicBezTo>
                  <a:pt x="10659" y="2806"/>
                  <a:pt x="9109" y="1054"/>
                  <a:pt x="7219" y="376"/>
                </a:cubicBezTo>
                <a:cubicBezTo>
                  <a:pt x="5329" y="-302"/>
                  <a:pt x="2056" y="155"/>
                  <a:pt x="0" y="91"/>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Times" charset="0"/>
              <a:ea typeface="ＭＳ Ｐゴシック" charset="0"/>
            </a:endParaRPr>
          </a:p>
        </p:txBody>
      </p:sp>
      <p:cxnSp>
        <p:nvCxnSpPr>
          <p:cNvPr id="80" name="Straight Connector 79"/>
          <p:cNvCxnSpPr>
            <a:stCxn id="78" idx="0"/>
          </p:cNvCxnSpPr>
          <p:nvPr/>
        </p:nvCxnSpPr>
        <p:spPr bwMode="auto">
          <a:xfrm>
            <a:off x="17809758" y="10844563"/>
            <a:ext cx="551" cy="6842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nvGrpSpPr>
          <p:cNvPr id="3" name="Group 2"/>
          <p:cNvGrpSpPr/>
          <p:nvPr/>
        </p:nvGrpSpPr>
        <p:grpSpPr>
          <a:xfrm>
            <a:off x="5874302" y="1576139"/>
            <a:ext cx="5973400" cy="5016608"/>
            <a:chOff x="5874302" y="1576139"/>
            <a:chExt cx="5973400" cy="5016608"/>
          </a:xfrm>
        </p:grpSpPr>
        <p:pic>
          <p:nvPicPr>
            <p:cNvPr id="98" name="Picture 97">
              <a:extLst>
                <a:ext uri="{FF2B5EF4-FFF2-40B4-BE49-F238E27FC236}">
                  <a16:creationId xmlns:a16="http://schemas.microsoft.com/office/drawing/2014/main" id="{DB6A1CF7-CE55-4F45-8FBC-9220F7D5BAB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515591">
              <a:off x="8982000" y="6277819"/>
              <a:ext cx="315213" cy="314643"/>
            </a:xfrm>
            <a:prstGeom prst="rect">
              <a:avLst/>
            </a:prstGeom>
          </p:spPr>
        </p:pic>
        <p:sp>
          <p:nvSpPr>
            <p:cNvPr id="99" name="Rounded Rectangle 7 1 2">
              <a:extLst>
                <a:ext uri="{FF2B5EF4-FFF2-40B4-BE49-F238E27FC236}">
                  <a16:creationId xmlns:a16="http://schemas.microsoft.com/office/drawing/2014/main" id="{0284F8D5-6474-4BF1-BAD4-F0EDF4BFC804}"/>
                </a:ext>
              </a:extLst>
            </p:cNvPr>
            <p:cNvSpPr/>
            <p:nvPr/>
          </p:nvSpPr>
          <p:spPr>
            <a:xfrm>
              <a:off x="7587047" y="5196794"/>
              <a:ext cx="1980110"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2" name="Picture 101">
              <a:extLst>
                <a:ext uri="{FF2B5EF4-FFF2-40B4-BE49-F238E27FC236}">
                  <a16:creationId xmlns:a16="http://schemas.microsoft.com/office/drawing/2014/main" id="{B2EE055D-C1B3-4111-A2D7-3CD31EED7E3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200000">
              <a:off x="8886975" y="4563838"/>
              <a:ext cx="315213" cy="314643"/>
            </a:xfrm>
            <a:prstGeom prst="rect">
              <a:avLst/>
            </a:prstGeom>
          </p:spPr>
        </p:pic>
        <p:sp>
          <p:nvSpPr>
            <p:cNvPr id="103" name="Rounded Rectangle 7 1 3">
              <a:extLst>
                <a:ext uri="{FF2B5EF4-FFF2-40B4-BE49-F238E27FC236}">
                  <a16:creationId xmlns:a16="http://schemas.microsoft.com/office/drawing/2014/main" id="{B3DBA083-7DC8-4074-A68A-B05046D6F488}"/>
                </a:ext>
              </a:extLst>
            </p:cNvPr>
            <p:cNvSpPr/>
            <p:nvPr/>
          </p:nvSpPr>
          <p:spPr>
            <a:xfrm>
              <a:off x="7877025" y="3549074"/>
              <a:ext cx="1389469"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0" name="Picture 109">
              <a:extLst>
                <a:ext uri="{FF2B5EF4-FFF2-40B4-BE49-F238E27FC236}">
                  <a16:creationId xmlns:a16="http://schemas.microsoft.com/office/drawing/2014/main" id="{95B6D13C-A7ED-4F23-ACBB-A30CFAEC763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630394">
              <a:off x="10351045" y="2755187"/>
              <a:ext cx="315213" cy="314643"/>
            </a:xfrm>
            <a:prstGeom prst="rect">
              <a:avLst/>
            </a:prstGeom>
          </p:spPr>
        </p:pic>
        <p:sp>
          <p:nvSpPr>
            <p:cNvPr id="111" name="Rounded Rectangle 7 1 5 1">
              <a:extLst>
                <a:ext uri="{FF2B5EF4-FFF2-40B4-BE49-F238E27FC236}">
                  <a16:creationId xmlns:a16="http://schemas.microsoft.com/office/drawing/2014/main" id="{FAC5D85B-D365-4189-8E81-BD67AA5F3475}"/>
                </a:ext>
              </a:extLst>
            </p:cNvPr>
            <p:cNvSpPr/>
            <p:nvPr/>
          </p:nvSpPr>
          <p:spPr>
            <a:xfrm>
              <a:off x="8985451" y="1650475"/>
              <a:ext cx="2007903" cy="1178783"/>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1" name="Picture 130">
              <a:extLst>
                <a:ext uri="{FF2B5EF4-FFF2-40B4-BE49-F238E27FC236}">
                  <a16:creationId xmlns:a16="http://schemas.microsoft.com/office/drawing/2014/main" id="{D200750B-04E0-406A-B6E5-9BF0E7841DBA}"/>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rot="16630394">
              <a:off x="6449091" y="2778139"/>
              <a:ext cx="315213" cy="314643"/>
            </a:xfrm>
            <a:prstGeom prst="rect">
              <a:avLst/>
            </a:prstGeom>
          </p:spPr>
        </p:pic>
        <p:sp>
          <p:nvSpPr>
            <p:cNvPr id="132" name="Rounded Rectangle 7 1 1 2">
              <a:extLst>
                <a:ext uri="{FF2B5EF4-FFF2-40B4-BE49-F238E27FC236}">
                  <a16:creationId xmlns:a16="http://schemas.microsoft.com/office/drawing/2014/main" id="{715D0BC3-BF40-4C63-A4C4-CA1BF1246569}"/>
                </a:ext>
              </a:extLst>
            </p:cNvPr>
            <p:cNvSpPr/>
            <p:nvPr/>
          </p:nvSpPr>
          <p:spPr>
            <a:xfrm>
              <a:off x="5968314" y="1576139"/>
              <a:ext cx="2294231" cy="1278942"/>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cxnSp>
          <p:nvCxnSpPr>
            <p:cNvPr id="53" name="Connector: Curved 52">
              <a:extLst>
                <a:ext uri="{FF2B5EF4-FFF2-40B4-BE49-F238E27FC236}">
                  <a16:creationId xmlns:a16="http://schemas.microsoft.com/office/drawing/2014/main" id="{E6E547F5-1F89-45C5-B373-C5CA3EA78E6A}"/>
                </a:ext>
              </a:extLst>
            </p:cNvPr>
            <p:cNvCxnSpPr>
              <a:cxnSpLocks/>
              <a:stCxn id="132" idx="2"/>
              <a:endCxn id="103" idx="1"/>
            </p:cNvCxnSpPr>
            <p:nvPr/>
          </p:nvCxnSpPr>
          <p:spPr bwMode="auto">
            <a:xfrm rot="16200000" flipH="1">
              <a:off x="6864744" y="3105766"/>
              <a:ext cx="1262966" cy="761595"/>
            </a:xfrm>
            <a:prstGeom prst="curvedConnector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0" name="Straight Arrow Connector 259">
              <a:extLst>
                <a:ext uri="{FF2B5EF4-FFF2-40B4-BE49-F238E27FC236}">
                  <a16:creationId xmlns:a16="http://schemas.microsoft.com/office/drawing/2014/main" id="{ABBC87C4-BF14-40C1-B809-F2EBC458F6B5}"/>
                </a:ext>
              </a:extLst>
            </p:cNvPr>
            <p:cNvCxnSpPr>
              <a:cxnSpLocks/>
            </p:cNvCxnSpPr>
            <p:nvPr/>
          </p:nvCxnSpPr>
          <p:spPr bwMode="auto">
            <a:xfrm>
              <a:off x="8522006" y="4699302"/>
              <a:ext cx="5342" cy="50977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Curved Connector 11"/>
            <p:cNvCxnSpPr>
              <a:cxnSpLocks/>
              <a:stCxn id="111" idx="2"/>
              <a:endCxn id="103" idx="3"/>
            </p:cNvCxnSpPr>
            <p:nvPr/>
          </p:nvCxnSpPr>
          <p:spPr bwMode="auto">
            <a:xfrm rot="5400000">
              <a:off x="8983555" y="3112198"/>
              <a:ext cx="1288789" cy="722909"/>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Curved Connector 14"/>
            <p:cNvCxnSpPr>
              <a:cxnSpLocks/>
              <a:stCxn id="111" idx="3"/>
              <a:endCxn id="99" idx="3"/>
            </p:cNvCxnSpPr>
            <p:nvPr/>
          </p:nvCxnSpPr>
          <p:spPr bwMode="auto">
            <a:xfrm flipH="1">
              <a:off x="9567157" y="2239867"/>
              <a:ext cx="1426197" cy="3525900"/>
            </a:xfrm>
            <a:prstGeom prst="curvedConnector3">
              <a:avLst>
                <a:gd name="adj1" fmla="val -48953"/>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Curved Connector 17"/>
            <p:cNvCxnSpPr>
              <a:cxnSpLocks/>
              <a:stCxn id="132" idx="1"/>
              <a:endCxn id="99" idx="1"/>
            </p:cNvCxnSpPr>
            <p:nvPr/>
          </p:nvCxnSpPr>
          <p:spPr bwMode="auto">
            <a:xfrm rot="10800000" flipH="1" flipV="1">
              <a:off x="5968313" y="2215609"/>
              <a:ext cx="1618733" cy="3550157"/>
            </a:xfrm>
            <a:prstGeom prst="curvedConnector3">
              <a:avLst>
                <a:gd name="adj1" fmla="val -4084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Curved Connector 30"/>
            <p:cNvCxnSpPr/>
            <p:nvPr/>
          </p:nvCxnSpPr>
          <p:spPr bwMode="auto">
            <a:xfrm rot="10800000">
              <a:off x="7326767" y="2857586"/>
              <a:ext cx="584399" cy="1084984"/>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8" name="Curved Connector 227"/>
            <p:cNvCxnSpPr/>
            <p:nvPr/>
          </p:nvCxnSpPr>
          <p:spPr bwMode="auto">
            <a:xfrm flipV="1">
              <a:off x="9228269" y="2873906"/>
              <a:ext cx="569479" cy="1068664"/>
            </a:xfrm>
            <a:prstGeom prst="curvedConnector2">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2" name="Straight Arrow Connector 231"/>
            <p:cNvCxnSpPr>
              <a:cxnSpLocks/>
            </p:cNvCxnSpPr>
            <p:nvPr/>
          </p:nvCxnSpPr>
          <p:spPr bwMode="auto">
            <a:xfrm>
              <a:off x="8262545" y="2066514"/>
              <a:ext cx="723179" cy="0"/>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4" name="Straight Arrow Connector 233"/>
            <p:cNvCxnSpPr>
              <a:cxnSpLocks/>
            </p:cNvCxnSpPr>
            <p:nvPr/>
          </p:nvCxnSpPr>
          <p:spPr bwMode="auto">
            <a:xfrm flipH="1">
              <a:off x="8262545" y="2454989"/>
              <a:ext cx="687513" cy="0"/>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7" name="Picture 6">
              <a:extLst>
                <a:ext uri="{FF2B5EF4-FFF2-40B4-BE49-F238E27FC236}">
                  <a16:creationId xmlns:a16="http://schemas.microsoft.com/office/drawing/2014/main" id="{23305D8A-392D-45F2-90A9-D7AA77348C51}"/>
                </a:ext>
              </a:extLst>
            </p:cNvPr>
            <p:cNvPicPr>
              <a:picLocks noChangeAspect="1"/>
            </p:cNvPicPr>
            <p:nvPr>
              <p:custDataLst>
                <p:tags r:id="rId3"/>
              </p:custDataLst>
            </p:nvPr>
          </p:nvPicPr>
          <p:blipFill>
            <a:blip r:embed="rId26"/>
            <a:stretch>
              <a:fillRect/>
            </a:stretch>
          </p:blipFill>
          <p:spPr>
            <a:xfrm>
              <a:off x="9297583" y="1867439"/>
              <a:ext cx="1430362" cy="719270"/>
            </a:xfrm>
            <a:prstGeom prst="rect">
              <a:avLst/>
            </a:prstGeom>
          </p:spPr>
        </p:pic>
        <p:pic>
          <p:nvPicPr>
            <p:cNvPr id="5" name="Picture 4">
              <a:extLst>
                <a:ext uri="{FF2B5EF4-FFF2-40B4-BE49-F238E27FC236}">
                  <a16:creationId xmlns:a16="http://schemas.microsoft.com/office/drawing/2014/main" id="{05C66F61-9A6A-474D-B713-8527153B7AC6}"/>
                </a:ext>
              </a:extLst>
            </p:cNvPr>
            <p:cNvPicPr>
              <a:picLocks noChangeAspect="1"/>
            </p:cNvPicPr>
            <p:nvPr>
              <p:custDataLst>
                <p:tags r:id="rId4"/>
              </p:custDataLst>
            </p:nvPr>
          </p:nvPicPr>
          <p:blipFill>
            <a:blip r:embed="rId27"/>
            <a:stretch>
              <a:fillRect/>
            </a:stretch>
          </p:blipFill>
          <p:spPr>
            <a:xfrm>
              <a:off x="6109576" y="1988114"/>
              <a:ext cx="1979445" cy="523105"/>
            </a:xfrm>
            <a:prstGeom prst="rect">
              <a:avLst/>
            </a:prstGeom>
          </p:spPr>
        </p:pic>
        <p:pic>
          <p:nvPicPr>
            <p:cNvPr id="71" name="Picture 70">
              <a:extLst>
                <a:ext uri="{FF2B5EF4-FFF2-40B4-BE49-F238E27FC236}">
                  <a16:creationId xmlns:a16="http://schemas.microsoft.com/office/drawing/2014/main" id="{FB756AC3-F1D5-4C43-ACFA-4433A11DE583}"/>
                </a:ext>
              </a:extLst>
            </p:cNvPr>
            <p:cNvPicPr>
              <a:picLocks noChangeAspect="1"/>
            </p:cNvPicPr>
            <p:nvPr>
              <p:custDataLst>
                <p:tags r:id="rId5"/>
              </p:custDataLst>
            </p:nvPr>
          </p:nvPicPr>
          <p:blipFill>
            <a:blip r:embed="rId28"/>
            <a:stretch>
              <a:fillRect/>
            </a:stretch>
          </p:blipFill>
          <p:spPr>
            <a:xfrm>
              <a:off x="8032979" y="3873243"/>
              <a:ext cx="1125736" cy="505870"/>
            </a:xfrm>
            <a:prstGeom prst="rect">
              <a:avLst/>
            </a:prstGeom>
          </p:spPr>
        </p:pic>
        <p:pic>
          <p:nvPicPr>
            <p:cNvPr id="9" name="Picture 8">
              <a:extLst>
                <a:ext uri="{FF2B5EF4-FFF2-40B4-BE49-F238E27FC236}">
                  <a16:creationId xmlns:a16="http://schemas.microsoft.com/office/drawing/2014/main" id="{60A60D2E-9A99-4988-8312-0AD00EAA49E9}"/>
                </a:ext>
              </a:extLst>
            </p:cNvPr>
            <p:cNvPicPr>
              <a:picLocks noChangeAspect="1"/>
            </p:cNvPicPr>
            <p:nvPr>
              <p:custDataLst>
                <p:tags r:id="rId6"/>
              </p:custDataLst>
            </p:nvPr>
          </p:nvPicPr>
          <p:blipFill>
            <a:blip r:embed="rId29"/>
            <a:stretch>
              <a:fillRect/>
            </a:stretch>
          </p:blipFill>
          <p:spPr>
            <a:xfrm>
              <a:off x="7854149" y="5502539"/>
              <a:ext cx="1449338" cy="527708"/>
            </a:xfrm>
            <a:prstGeom prst="rect">
              <a:avLst/>
            </a:prstGeom>
          </p:spPr>
        </p:pic>
        <p:cxnSp>
          <p:nvCxnSpPr>
            <p:cNvPr id="94" name="Straight Arrow Connector 93">
              <a:extLst>
                <a:ext uri="{FF2B5EF4-FFF2-40B4-BE49-F238E27FC236}">
                  <a16:creationId xmlns:a16="http://schemas.microsoft.com/office/drawing/2014/main" id="{D0A6D875-4CE8-4C17-B25B-CFB8F411BED9}"/>
                </a:ext>
              </a:extLst>
            </p:cNvPr>
            <p:cNvCxnSpPr>
              <a:cxnSpLocks/>
            </p:cNvCxnSpPr>
            <p:nvPr/>
          </p:nvCxnSpPr>
          <p:spPr bwMode="auto">
            <a:xfrm flipV="1">
              <a:off x="8668045" y="4682232"/>
              <a:ext cx="15850" cy="511582"/>
            </a:xfrm>
            <a:prstGeom prst="straightConnector1">
              <a:avLst/>
            </a:prstGeom>
            <a:solidFill>
              <a:schemeClr val="accent1"/>
            </a:solidFill>
            <a:ln w="6350"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9" name="Connector: Curved 38">
              <a:extLst>
                <a:ext uri="{FF2B5EF4-FFF2-40B4-BE49-F238E27FC236}">
                  <a16:creationId xmlns:a16="http://schemas.microsoft.com/office/drawing/2014/main" id="{ACB5151A-B8F7-4581-B38F-359EFC8DD491}"/>
                </a:ext>
              </a:extLst>
            </p:cNvPr>
            <p:cNvCxnSpPr>
              <a:cxnSpLocks/>
            </p:cNvCxnSpPr>
            <p:nvPr/>
          </p:nvCxnSpPr>
          <p:spPr bwMode="auto">
            <a:xfrm flipV="1">
              <a:off x="9584990" y="2452443"/>
              <a:ext cx="1444030" cy="3105989"/>
            </a:xfrm>
            <a:prstGeom prst="curvedConnector3">
              <a:avLst>
                <a:gd name="adj1" fmla="val 128667"/>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Connector: Curved 40">
              <a:extLst>
                <a:ext uri="{FF2B5EF4-FFF2-40B4-BE49-F238E27FC236}">
                  <a16:creationId xmlns:a16="http://schemas.microsoft.com/office/drawing/2014/main" id="{F06FA499-068E-4192-B671-81BC0249B188}"/>
                </a:ext>
              </a:extLst>
            </p:cNvPr>
            <p:cNvCxnSpPr>
              <a:cxnSpLocks/>
            </p:cNvCxnSpPr>
            <p:nvPr/>
          </p:nvCxnSpPr>
          <p:spPr bwMode="auto">
            <a:xfrm rot="10800000">
              <a:off x="5970942" y="2428550"/>
              <a:ext cx="1633939" cy="3129882"/>
            </a:xfrm>
            <a:prstGeom prst="curvedConnector3">
              <a:avLst>
                <a:gd name="adj1" fmla="val 11399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105" name="Picture 104">
              <a:extLst>
                <a:ext uri="{FF2B5EF4-FFF2-40B4-BE49-F238E27FC236}">
                  <a16:creationId xmlns:a16="http://schemas.microsoft.com/office/drawing/2014/main" id="{298D62AB-BD52-40F2-B392-5CE088F36280}"/>
                </a:ext>
              </a:extLst>
            </p:cNvPr>
            <p:cNvPicPr>
              <a:picLocks noChangeAspect="1"/>
            </p:cNvPicPr>
            <p:nvPr>
              <p:custDataLst>
                <p:tags r:id="rId7"/>
              </p:custDataLst>
            </p:nvPr>
          </p:nvPicPr>
          <p:blipFill>
            <a:blip r:embed="rId30"/>
            <a:stretch>
              <a:fillRect/>
            </a:stretch>
          </p:blipFill>
          <p:spPr>
            <a:xfrm>
              <a:off x="6338917" y="3115473"/>
              <a:ext cx="527340" cy="160622"/>
            </a:xfrm>
            <a:prstGeom prst="rect">
              <a:avLst/>
            </a:prstGeom>
          </p:spPr>
        </p:pic>
        <p:pic>
          <p:nvPicPr>
            <p:cNvPr id="106" name="Picture 105">
              <a:extLst>
                <a:ext uri="{FF2B5EF4-FFF2-40B4-BE49-F238E27FC236}">
                  <a16:creationId xmlns:a16="http://schemas.microsoft.com/office/drawing/2014/main" id="{5ED80C50-D2FE-4CDE-9DD8-DBB29AE5E30E}"/>
                </a:ext>
              </a:extLst>
            </p:cNvPr>
            <p:cNvPicPr>
              <a:picLocks noChangeAspect="1"/>
            </p:cNvPicPr>
            <p:nvPr>
              <p:custDataLst>
                <p:tags r:id="rId8"/>
              </p:custDataLst>
            </p:nvPr>
          </p:nvPicPr>
          <p:blipFill>
            <a:blip r:embed="rId31"/>
            <a:stretch>
              <a:fillRect/>
            </a:stretch>
          </p:blipFill>
          <p:spPr>
            <a:xfrm>
              <a:off x="9240942" y="4560635"/>
              <a:ext cx="527340" cy="160622"/>
            </a:xfrm>
            <a:prstGeom prst="rect">
              <a:avLst/>
            </a:prstGeom>
          </p:spPr>
        </p:pic>
        <p:pic>
          <p:nvPicPr>
            <p:cNvPr id="107" name="Picture 106">
              <a:extLst>
                <a:ext uri="{FF2B5EF4-FFF2-40B4-BE49-F238E27FC236}">
                  <a16:creationId xmlns:a16="http://schemas.microsoft.com/office/drawing/2014/main" id="{E949F13C-07A3-4FEC-9644-838144F73545}"/>
                </a:ext>
              </a:extLst>
            </p:cNvPr>
            <p:cNvPicPr>
              <a:picLocks noChangeAspect="1"/>
            </p:cNvPicPr>
            <p:nvPr>
              <p:custDataLst>
                <p:tags r:id="rId9"/>
              </p:custDataLst>
            </p:nvPr>
          </p:nvPicPr>
          <p:blipFill>
            <a:blip r:embed="rId32"/>
            <a:stretch>
              <a:fillRect/>
            </a:stretch>
          </p:blipFill>
          <p:spPr>
            <a:xfrm>
              <a:off x="6709347" y="3585900"/>
              <a:ext cx="527340" cy="160622"/>
            </a:xfrm>
            <a:prstGeom prst="rect">
              <a:avLst/>
            </a:prstGeom>
          </p:spPr>
        </p:pic>
        <p:pic>
          <p:nvPicPr>
            <p:cNvPr id="108" name="Picture 107">
              <a:extLst>
                <a:ext uri="{FF2B5EF4-FFF2-40B4-BE49-F238E27FC236}">
                  <a16:creationId xmlns:a16="http://schemas.microsoft.com/office/drawing/2014/main" id="{428AC634-6DBF-4508-8058-25D627A428C7}"/>
                </a:ext>
              </a:extLst>
            </p:cNvPr>
            <p:cNvPicPr>
              <a:picLocks noChangeAspect="1"/>
            </p:cNvPicPr>
            <p:nvPr>
              <p:custDataLst>
                <p:tags r:id="rId10"/>
              </p:custDataLst>
            </p:nvPr>
          </p:nvPicPr>
          <p:blipFill>
            <a:blip r:embed="rId33"/>
            <a:stretch>
              <a:fillRect/>
            </a:stretch>
          </p:blipFill>
          <p:spPr>
            <a:xfrm>
              <a:off x="7905082" y="4844425"/>
              <a:ext cx="527340" cy="160622"/>
            </a:xfrm>
            <a:prstGeom prst="rect">
              <a:avLst/>
            </a:prstGeom>
          </p:spPr>
        </p:pic>
        <p:pic>
          <p:nvPicPr>
            <p:cNvPr id="109" name="Picture 108">
              <a:extLst>
                <a:ext uri="{FF2B5EF4-FFF2-40B4-BE49-F238E27FC236}">
                  <a16:creationId xmlns:a16="http://schemas.microsoft.com/office/drawing/2014/main" id="{38C649B5-A2CC-43DC-BF7F-7A5F8541BF16}"/>
                </a:ext>
              </a:extLst>
            </p:cNvPr>
            <p:cNvPicPr>
              <a:picLocks noChangeAspect="1"/>
            </p:cNvPicPr>
            <p:nvPr>
              <p:custDataLst>
                <p:tags r:id="rId11"/>
              </p:custDataLst>
            </p:nvPr>
          </p:nvPicPr>
          <p:blipFill>
            <a:blip r:embed="rId34"/>
            <a:stretch>
              <a:fillRect/>
            </a:stretch>
          </p:blipFill>
          <p:spPr>
            <a:xfrm>
              <a:off x="8359920" y="1787128"/>
              <a:ext cx="527340" cy="160622"/>
            </a:xfrm>
            <a:prstGeom prst="rect">
              <a:avLst/>
            </a:prstGeom>
          </p:spPr>
        </p:pic>
        <p:pic>
          <p:nvPicPr>
            <p:cNvPr id="112" name="Picture 111">
              <a:extLst>
                <a:ext uri="{FF2B5EF4-FFF2-40B4-BE49-F238E27FC236}">
                  <a16:creationId xmlns:a16="http://schemas.microsoft.com/office/drawing/2014/main" id="{B8F56C47-DAAA-4A84-B371-207F156EFD86}"/>
                </a:ext>
              </a:extLst>
            </p:cNvPr>
            <p:cNvPicPr>
              <a:picLocks noChangeAspect="1"/>
            </p:cNvPicPr>
            <p:nvPr>
              <p:custDataLst>
                <p:tags r:id="rId12"/>
              </p:custDataLst>
            </p:nvPr>
          </p:nvPicPr>
          <p:blipFill>
            <a:blip r:embed="rId35"/>
            <a:stretch>
              <a:fillRect/>
            </a:stretch>
          </p:blipFill>
          <p:spPr>
            <a:xfrm>
              <a:off x="10459398" y="3164824"/>
              <a:ext cx="527340" cy="160622"/>
            </a:xfrm>
            <a:prstGeom prst="rect">
              <a:avLst/>
            </a:prstGeom>
          </p:spPr>
        </p:pic>
        <p:pic>
          <p:nvPicPr>
            <p:cNvPr id="114" name="Picture 113">
              <a:extLst>
                <a:ext uri="{FF2B5EF4-FFF2-40B4-BE49-F238E27FC236}">
                  <a16:creationId xmlns:a16="http://schemas.microsoft.com/office/drawing/2014/main" id="{C24CC3D0-9706-4760-B9FD-25B7B3428979}"/>
                </a:ext>
              </a:extLst>
            </p:cNvPr>
            <p:cNvPicPr>
              <a:picLocks noChangeAspect="1"/>
            </p:cNvPicPr>
            <p:nvPr>
              <p:custDataLst>
                <p:tags r:id="rId13"/>
              </p:custDataLst>
            </p:nvPr>
          </p:nvPicPr>
          <p:blipFill>
            <a:blip r:embed="rId36"/>
            <a:stretch>
              <a:fillRect/>
            </a:stretch>
          </p:blipFill>
          <p:spPr>
            <a:xfrm>
              <a:off x="5874302" y="4095639"/>
              <a:ext cx="527340" cy="160622"/>
            </a:xfrm>
            <a:prstGeom prst="rect">
              <a:avLst/>
            </a:prstGeom>
          </p:spPr>
        </p:pic>
        <p:pic>
          <p:nvPicPr>
            <p:cNvPr id="115" name="Picture 114">
              <a:extLst>
                <a:ext uri="{FF2B5EF4-FFF2-40B4-BE49-F238E27FC236}">
                  <a16:creationId xmlns:a16="http://schemas.microsoft.com/office/drawing/2014/main" id="{B39AFF30-9AA8-4196-BEA5-C1F09337049B}"/>
                </a:ext>
              </a:extLst>
            </p:cNvPr>
            <p:cNvPicPr>
              <a:picLocks noChangeAspect="1"/>
            </p:cNvPicPr>
            <p:nvPr>
              <p:custDataLst>
                <p:tags r:id="rId14"/>
              </p:custDataLst>
            </p:nvPr>
          </p:nvPicPr>
          <p:blipFill>
            <a:blip r:embed="rId37"/>
            <a:stretch>
              <a:fillRect/>
            </a:stretch>
          </p:blipFill>
          <p:spPr>
            <a:xfrm>
              <a:off x="7495115" y="3231046"/>
              <a:ext cx="527340" cy="160622"/>
            </a:xfrm>
            <a:prstGeom prst="rect">
              <a:avLst/>
            </a:prstGeom>
          </p:spPr>
        </p:pic>
        <p:pic>
          <p:nvPicPr>
            <p:cNvPr id="116" name="Picture 115">
              <a:extLst>
                <a:ext uri="{FF2B5EF4-FFF2-40B4-BE49-F238E27FC236}">
                  <a16:creationId xmlns:a16="http://schemas.microsoft.com/office/drawing/2014/main" id="{F9727A6D-B731-4F60-A6FA-37D7DF43E74F}"/>
                </a:ext>
              </a:extLst>
            </p:cNvPr>
            <p:cNvPicPr>
              <a:picLocks noChangeAspect="1"/>
            </p:cNvPicPr>
            <p:nvPr>
              <p:custDataLst>
                <p:tags r:id="rId15"/>
              </p:custDataLst>
            </p:nvPr>
          </p:nvPicPr>
          <p:blipFill>
            <a:blip r:embed="rId38"/>
            <a:stretch>
              <a:fillRect/>
            </a:stretch>
          </p:blipFill>
          <p:spPr>
            <a:xfrm>
              <a:off x="8355234" y="2549255"/>
              <a:ext cx="527340" cy="160622"/>
            </a:xfrm>
            <a:prstGeom prst="rect">
              <a:avLst/>
            </a:prstGeom>
          </p:spPr>
        </p:pic>
        <p:pic>
          <p:nvPicPr>
            <p:cNvPr id="117" name="Picture 116">
              <a:extLst>
                <a:ext uri="{FF2B5EF4-FFF2-40B4-BE49-F238E27FC236}">
                  <a16:creationId xmlns:a16="http://schemas.microsoft.com/office/drawing/2014/main" id="{2DC426C1-DAAC-48FD-AF44-E1FC707A9C1A}"/>
                </a:ext>
              </a:extLst>
            </p:cNvPr>
            <p:cNvPicPr>
              <a:picLocks noChangeAspect="1"/>
            </p:cNvPicPr>
            <p:nvPr>
              <p:custDataLst>
                <p:tags r:id="rId16"/>
              </p:custDataLst>
            </p:nvPr>
          </p:nvPicPr>
          <p:blipFill>
            <a:blip r:embed="rId39"/>
            <a:stretch>
              <a:fillRect/>
            </a:stretch>
          </p:blipFill>
          <p:spPr>
            <a:xfrm>
              <a:off x="10765350" y="4126178"/>
              <a:ext cx="527340" cy="160622"/>
            </a:xfrm>
            <a:prstGeom prst="rect">
              <a:avLst/>
            </a:prstGeom>
          </p:spPr>
        </p:pic>
        <p:pic>
          <p:nvPicPr>
            <p:cNvPr id="118" name="Picture 117">
              <a:extLst>
                <a:ext uri="{FF2B5EF4-FFF2-40B4-BE49-F238E27FC236}">
                  <a16:creationId xmlns:a16="http://schemas.microsoft.com/office/drawing/2014/main" id="{8D9F6523-284B-4155-AE4E-85D2A69E93A4}"/>
                </a:ext>
              </a:extLst>
            </p:cNvPr>
            <p:cNvPicPr>
              <a:picLocks noChangeAspect="1"/>
            </p:cNvPicPr>
            <p:nvPr>
              <p:custDataLst>
                <p:tags r:id="rId17"/>
              </p:custDataLst>
            </p:nvPr>
          </p:nvPicPr>
          <p:blipFill>
            <a:blip r:embed="rId40"/>
            <a:stretch>
              <a:fillRect/>
            </a:stretch>
          </p:blipFill>
          <p:spPr>
            <a:xfrm>
              <a:off x="9152226" y="3150735"/>
              <a:ext cx="527340" cy="160622"/>
            </a:xfrm>
            <a:prstGeom prst="rect">
              <a:avLst/>
            </a:prstGeom>
          </p:spPr>
        </p:pic>
        <p:pic>
          <p:nvPicPr>
            <p:cNvPr id="51" name="Picture 50">
              <a:extLst>
                <a:ext uri="{FF2B5EF4-FFF2-40B4-BE49-F238E27FC236}">
                  <a16:creationId xmlns:a16="http://schemas.microsoft.com/office/drawing/2014/main" id="{3101CDE8-233C-4140-90CB-6A913EF3AFC5}"/>
                </a:ext>
              </a:extLst>
            </p:cNvPr>
            <p:cNvPicPr>
              <a:picLocks noChangeAspect="1"/>
            </p:cNvPicPr>
            <p:nvPr>
              <p:custDataLst>
                <p:tags r:id="rId18"/>
              </p:custDataLst>
            </p:nvPr>
          </p:nvPicPr>
          <p:blipFill>
            <a:blip r:embed="rId41"/>
            <a:stretch>
              <a:fillRect/>
            </a:stretch>
          </p:blipFill>
          <p:spPr>
            <a:xfrm>
              <a:off x="9906590" y="3517297"/>
              <a:ext cx="527340" cy="160622"/>
            </a:xfrm>
            <a:prstGeom prst="rect">
              <a:avLst/>
            </a:prstGeom>
          </p:spPr>
        </p:pic>
        <p:pic>
          <p:nvPicPr>
            <p:cNvPr id="54" name="Picture 53">
              <a:extLst>
                <a:ext uri="{FF2B5EF4-FFF2-40B4-BE49-F238E27FC236}">
                  <a16:creationId xmlns:a16="http://schemas.microsoft.com/office/drawing/2014/main" id="{29B5B288-A478-4D71-9901-A3EE9CC8D047}"/>
                </a:ext>
              </a:extLst>
            </p:cNvPr>
            <p:cNvPicPr>
              <a:picLocks noChangeAspect="1"/>
            </p:cNvPicPr>
            <p:nvPr>
              <p:custDataLst>
                <p:tags r:id="rId19"/>
              </p:custDataLst>
            </p:nvPr>
          </p:nvPicPr>
          <p:blipFill>
            <a:blip r:embed="rId42"/>
            <a:stretch>
              <a:fillRect/>
            </a:stretch>
          </p:blipFill>
          <p:spPr>
            <a:xfrm>
              <a:off x="9374099" y="6393581"/>
              <a:ext cx="527340" cy="160622"/>
            </a:xfrm>
            <a:prstGeom prst="rect">
              <a:avLst/>
            </a:prstGeom>
          </p:spPr>
        </p:pic>
        <p:pic>
          <p:nvPicPr>
            <p:cNvPr id="56" name="Picture 55">
              <a:extLst>
                <a:ext uri="{FF2B5EF4-FFF2-40B4-BE49-F238E27FC236}">
                  <a16:creationId xmlns:a16="http://schemas.microsoft.com/office/drawing/2014/main" id="{C648773E-192B-43B0-8322-CDB9C79B52AB}"/>
                </a:ext>
              </a:extLst>
            </p:cNvPr>
            <p:cNvPicPr>
              <a:picLocks noChangeAspect="1"/>
            </p:cNvPicPr>
            <p:nvPr>
              <p:custDataLst>
                <p:tags r:id="rId20"/>
              </p:custDataLst>
            </p:nvPr>
          </p:nvPicPr>
          <p:blipFill>
            <a:blip r:embed="rId43"/>
            <a:stretch>
              <a:fillRect/>
            </a:stretch>
          </p:blipFill>
          <p:spPr>
            <a:xfrm>
              <a:off x="11320362" y="4954189"/>
              <a:ext cx="527340" cy="160622"/>
            </a:xfrm>
            <a:prstGeom prst="rect">
              <a:avLst/>
            </a:prstGeom>
          </p:spPr>
        </p:pic>
        <p:pic>
          <p:nvPicPr>
            <p:cNvPr id="58" name="Picture 57">
              <a:extLst>
                <a:ext uri="{FF2B5EF4-FFF2-40B4-BE49-F238E27FC236}">
                  <a16:creationId xmlns:a16="http://schemas.microsoft.com/office/drawing/2014/main" id="{0FE79C6E-A35F-47FE-92B7-CA1E8DC8E4DF}"/>
                </a:ext>
              </a:extLst>
            </p:cNvPr>
            <p:cNvPicPr>
              <a:picLocks noChangeAspect="1"/>
            </p:cNvPicPr>
            <p:nvPr>
              <p:custDataLst>
                <p:tags r:id="rId21"/>
              </p:custDataLst>
            </p:nvPr>
          </p:nvPicPr>
          <p:blipFill>
            <a:blip r:embed="rId44"/>
            <a:stretch>
              <a:fillRect/>
            </a:stretch>
          </p:blipFill>
          <p:spPr>
            <a:xfrm>
              <a:off x="6404542" y="5887893"/>
              <a:ext cx="527340" cy="160622"/>
            </a:xfrm>
            <a:prstGeom prst="rect">
              <a:avLst/>
            </a:prstGeom>
          </p:spPr>
        </p:pic>
        <p:pic>
          <p:nvPicPr>
            <p:cNvPr id="61" name="Picture 60">
              <a:extLst>
                <a:ext uri="{FF2B5EF4-FFF2-40B4-BE49-F238E27FC236}">
                  <a16:creationId xmlns:a16="http://schemas.microsoft.com/office/drawing/2014/main" id="{08B65AB9-9BF6-4425-BE89-E17E900B382C}"/>
                </a:ext>
              </a:extLst>
            </p:cNvPr>
            <p:cNvPicPr>
              <a:picLocks noChangeAspect="1"/>
            </p:cNvPicPr>
            <p:nvPr>
              <p:custDataLst>
                <p:tags r:id="rId22"/>
              </p:custDataLst>
            </p:nvPr>
          </p:nvPicPr>
          <p:blipFill>
            <a:blip r:embed="rId45"/>
            <a:stretch>
              <a:fillRect/>
            </a:stretch>
          </p:blipFill>
          <p:spPr>
            <a:xfrm>
              <a:off x="8711567" y="4945345"/>
              <a:ext cx="527340" cy="160622"/>
            </a:xfrm>
            <a:prstGeom prst="rect">
              <a:avLst/>
            </a:prstGeom>
          </p:spPr>
        </p:pic>
      </p:grpSp>
      <p:pic>
        <p:nvPicPr>
          <p:cNvPr id="21" name="Picture 20">
            <a:extLst>
              <a:ext uri="{FF2B5EF4-FFF2-40B4-BE49-F238E27FC236}">
                <a16:creationId xmlns:a16="http://schemas.microsoft.com/office/drawing/2014/main" id="{746A220D-03E6-4D57-8509-5039F4EB680D}"/>
              </a:ext>
            </a:extLst>
          </p:cNvPr>
          <p:cNvPicPr>
            <a:picLocks noChangeAspect="1"/>
          </p:cNvPicPr>
          <p:nvPr>
            <p:custDataLst>
              <p:tags r:id="rId1"/>
            </p:custDataLst>
          </p:nvPr>
        </p:nvPicPr>
        <p:blipFill>
          <a:blip r:embed="rId46"/>
          <a:stretch>
            <a:fillRect/>
          </a:stretch>
        </p:blipFill>
        <p:spPr>
          <a:xfrm>
            <a:off x="500205" y="2542760"/>
            <a:ext cx="5583089" cy="3623505"/>
          </a:xfrm>
          <a:prstGeom prst="rect">
            <a:avLst/>
          </a:prstGeom>
        </p:spPr>
      </p:pic>
      <p:pic>
        <p:nvPicPr>
          <p:cNvPr id="8" name="Picture 7">
            <a:extLst>
              <a:ext uri="{FF2B5EF4-FFF2-40B4-BE49-F238E27FC236}">
                <a16:creationId xmlns:a16="http://schemas.microsoft.com/office/drawing/2014/main" id="{674A7C72-5594-4B57-8F7E-491A8C8D4228}"/>
              </a:ext>
            </a:extLst>
          </p:cNvPr>
          <p:cNvPicPr>
            <a:picLocks noChangeAspect="1"/>
          </p:cNvPicPr>
          <p:nvPr>
            <p:custDataLst>
              <p:tags r:id="rId2"/>
            </p:custDataLst>
          </p:nvPr>
        </p:nvPicPr>
        <p:blipFill>
          <a:blip r:embed="rId47"/>
          <a:stretch>
            <a:fillRect/>
          </a:stretch>
        </p:blipFill>
        <p:spPr>
          <a:xfrm>
            <a:off x="668897" y="1510596"/>
            <a:ext cx="2627165" cy="738460"/>
          </a:xfrm>
          <a:prstGeom prst="rect">
            <a:avLst/>
          </a:prstGeom>
        </p:spPr>
      </p:pic>
    </p:spTree>
    <p:extLst>
      <p:ext uri="{BB962C8B-B14F-4D97-AF65-F5344CB8AC3E}">
        <p14:creationId xmlns:p14="http://schemas.microsoft.com/office/powerpoint/2010/main" val="188575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CA3CF94-37B0-4BC7-9FC8-223A9539BF73}" type="slidenum">
              <a:rPr lang="en-US" altLang="en-US" smtClean="0"/>
              <a:pPr/>
              <a:t>50</a:t>
            </a:fld>
            <a:endParaRPr lang="en-US" altLang="en-US"/>
          </a:p>
        </p:txBody>
      </p:sp>
      <p:sp>
        <p:nvSpPr>
          <p:cNvPr id="8" name="TextBox 7"/>
          <p:cNvSpPr txBox="1"/>
          <p:nvPr/>
        </p:nvSpPr>
        <p:spPr>
          <a:xfrm>
            <a:off x="3401960" y="4591662"/>
            <a:ext cx="560439" cy="461665"/>
          </a:xfrm>
          <a:prstGeom prst="rect">
            <a:avLst/>
          </a:prstGeom>
          <a:noFill/>
        </p:spPr>
        <p:txBody>
          <a:bodyPr wrap="square" rtlCol="0">
            <a:spAutoFit/>
          </a:bodyPr>
          <a:lstStyle/>
          <a:p>
            <a:r>
              <a:rPr lang="en-US" dirty="0"/>
              <a:t>(a)</a:t>
            </a:r>
          </a:p>
        </p:txBody>
      </p:sp>
      <p:sp>
        <p:nvSpPr>
          <p:cNvPr id="9" name="TextBox 8"/>
          <p:cNvSpPr txBox="1"/>
          <p:nvPr/>
        </p:nvSpPr>
        <p:spPr>
          <a:xfrm>
            <a:off x="8381999" y="4591662"/>
            <a:ext cx="560439" cy="461665"/>
          </a:xfrm>
          <a:prstGeom prst="rect">
            <a:avLst/>
          </a:prstGeom>
          <a:noFill/>
        </p:spPr>
        <p:txBody>
          <a:bodyPr wrap="square" rtlCol="0">
            <a:spAutoFit/>
          </a:bodyPr>
          <a:lstStyle/>
          <a:p>
            <a:r>
              <a:rPr lang="en-US" dirty="0"/>
              <a:t>(b)</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338" y="858130"/>
            <a:ext cx="4619681" cy="349027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653" y="858130"/>
            <a:ext cx="4498296" cy="3490274"/>
          </a:xfrm>
          <a:prstGeom prst="rect">
            <a:avLst/>
          </a:prstGeom>
        </p:spPr>
      </p:pic>
    </p:spTree>
    <p:extLst>
      <p:ext uri="{BB962C8B-B14F-4D97-AF65-F5344CB8AC3E}">
        <p14:creationId xmlns:p14="http://schemas.microsoft.com/office/powerpoint/2010/main" val="933933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 measures definitions</a:t>
            </a:r>
          </a:p>
        </p:txBody>
      </p:sp>
      <p:sp>
        <p:nvSpPr>
          <p:cNvPr id="3" name="Content Placeholder 2"/>
          <p:cNvSpPr>
            <a:spLocks noGrp="1"/>
          </p:cNvSpPr>
          <p:nvPr>
            <p:ph idx="1"/>
          </p:nvPr>
        </p:nvSpPr>
        <p:spPr>
          <a:xfrm>
            <a:off x="380999" y="1468800"/>
            <a:ext cx="11447585" cy="4215308"/>
          </a:xfrm>
        </p:spPr>
        <p:txBody>
          <a:bodyPr/>
          <a:lstStyle/>
          <a:p>
            <a:r>
              <a:rPr lang="en-US" sz="1600" dirty="0"/>
              <a:t>Waiting</a:t>
            </a:r>
            <a:r>
              <a:rPr lang="en-US" sz="1800" dirty="0"/>
              <a:t> time [s]: </a:t>
            </a:r>
          </a:p>
          <a:p>
            <a:pPr lvl="1"/>
            <a:r>
              <a:rPr lang="en-US" sz="1600" dirty="0"/>
              <a:t>Time when pedestrian started waiting near the crosswalk till the time they started to walk that ended in them crossing the road.</a:t>
            </a:r>
          </a:p>
          <a:p>
            <a:pPr lvl="1"/>
            <a:r>
              <a:rPr lang="en-US" sz="1600" dirty="0"/>
              <a:t>Exact definition of waiting time not available in the literature I searched / used for comparison [1] [2].</a:t>
            </a:r>
          </a:p>
          <a:p>
            <a:pPr marL="457200" lvl="1" indent="0">
              <a:buNone/>
            </a:pPr>
            <a:endParaRPr lang="en-US" sz="1600" dirty="0"/>
          </a:p>
          <a:p>
            <a:r>
              <a:rPr lang="en-US" sz="1800" dirty="0"/>
              <a:t>Crossing speed [m/s] :</a:t>
            </a:r>
          </a:p>
          <a:p>
            <a:pPr lvl="1"/>
            <a:r>
              <a:rPr lang="en-US" sz="1600" dirty="0"/>
              <a:t>The average speed of pedestrians during crossing (i.e. start of cross till reaching the other side of the road)</a:t>
            </a:r>
          </a:p>
          <a:p>
            <a:pPr lvl="1"/>
            <a:r>
              <a:rPr lang="en-US" sz="1600" dirty="0"/>
              <a:t>start of cross</a:t>
            </a:r>
          </a:p>
          <a:p>
            <a:pPr lvl="2"/>
            <a:r>
              <a:rPr lang="en-US" sz="1400" dirty="0"/>
              <a:t>Start walking from wait that leads to a cross (wait to cross)</a:t>
            </a:r>
          </a:p>
          <a:p>
            <a:pPr lvl="2"/>
            <a:r>
              <a:rPr lang="en-US" sz="1400" dirty="0"/>
              <a:t>Reach the edge of the road (approach to cross)</a:t>
            </a:r>
          </a:p>
          <a:p>
            <a:endParaRPr lang="en-US" sz="1800" dirty="0"/>
          </a:p>
          <a:p>
            <a:r>
              <a:rPr lang="en-US" sz="1800" dirty="0"/>
              <a:t>Gap acceptance:</a:t>
            </a:r>
          </a:p>
          <a:p>
            <a:pPr lvl="1"/>
            <a:r>
              <a:rPr lang="en-US" sz="1600" dirty="0"/>
              <a:t>Traffic gap [s] is defined as the duration taken by the vehicle to </a:t>
            </a:r>
            <a:r>
              <a:rPr lang="en-US" sz="1600" u="sng" dirty="0"/>
              <a:t>reach the pedestrian.</a:t>
            </a:r>
          </a:p>
          <a:p>
            <a:pPr lvl="1"/>
            <a:r>
              <a:rPr lang="en-US" sz="1600" dirty="0"/>
              <a:t>In [3], traffic is calculated between two time points: (1) when pedestrian is about to step foot on the road and (2) when the car has crossed the vertical line of pedestrian path</a:t>
            </a:r>
          </a:p>
        </p:txBody>
      </p:sp>
      <p:sp>
        <p:nvSpPr>
          <p:cNvPr id="4" name="Rectangle 3"/>
          <p:cNvSpPr/>
          <p:nvPr/>
        </p:nvSpPr>
        <p:spPr>
          <a:xfrm>
            <a:off x="314387" y="6379093"/>
            <a:ext cx="5426486" cy="369332"/>
          </a:xfrm>
          <a:prstGeom prst="rect">
            <a:avLst/>
          </a:prstGeom>
        </p:spPr>
        <p:txBody>
          <a:bodyPr wrap="none">
            <a:spAutoFit/>
          </a:bodyPr>
          <a:lstStyle/>
          <a:p>
            <a:r>
              <a:rPr lang="en-US" sz="600" dirty="0">
                <a:solidFill>
                  <a:srgbClr val="222222"/>
                </a:solidFill>
                <a:latin typeface="Arial" panose="020B0604020202020204" pitchFamily="34" charset="0"/>
              </a:rPr>
              <a:t>[1] </a:t>
            </a:r>
            <a:r>
              <a:rPr lang="en-US" sz="600" dirty="0" err="1">
                <a:solidFill>
                  <a:srgbClr val="222222"/>
                </a:solidFill>
                <a:latin typeface="Arial" panose="020B0604020202020204" pitchFamily="34" charset="0"/>
              </a:rPr>
              <a:t>Hamed</a:t>
            </a:r>
            <a:r>
              <a:rPr lang="en-US" sz="600" dirty="0">
                <a:solidFill>
                  <a:srgbClr val="222222"/>
                </a:solidFill>
                <a:latin typeface="Arial" panose="020B0604020202020204" pitchFamily="34" charset="0"/>
              </a:rPr>
              <a:t>, M. M. (2001). Analysis of pedestrians’ behavior at pedestrian crossings. </a:t>
            </a:r>
            <a:r>
              <a:rPr lang="en-US" sz="600" i="1" dirty="0">
                <a:solidFill>
                  <a:srgbClr val="222222"/>
                </a:solidFill>
                <a:latin typeface="Arial" panose="020B0604020202020204" pitchFamily="34" charset="0"/>
              </a:rPr>
              <a:t>Safety science</a:t>
            </a:r>
            <a:r>
              <a:rPr lang="en-US" sz="600" dirty="0">
                <a:solidFill>
                  <a:srgbClr val="222222"/>
                </a:solidFill>
                <a:latin typeface="Arial" panose="020B0604020202020204" pitchFamily="34" charset="0"/>
              </a:rPr>
              <a:t>, </a:t>
            </a:r>
            <a:r>
              <a:rPr lang="en-US" sz="600" i="1" dirty="0">
                <a:solidFill>
                  <a:srgbClr val="222222"/>
                </a:solidFill>
                <a:latin typeface="Arial" panose="020B0604020202020204" pitchFamily="34" charset="0"/>
              </a:rPr>
              <a:t>38</a:t>
            </a:r>
            <a:r>
              <a:rPr lang="en-US" sz="600" dirty="0">
                <a:solidFill>
                  <a:srgbClr val="222222"/>
                </a:solidFill>
                <a:latin typeface="Arial" panose="020B0604020202020204" pitchFamily="34" charset="0"/>
              </a:rPr>
              <a:t>(1), 63-82.</a:t>
            </a:r>
          </a:p>
          <a:p>
            <a:r>
              <a:rPr lang="en-US" sz="600" dirty="0">
                <a:solidFill>
                  <a:srgbClr val="222222"/>
                </a:solidFill>
                <a:latin typeface="Arial" panose="020B0604020202020204" pitchFamily="34" charset="0"/>
              </a:rPr>
              <a:t>[2] </a:t>
            </a:r>
            <a:r>
              <a:rPr lang="en-US" sz="600" dirty="0"/>
              <a:t>X. Zhuang and C. Wu, “Pedestrians’ crossing behaviors and safety at unmarked roadway in China,” </a:t>
            </a:r>
            <a:r>
              <a:rPr lang="en-US" sz="600" i="1" dirty="0" err="1"/>
              <a:t>Accid</a:t>
            </a:r>
            <a:r>
              <a:rPr lang="en-US" sz="600" i="1" dirty="0"/>
              <a:t>. Anal. Prev.</a:t>
            </a:r>
            <a:r>
              <a:rPr lang="en-US" sz="600" dirty="0"/>
              <a:t>, vol. 43, no. 6, pp. 1927–1936, 2011.</a:t>
            </a:r>
          </a:p>
          <a:p>
            <a:r>
              <a:rPr lang="en-US" sz="600" dirty="0"/>
              <a:t>[3]  G. </a:t>
            </a:r>
            <a:r>
              <a:rPr lang="en-US" sz="600" dirty="0" err="1"/>
              <a:t>Yannis</a:t>
            </a:r>
            <a:r>
              <a:rPr lang="en-US" sz="600" dirty="0"/>
              <a:t>, E. Papadimitriou, and A. </a:t>
            </a:r>
            <a:r>
              <a:rPr lang="en-US" sz="600" dirty="0" err="1"/>
              <a:t>Theofilatos</a:t>
            </a:r>
            <a:r>
              <a:rPr lang="en-US" sz="600" dirty="0"/>
              <a:t>, “Pedestrian gap acceptance for mid-block street crossing,” </a:t>
            </a:r>
            <a:r>
              <a:rPr lang="en-US" sz="600" i="1" dirty="0"/>
              <a:t>Transp. Plan. Technol.</a:t>
            </a:r>
            <a:r>
              <a:rPr lang="en-US" sz="600" dirty="0"/>
              <a:t>, vol. 36, no. 5, pp. 450–462, 2013.</a:t>
            </a:r>
          </a:p>
        </p:txBody>
      </p:sp>
    </p:spTree>
    <p:extLst>
      <p:ext uri="{BB962C8B-B14F-4D97-AF65-F5344CB8AC3E}">
        <p14:creationId xmlns:p14="http://schemas.microsoft.com/office/powerpoint/2010/main" val="2962383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Behavior measures - </a:t>
            </a:r>
            <a:r>
              <a:rPr lang="en-US" dirty="0" err="1"/>
              <a:t>descriptives</a:t>
            </a:r>
            <a:endParaRPr lang="en-US" dirty="0"/>
          </a:p>
        </p:txBody>
      </p:sp>
      <p:sp>
        <p:nvSpPr>
          <p:cNvPr id="3" name="Content Placeholder 2"/>
          <p:cNvSpPr>
            <a:spLocks noGrp="1"/>
          </p:cNvSpPr>
          <p:nvPr>
            <p:ph idx="1"/>
          </p:nvPr>
        </p:nvSpPr>
        <p:spPr>
          <a:xfrm>
            <a:off x="2508494" y="1949247"/>
            <a:ext cx="7275998" cy="313797"/>
          </a:xfrm>
        </p:spPr>
        <p:txBody>
          <a:bodyPr/>
          <a:lstStyle/>
          <a:p>
            <a:r>
              <a:rPr lang="en-US" dirty="0"/>
              <a:t>N = 540 crossings (30 subjects, 6 scenarios, 6 crossings)</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41469682"/>
              </p:ext>
            </p:extLst>
          </p:nvPr>
        </p:nvGraphicFramePr>
        <p:xfrm>
          <a:off x="2572970" y="2781249"/>
          <a:ext cx="7276000" cy="297180"/>
        </p:xfrm>
        <a:graphic>
          <a:graphicData uri="http://schemas.openxmlformats.org/drawingml/2006/table">
            <a:tbl>
              <a:tblPr firstRow="1" bandRow="1">
                <a:tableStyleId>{5C22544A-7EE6-4342-B048-85BDC9FD1C3A}</a:tableStyleId>
              </a:tblPr>
              <a:tblGrid>
                <a:gridCol w="1421822">
                  <a:extLst>
                    <a:ext uri="{9D8B030D-6E8A-4147-A177-3AD203B41FA5}">
                      <a16:colId xmlns:a16="http://schemas.microsoft.com/office/drawing/2014/main" val="601422660"/>
                    </a:ext>
                  </a:extLst>
                </a:gridCol>
                <a:gridCol w="1488578">
                  <a:extLst>
                    <a:ext uri="{9D8B030D-6E8A-4147-A177-3AD203B41FA5}">
                      <a16:colId xmlns:a16="http://schemas.microsoft.com/office/drawing/2014/main" val="178967081"/>
                    </a:ext>
                  </a:extLst>
                </a:gridCol>
                <a:gridCol w="1455200">
                  <a:extLst>
                    <a:ext uri="{9D8B030D-6E8A-4147-A177-3AD203B41FA5}">
                      <a16:colId xmlns:a16="http://schemas.microsoft.com/office/drawing/2014/main" val="3134782546"/>
                    </a:ext>
                  </a:extLst>
                </a:gridCol>
                <a:gridCol w="1455200">
                  <a:extLst>
                    <a:ext uri="{9D8B030D-6E8A-4147-A177-3AD203B41FA5}">
                      <a16:colId xmlns:a16="http://schemas.microsoft.com/office/drawing/2014/main" val="1855920931"/>
                    </a:ext>
                  </a:extLst>
                </a:gridCol>
                <a:gridCol w="1455200">
                  <a:extLst>
                    <a:ext uri="{9D8B030D-6E8A-4147-A177-3AD203B41FA5}">
                      <a16:colId xmlns:a16="http://schemas.microsoft.com/office/drawing/2014/main" val="3523846262"/>
                    </a:ext>
                  </a:extLst>
                </a:gridCol>
              </a:tblGrid>
              <a:tr h="92710">
                <a:tc>
                  <a:txBody>
                    <a:bodyPr/>
                    <a:lstStyle/>
                    <a:p>
                      <a:r>
                        <a:rPr lang="en-US" sz="500" dirty="0"/>
                        <a:t>Measure</a:t>
                      </a:r>
                    </a:p>
                  </a:txBody>
                  <a:tcPr marL="22860" marR="22860" marT="11430" marB="11430"/>
                </a:tc>
                <a:tc>
                  <a:txBody>
                    <a:bodyPr/>
                    <a:lstStyle/>
                    <a:p>
                      <a:r>
                        <a:rPr lang="en-US" sz="500" dirty="0"/>
                        <a:t>Mean</a:t>
                      </a:r>
                    </a:p>
                  </a:txBody>
                  <a:tcPr marL="22860" marR="22860" marT="11430" marB="11430"/>
                </a:tc>
                <a:tc>
                  <a:txBody>
                    <a:bodyPr/>
                    <a:lstStyle/>
                    <a:p>
                      <a:r>
                        <a:rPr lang="en-US" sz="500" dirty="0"/>
                        <a:t>Median</a:t>
                      </a:r>
                    </a:p>
                  </a:txBody>
                  <a:tcPr marL="22860" marR="22860" marT="11430" marB="11430"/>
                </a:tc>
                <a:tc>
                  <a:txBody>
                    <a:bodyPr/>
                    <a:lstStyle/>
                    <a:p>
                      <a:r>
                        <a:rPr lang="en-US" sz="500" dirty="0"/>
                        <a:t>Maximum</a:t>
                      </a:r>
                    </a:p>
                  </a:txBody>
                  <a:tcPr marL="22860" marR="22860" marT="11430" marB="11430"/>
                </a:tc>
                <a:tc>
                  <a:txBody>
                    <a:bodyPr/>
                    <a:lstStyle/>
                    <a:p>
                      <a:r>
                        <a:rPr lang="en-US" sz="500" dirty="0"/>
                        <a:t>Minimum</a:t>
                      </a:r>
                    </a:p>
                  </a:txBody>
                  <a:tcPr marL="22860" marR="22860" marT="11430" marB="11430"/>
                </a:tc>
                <a:extLst>
                  <a:ext uri="{0D108BD9-81ED-4DB2-BD59-A6C34878D82A}">
                    <a16:rowId xmlns:a16="http://schemas.microsoft.com/office/drawing/2014/main" val="1765778086"/>
                  </a:ext>
                </a:extLst>
              </a:tr>
              <a:tr h="92710">
                <a:tc>
                  <a:txBody>
                    <a:bodyPr/>
                    <a:lstStyle/>
                    <a:p>
                      <a:r>
                        <a:rPr lang="en-US" sz="500" dirty="0"/>
                        <a:t>Waiting Time [s]</a:t>
                      </a:r>
                    </a:p>
                  </a:txBody>
                  <a:tcPr marL="22860" marR="22860" marT="11430" marB="11430"/>
                </a:tc>
                <a:tc>
                  <a:txBody>
                    <a:bodyPr/>
                    <a:lstStyle/>
                    <a:p>
                      <a:r>
                        <a:rPr lang="en-US" sz="500" dirty="0"/>
                        <a:t>8.95</a:t>
                      </a:r>
                    </a:p>
                  </a:txBody>
                  <a:tcPr marL="22860" marR="22860" marT="11430" marB="11430"/>
                </a:tc>
                <a:tc>
                  <a:txBody>
                    <a:bodyPr/>
                    <a:lstStyle/>
                    <a:p>
                      <a:r>
                        <a:rPr lang="en-US" sz="500" dirty="0"/>
                        <a:t>2.1</a:t>
                      </a:r>
                    </a:p>
                  </a:txBody>
                  <a:tcPr marL="22860" marR="22860" marT="11430" marB="11430"/>
                </a:tc>
                <a:tc>
                  <a:txBody>
                    <a:bodyPr/>
                    <a:lstStyle/>
                    <a:p>
                      <a:r>
                        <a:rPr lang="en-US" sz="500" dirty="0"/>
                        <a:t>161.1</a:t>
                      </a:r>
                    </a:p>
                  </a:txBody>
                  <a:tcPr marL="22860" marR="22860" marT="11430" marB="11430"/>
                </a:tc>
                <a:tc>
                  <a:txBody>
                    <a:bodyPr/>
                    <a:lstStyle/>
                    <a:p>
                      <a:r>
                        <a:rPr lang="en-US" sz="500" dirty="0"/>
                        <a:t>0</a:t>
                      </a:r>
                    </a:p>
                  </a:txBody>
                  <a:tcPr marL="22860" marR="22860" marT="11430" marB="11430"/>
                </a:tc>
                <a:extLst>
                  <a:ext uri="{0D108BD9-81ED-4DB2-BD59-A6C34878D82A}">
                    <a16:rowId xmlns:a16="http://schemas.microsoft.com/office/drawing/2014/main" val="1980443106"/>
                  </a:ext>
                </a:extLst>
              </a:tr>
              <a:tr h="92710">
                <a:tc>
                  <a:txBody>
                    <a:bodyPr/>
                    <a:lstStyle/>
                    <a:p>
                      <a:r>
                        <a:rPr lang="en-US" sz="500" dirty="0"/>
                        <a:t>Crossing speed</a:t>
                      </a:r>
                      <a:r>
                        <a:rPr lang="en-US" sz="500" baseline="0" dirty="0"/>
                        <a:t> [m/s]</a:t>
                      </a:r>
                      <a:endParaRPr lang="en-US" sz="500" dirty="0"/>
                    </a:p>
                  </a:txBody>
                  <a:tcPr marL="22860" marR="22860" marT="11430" marB="11430"/>
                </a:tc>
                <a:tc>
                  <a:txBody>
                    <a:bodyPr/>
                    <a:lstStyle/>
                    <a:p>
                      <a:r>
                        <a:rPr lang="en-US" sz="500" dirty="0"/>
                        <a:t>1.68</a:t>
                      </a:r>
                    </a:p>
                  </a:txBody>
                  <a:tcPr marL="22860" marR="22860" marT="11430" marB="11430"/>
                </a:tc>
                <a:tc>
                  <a:txBody>
                    <a:bodyPr/>
                    <a:lstStyle/>
                    <a:p>
                      <a:r>
                        <a:rPr lang="en-US" sz="500" dirty="0"/>
                        <a:t>1.70</a:t>
                      </a:r>
                    </a:p>
                  </a:txBody>
                  <a:tcPr marL="22860" marR="22860" marT="11430" marB="11430"/>
                </a:tc>
                <a:tc>
                  <a:txBody>
                    <a:bodyPr/>
                    <a:lstStyle/>
                    <a:p>
                      <a:r>
                        <a:rPr lang="en-US" sz="500" dirty="0"/>
                        <a:t>3.29</a:t>
                      </a:r>
                    </a:p>
                  </a:txBody>
                  <a:tcPr marL="22860" marR="22860" marT="11430" marB="11430"/>
                </a:tc>
                <a:tc>
                  <a:txBody>
                    <a:bodyPr/>
                    <a:lstStyle/>
                    <a:p>
                      <a:r>
                        <a:rPr lang="en-US" sz="500" dirty="0"/>
                        <a:t>0.40</a:t>
                      </a:r>
                    </a:p>
                  </a:txBody>
                  <a:tcPr marL="22860" marR="22860" marT="11430" marB="11430"/>
                </a:tc>
                <a:extLst>
                  <a:ext uri="{0D108BD9-81ED-4DB2-BD59-A6C34878D82A}">
                    <a16:rowId xmlns:a16="http://schemas.microsoft.com/office/drawing/2014/main" val="1854730057"/>
                  </a:ext>
                </a:extLst>
              </a:tr>
            </a:tbl>
          </a:graphicData>
        </a:graphic>
      </p:graphicFrame>
      <p:sp>
        <p:nvSpPr>
          <p:cNvPr id="6" name="Content Placeholder 2"/>
          <p:cNvSpPr txBox="1">
            <a:spLocks/>
          </p:cNvSpPr>
          <p:nvPr/>
        </p:nvSpPr>
        <p:spPr>
          <a:xfrm>
            <a:off x="2508494" y="3801043"/>
            <a:ext cx="7275998" cy="313797"/>
          </a:xfrm>
          <a:prstGeom prst="rect">
            <a:avLst/>
          </a:prstGeom>
        </p:spPr>
        <p:txBody>
          <a:bodyPr vert="horz" lIns="22860" tIns="11430" rIns="22860" bIns="11430" rtlCol="0">
            <a:normAutofit fontScale="92500" lnSpcReduction="20000"/>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r>
              <a:rPr lang="en-US" sz="1200" dirty="0"/>
              <a:t>The very high difference between median and maximum values of the wait times shows that a disproportionately small number of people have high waiting times. </a:t>
            </a:r>
          </a:p>
          <a:p>
            <a:pPr marL="0" indent="0">
              <a:buNone/>
            </a:pPr>
            <a:endParaRPr lang="en-US" sz="1200" dirty="0"/>
          </a:p>
        </p:txBody>
      </p:sp>
    </p:spTree>
    <p:extLst>
      <p:ext uri="{BB962C8B-B14F-4D97-AF65-F5344CB8AC3E}">
        <p14:creationId xmlns:p14="http://schemas.microsoft.com/office/powerpoint/2010/main" val="2608411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Behavior measures - histograms</a:t>
            </a:r>
          </a:p>
        </p:txBody>
      </p:sp>
      <p:sp>
        <p:nvSpPr>
          <p:cNvPr id="3" name="Content Placeholder 2"/>
          <p:cNvSpPr>
            <a:spLocks noGrp="1"/>
          </p:cNvSpPr>
          <p:nvPr>
            <p:ph idx="1"/>
          </p:nvPr>
        </p:nvSpPr>
        <p:spPr>
          <a:xfrm>
            <a:off x="2508494" y="1563130"/>
            <a:ext cx="7275998" cy="313797"/>
          </a:xfrm>
        </p:spPr>
        <p:txBody>
          <a:bodyPr/>
          <a:lstStyle/>
          <a:p>
            <a:r>
              <a:rPr lang="en-US" dirty="0"/>
              <a:t>N = 540 crossings (30 subjects, 6 scenarios, 6 crossings)</a:t>
            </a:r>
          </a:p>
          <a:p>
            <a:pPr marL="0" indent="0">
              <a:buNone/>
            </a:pPr>
            <a:endParaRPr lang="en-US" dirty="0"/>
          </a:p>
        </p:txBody>
      </p:sp>
      <p:sp>
        <p:nvSpPr>
          <p:cNvPr id="6" name="Content Placeholder 2"/>
          <p:cNvSpPr txBox="1">
            <a:spLocks/>
          </p:cNvSpPr>
          <p:nvPr/>
        </p:nvSpPr>
        <p:spPr>
          <a:xfrm>
            <a:off x="2508494" y="1936148"/>
            <a:ext cx="7275998" cy="313797"/>
          </a:xfrm>
          <a:prstGeom prst="rect">
            <a:avLst/>
          </a:prstGeom>
        </p:spPr>
        <p:txBody>
          <a:bodyPr vert="horz" lIns="22860" tIns="11430" rIns="22860" bIns="11430" rtlCol="0">
            <a:normAutofit fontScale="92500" lnSpcReduction="20000"/>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r>
              <a:rPr lang="en-US" sz="1200" dirty="0"/>
              <a:t>The very high difference between median and maximum values of the wait times shows that a disproportionately small number of people have high waiting times. </a:t>
            </a:r>
          </a:p>
          <a:p>
            <a:pPr marL="0" indent="0">
              <a:buNone/>
            </a:pPr>
            <a:endParaRPr lang="en-US" sz="1200" dirty="0"/>
          </a:p>
        </p:txBody>
      </p:sp>
      <p:pic>
        <p:nvPicPr>
          <p:cNvPr id="4" name="Picture 3"/>
          <p:cNvPicPr>
            <a:picLocks noChangeAspect="1"/>
          </p:cNvPicPr>
          <p:nvPr/>
        </p:nvPicPr>
        <p:blipFill>
          <a:blip r:embed="rId2"/>
          <a:stretch>
            <a:fillRect/>
          </a:stretch>
        </p:blipFill>
        <p:spPr>
          <a:xfrm>
            <a:off x="2670496" y="3086222"/>
            <a:ext cx="2744552" cy="2195642"/>
          </a:xfrm>
          <a:prstGeom prst="rect">
            <a:avLst/>
          </a:prstGeom>
        </p:spPr>
      </p:pic>
      <p:pic>
        <p:nvPicPr>
          <p:cNvPr id="7" name="Picture 6"/>
          <p:cNvPicPr>
            <a:picLocks noChangeAspect="1"/>
          </p:cNvPicPr>
          <p:nvPr/>
        </p:nvPicPr>
        <p:blipFill>
          <a:blip r:embed="rId3"/>
          <a:stretch>
            <a:fillRect/>
          </a:stretch>
        </p:blipFill>
        <p:spPr>
          <a:xfrm>
            <a:off x="6146493" y="3138016"/>
            <a:ext cx="3099669" cy="2092054"/>
          </a:xfrm>
          <a:prstGeom prst="rect">
            <a:avLst/>
          </a:prstGeom>
        </p:spPr>
      </p:pic>
    </p:spTree>
    <p:extLst>
      <p:ext uri="{BB962C8B-B14F-4D97-AF65-F5344CB8AC3E}">
        <p14:creationId xmlns:p14="http://schemas.microsoft.com/office/powerpoint/2010/main" val="218720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494" y="1176751"/>
            <a:ext cx="4221106" cy="296100"/>
          </a:xfrm>
        </p:spPr>
        <p:txBody>
          <a:bodyPr/>
          <a:lstStyle/>
          <a:p>
            <a:r>
              <a:rPr lang="en-US" dirty="0"/>
              <a:t>Waiting time outliers</a:t>
            </a:r>
          </a:p>
        </p:txBody>
      </p:sp>
      <p:sp>
        <p:nvSpPr>
          <p:cNvPr id="3" name="Content Placeholder 2"/>
          <p:cNvSpPr>
            <a:spLocks noGrp="1"/>
          </p:cNvSpPr>
          <p:nvPr>
            <p:ph idx="1"/>
          </p:nvPr>
        </p:nvSpPr>
        <p:spPr>
          <a:xfrm>
            <a:off x="2508494" y="1563130"/>
            <a:ext cx="7275998" cy="4308281"/>
          </a:xfrm>
        </p:spPr>
        <p:txBody>
          <a:bodyPr>
            <a:normAutofit/>
          </a:bodyPr>
          <a:lstStyle/>
          <a:p>
            <a:r>
              <a:rPr lang="en-US" dirty="0"/>
              <a:t>Participants with high waiting times were discarded.</a:t>
            </a:r>
          </a:p>
          <a:p>
            <a:r>
              <a:rPr lang="en-US" dirty="0"/>
              <a:t>Outliers calculated from box plot and IQR</a:t>
            </a:r>
          </a:p>
          <a:p>
            <a:r>
              <a:rPr lang="en-US" dirty="0"/>
              <a:t>Mild outliers -&gt; waiting time &gt; 33.1 s</a:t>
            </a:r>
          </a:p>
          <a:p>
            <a:r>
              <a:rPr lang="en-US" dirty="0"/>
              <a:t>Extreme outliers -&gt; waiting time &gt; 52.2 s</a:t>
            </a:r>
          </a:p>
          <a:p>
            <a:endParaRPr lang="en-US" dirty="0"/>
          </a:p>
          <a:p>
            <a:endParaRPr lang="en-US" dirty="0"/>
          </a:p>
          <a:p>
            <a:r>
              <a:rPr lang="en-US" dirty="0"/>
              <a:t>N = 525 (no extreme outliers)</a:t>
            </a:r>
          </a:p>
          <a:p>
            <a:r>
              <a:rPr lang="en-US" dirty="0"/>
              <a:t>N = 505 (no mild outliers)</a:t>
            </a:r>
          </a:p>
          <a:p>
            <a:pPr marL="0" indent="0">
              <a:buNone/>
            </a:pPr>
            <a:endParaRPr lang="en-US" dirty="0"/>
          </a:p>
        </p:txBody>
      </p:sp>
      <p:sp>
        <p:nvSpPr>
          <p:cNvPr id="6" name="Content Placeholder 2"/>
          <p:cNvSpPr txBox="1">
            <a:spLocks/>
          </p:cNvSpPr>
          <p:nvPr/>
        </p:nvSpPr>
        <p:spPr>
          <a:xfrm>
            <a:off x="2508494" y="1936148"/>
            <a:ext cx="7275998" cy="313797"/>
          </a:xfrm>
          <a:prstGeom prst="rect">
            <a:avLst/>
          </a:prstGeom>
        </p:spPr>
        <p:txBody>
          <a:bodyPr vert="horz" lIns="22860" tIns="11430" rIns="22860" bIns="11430" rtlCol="0">
            <a:normAutofit/>
          </a:bodyPr>
          <a:lstStyle>
            <a:lvl1pPr marL="1371600" indent="-1371600" algn="l" defTabSz="1828800" rtl="0" eaLnBrk="1" latinLnBrk="0" hangingPunct="1">
              <a:spcBef>
                <a:spcPct val="20000"/>
              </a:spcBef>
              <a:buFont typeface="Arial"/>
              <a:buChar char="•"/>
              <a:defRPr sz="4800" kern="1200">
                <a:solidFill>
                  <a:schemeClr val="tx1"/>
                </a:solidFill>
                <a:latin typeface="+mn-lt"/>
                <a:ea typeface="+mn-ea"/>
                <a:cs typeface="+mn-cs"/>
              </a:defRPr>
            </a:lvl1pPr>
            <a:lvl2pPr marL="2971800" indent="-1143000" algn="l" defTabSz="1828800" rtl="0" eaLnBrk="1" latinLnBrk="0" hangingPunct="1">
              <a:spcBef>
                <a:spcPct val="20000"/>
              </a:spcBef>
              <a:buFont typeface="Arial"/>
              <a:buChar char="–"/>
              <a:defRPr sz="4000" kern="1200">
                <a:solidFill>
                  <a:schemeClr val="tx1"/>
                </a:solidFill>
                <a:latin typeface="+mn-lt"/>
                <a:ea typeface="+mn-ea"/>
                <a:cs typeface="+mn-cs"/>
              </a:defRPr>
            </a:lvl2pPr>
            <a:lvl3pPr marL="4572000" indent="-914400" algn="l" defTabSz="1828800" rtl="0" eaLnBrk="1" latinLnBrk="0" hangingPunct="1">
              <a:spcBef>
                <a:spcPct val="20000"/>
              </a:spcBef>
              <a:buFont typeface="Arial"/>
              <a:buChar char="•"/>
              <a:defRPr sz="3200" kern="1200">
                <a:solidFill>
                  <a:schemeClr val="tx1"/>
                </a:solidFill>
                <a:latin typeface="+mn-lt"/>
                <a:ea typeface="+mn-ea"/>
                <a:cs typeface="+mn-cs"/>
              </a:defRPr>
            </a:lvl3pPr>
            <a:lvl4pPr marL="6400800" indent="-914400" algn="l" defTabSz="1828800" rtl="0" eaLnBrk="1" latinLnBrk="0" hangingPunct="1">
              <a:spcBef>
                <a:spcPct val="20000"/>
              </a:spcBef>
              <a:buFont typeface="Arial"/>
              <a:buChar char="–"/>
              <a:defRPr sz="3200" kern="1200">
                <a:solidFill>
                  <a:schemeClr val="tx1"/>
                </a:solidFill>
                <a:latin typeface="+mn-lt"/>
                <a:ea typeface="+mn-ea"/>
                <a:cs typeface="+mn-cs"/>
              </a:defRPr>
            </a:lvl4pPr>
            <a:lvl5pPr marL="8229600" indent="-914400" algn="l" defTabSz="1828800" rtl="0" eaLnBrk="1" latinLnBrk="0" hangingPunct="1">
              <a:spcBef>
                <a:spcPct val="20000"/>
              </a:spcBef>
              <a:buFont typeface="Arial"/>
              <a:buChar char="»"/>
              <a:defRPr sz="3200" kern="1200">
                <a:solidFill>
                  <a:schemeClr val="tx1"/>
                </a:solidFill>
                <a:latin typeface="+mn-lt"/>
                <a:ea typeface="+mn-ea"/>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a:lstStyle>
          <a:p>
            <a:pPr marL="0" indent="0">
              <a:buNone/>
            </a:pPr>
            <a:endParaRPr lang="en-US" sz="1200" dirty="0"/>
          </a:p>
        </p:txBody>
      </p:sp>
    </p:spTree>
    <p:extLst>
      <p:ext uri="{BB962C8B-B14F-4D97-AF65-F5344CB8AC3E}">
        <p14:creationId xmlns:p14="http://schemas.microsoft.com/office/powerpoint/2010/main" val="1818506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807C-2FB1-4BBF-9B84-1A2615569604}"/>
              </a:ext>
            </a:extLst>
          </p:cNvPr>
          <p:cNvSpPr>
            <a:spLocks noGrp="1"/>
          </p:cNvSpPr>
          <p:nvPr>
            <p:ph type="title"/>
          </p:nvPr>
        </p:nvSpPr>
        <p:spPr/>
        <p:txBody>
          <a:bodyPr/>
          <a:lstStyle/>
          <a:p>
            <a:r>
              <a:rPr lang="en-IN" dirty="0"/>
              <a:t>H-PED Model</a:t>
            </a:r>
            <a:endParaRPr lang="en-US" dirty="0"/>
          </a:p>
        </p:txBody>
      </p:sp>
      <p:sp>
        <p:nvSpPr>
          <p:cNvPr id="3" name="Text Placeholder 2">
            <a:extLst>
              <a:ext uri="{FF2B5EF4-FFF2-40B4-BE49-F238E27FC236}">
                <a16:creationId xmlns:a16="http://schemas.microsoft.com/office/drawing/2014/main" id="{7B305F94-B4F4-4D7C-9891-F0DF96FD93A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491CECB-8050-4E6E-87D3-7F112EBFC6E7}"/>
              </a:ext>
            </a:extLst>
          </p:cNvPr>
          <p:cNvSpPr>
            <a:spLocks noGrp="1"/>
          </p:cNvSpPr>
          <p:nvPr>
            <p:ph type="sldNum" sz="quarter" idx="12"/>
          </p:nvPr>
        </p:nvSpPr>
        <p:spPr/>
        <p:txBody>
          <a:bodyPr/>
          <a:lstStyle/>
          <a:p>
            <a:fld id="{53A1A513-8B47-4F75-94EF-522421F194D0}" type="slidenum">
              <a:rPr lang="en-US" altLang="en-US" smtClean="0"/>
              <a:pPr/>
              <a:t>55</a:t>
            </a:fld>
            <a:endParaRPr lang="en-US" altLang="en-US"/>
          </a:p>
        </p:txBody>
      </p:sp>
    </p:spTree>
    <p:extLst>
      <p:ext uri="{BB962C8B-B14F-4D97-AF65-F5344CB8AC3E}">
        <p14:creationId xmlns:p14="http://schemas.microsoft.com/office/powerpoint/2010/main" val="2599467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D3CB-7456-4B1D-ACA9-133E9CB94D83}"/>
              </a:ext>
            </a:extLst>
          </p:cNvPr>
          <p:cNvSpPr>
            <a:spLocks noGrp="1"/>
          </p:cNvSpPr>
          <p:nvPr>
            <p:ph type="title"/>
          </p:nvPr>
        </p:nvSpPr>
        <p:spPr>
          <a:xfrm>
            <a:off x="532435" y="438133"/>
            <a:ext cx="11171171" cy="543561"/>
          </a:xfrm>
        </p:spPr>
        <p:txBody>
          <a:bodyPr/>
          <a:lstStyle/>
          <a:p>
            <a:r>
              <a:rPr lang="en-IN" dirty="0"/>
              <a:t>Motivation</a:t>
            </a:r>
            <a:endParaRPr lang="en-US" dirty="0"/>
          </a:p>
        </p:txBody>
      </p:sp>
      <p:sp>
        <p:nvSpPr>
          <p:cNvPr id="3" name="Content Placeholder 2">
            <a:extLst>
              <a:ext uri="{FF2B5EF4-FFF2-40B4-BE49-F238E27FC236}">
                <a16:creationId xmlns:a16="http://schemas.microsoft.com/office/drawing/2014/main" id="{9AEE3DBC-4727-4FA0-A045-CFE671C978E0}"/>
              </a:ext>
            </a:extLst>
          </p:cNvPr>
          <p:cNvSpPr>
            <a:spLocks noGrp="1"/>
          </p:cNvSpPr>
          <p:nvPr>
            <p:ph idx="1"/>
          </p:nvPr>
        </p:nvSpPr>
        <p:spPr/>
        <p:txBody>
          <a:bodyPr/>
          <a:lstStyle/>
          <a:p>
            <a:r>
              <a:rPr lang="en-IN" dirty="0"/>
              <a:t>Multi-modality</a:t>
            </a:r>
          </a:p>
          <a:p>
            <a:endParaRPr lang="en-US" dirty="0"/>
          </a:p>
        </p:txBody>
      </p:sp>
      <p:sp>
        <p:nvSpPr>
          <p:cNvPr id="4" name="Slide Number Placeholder 3">
            <a:extLst>
              <a:ext uri="{FF2B5EF4-FFF2-40B4-BE49-F238E27FC236}">
                <a16:creationId xmlns:a16="http://schemas.microsoft.com/office/drawing/2014/main" id="{C75882AE-6C88-4C5C-8551-A3F6D1637EF8}"/>
              </a:ext>
            </a:extLst>
          </p:cNvPr>
          <p:cNvSpPr>
            <a:spLocks noGrp="1"/>
          </p:cNvSpPr>
          <p:nvPr>
            <p:ph type="sldNum" sz="quarter" idx="12"/>
          </p:nvPr>
        </p:nvSpPr>
        <p:spPr/>
        <p:txBody>
          <a:bodyPr/>
          <a:lstStyle/>
          <a:p>
            <a:fld id="{4CA3CF94-37B0-4BC7-9FC8-223A9539BF73}" type="slidenum">
              <a:rPr lang="en-US" altLang="en-US" smtClean="0"/>
              <a:pPr/>
              <a:t>56</a:t>
            </a:fld>
            <a:endParaRPr lang="en-US" altLang="en-US"/>
          </a:p>
        </p:txBody>
      </p:sp>
    </p:spTree>
    <p:extLst>
      <p:ext uri="{BB962C8B-B14F-4D97-AF65-F5344CB8AC3E}">
        <p14:creationId xmlns:p14="http://schemas.microsoft.com/office/powerpoint/2010/main" val="3508128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Related Work</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57</a:t>
            </a:fld>
            <a:endParaRPr lang="en-US" altLang="en-US"/>
          </a:p>
        </p:txBody>
      </p:sp>
    </p:spTree>
    <p:extLst>
      <p:ext uri="{BB962C8B-B14F-4D97-AF65-F5344CB8AC3E}">
        <p14:creationId xmlns:p14="http://schemas.microsoft.com/office/powerpoint/2010/main" val="28815012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Research Questions</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58</a:t>
            </a:fld>
            <a:endParaRPr lang="en-US" altLang="en-US"/>
          </a:p>
        </p:txBody>
      </p:sp>
    </p:spTree>
    <p:extLst>
      <p:ext uri="{BB962C8B-B14F-4D97-AF65-F5344CB8AC3E}">
        <p14:creationId xmlns:p14="http://schemas.microsoft.com/office/powerpoint/2010/main" val="4204246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Methodology</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59</a:t>
            </a:fld>
            <a:endParaRPr lang="en-US" altLang="en-US"/>
          </a:p>
        </p:txBody>
      </p:sp>
    </p:spTree>
    <p:extLst>
      <p:ext uri="{BB962C8B-B14F-4D97-AF65-F5344CB8AC3E}">
        <p14:creationId xmlns:p14="http://schemas.microsoft.com/office/powerpoint/2010/main" val="296101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Framework – Current Focus</a:t>
            </a:r>
          </a:p>
        </p:txBody>
      </p:sp>
      <p:sp>
        <p:nvSpPr>
          <p:cNvPr id="78" name="Freeform 77"/>
          <p:cNvSpPr/>
          <p:nvPr/>
        </p:nvSpPr>
        <p:spPr bwMode="auto">
          <a:xfrm flipH="1">
            <a:off x="17809758" y="10770274"/>
            <a:ext cx="54819" cy="74289"/>
          </a:xfrm>
          <a:custGeom>
            <a:avLst/>
            <a:gdLst>
              <a:gd name="connsiteX0" fmla="*/ 13062 w 13062"/>
              <a:gd name="connsiteY0" fmla="*/ 65314 h 65314"/>
              <a:gd name="connsiteX1" fmla="*/ 13062 w 13062"/>
              <a:gd name="connsiteY1" fmla="*/ 65314 h 65314"/>
              <a:gd name="connsiteX2" fmla="*/ 7837 w 13062"/>
              <a:gd name="connsiteY2" fmla="*/ 41801 h 65314"/>
              <a:gd name="connsiteX3" fmla="*/ 5225 w 13062"/>
              <a:gd name="connsiteY3" fmla="*/ 31351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7837 w 13062"/>
              <a:gd name="connsiteY2" fmla="*/ 41801 h 65314"/>
              <a:gd name="connsiteX3" fmla="*/ 9703 w 13062"/>
              <a:gd name="connsiteY3" fmla="*/ 30583 h 65314"/>
              <a:gd name="connsiteX4" fmla="*/ 2612 w 13062"/>
              <a:gd name="connsiteY4" fmla="*/ 13063 h 65314"/>
              <a:gd name="connsiteX5" fmla="*/ 0 w 13062"/>
              <a:gd name="connsiteY5" fmla="*/ 0 h 65314"/>
              <a:gd name="connsiteX0" fmla="*/ 13062 w 13062"/>
              <a:gd name="connsiteY0" fmla="*/ 65314 h 65314"/>
              <a:gd name="connsiteX1" fmla="*/ 13062 w 13062"/>
              <a:gd name="connsiteY1" fmla="*/ 65314 h 65314"/>
              <a:gd name="connsiteX2" fmla="*/ 10076 w 13062"/>
              <a:gd name="connsiteY2" fmla="*/ 41609 h 65314"/>
              <a:gd name="connsiteX3" fmla="*/ 9703 w 13062"/>
              <a:gd name="connsiteY3" fmla="*/ 30583 h 65314"/>
              <a:gd name="connsiteX4" fmla="*/ 2612 w 13062"/>
              <a:gd name="connsiteY4" fmla="*/ 13063 h 65314"/>
              <a:gd name="connsiteX5" fmla="*/ 0 w 13062"/>
              <a:gd name="connsiteY5" fmla="*/ 0 h 65314"/>
              <a:gd name="connsiteX0" fmla="*/ 13062 w 13412"/>
              <a:gd name="connsiteY0" fmla="*/ 65314 h 65314"/>
              <a:gd name="connsiteX1" fmla="*/ 13062 w 13412"/>
              <a:gd name="connsiteY1" fmla="*/ 65314 h 65314"/>
              <a:gd name="connsiteX2" fmla="*/ 10076 w 13412"/>
              <a:gd name="connsiteY2" fmla="*/ 41609 h 65314"/>
              <a:gd name="connsiteX3" fmla="*/ 9703 w 13412"/>
              <a:gd name="connsiteY3" fmla="*/ 30583 h 65314"/>
              <a:gd name="connsiteX4" fmla="*/ 13062 w 13412"/>
              <a:gd name="connsiteY4" fmla="*/ 12871 h 65314"/>
              <a:gd name="connsiteX5" fmla="*/ 0 w 13412"/>
              <a:gd name="connsiteY5" fmla="*/ 0 h 65314"/>
              <a:gd name="connsiteX0" fmla="*/ 13062 w 13965"/>
              <a:gd name="connsiteY0" fmla="*/ 65314 h 65314"/>
              <a:gd name="connsiteX1" fmla="*/ 13062 w 13965"/>
              <a:gd name="connsiteY1" fmla="*/ 65314 h 65314"/>
              <a:gd name="connsiteX2" fmla="*/ 10076 w 13965"/>
              <a:gd name="connsiteY2" fmla="*/ 41609 h 65314"/>
              <a:gd name="connsiteX3" fmla="*/ 9703 w 13965"/>
              <a:gd name="connsiteY3" fmla="*/ 30583 h 65314"/>
              <a:gd name="connsiteX4" fmla="*/ 13062 w 13965"/>
              <a:gd name="connsiteY4" fmla="*/ 12871 h 65314"/>
              <a:gd name="connsiteX5" fmla="*/ 0 w 13965"/>
              <a:gd name="connsiteY5" fmla="*/ 0 h 65314"/>
              <a:gd name="connsiteX0" fmla="*/ 3609 w 3629"/>
              <a:gd name="connsiteY0" fmla="*/ 66082 h 66082"/>
              <a:gd name="connsiteX1" fmla="*/ 3609 w 3629"/>
              <a:gd name="connsiteY1" fmla="*/ 66082 h 66082"/>
              <a:gd name="connsiteX2" fmla="*/ 623 w 3629"/>
              <a:gd name="connsiteY2" fmla="*/ 42377 h 66082"/>
              <a:gd name="connsiteX3" fmla="*/ 250 w 3629"/>
              <a:gd name="connsiteY3" fmla="*/ 31351 h 66082"/>
              <a:gd name="connsiteX4" fmla="*/ 3609 w 3629"/>
              <a:gd name="connsiteY4" fmla="*/ 13639 h 66082"/>
              <a:gd name="connsiteX5" fmla="*/ 1743 w 3629"/>
              <a:gd name="connsiteY5" fmla="*/ 0 h 66082"/>
              <a:gd name="connsiteX0" fmla="*/ 391823 w 418211"/>
              <a:gd name="connsiteY0" fmla="*/ 7936 h 7936"/>
              <a:gd name="connsiteX1" fmla="*/ 391823 w 418211"/>
              <a:gd name="connsiteY1" fmla="*/ 7936 h 7936"/>
              <a:gd name="connsiteX2" fmla="*/ 383595 w 418211"/>
              <a:gd name="connsiteY2" fmla="*/ 4349 h 7936"/>
              <a:gd name="connsiteX3" fmla="*/ 382567 w 418211"/>
              <a:gd name="connsiteY3" fmla="*/ 2680 h 7936"/>
              <a:gd name="connsiteX4" fmla="*/ 391823 w 418211"/>
              <a:gd name="connsiteY4" fmla="*/ 0 h 7936"/>
              <a:gd name="connsiteX5" fmla="*/ 0 w 418211"/>
              <a:gd name="connsiteY5" fmla="*/ 318 h 7936"/>
              <a:gd name="connsiteX0" fmla="*/ 9369 w 9397"/>
              <a:gd name="connsiteY0" fmla="*/ 9599 h 9599"/>
              <a:gd name="connsiteX1" fmla="*/ 9369 w 9397"/>
              <a:gd name="connsiteY1" fmla="*/ 9599 h 9599"/>
              <a:gd name="connsiteX2" fmla="*/ 9172 w 9397"/>
              <a:gd name="connsiteY2" fmla="*/ 5079 h 9599"/>
              <a:gd name="connsiteX3" fmla="*/ 9148 w 9397"/>
              <a:gd name="connsiteY3" fmla="*/ 2976 h 9599"/>
              <a:gd name="connsiteX4" fmla="*/ 5779 w 9397"/>
              <a:gd name="connsiteY4" fmla="*/ 185 h 9599"/>
              <a:gd name="connsiteX5" fmla="*/ 0 w 9397"/>
              <a:gd name="connsiteY5" fmla="*/ 0 h 9599"/>
              <a:gd name="connsiteX0" fmla="*/ 9970 w 9970"/>
              <a:gd name="connsiteY0" fmla="*/ 10037 h 10037"/>
              <a:gd name="connsiteX1" fmla="*/ 9970 w 9970"/>
              <a:gd name="connsiteY1" fmla="*/ 10037 h 10037"/>
              <a:gd name="connsiteX2" fmla="*/ 9761 w 9970"/>
              <a:gd name="connsiteY2" fmla="*/ 5328 h 10037"/>
              <a:gd name="connsiteX3" fmla="*/ 9526 w 9970"/>
              <a:gd name="connsiteY3" fmla="*/ 2527 h 10037"/>
              <a:gd name="connsiteX4" fmla="*/ 6150 w 9970"/>
              <a:gd name="connsiteY4" fmla="*/ 230 h 10037"/>
              <a:gd name="connsiteX5" fmla="*/ 0 w 9970"/>
              <a:gd name="connsiteY5" fmla="*/ 37 h 10037"/>
              <a:gd name="connsiteX0" fmla="*/ 10000 w 10000"/>
              <a:gd name="connsiteY0" fmla="*/ 9965 h 9965"/>
              <a:gd name="connsiteX1" fmla="*/ 10000 w 10000"/>
              <a:gd name="connsiteY1" fmla="*/ 9965 h 9965"/>
              <a:gd name="connsiteX2" fmla="*/ 9790 w 10000"/>
              <a:gd name="connsiteY2" fmla="*/ 5273 h 9965"/>
              <a:gd name="connsiteX3" fmla="*/ 9503 w 10000"/>
              <a:gd name="connsiteY3" fmla="*/ 1951 h 9965"/>
              <a:gd name="connsiteX4" fmla="*/ 6169 w 10000"/>
              <a:gd name="connsiteY4" fmla="*/ 194 h 9965"/>
              <a:gd name="connsiteX5" fmla="*/ 0 w 10000"/>
              <a:gd name="connsiteY5" fmla="*/ 2 h 9965"/>
              <a:gd name="connsiteX0" fmla="*/ 10053 w 10053"/>
              <a:gd name="connsiteY0" fmla="*/ 10303 h 10303"/>
              <a:gd name="connsiteX1" fmla="*/ 10053 w 10053"/>
              <a:gd name="connsiteY1" fmla="*/ 10303 h 10303"/>
              <a:gd name="connsiteX2" fmla="*/ 9843 w 10053"/>
              <a:gd name="connsiteY2" fmla="*/ 5595 h 10303"/>
              <a:gd name="connsiteX3" fmla="*/ 9556 w 10053"/>
              <a:gd name="connsiteY3" fmla="*/ 2261 h 10303"/>
              <a:gd name="connsiteX4" fmla="*/ 6222 w 10053"/>
              <a:gd name="connsiteY4" fmla="*/ 498 h 10303"/>
              <a:gd name="connsiteX5" fmla="*/ 0 w 10053"/>
              <a:gd name="connsiteY5" fmla="*/ 0 h 10303"/>
              <a:gd name="connsiteX0" fmla="*/ 10735 w 10735"/>
              <a:gd name="connsiteY0" fmla="*/ 10189 h 10189"/>
              <a:gd name="connsiteX1" fmla="*/ 10735 w 10735"/>
              <a:gd name="connsiteY1" fmla="*/ 10189 h 10189"/>
              <a:gd name="connsiteX2" fmla="*/ 10525 w 10735"/>
              <a:gd name="connsiteY2" fmla="*/ 548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367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0735 w 10735"/>
              <a:gd name="connsiteY0" fmla="*/ 10189 h 10189"/>
              <a:gd name="connsiteX1" fmla="*/ 10735 w 10735"/>
              <a:gd name="connsiteY1" fmla="*/ 10189 h 10189"/>
              <a:gd name="connsiteX2" fmla="*/ 10577 w 10735"/>
              <a:gd name="connsiteY2" fmla="*/ 5291 h 10189"/>
              <a:gd name="connsiteX3" fmla="*/ 10238 w 10735"/>
              <a:gd name="connsiteY3" fmla="*/ 2147 h 10189"/>
              <a:gd name="connsiteX4" fmla="*/ 6904 w 10735"/>
              <a:gd name="connsiteY4" fmla="*/ 384 h 10189"/>
              <a:gd name="connsiteX5" fmla="*/ 0 w 10735"/>
              <a:gd name="connsiteY5" fmla="*/ 0 h 10189"/>
              <a:gd name="connsiteX0" fmla="*/ 13150 w 13150"/>
              <a:gd name="connsiteY0" fmla="*/ 10154 h 10154"/>
              <a:gd name="connsiteX1" fmla="*/ 13150 w 13150"/>
              <a:gd name="connsiteY1" fmla="*/ 10154 h 10154"/>
              <a:gd name="connsiteX2" fmla="*/ 12992 w 13150"/>
              <a:gd name="connsiteY2" fmla="*/ 5256 h 10154"/>
              <a:gd name="connsiteX3" fmla="*/ 12653 w 13150"/>
              <a:gd name="connsiteY3" fmla="*/ 2112 h 10154"/>
              <a:gd name="connsiteX4" fmla="*/ 9319 w 13150"/>
              <a:gd name="connsiteY4" fmla="*/ 349 h 10154"/>
              <a:gd name="connsiteX5" fmla="*/ 0 w 13150"/>
              <a:gd name="connsiteY5" fmla="*/ 0 h 10154"/>
              <a:gd name="connsiteX0" fmla="*/ 13150 w 13150"/>
              <a:gd name="connsiteY0" fmla="*/ 10157 h 10157"/>
              <a:gd name="connsiteX1" fmla="*/ 13150 w 13150"/>
              <a:gd name="connsiteY1" fmla="*/ 10157 h 10157"/>
              <a:gd name="connsiteX2" fmla="*/ 12992 w 13150"/>
              <a:gd name="connsiteY2" fmla="*/ 5259 h 10157"/>
              <a:gd name="connsiteX3" fmla="*/ 12653 w 13150"/>
              <a:gd name="connsiteY3" fmla="*/ 2115 h 10157"/>
              <a:gd name="connsiteX4" fmla="*/ 8164 w 13150"/>
              <a:gd name="connsiteY4" fmla="*/ 212 h 10157"/>
              <a:gd name="connsiteX5" fmla="*/ 0 w 13150"/>
              <a:gd name="connsiteY5" fmla="*/ 3 h 10157"/>
              <a:gd name="connsiteX0" fmla="*/ 13150 w 13150"/>
              <a:gd name="connsiteY0" fmla="*/ 10154 h 10154"/>
              <a:gd name="connsiteX1" fmla="*/ 13150 w 13150"/>
              <a:gd name="connsiteY1" fmla="*/ 10154 h 10154"/>
              <a:gd name="connsiteX2" fmla="*/ 12992 w 13150"/>
              <a:gd name="connsiteY2" fmla="*/ 5256 h 10154"/>
              <a:gd name="connsiteX3" fmla="*/ 12338 w 13150"/>
              <a:gd name="connsiteY3" fmla="*/ 1868 h 10154"/>
              <a:gd name="connsiteX4" fmla="*/ 8164 w 13150"/>
              <a:gd name="connsiteY4" fmla="*/ 209 h 10154"/>
              <a:gd name="connsiteX5" fmla="*/ 0 w 13150"/>
              <a:gd name="connsiteY5" fmla="*/ 0 h 10154"/>
              <a:gd name="connsiteX0" fmla="*/ 13150 w 13171"/>
              <a:gd name="connsiteY0" fmla="*/ 10154 h 10154"/>
              <a:gd name="connsiteX1" fmla="*/ 13150 w 13171"/>
              <a:gd name="connsiteY1" fmla="*/ 10154 h 10154"/>
              <a:gd name="connsiteX2" fmla="*/ 13097 w 13171"/>
              <a:gd name="connsiteY2" fmla="*/ 5256 h 10154"/>
              <a:gd name="connsiteX3" fmla="*/ 12338 w 13171"/>
              <a:gd name="connsiteY3" fmla="*/ 1868 h 10154"/>
              <a:gd name="connsiteX4" fmla="*/ 8164 w 13171"/>
              <a:gd name="connsiteY4" fmla="*/ 209 h 10154"/>
              <a:gd name="connsiteX5" fmla="*/ 0 w 13171"/>
              <a:gd name="connsiteY5" fmla="*/ 0 h 10154"/>
              <a:gd name="connsiteX0" fmla="*/ 13150 w 13154"/>
              <a:gd name="connsiteY0" fmla="*/ 10287 h 10287"/>
              <a:gd name="connsiteX1" fmla="*/ 13150 w 13154"/>
              <a:gd name="connsiteY1" fmla="*/ 10287 h 10287"/>
              <a:gd name="connsiteX2" fmla="*/ 13097 w 13154"/>
              <a:gd name="connsiteY2" fmla="*/ 5389 h 10287"/>
              <a:gd name="connsiteX3" fmla="*/ 12600 w 13154"/>
              <a:gd name="connsiteY3" fmla="*/ 4123 h 10287"/>
              <a:gd name="connsiteX4" fmla="*/ 8164 w 13154"/>
              <a:gd name="connsiteY4" fmla="*/ 342 h 10287"/>
              <a:gd name="connsiteX5" fmla="*/ 0 w 13154"/>
              <a:gd name="connsiteY5" fmla="*/ 133 h 10287"/>
              <a:gd name="connsiteX0" fmla="*/ 13150 w 13150"/>
              <a:gd name="connsiteY0" fmla="*/ 10287 h 10287"/>
              <a:gd name="connsiteX1" fmla="*/ 13150 w 13150"/>
              <a:gd name="connsiteY1" fmla="*/ 10287 h 10287"/>
              <a:gd name="connsiteX2" fmla="*/ 13044 w 13150"/>
              <a:gd name="connsiteY2" fmla="*/ 8647 h 10287"/>
              <a:gd name="connsiteX3" fmla="*/ 12600 w 13150"/>
              <a:gd name="connsiteY3" fmla="*/ 4123 h 10287"/>
              <a:gd name="connsiteX4" fmla="*/ 8164 w 13150"/>
              <a:gd name="connsiteY4" fmla="*/ 342 h 10287"/>
              <a:gd name="connsiteX5" fmla="*/ 0 w 13150"/>
              <a:gd name="connsiteY5" fmla="*/ 133 h 10287"/>
              <a:gd name="connsiteX0" fmla="*/ 13150 w 13156"/>
              <a:gd name="connsiteY0" fmla="*/ 10375 h 10375"/>
              <a:gd name="connsiteX1" fmla="*/ 13150 w 13156"/>
              <a:gd name="connsiteY1" fmla="*/ 10375 h 10375"/>
              <a:gd name="connsiteX2" fmla="*/ 13044 w 13156"/>
              <a:gd name="connsiteY2" fmla="*/ 8735 h 10375"/>
              <a:gd name="connsiteX3" fmla="*/ 12705 w 13156"/>
              <a:gd name="connsiteY3" fmla="*/ 5423 h 10375"/>
              <a:gd name="connsiteX4" fmla="*/ 8164 w 13156"/>
              <a:gd name="connsiteY4" fmla="*/ 430 h 10375"/>
              <a:gd name="connsiteX5" fmla="*/ 0 w 13156"/>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150"/>
              <a:gd name="connsiteY0" fmla="*/ 10375 h 10375"/>
              <a:gd name="connsiteX1" fmla="*/ 13150 w 13150"/>
              <a:gd name="connsiteY1" fmla="*/ 10375 h 10375"/>
              <a:gd name="connsiteX2" fmla="*/ 13044 w 13150"/>
              <a:gd name="connsiteY2" fmla="*/ 8735 h 10375"/>
              <a:gd name="connsiteX3" fmla="*/ 12705 w 13150"/>
              <a:gd name="connsiteY3" fmla="*/ 5423 h 10375"/>
              <a:gd name="connsiteX4" fmla="*/ 8164 w 13150"/>
              <a:gd name="connsiteY4" fmla="*/ 430 h 10375"/>
              <a:gd name="connsiteX5" fmla="*/ 0 w 13150"/>
              <a:gd name="connsiteY5" fmla="*/ 221 h 10375"/>
              <a:gd name="connsiteX0" fmla="*/ 13150 w 13210"/>
              <a:gd name="connsiteY0" fmla="*/ 10375 h 10375"/>
              <a:gd name="connsiteX1" fmla="*/ 13150 w 13210"/>
              <a:gd name="connsiteY1" fmla="*/ 10375 h 10375"/>
              <a:gd name="connsiteX2" fmla="*/ 13149 w 13210"/>
              <a:gd name="connsiteY2" fmla="*/ 8659 h 10375"/>
              <a:gd name="connsiteX3" fmla="*/ 12705 w 13210"/>
              <a:gd name="connsiteY3" fmla="*/ 5423 h 10375"/>
              <a:gd name="connsiteX4" fmla="*/ 8164 w 13210"/>
              <a:gd name="connsiteY4" fmla="*/ 430 h 10375"/>
              <a:gd name="connsiteX5" fmla="*/ 0 w 13210"/>
              <a:gd name="connsiteY5" fmla="*/ 221 h 10375"/>
              <a:gd name="connsiteX0" fmla="*/ 13150 w 13182"/>
              <a:gd name="connsiteY0" fmla="*/ 10375 h 10375"/>
              <a:gd name="connsiteX1" fmla="*/ 13150 w 13182"/>
              <a:gd name="connsiteY1" fmla="*/ 10375 h 10375"/>
              <a:gd name="connsiteX2" fmla="*/ 13149 w 13182"/>
              <a:gd name="connsiteY2" fmla="*/ 8659 h 10375"/>
              <a:gd name="connsiteX3" fmla="*/ 12705 w 13182"/>
              <a:gd name="connsiteY3" fmla="*/ 5423 h 10375"/>
              <a:gd name="connsiteX4" fmla="*/ 8164 w 13182"/>
              <a:gd name="connsiteY4" fmla="*/ 430 h 10375"/>
              <a:gd name="connsiteX5" fmla="*/ 0 w 13182"/>
              <a:gd name="connsiteY5" fmla="*/ 221 h 10375"/>
              <a:gd name="connsiteX0" fmla="*/ 13150 w 13224"/>
              <a:gd name="connsiteY0" fmla="*/ 10201 h 10201"/>
              <a:gd name="connsiteX1" fmla="*/ 13150 w 13224"/>
              <a:gd name="connsiteY1" fmla="*/ 10201 h 10201"/>
              <a:gd name="connsiteX2" fmla="*/ 13149 w 13224"/>
              <a:gd name="connsiteY2" fmla="*/ 8485 h 10201"/>
              <a:gd name="connsiteX3" fmla="*/ 12705 w 13224"/>
              <a:gd name="connsiteY3" fmla="*/ 5249 h 10201"/>
              <a:gd name="connsiteX4" fmla="*/ 7954 w 13224"/>
              <a:gd name="connsiteY4" fmla="*/ 559 h 10201"/>
              <a:gd name="connsiteX5" fmla="*/ 0 w 13224"/>
              <a:gd name="connsiteY5" fmla="*/ 47 h 10201"/>
              <a:gd name="connsiteX0" fmla="*/ 13150 w 13267"/>
              <a:gd name="connsiteY0" fmla="*/ 10154 h 10154"/>
              <a:gd name="connsiteX1" fmla="*/ 13150 w 13267"/>
              <a:gd name="connsiteY1" fmla="*/ 10154 h 10154"/>
              <a:gd name="connsiteX2" fmla="*/ 13149 w 13267"/>
              <a:gd name="connsiteY2" fmla="*/ 8438 h 10154"/>
              <a:gd name="connsiteX3" fmla="*/ 11550 w 13267"/>
              <a:gd name="connsiteY3" fmla="*/ 3838 h 10154"/>
              <a:gd name="connsiteX4" fmla="*/ 7954 w 13267"/>
              <a:gd name="connsiteY4" fmla="*/ 512 h 10154"/>
              <a:gd name="connsiteX5" fmla="*/ 0 w 13267"/>
              <a:gd name="connsiteY5" fmla="*/ 0 h 10154"/>
              <a:gd name="connsiteX0" fmla="*/ 13150 w 13267"/>
              <a:gd name="connsiteY0" fmla="*/ 10230 h 10230"/>
              <a:gd name="connsiteX1" fmla="*/ 13150 w 13267"/>
              <a:gd name="connsiteY1" fmla="*/ 10230 h 10230"/>
              <a:gd name="connsiteX2" fmla="*/ 13149 w 13267"/>
              <a:gd name="connsiteY2" fmla="*/ 8514 h 10230"/>
              <a:gd name="connsiteX3" fmla="*/ 11550 w 13267"/>
              <a:gd name="connsiteY3" fmla="*/ 3914 h 10230"/>
              <a:gd name="connsiteX4" fmla="*/ 7219 w 13267"/>
              <a:gd name="connsiteY4" fmla="*/ 361 h 10230"/>
              <a:gd name="connsiteX5" fmla="*/ 0 w 13267"/>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30 h 10230"/>
              <a:gd name="connsiteX1" fmla="*/ 13150 w 13161"/>
              <a:gd name="connsiteY1" fmla="*/ 10230 h 10230"/>
              <a:gd name="connsiteX2" fmla="*/ 12992 w 13161"/>
              <a:gd name="connsiteY2" fmla="*/ 7302 h 10230"/>
              <a:gd name="connsiteX3" fmla="*/ 11550 w 13161"/>
              <a:gd name="connsiteY3" fmla="*/ 3914 h 10230"/>
              <a:gd name="connsiteX4" fmla="*/ 7219 w 13161"/>
              <a:gd name="connsiteY4" fmla="*/ 361 h 10230"/>
              <a:gd name="connsiteX5" fmla="*/ 0 w 13161"/>
              <a:gd name="connsiteY5" fmla="*/ 76 h 10230"/>
              <a:gd name="connsiteX0" fmla="*/ 13150 w 13161"/>
              <a:gd name="connsiteY0" fmla="*/ 10225 h 10225"/>
              <a:gd name="connsiteX1" fmla="*/ 13150 w 13161"/>
              <a:gd name="connsiteY1" fmla="*/ 10225 h 10225"/>
              <a:gd name="connsiteX2" fmla="*/ 12992 w 13161"/>
              <a:gd name="connsiteY2" fmla="*/ 7297 h 10225"/>
              <a:gd name="connsiteX3" fmla="*/ 11550 w 13161"/>
              <a:gd name="connsiteY3" fmla="*/ 3909 h 10225"/>
              <a:gd name="connsiteX4" fmla="*/ 7219 w 13161"/>
              <a:gd name="connsiteY4" fmla="*/ 356 h 10225"/>
              <a:gd name="connsiteX5" fmla="*/ 0 w 13161"/>
              <a:gd name="connsiteY5" fmla="*/ 71 h 10225"/>
              <a:gd name="connsiteX0" fmla="*/ 13150 w 13174"/>
              <a:gd name="connsiteY0" fmla="*/ 10245 h 10245"/>
              <a:gd name="connsiteX1" fmla="*/ 13150 w 13174"/>
              <a:gd name="connsiteY1" fmla="*/ 10245 h 10245"/>
              <a:gd name="connsiteX2" fmla="*/ 12992 w 13174"/>
              <a:gd name="connsiteY2" fmla="*/ 7317 h 10245"/>
              <a:gd name="connsiteX3" fmla="*/ 11340 w 13174"/>
              <a:gd name="connsiteY3" fmla="*/ 4156 h 10245"/>
              <a:gd name="connsiteX4" fmla="*/ 7219 w 13174"/>
              <a:gd name="connsiteY4" fmla="*/ 376 h 10245"/>
              <a:gd name="connsiteX5" fmla="*/ 0 w 13174"/>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 name="connsiteX0" fmla="*/ 13150 w 13150"/>
              <a:gd name="connsiteY0" fmla="*/ 10245 h 10245"/>
              <a:gd name="connsiteX1" fmla="*/ 13150 w 13150"/>
              <a:gd name="connsiteY1" fmla="*/ 10245 h 10245"/>
              <a:gd name="connsiteX2" fmla="*/ 12782 w 13150"/>
              <a:gd name="connsiteY2" fmla="*/ 7544 h 10245"/>
              <a:gd name="connsiteX3" fmla="*/ 11340 w 13150"/>
              <a:gd name="connsiteY3" fmla="*/ 4156 h 10245"/>
              <a:gd name="connsiteX4" fmla="*/ 7219 w 13150"/>
              <a:gd name="connsiteY4" fmla="*/ 376 h 10245"/>
              <a:gd name="connsiteX5" fmla="*/ 0 w 13150"/>
              <a:gd name="connsiteY5" fmla="*/ 91 h 1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50" h="10245">
                <a:moveTo>
                  <a:pt x="13150" y="10245"/>
                </a:moveTo>
                <a:lnTo>
                  <a:pt x="13150" y="10245"/>
                </a:lnTo>
                <a:cubicBezTo>
                  <a:pt x="13089" y="9795"/>
                  <a:pt x="13031" y="8559"/>
                  <a:pt x="12782" y="7544"/>
                </a:cubicBezTo>
                <a:cubicBezTo>
                  <a:pt x="12530" y="6516"/>
                  <a:pt x="12057" y="5578"/>
                  <a:pt x="11340" y="4156"/>
                </a:cubicBezTo>
                <a:cubicBezTo>
                  <a:pt x="10659" y="2806"/>
                  <a:pt x="9109" y="1054"/>
                  <a:pt x="7219" y="376"/>
                </a:cubicBezTo>
                <a:cubicBezTo>
                  <a:pt x="5329" y="-302"/>
                  <a:pt x="2056" y="155"/>
                  <a:pt x="0" y="91"/>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Times" charset="0"/>
              <a:ea typeface="ＭＳ Ｐゴシック" charset="0"/>
            </a:endParaRPr>
          </a:p>
        </p:txBody>
      </p:sp>
      <p:cxnSp>
        <p:nvCxnSpPr>
          <p:cNvPr id="80" name="Straight Connector 79"/>
          <p:cNvCxnSpPr>
            <a:stCxn id="78" idx="0"/>
          </p:cNvCxnSpPr>
          <p:nvPr/>
        </p:nvCxnSpPr>
        <p:spPr bwMode="auto">
          <a:xfrm>
            <a:off x="17809758" y="10844563"/>
            <a:ext cx="551" cy="6842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98" name="Picture 97">
            <a:extLst>
              <a:ext uri="{FF2B5EF4-FFF2-40B4-BE49-F238E27FC236}">
                <a16:creationId xmlns:a16="http://schemas.microsoft.com/office/drawing/2014/main" id="{DB6A1CF7-CE55-4F45-8FBC-9220F7D5BAB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515591">
            <a:off x="8982000" y="6277819"/>
            <a:ext cx="315213" cy="314643"/>
          </a:xfrm>
          <a:prstGeom prst="rect">
            <a:avLst/>
          </a:prstGeom>
        </p:spPr>
      </p:pic>
      <p:sp>
        <p:nvSpPr>
          <p:cNvPr id="99" name="Rounded Rectangle 7 1 2">
            <a:extLst>
              <a:ext uri="{FF2B5EF4-FFF2-40B4-BE49-F238E27FC236}">
                <a16:creationId xmlns:a16="http://schemas.microsoft.com/office/drawing/2014/main" id="{0284F8D5-6474-4BF1-BAD4-F0EDF4BFC804}"/>
              </a:ext>
            </a:extLst>
          </p:cNvPr>
          <p:cNvSpPr/>
          <p:nvPr/>
        </p:nvSpPr>
        <p:spPr>
          <a:xfrm>
            <a:off x="7587047" y="5196794"/>
            <a:ext cx="1980110"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2" name="Picture 101">
            <a:extLst>
              <a:ext uri="{FF2B5EF4-FFF2-40B4-BE49-F238E27FC236}">
                <a16:creationId xmlns:a16="http://schemas.microsoft.com/office/drawing/2014/main" id="{B2EE055D-C1B3-4111-A2D7-3CD31EED7E3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200000">
            <a:off x="8886975" y="4563838"/>
            <a:ext cx="315213" cy="314643"/>
          </a:xfrm>
          <a:prstGeom prst="rect">
            <a:avLst/>
          </a:prstGeom>
        </p:spPr>
      </p:pic>
      <p:sp>
        <p:nvSpPr>
          <p:cNvPr id="103" name="Rounded Rectangle 7 1 3">
            <a:extLst>
              <a:ext uri="{FF2B5EF4-FFF2-40B4-BE49-F238E27FC236}">
                <a16:creationId xmlns:a16="http://schemas.microsoft.com/office/drawing/2014/main" id="{B3DBA083-7DC8-4074-A68A-B05046D6F488}"/>
              </a:ext>
            </a:extLst>
          </p:cNvPr>
          <p:cNvSpPr/>
          <p:nvPr/>
        </p:nvSpPr>
        <p:spPr>
          <a:xfrm>
            <a:off x="7877025" y="3549074"/>
            <a:ext cx="1389469" cy="1137945"/>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0" name="Picture 109">
            <a:extLst>
              <a:ext uri="{FF2B5EF4-FFF2-40B4-BE49-F238E27FC236}">
                <a16:creationId xmlns:a16="http://schemas.microsoft.com/office/drawing/2014/main" id="{95B6D13C-A7ED-4F23-ACBB-A30CFAEC763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630394">
            <a:off x="10351045" y="2755187"/>
            <a:ext cx="315213" cy="314643"/>
          </a:xfrm>
          <a:prstGeom prst="rect">
            <a:avLst/>
          </a:prstGeom>
        </p:spPr>
      </p:pic>
      <p:sp>
        <p:nvSpPr>
          <p:cNvPr id="111" name="Rounded Rectangle 7 1 5 1">
            <a:extLst>
              <a:ext uri="{FF2B5EF4-FFF2-40B4-BE49-F238E27FC236}">
                <a16:creationId xmlns:a16="http://schemas.microsoft.com/office/drawing/2014/main" id="{FAC5D85B-D365-4189-8E81-BD67AA5F3475}"/>
              </a:ext>
            </a:extLst>
          </p:cNvPr>
          <p:cNvSpPr/>
          <p:nvPr/>
        </p:nvSpPr>
        <p:spPr>
          <a:xfrm>
            <a:off x="8985451" y="1650475"/>
            <a:ext cx="2007903" cy="1178783"/>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1" name="Picture 130">
            <a:extLst>
              <a:ext uri="{FF2B5EF4-FFF2-40B4-BE49-F238E27FC236}">
                <a16:creationId xmlns:a16="http://schemas.microsoft.com/office/drawing/2014/main" id="{D200750B-04E0-406A-B6E5-9BF0E7841DB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16630394">
            <a:off x="6449091" y="2778139"/>
            <a:ext cx="315213" cy="314643"/>
          </a:xfrm>
          <a:prstGeom prst="rect">
            <a:avLst/>
          </a:prstGeom>
        </p:spPr>
      </p:pic>
      <p:sp>
        <p:nvSpPr>
          <p:cNvPr id="132" name="Rounded Rectangle 7 1 1 2">
            <a:extLst>
              <a:ext uri="{FF2B5EF4-FFF2-40B4-BE49-F238E27FC236}">
                <a16:creationId xmlns:a16="http://schemas.microsoft.com/office/drawing/2014/main" id="{715D0BC3-BF40-4C63-A4C4-CA1BF1246569}"/>
              </a:ext>
            </a:extLst>
          </p:cNvPr>
          <p:cNvSpPr/>
          <p:nvPr/>
        </p:nvSpPr>
        <p:spPr>
          <a:xfrm>
            <a:off x="5968314" y="1576139"/>
            <a:ext cx="2294231" cy="1278942"/>
          </a:xfrm>
          <a:prstGeom prst="roundRect">
            <a:avLst>
              <a:gd name="adj" fmla="val 41209"/>
            </a:avLst>
          </a:prstGeom>
          <a:solidFill>
            <a:srgbClr val="00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cxnSp>
        <p:nvCxnSpPr>
          <p:cNvPr id="53" name="Connector: Curved 52">
            <a:extLst>
              <a:ext uri="{FF2B5EF4-FFF2-40B4-BE49-F238E27FC236}">
                <a16:creationId xmlns:a16="http://schemas.microsoft.com/office/drawing/2014/main" id="{E6E547F5-1F89-45C5-B373-C5CA3EA78E6A}"/>
              </a:ext>
            </a:extLst>
          </p:cNvPr>
          <p:cNvCxnSpPr>
            <a:cxnSpLocks/>
            <a:stCxn id="132" idx="2"/>
            <a:endCxn id="103" idx="1"/>
          </p:cNvCxnSpPr>
          <p:nvPr/>
        </p:nvCxnSpPr>
        <p:spPr bwMode="auto">
          <a:xfrm rot="16200000" flipH="1">
            <a:off x="6864744" y="3105766"/>
            <a:ext cx="1262966" cy="761595"/>
          </a:xfrm>
          <a:prstGeom prst="curvedConnector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0" name="Straight Arrow Connector 259">
            <a:extLst>
              <a:ext uri="{FF2B5EF4-FFF2-40B4-BE49-F238E27FC236}">
                <a16:creationId xmlns:a16="http://schemas.microsoft.com/office/drawing/2014/main" id="{ABBC87C4-BF14-40C1-B809-F2EBC458F6B5}"/>
              </a:ext>
            </a:extLst>
          </p:cNvPr>
          <p:cNvCxnSpPr>
            <a:cxnSpLocks/>
          </p:cNvCxnSpPr>
          <p:nvPr/>
        </p:nvCxnSpPr>
        <p:spPr bwMode="auto">
          <a:xfrm>
            <a:off x="8522006" y="4699302"/>
            <a:ext cx="5342" cy="509775"/>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Curved Connector 17"/>
          <p:cNvCxnSpPr>
            <a:cxnSpLocks/>
            <a:stCxn id="132" idx="1"/>
            <a:endCxn id="99" idx="1"/>
          </p:cNvCxnSpPr>
          <p:nvPr/>
        </p:nvCxnSpPr>
        <p:spPr bwMode="auto">
          <a:xfrm rot="10800000" flipH="1" flipV="1">
            <a:off x="5968313" y="2215609"/>
            <a:ext cx="1618733" cy="3550157"/>
          </a:xfrm>
          <a:prstGeom prst="curvedConnector3">
            <a:avLst>
              <a:gd name="adj1" fmla="val -40840"/>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7" name="Picture 6">
            <a:extLst>
              <a:ext uri="{FF2B5EF4-FFF2-40B4-BE49-F238E27FC236}">
                <a16:creationId xmlns:a16="http://schemas.microsoft.com/office/drawing/2014/main" id="{23305D8A-392D-45F2-90A9-D7AA77348C51}"/>
              </a:ext>
            </a:extLst>
          </p:cNvPr>
          <p:cNvPicPr>
            <a:picLocks noChangeAspect="1"/>
          </p:cNvPicPr>
          <p:nvPr>
            <p:custDataLst>
              <p:tags r:id="rId1"/>
            </p:custDataLst>
          </p:nvPr>
        </p:nvPicPr>
        <p:blipFill>
          <a:blip r:embed="rId11"/>
          <a:stretch>
            <a:fillRect/>
          </a:stretch>
        </p:blipFill>
        <p:spPr>
          <a:xfrm>
            <a:off x="9297583" y="1867439"/>
            <a:ext cx="1430362" cy="719270"/>
          </a:xfrm>
          <a:prstGeom prst="rect">
            <a:avLst/>
          </a:prstGeom>
        </p:spPr>
      </p:pic>
      <p:pic>
        <p:nvPicPr>
          <p:cNvPr id="5" name="Picture 4">
            <a:extLst>
              <a:ext uri="{FF2B5EF4-FFF2-40B4-BE49-F238E27FC236}">
                <a16:creationId xmlns:a16="http://schemas.microsoft.com/office/drawing/2014/main" id="{05C66F61-9A6A-474D-B713-8527153B7AC6}"/>
              </a:ext>
            </a:extLst>
          </p:cNvPr>
          <p:cNvPicPr>
            <a:picLocks noChangeAspect="1"/>
          </p:cNvPicPr>
          <p:nvPr>
            <p:custDataLst>
              <p:tags r:id="rId2"/>
            </p:custDataLst>
          </p:nvPr>
        </p:nvPicPr>
        <p:blipFill>
          <a:blip r:embed="rId12"/>
          <a:stretch>
            <a:fillRect/>
          </a:stretch>
        </p:blipFill>
        <p:spPr>
          <a:xfrm>
            <a:off x="6109576" y="1988114"/>
            <a:ext cx="1979445" cy="523105"/>
          </a:xfrm>
          <a:prstGeom prst="rect">
            <a:avLst/>
          </a:prstGeom>
        </p:spPr>
      </p:pic>
      <p:pic>
        <p:nvPicPr>
          <p:cNvPr id="71" name="Picture 70">
            <a:extLst>
              <a:ext uri="{FF2B5EF4-FFF2-40B4-BE49-F238E27FC236}">
                <a16:creationId xmlns:a16="http://schemas.microsoft.com/office/drawing/2014/main" id="{FB756AC3-F1D5-4C43-ACFA-4433A11DE583}"/>
              </a:ext>
            </a:extLst>
          </p:cNvPr>
          <p:cNvPicPr>
            <a:picLocks noChangeAspect="1"/>
          </p:cNvPicPr>
          <p:nvPr>
            <p:custDataLst>
              <p:tags r:id="rId3"/>
            </p:custDataLst>
          </p:nvPr>
        </p:nvPicPr>
        <p:blipFill>
          <a:blip r:embed="rId13"/>
          <a:stretch>
            <a:fillRect/>
          </a:stretch>
        </p:blipFill>
        <p:spPr>
          <a:xfrm>
            <a:off x="8032979" y="3873243"/>
            <a:ext cx="1125736" cy="505870"/>
          </a:xfrm>
          <a:prstGeom prst="rect">
            <a:avLst/>
          </a:prstGeom>
        </p:spPr>
      </p:pic>
      <p:pic>
        <p:nvPicPr>
          <p:cNvPr id="9" name="Picture 8">
            <a:extLst>
              <a:ext uri="{FF2B5EF4-FFF2-40B4-BE49-F238E27FC236}">
                <a16:creationId xmlns:a16="http://schemas.microsoft.com/office/drawing/2014/main" id="{60A60D2E-9A99-4988-8312-0AD00EAA49E9}"/>
              </a:ext>
            </a:extLst>
          </p:cNvPr>
          <p:cNvPicPr>
            <a:picLocks noChangeAspect="1"/>
          </p:cNvPicPr>
          <p:nvPr>
            <p:custDataLst>
              <p:tags r:id="rId4"/>
            </p:custDataLst>
          </p:nvPr>
        </p:nvPicPr>
        <p:blipFill>
          <a:blip r:embed="rId14"/>
          <a:stretch>
            <a:fillRect/>
          </a:stretch>
        </p:blipFill>
        <p:spPr>
          <a:xfrm>
            <a:off x="7854149" y="5502539"/>
            <a:ext cx="1449338" cy="527708"/>
          </a:xfrm>
          <a:prstGeom prst="rect">
            <a:avLst/>
          </a:prstGeom>
        </p:spPr>
      </p:pic>
      <p:cxnSp>
        <p:nvCxnSpPr>
          <p:cNvPr id="39" name="Connector: Curved 38">
            <a:extLst>
              <a:ext uri="{FF2B5EF4-FFF2-40B4-BE49-F238E27FC236}">
                <a16:creationId xmlns:a16="http://schemas.microsoft.com/office/drawing/2014/main" id="{ACB5151A-B8F7-4581-B38F-359EFC8DD491}"/>
              </a:ext>
            </a:extLst>
          </p:cNvPr>
          <p:cNvCxnSpPr>
            <a:cxnSpLocks/>
          </p:cNvCxnSpPr>
          <p:nvPr/>
        </p:nvCxnSpPr>
        <p:spPr bwMode="auto">
          <a:xfrm flipV="1">
            <a:off x="9584990" y="2452443"/>
            <a:ext cx="1444030" cy="3105989"/>
          </a:xfrm>
          <a:prstGeom prst="curvedConnector3">
            <a:avLst>
              <a:gd name="adj1" fmla="val 128667"/>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107" name="Picture 106">
            <a:extLst>
              <a:ext uri="{FF2B5EF4-FFF2-40B4-BE49-F238E27FC236}">
                <a16:creationId xmlns:a16="http://schemas.microsoft.com/office/drawing/2014/main" id="{E949F13C-07A3-4FEC-9644-838144F73545}"/>
              </a:ext>
            </a:extLst>
          </p:cNvPr>
          <p:cNvPicPr>
            <a:picLocks noChangeAspect="1"/>
          </p:cNvPicPr>
          <p:nvPr>
            <p:custDataLst>
              <p:tags r:id="rId5"/>
            </p:custDataLst>
          </p:nvPr>
        </p:nvPicPr>
        <p:blipFill>
          <a:blip r:embed="rId15"/>
          <a:stretch>
            <a:fillRect/>
          </a:stretch>
        </p:blipFill>
        <p:spPr>
          <a:xfrm>
            <a:off x="6709347" y="3585900"/>
            <a:ext cx="527340" cy="160622"/>
          </a:xfrm>
          <a:prstGeom prst="rect">
            <a:avLst/>
          </a:prstGeom>
        </p:spPr>
      </p:pic>
      <p:pic>
        <p:nvPicPr>
          <p:cNvPr id="108" name="Picture 107">
            <a:extLst>
              <a:ext uri="{FF2B5EF4-FFF2-40B4-BE49-F238E27FC236}">
                <a16:creationId xmlns:a16="http://schemas.microsoft.com/office/drawing/2014/main" id="{428AC634-6DBF-4508-8058-25D627A428C7}"/>
              </a:ext>
            </a:extLst>
          </p:cNvPr>
          <p:cNvPicPr>
            <a:picLocks noChangeAspect="1"/>
          </p:cNvPicPr>
          <p:nvPr>
            <p:custDataLst>
              <p:tags r:id="rId6"/>
            </p:custDataLst>
          </p:nvPr>
        </p:nvPicPr>
        <p:blipFill>
          <a:blip r:embed="rId16"/>
          <a:stretch>
            <a:fillRect/>
          </a:stretch>
        </p:blipFill>
        <p:spPr>
          <a:xfrm>
            <a:off x="7905082" y="4844425"/>
            <a:ext cx="527340" cy="160622"/>
          </a:xfrm>
          <a:prstGeom prst="rect">
            <a:avLst/>
          </a:prstGeom>
        </p:spPr>
      </p:pic>
      <p:pic>
        <p:nvPicPr>
          <p:cNvPr id="58" name="Picture 57">
            <a:extLst>
              <a:ext uri="{FF2B5EF4-FFF2-40B4-BE49-F238E27FC236}">
                <a16:creationId xmlns:a16="http://schemas.microsoft.com/office/drawing/2014/main" id="{0FE79C6E-A35F-47FE-92B7-CA1E8DC8E4DF}"/>
              </a:ext>
            </a:extLst>
          </p:cNvPr>
          <p:cNvPicPr>
            <a:picLocks noChangeAspect="1"/>
          </p:cNvPicPr>
          <p:nvPr>
            <p:custDataLst>
              <p:tags r:id="rId7"/>
            </p:custDataLst>
          </p:nvPr>
        </p:nvPicPr>
        <p:blipFill>
          <a:blip r:embed="rId17"/>
          <a:stretch>
            <a:fillRect/>
          </a:stretch>
        </p:blipFill>
        <p:spPr>
          <a:xfrm>
            <a:off x="6404542" y="5887893"/>
            <a:ext cx="527340" cy="160622"/>
          </a:xfrm>
          <a:prstGeom prst="rect">
            <a:avLst/>
          </a:prstGeom>
        </p:spPr>
      </p:pic>
      <p:sp>
        <p:nvSpPr>
          <p:cNvPr id="3" name="TextBox 2">
            <a:extLst>
              <a:ext uri="{FF2B5EF4-FFF2-40B4-BE49-F238E27FC236}">
                <a16:creationId xmlns:a16="http://schemas.microsoft.com/office/drawing/2014/main" id="{AA138063-887E-4ACD-A44F-0A5B35AE14C9}"/>
              </a:ext>
            </a:extLst>
          </p:cNvPr>
          <p:cNvSpPr txBox="1"/>
          <p:nvPr/>
        </p:nvSpPr>
        <p:spPr>
          <a:xfrm>
            <a:off x="501595" y="1576139"/>
            <a:ext cx="4743811" cy="4708981"/>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000" dirty="0">
                <a:latin typeface="+mj-lt"/>
                <a:cs typeface="Times New Roman" panose="02020603050405020304" pitchFamily="18" charset="0"/>
              </a:rPr>
              <a:t>Define continuous dynamics model</a:t>
            </a:r>
          </a:p>
          <a:p>
            <a:pPr marL="342900" indent="-342900">
              <a:spcBef>
                <a:spcPts val="600"/>
              </a:spcBef>
              <a:buFont typeface="Arial" panose="020B0604020202020204" pitchFamily="34" charset="0"/>
              <a:buChar char="•"/>
            </a:pPr>
            <a:r>
              <a:rPr lang="en-US" sz="2000" dirty="0">
                <a:latin typeface="+mj-lt"/>
                <a:cs typeface="Times New Roman" panose="02020603050405020304" pitchFamily="18" charset="0"/>
              </a:rPr>
              <a:t>Discrete state probabilistic classification model</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Summary Stats</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Logistic Regression</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Gap acceptance Probability distribution</a:t>
            </a:r>
          </a:p>
          <a:p>
            <a:pPr marL="800100" lvl="1" indent="-342900">
              <a:spcBef>
                <a:spcPts val="600"/>
              </a:spcBef>
              <a:buFont typeface="Arial" panose="020B0604020202020204" pitchFamily="34" charset="0"/>
              <a:buChar char="•"/>
            </a:pPr>
            <a:r>
              <a:rPr lang="en-US" sz="2000" dirty="0">
                <a:latin typeface="+mj-lt"/>
                <a:cs typeface="Times New Roman" panose="02020603050405020304" pitchFamily="18" charset="0"/>
              </a:rPr>
              <a:t>Time Series</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ARMA</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Neural Network</a:t>
            </a:r>
          </a:p>
          <a:p>
            <a:pPr marL="1257300" lvl="2" indent="-342900">
              <a:spcBef>
                <a:spcPts val="600"/>
              </a:spcBef>
              <a:buFont typeface="Arial" panose="020B0604020202020204" pitchFamily="34" charset="0"/>
              <a:buChar char="•"/>
            </a:pPr>
            <a:r>
              <a:rPr lang="en-US" sz="2000" dirty="0">
                <a:latin typeface="+mj-lt"/>
                <a:cs typeface="Times New Roman" panose="02020603050405020304" pitchFamily="18" charset="0"/>
              </a:rPr>
              <a:t>RNN - LSTM</a:t>
            </a:r>
          </a:p>
          <a:p>
            <a:pPr marL="800100" lvl="1" indent="-342900">
              <a:buFont typeface="Arial" panose="020B0604020202020204" pitchFamily="34" charset="0"/>
              <a:buChar char="•"/>
            </a:pPr>
            <a:endParaRPr lang="en-US" sz="2000" dirty="0">
              <a:latin typeface="+mj-lt"/>
              <a:cs typeface="Times New Roman" panose="02020603050405020304" pitchFamily="18" charset="0"/>
            </a:endParaRPr>
          </a:p>
          <a:p>
            <a:pPr marL="342900" indent="-342900">
              <a:buFont typeface="Arial" panose="020B0604020202020204" pitchFamily="34" charset="0"/>
              <a:buChar char="•"/>
            </a:pPr>
            <a:endParaRPr lang="en-US" sz="2000" dirty="0">
              <a:latin typeface="+mj-lt"/>
              <a:cs typeface="Times New Roman" panose="02020603050405020304" pitchFamily="18" charset="0"/>
            </a:endParaRPr>
          </a:p>
        </p:txBody>
      </p:sp>
    </p:spTree>
    <p:extLst>
      <p:ext uri="{BB962C8B-B14F-4D97-AF65-F5344CB8AC3E}">
        <p14:creationId xmlns:p14="http://schemas.microsoft.com/office/powerpoint/2010/main" val="35685249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5AE4-E5CA-4E03-BE16-749E83728E90}"/>
              </a:ext>
            </a:extLst>
          </p:cNvPr>
          <p:cNvSpPr>
            <a:spLocks noGrp="1"/>
          </p:cNvSpPr>
          <p:nvPr>
            <p:ph type="title"/>
          </p:nvPr>
        </p:nvSpPr>
        <p:spPr/>
        <p:txBody>
          <a:bodyPr/>
          <a:lstStyle/>
          <a:p>
            <a:r>
              <a:rPr lang="en-IN" dirty="0"/>
              <a:t>Methodology</a:t>
            </a:r>
            <a:endParaRPr lang="en-US" dirty="0"/>
          </a:p>
        </p:txBody>
      </p:sp>
      <p:sp>
        <p:nvSpPr>
          <p:cNvPr id="3" name="Content Placeholder 2">
            <a:extLst>
              <a:ext uri="{FF2B5EF4-FFF2-40B4-BE49-F238E27FC236}">
                <a16:creationId xmlns:a16="http://schemas.microsoft.com/office/drawing/2014/main" id="{5DF53E8A-5D1E-4B44-AA92-00FC15B9CB9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7140859-36B1-46CA-869E-D1A5B65B3D07}"/>
              </a:ext>
            </a:extLst>
          </p:cNvPr>
          <p:cNvSpPr>
            <a:spLocks noGrp="1"/>
          </p:cNvSpPr>
          <p:nvPr>
            <p:ph type="sldNum" sz="quarter" idx="12"/>
          </p:nvPr>
        </p:nvSpPr>
        <p:spPr/>
        <p:txBody>
          <a:bodyPr/>
          <a:lstStyle/>
          <a:p>
            <a:fld id="{4CA3CF94-37B0-4BC7-9FC8-223A9539BF73}" type="slidenum">
              <a:rPr lang="en-US" altLang="en-US" smtClean="0"/>
              <a:pPr/>
              <a:t>60</a:t>
            </a:fld>
            <a:endParaRPr lang="en-US" altLang="en-US"/>
          </a:p>
        </p:txBody>
      </p:sp>
    </p:spTree>
    <p:extLst>
      <p:ext uri="{BB962C8B-B14F-4D97-AF65-F5344CB8AC3E}">
        <p14:creationId xmlns:p14="http://schemas.microsoft.com/office/powerpoint/2010/main" val="841827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Gap parameter Distribution</a:t>
            </a:r>
            <a:endParaRPr lang="en-US" dirty="0"/>
          </a:p>
        </p:txBody>
      </p:sp>
      <p:sp>
        <p:nvSpPr>
          <p:cNvPr id="3" name="Content Placeholder 2">
            <a:extLst>
              <a:ext uri="{FF2B5EF4-FFF2-40B4-BE49-F238E27FC236}">
                <a16:creationId xmlns:a16="http://schemas.microsoft.com/office/drawing/2014/main" id="{4A87B8AE-275F-4761-9DF4-81AE9730F0D4}"/>
              </a:ext>
            </a:extLst>
          </p:cNvPr>
          <p:cNvSpPr>
            <a:spLocks noGrp="1"/>
          </p:cNvSpPr>
          <p:nvPr>
            <p:ph idx="1"/>
          </p:nvPr>
        </p:nvSpPr>
        <p:spPr/>
        <p:txBody>
          <a:bodyPr/>
          <a:lstStyle/>
          <a:p>
            <a:r>
              <a:rPr lang="en-IN" sz="1600" b="0" dirty="0"/>
              <a:t>Total gaps = 2932</a:t>
            </a:r>
          </a:p>
          <a:p>
            <a:r>
              <a:rPr lang="en-IN" sz="1600" b="0" dirty="0"/>
              <a:t>Remove negative gaps, gaps with small vehicle velocity (0.5 m/s), N = 2805</a:t>
            </a:r>
          </a:p>
          <a:p>
            <a:r>
              <a:rPr lang="en-IN" sz="1600" b="0" dirty="0"/>
              <a:t>Boxplot</a:t>
            </a:r>
          </a:p>
          <a:p>
            <a:pPr lvl="1"/>
            <a:r>
              <a:rPr lang="en-IN" sz="1600" b="0" dirty="0"/>
              <a:t>Lower limit = 0</a:t>
            </a:r>
          </a:p>
          <a:p>
            <a:pPr lvl="1"/>
            <a:r>
              <a:rPr lang="en-IN" sz="1600" b="0" dirty="0"/>
              <a:t>Upper limit = 10.78 s</a:t>
            </a:r>
          </a:p>
          <a:p>
            <a:r>
              <a:rPr lang="en-US" sz="1600" b="0" dirty="0"/>
              <a:t>Remove gaps greater than 10.78 s, N = 2655</a:t>
            </a:r>
          </a:p>
          <a:p>
            <a:pPr lvl="1"/>
            <a:r>
              <a:rPr lang="en-US" sz="1600" b="0" dirty="0"/>
              <a:t>Accepted Gaps = 480</a:t>
            </a:r>
          </a:p>
          <a:p>
            <a:pPr lvl="1"/>
            <a:r>
              <a:rPr lang="en-US" sz="1600" b="0" dirty="0"/>
              <a:t>Rejected Gaps = 2175</a:t>
            </a:r>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61</a:t>
            </a:fld>
            <a:endParaRPr lang="en-US" altLang="en-US"/>
          </a:p>
        </p:txBody>
      </p:sp>
      <p:pic>
        <p:nvPicPr>
          <p:cNvPr id="8" name="Picture 7" descr="A screenshot of a video game&#10;&#10;Description automatically generated">
            <a:extLst>
              <a:ext uri="{FF2B5EF4-FFF2-40B4-BE49-F238E27FC236}">
                <a16:creationId xmlns:a16="http://schemas.microsoft.com/office/drawing/2014/main" id="{F32460D6-43BE-49F6-B30D-E8519CAB2AE5}"/>
              </a:ext>
            </a:extLst>
          </p:cNvPr>
          <p:cNvPicPr>
            <a:picLocks noChangeAspect="1"/>
          </p:cNvPicPr>
          <p:nvPr/>
        </p:nvPicPr>
        <p:blipFill>
          <a:blip r:embed="rId2"/>
          <a:stretch>
            <a:fillRect/>
          </a:stretch>
        </p:blipFill>
        <p:spPr>
          <a:xfrm>
            <a:off x="6445859" y="2509900"/>
            <a:ext cx="5007410" cy="3755557"/>
          </a:xfrm>
          <a:prstGeom prst="rect">
            <a:avLst/>
          </a:prstGeom>
        </p:spPr>
      </p:pic>
    </p:spTree>
    <p:extLst>
      <p:ext uri="{BB962C8B-B14F-4D97-AF65-F5344CB8AC3E}">
        <p14:creationId xmlns:p14="http://schemas.microsoft.com/office/powerpoint/2010/main" val="14800268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Gap Distribution</a:t>
            </a:r>
            <a:endParaRPr lang="en-US" dirty="0"/>
          </a:p>
        </p:txBody>
      </p:sp>
      <p:sp>
        <p:nvSpPr>
          <p:cNvPr id="3" name="Content Placeholder 2">
            <a:extLst>
              <a:ext uri="{FF2B5EF4-FFF2-40B4-BE49-F238E27FC236}">
                <a16:creationId xmlns:a16="http://schemas.microsoft.com/office/drawing/2014/main" id="{4A87B8AE-275F-4761-9DF4-81AE9730F0D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62</a:t>
            </a:fld>
            <a:endParaRPr lang="en-US" altLang="en-US"/>
          </a:p>
        </p:txBody>
      </p:sp>
    </p:spTree>
    <p:extLst>
      <p:ext uri="{BB962C8B-B14F-4D97-AF65-F5344CB8AC3E}">
        <p14:creationId xmlns:p14="http://schemas.microsoft.com/office/powerpoint/2010/main" val="830117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1323885312"/>
              </p:ext>
            </p:extLst>
          </p:nvPr>
        </p:nvGraphicFramePr>
        <p:xfrm>
          <a:off x="532435" y="1797245"/>
          <a:ext cx="6652136" cy="433324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F_cumwait</a:t>
                      </a:r>
                      <a:endParaRPr lang="en-US" sz="1600" dirty="0"/>
                    </a:p>
                  </a:txBody>
                  <a:tcPr/>
                </a:tc>
                <a:tc>
                  <a:txBody>
                    <a:bodyPr/>
                    <a:lstStyle/>
                    <a:p>
                      <a:r>
                        <a:rPr lang="en-IN" sz="1600" dirty="0"/>
                        <a:t>Cumulative wait time [s]</a:t>
                      </a:r>
                      <a:endParaRPr lang="en-US" sz="1600" dirty="0"/>
                    </a:p>
                  </a:txBody>
                  <a:tcPr/>
                </a:tc>
                <a:extLst>
                  <a:ext uri="{0D108BD9-81ED-4DB2-BD59-A6C34878D82A}">
                    <a16:rowId xmlns:a16="http://schemas.microsoft.com/office/drawing/2014/main" val="988521640"/>
                  </a:ext>
                </a:extLst>
              </a:tr>
              <a:tr h="370840">
                <a:tc>
                  <a:txBody>
                    <a:bodyPr/>
                    <a:lstStyle/>
                    <a:p>
                      <a:r>
                        <a:rPr lang="en-IN" sz="1600" dirty="0" err="1"/>
                        <a:t>F_pedSpeed</a:t>
                      </a:r>
                      <a:endParaRPr lang="en-US" sz="1600" dirty="0"/>
                    </a:p>
                  </a:txBody>
                  <a:tcPr/>
                </a:tc>
                <a:tc>
                  <a:txBody>
                    <a:bodyPr/>
                    <a:lstStyle/>
                    <a:p>
                      <a:r>
                        <a:rPr lang="en-IN" sz="1600" dirty="0"/>
                        <a:t>Pedestrian speed in the last one second [m/s]</a:t>
                      </a:r>
                    </a:p>
                  </a:txBody>
                  <a:tcPr/>
                </a:tc>
                <a:extLst>
                  <a:ext uri="{0D108BD9-81ED-4DB2-BD59-A6C34878D82A}">
                    <a16:rowId xmlns:a16="http://schemas.microsoft.com/office/drawing/2014/main" val="3474899427"/>
                  </a:ext>
                </a:extLst>
              </a:tr>
              <a:tr h="370840">
                <a:tc>
                  <a:txBody>
                    <a:bodyPr/>
                    <a:lstStyle/>
                    <a:p>
                      <a:r>
                        <a:rPr lang="en-IN" sz="1600" dirty="0" err="1"/>
                        <a:t>F_pedVehDist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F_DTCurb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a:t>F_DTCW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err="1"/>
                        <a:t>F_Gaze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F_VehSpeed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F_vehAcc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F_isSameDirection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63</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4154984"/>
          </a:xfrm>
          <a:prstGeom prst="rect">
            <a:avLst/>
          </a:prstGeom>
          <a:noFill/>
        </p:spPr>
        <p:txBody>
          <a:bodyPr wrap="square" rtlCol="0">
            <a:spAutoFit/>
          </a:bodyPr>
          <a:lstStyle/>
          <a:p>
            <a:pPr marL="342900" indent="-342900">
              <a:buFont typeface="Arial" panose="020B0604020202020204" pitchFamily="34" charset="0"/>
              <a:buChar char="•"/>
            </a:pPr>
            <a:r>
              <a:rPr lang="en-IN" dirty="0"/>
              <a:t>A gap is accepted when pedestrian starts to cross</a:t>
            </a:r>
          </a:p>
          <a:p>
            <a:pPr marL="342900" indent="-342900">
              <a:buFont typeface="Arial" panose="020B0604020202020204" pitchFamily="34" charset="0"/>
              <a:buChar char="•"/>
            </a:pPr>
            <a:r>
              <a:rPr lang="en-IN" dirty="0"/>
              <a:t>Jaywalking gaps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Accepted Gaps, n = 480</a:t>
            </a:r>
          </a:p>
          <a:p>
            <a:pPr marL="342900" indent="-342900">
              <a:buFont typeface="Arial" panose="020B0604020202020204" pitchFamily="34" charset="0"/>
              <a:buChar char="•"/>
            </a:pPr>
            <a:r>
              <a:rPr lang="en-IN" dirty="0"/>
              <a:t>Rejected Gaps, n = 2185</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US" dirty="0"/>
              <a:t>Accepted Gaps, n = 386</a:t>
            </a:r>
          </a:p>
          <a:p>
            <a:pPr marL="800100" lvl="1" indent="-342900">
              <a:buFont typeface="Arial" panose="020B0604020202020204" pitchFamily="34" charset="0"/>
              <a:buChar char="•"/>
            </a:pPr>
            <a:r>
              <a:rPr lang="en-US" dirty="0"/>
              <a:t>Rejected Gaps, n = 1746</a:t>
            </a:r>
          </a:p>
        </p:txBody>
      </p:sp>
    </p:spTree>
    <p:extLst>
      <p:ext uri="{BB962C8B-B14F-4D97-AF65-F5344CB8AC3E}">
        <p14:creationId xmlns:p14="http://schemas.microsoft.com/office/powerpoint/2010/main" val="11062059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64</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Accepted Gaps =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502321170"/>
              </p:ext>
            </p:extLst>
          </p:nvPr>
        </p:nvGraphicFramePr>
        <p:xfrm>
          <a:off x="690465" y="225068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9567369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65</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BootStrap_1, Accepted Gaps = 2 X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822162930"/>
              </p:ext>
            </p:extLst>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053968"/>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3871135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66</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BootStrap_2, Accepted Gaps = 3 X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3620328947"/>
              </p:ext>
            </p:extLst>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3260717"/>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22063141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67</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BootStrap_2, Accepted Gaps = 3 X 386, Rejected Gaps = 1746</a:t>
            </a:r>
          </a:p>
          <a:p>
            <a:r>
              <a:rPr lang="en-IN" dirty="0"/>
              <a:t>Cross-validation results</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1724964298"/>
              </p:ext>
            </p:extLst>
          </p:nvPr>
        </p:nvGraphicFramePr>
        <p:xfrm>
          <a:off x="662473" y="2142284"/>
          <a:ext cx="10473399" cy="4082040"/>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Removed Feature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510255">
                <a:tc>
                  <a:txBody>
                    <a:bodyPr/>
                    <a:lstStyle/>
                    <a:p>
                      <a:pPr algn="ctr" fontAlgn="b"/>
                      <a:r>
                        <a:rPr lang="en-IN" sz="1800" b="0" i="0" u="none" strike="noStrike" dirty="0" err="1">
                          <a:solidFill>
                            <a:srgbClr val="000000"/>
                          </a:solidFill>
                          <a:effectLst/>
                          <a:latin typeface="+mn-lt"/>
                        </a:rPr>
                        <a:t>Veh</a:t>
                      </a:r>
                      <a:r>
                        <a:rPr lang="en-IN" sz="1800" b="0" i="0" u="none" strike="noStrike" dirty="0">
                          <a:solidFill>
                            <a:srgbClr val="000000"/>
                          </a:solidFill>
                          <a:effectLst/>
                          <a:latin typeface="+mn-lt"/>
                        </a:rPr>
                        <a:t>-Ped distance</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1070103"/>
                  </a:ext>
                </a:extLst>
              </a:tr>
              <a:tr h="510255">
                <a:tc>
                  <a:txBody>
                    <a:bodyPr/>
                    <a:lstStyle/>
                    <a:p>
                      <a:pPr algn="ctr" fontAlgn="b"/>
                      <a:r>
                        <a:rPr lang="en-IN" sz="1800" b="0" i="0" u="none" strike="noStrike" dirty="0">
                          <a:solidFill>
                            <a:srgbClr val="000000"/>
                          </a:solidFill>
                          <a:effectLst/>
                          <a:latin typeface="+mn-lt"/>
                        </a:rPr>
                        <a:t>DT Curb</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14570679"/>
                  </a:ext>
                </a:extLst>
              </a:tr>
              <a:tr h="510255">
                <a:tc>
                  <a:txBody>
                    <a:bodyPr/>
                    <a:lstStyle/>
                    <a:p>
                      <a:pPr algn="ctr" fontAlgn="b"/>
                      <a:r>
                        <a:rPr lang="en-IN" sz="1800" b="0" i="0" u="none" strike="noStrike" dirty="0">
                          <a:solidFill>
                            <a:srgbClr val="000000"/>
                          </a:solidFill>
                          <a:effectLst/>
                          <a:latin typeface="+mn-lt"/>
                        </a:rPr>
                        <a:t>DT Crosswalk</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5336630"/>
                  </a:ext>
                </a:extLst>
              </a:tr>
              <a:tr h="510255">
                <a:tc>
                  <a:txBody>
                    <a:bodyPr/>
                    <a:lstStyle/>
                    <a:p>
                      <a:pPr algn="ctr" fontAlgn="b"/>
                      <a:r>
                        <a:rPr lang="en-IN" sz="1800" b="0" i="0" u="none" strike="noStrike" dirty="0">
                          <a:solidFill>
                            <a:srgbClr val="000000"/>
                          </a:solidFill>
                          <a:effectLst/>
                          <a:latin typeface="+mn-lt"/>
                        </a:rPr>
                        <a:t>Vehicle Speed</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08370727"/>
                  </a:ext>
                </a:extLst>
              </a:tr>
              <a:tr h="510255">
                <a:tc>
                  <a:txBody>
                    <a:bodyPr/>
                    <a:lstStyle/>
                    <a:p>
                      <a:pPr algn="ctr" fontAlgn="b"/>
                      <a:r>
                        <a:rPr lang="en-IN" sz="1800" b="0" i="0" u="none" strike="noStrike" dirty="0">
                          <a:solidFill>
                            <a:srgbClr val="000000"/>
                          </a:solidFill>
                          <a:effectLst/>
                          <a:latin typeface="+mn-lt"/>
                        </a:rPr>
                        <a:t>Pedestrian Speed</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9624405"/>
                  </a:ext>
                </a:extLst>
              </a:tr>
              <a:tr h="510255">
                <a:tc>
                  <a:txBody>
                    <a:bodyPr/>
                    <a:lstStyle/>
                    <a:p>
                      <a:pPr algn="ctr" fontAlgn="b"/>
                      <a:r>
                        <a:rPr lang="en-IN" sz="1800" b="0" i="0" u="none" strike="noStrike" dirty="0">
                          <a:solidFill>
                            <a:srgbClr val="000000"/>
                          </a:solidFill>
                          <a:effectLst/>
                          <a:latin typeface="+mn-lt"/>
                        </a:rPr>
                        <a:t>Cumulative Wait</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53347797"/>
                  </a:ext>
                </a:extLst>
              </a:tr>
              <a:tr h="510255">
                <a:tc>
                  <a:txBody>
                    <a:bodyPr/>
                    <a:lstStyle/>
                    <a:p>
                      <a:pPr algn="ctr" fontAlgn="b"/>
                      <a:r>
                        <a:rPr lang="en-IN" sz="1800" b="0" i="0" u="none" strike="noStrike" dirty="0">
                          <a:solidFill>
                            <a:srgbClr val="000000"/>
                          </a:solidFill>
                          <a:effectLst/>
                          <a:latin typeface="+mn-lt"/>
                        </a:rPr>
                        <a:t>Pedestrian Gaze</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0311587"/>
                  </a:ext>
                </a:extLst>
              </a:tr>
            </a:tbl>
          </a:graphicData>
        </a:graphic>
      </p:graphicFrame>
    </p:spTree>
    <p:extLst>
      <p:ext uri="{BB962C8B-B14F-4D97-AF65-F5344CB8AC3E}">
        <p14:creationId xmlns:p14="http://schemas.microsoft.com/office/powerpoint/2010/main" val="19583260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29A-3461-4378-A1C6-DB7D0911BEA3}"/>
              </a:ext>
            </a:extLst>
          </p:cNvPr>
          <p:cNvSpPr>
            <a:spLocks noGrp="1"/>
          </p:cNvSpPr>
          <p:nvPr>
            <p:ph type="title"/>
          </p:nvPr>
        </p:nvSpPr>
        <p:spPr/>
        <p:txBody>
          <a:bodyPr/>
          <a:lstStyle/>
          <a:p>
            <a:r>
              <a:rPr lang="en-IN" dirty="0"/>
              <a:t>Cross Intent parameter distribution</a:t>
            </a:r>
            <a:endParaRPr lang="en-US" dirty="0"/>
          </a:p>
        </p:txBody>
      </p:sp>
      <p:pic>
        <p:nvPicPr>
          <p:cNvPr id="6" name="Content Placeholder 5" descr="A screenshot of a video game&#10;&#10;Description automatically generated">
            <a:extLst>
              <a:ext uri="{FF2B5EF4-FFF2-40B4-BE49-F238E27FC236}">
                <a16:creationId xmlns:a16="http://schemas.microsoft.com/office/drawing/2014/main" id="{7E597838-2126-4719-8F19-830BB3FF8A9D}"/>
              </a:ext>
            </a:extLst>
          </p:cNvPr>
          <p:cNvPicPr>
            <a:picLocks noGrp="1" noChangeAspect="1"/>
          </p:cNvPicPr>
          <p:nvPr>
            <p:ph idx="1"/>
          </p:nvPr>
        </p:nvPicPr>
        <p:blipFill rotWithShape="1">
          <a:blip r:embed="rId2"/>
          <a:srcRect l="9826" r="7185" b="5618"/>
          <a:stretch/>
        </p:blipFill>
        <p:spPr>
          <a:xfrm>
            <a:off x="3116424" y="1328370"/>
            <a:ext cx="8892074" cy="4930016"/>
          </a:xfrm>
        </p:spPr>
      </p:pic>
      <p:sp>
        <p:nvSpPr>
          <p:cNvPr id="4" name="Slide Number Placeholder 3">
            <a:extLst>
              <a:ext uri="{FF2B5EF4-FFF2-40B4-BE49-F238E27FC236}">
                <a16:creationId xmlns:a16="http://schemas.microsoft.com/office/drawing/2014/main" id="{E0808118-0BC3-4A76-8508-AD1C98059131}"/>
              </a:ext>
            </a:extLst>
          </p:cNvPr>
          <p:cNvSpPr>
            <a:spLocks noGrp="1"/>
          </p:cNvSpPr>
          <p:nvPr>
            <p:ph type="sldNum" sz="quarter" idx="12"/>
          </p:nvPr>
        </p:nvSpPr>
        <p:spPr/>
        <p:txBody>
          <a:bodyPr/>
          <a:lstStyle/>
          <a:p>
            <a:fld id="{4CA3CF94-37B0-4BC7-9FC8-223A9539BF73}" type="slidenum">
              <a:rPr lang="en-US" altLang="en-US" smtClean="0"/>
              <a:pPr/>
              <a:t>68</a:t>
            </a:fld>
            <a:endParaRPr lang="en-US" altLang="en-US"/>
          </a:p>
        </p:txBody>
      </p:sp>
      <p:sp>
        <p:nvSpPr>
          <p:cNvPr id="7" name="TextBox 6">
            <a:extLst>
              <a:ext uri="{FF2B5EF4-FFF2-40B4-BE49-F238E27FC236}">
                <a16:creationId xmlns:a16="http://schemas.microsoft.com/office/drawing/2014/main" id="{2FA01CF6-1D30-4415-AEA6-A77E6F41D758}"/>
              </a:ext>
            </a:extLst>
          </p:cNvPr>
          <p:cNvSpPr txBox="1"/>
          <p:nvPr/>
        </p:nvSpPr>
        <p:spPr>
          <a:xfrm>
            <a:off x="532435" y="1436914"/>
            <a:ext cx="2360055" cy="830997"/>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mn-lt"/>
              </a:rPr>
              <a:t>Total, N = 6009</a:t>
            </a:r>
          </a:p>
          <a:p>
            <a:pPr marL="342900" indent="-342900">
              <a:buFont typeface="Arial" panose="020B0604020202020204" pitchFamily="34" charset="0"/>
              <a:buChar char="•"/>
            </a:pPr>
            <a:r>
              <a:rPr lang="en-IN" sz="1600" dirty="0">
                <a:latin typeface="+mn-lt"/>
              </a:rPr>
              <a:t>w/ Intent, N = 4925</a:t>
            </a:r>
          </a:p>
          <a:p>
            <a:pPr marL="342900" indent="-342900">
              <a:buFont typeface="Arial" panose="020B0604020202020204" pitchFamily="34" charset="0"/>
              <a:buChar char="•"/>
            </a:pPr>
            <a:r>
              <a:rPr lang="en-IN" sz="1600" dirty="0">
                <a:latin typeface="+mn-lt"/>
              </a:rPr>
              <a:t>w/o intent, N = 1084</a:t>
            </a:r>
            <a:endParaRPr lang="en-US" sz="1600" dirty="0">
              <a:latin typeface="+mn-lt"/>
            </a:endParaRPr>
          </a:p>
        </p:txBody>
      </p:sp>
    </p:spTree>
    <p:extLst>
      <p:ext uri="{BB962C8B-B14F-4D97-AF65-F5344CB8AC3E}">
        <p14:creationId xmlns:p14="http://schemas.microsoft.com/office/powerpoint/2010/main" val="11139588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29A-3461-4378-A1C6-DB7D0911BEA3}"/>
              </a:ext>
            </a:extLst>
          </p:cNvPr>
          <p:cNvSpPr>
            <a:spLocks noGrp="1"/>
          </p:cNvSpPr>
          <p:nvPr>
            <p:ph type="title"/>
          </p:nvPr>
        </p:nvSpPr>
        <p:spPr/>
        <p:txBody>
          <a:bodyPr/>
          <a:lstStyle/>
          <a:p>
            <a:r>
              <a:rPr lang="en-IN" dirty="0"/>
              <a:t>Cross Intent parameter distribution</a:t>
            </a:r>
            <a:endParaRPr lang="en-US" dirty="0"/>
          </a:p>
        </p:txBody>
      </p:sp>
      <p:pic>
        <p:nvPicPr>
          <p:cNvPr id="6" name="Content Placeholder 5">
            <a:extLst>
              <a:ext uri="{FF2B5EF4-FFF2-40B4-BE49-F238E27FC236}">
                <a16:creationId xmlns:a16="http://schemas.microsoft.com/office/drawing/2014/main" id="{7E597838-2126-4719-8F19-830BB3FF8A9D}"/>
              </a:ext>
            </a:extLst>
          </p:cNvPr>
          <p:cNvPicPr>
            <a:picLocks noGrp="1" noChangeAspect="1"/>
          </p:cNvPicPr>
          <p:nvPr>
            <p:ph idx="1"/>
          </p:nvPr>
        </p:nvPicPr>
        <p:blipFill rotWithShape="1">
          <a:blip r:embed="rId2"/>
          <a:srcRect l="10044" r="8348" b="6530"/>
          <a:stretch/>
        </p:blipFill>
        <p:spPr>
          <a:xfrm>
            <a:off x="3611658" y="1436914"/>
            <a:ext cx="8091948" cy="4518240"/>
          </a:xfrm>
        </p:spPr>
      </p:pic>
      <p:sp>
        <p:nvSpPr>
          <p:cNvPr id="4" name="Slide Number Placeholder 3">
            <a:extLst>
              <a:ext uri="{FF2B5EF4-FFF2-40B4-BE49-F238E27FC236}">
                <a16:creationId xmlns:a16="http://schemas.microsoft.com/office/drawing/2014/main" id="{E0808118-0BC3-4A76-8508-AD1C98059131}"/>
              </a:ext>
            </a:extLst>
          </p:cNvPr>
          <p:cNvSpPr>
            <a:spLocks noGrp="1"/>
          </p:cNvSpPr>
          <p:nvPr>
            <p:ph type="sldNum" sz="quarter" idx="12"/>
          </p:nvPr>
        </p:nvSpPr>
        <p:spPr/>
        <p:txBody>
          <a:bodyPr/>
          <a:lstStyle/>
          <a:p>
            <a:fld id="{4CA3CF94-37B0-4BC7-9FC8-223A9539BF73}" type="slidenum">
              <a:rPr lang="en-US" altLang="en-US" smtClean="0"/>
              <a:pPr/>
              <a:t>69</a:t>
            </a:fld>
            <a:endParaRPr lang="en-US" altLang="en-US"/>
          </a:p>
        </p:txBody>
      </p:sp>
      <p:sp>
        <p:nvSpPr>
          <p:cNvPr id="7" name="TextBox 6">
            <a:extLst>
              <a:ext uri="{FF2B5EF4-FFF2-40B4-BE49-F238E27FC236}">
                <a16:creationId xmlns:a16="http://schemas.microsoft.com/office/drawing/2014/main" id="{2FA01CF6-1D30-4415-AEA6-A77E6F41D758}"/>
              </a:ext>
            </a:extLst>
          </p:cNvPr>
          <p:cNvSpPr txBox="1"/>
          <p:nvPr/>
        </p:nvSpPr>
        <p:spPr>
          <a:xfrm>
            <a:off x="532435" y="1436914"/>
            <a:ext cx="2360055" cy="830997"/>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mn-lt"/>
              </a:rPr>
              <a:t>Only pedestrians with crossing intent data</a:t>
            </a:r>
            <a:endParaRPr lang="en-US" sz="1600" dirty="0">
              <a:latin typeface="+mn-lt"/>
            </a:endParaRPr>
          </a:p>
        </p:txBody>
      </p:sp>
    </p:spTree>
    <p:extLst>
      <p:ext uri="{BB962C8B-B14F-4D97-AF65-F5344CB8AC3E}">
        <p14:creationId xmlns:p14="http://schemas.microsoft.com/office/powerpoint/2010/main" val="351142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FA39E6E-A011-41D3-9E0C-87DC0C7CD0EC}"/>
              </a:ext>
            </a:extLst>
          </p:cNvPr>
          <p:cNvSpPr>
            <a:spLocks noGrp="1"/>
          </p:cNvSpPr>
          <p:nvPr>
            <p:ph type="title"/>
          </p:nvPr>
        </p:nvSpPr>
        <p:spPr/>
        <p:txBody>
          <a:bodyPr/>
          <a:lstStyle/>
          <a:p>
            <a:r>
              <a:rPr lang="en-US" dirty="0"/>
              <a:t>Proposed model – short term dynamics with Noise</a:t>
            </a:r>
          </a:p>
        </p:txBody>
      </p:sp>
      <p:sp>
        <p:nvSpPr>
          <p:cNvPr id="4" name="Slide Number Placeholder 3"/>
          <p:cNvSpPr>
            <a:spLocks noGrp="1"/>
          </p:cNvSpPr>
          <p:nvPr>
            <p:ph type="sldNum" sz="quarter" idx="12"/>
          </p:nvPr>
        </p:nvSpPr>
        <p:spPr>
          <a:xfrm>
            <a:off x="10958705" y="6448258"/>
            <a:ext cx="385219" cy="238124"/>
          </a:xfrm>
        </p:spPr>
        <p:txBody>
          <a:bodyPr/>
          <a:lstStyle/>
          <a:p>
            <a:fld id="{4CA3CF94-37B0-4BC7-9FC8-223A9539BF73}" type="slidenum">
              <a:rPr lang="en-US" altLang="en-US" smtClean="0"/>
              <a:pPr/>
              <a:t>7</a:t>
            </a:fld>
            <a:endParaRPr lang="en-US" altLang="en-US"/>
          </a:p>
        </p:txBody>
      </p:sp>
      <p:pic>
        <p:nvPicPr>
          <p:cNvPr id="16" name="Picture 15">
            <a:extLst>
              <a:ext uri="{FF2B5EF4-FFF2-40B4-BE49-F238E27FC236}">
                <a16:creationId xmlns:a16="http://schemas.microsoft.com/office/drawing/2014/main" id="{42004809-3ABE-400B-B25C-72B2284BD4C4}"/>
              </a:ext>
            </a:extLst>
          </p:cNvPr>
          <p:cNvPicPr>
            <a:picLocks noChangeAspect="1"/>
          </p:cNvPicPr>
          <p:nvPr>
            <p:custDataLst>
              <p:tags r:id="rId1"/>
            </p:custDataLst>
          </p:nvPr>
        </p:nvPicPr>
        <p:blipFill>
          <a:blip r:embed="rId9"/>
          <a:stretch>
            <a:fillRect/>
          </a:stretch>
        </p:blipFill>
        <p:spPr>
          <a:xfrm>
            <a:off x="820079" y="1654265"/>
            <a:ext cx="3752126" cy="2125161"/>
          </a:xfrm>
          <a:prstGeom prst="rect">
            <a:avLst/>
          </a:prstGeom>
        </p:spPr>
      </p:pic>
      <p:pic>
        <p:nvPicPr>
          <p:cNvPr id="21" name="Picture 20">
            <a:extLst>
              <a:ext uri="{FF2B5EF4-FFF2-40B4-BE49-F238E27FC236}">
                <a16:creationId xmlns:a16="http://schemas.microsoft.com/office/drawing/2014/main" id="{CEC83067-B4A2-4C90-A5CC-77DE7C3EBE56}"/>
              </a:ext>
            </a:extLst>
          </p:cNvPr>
          <p:cNvPicPr>
            <a:picLocks noChangeAspect="1"/>
          </p:cNvPicPr>
          <p:nvPr>
            <p:custDataLst>
              <p:tags r:id="rId2"/>
            </p:custDataLst>
          </p:nvPr>
        </p:nvPicPr>
        <p:blipFill>
          <a:blip r:embed="rId10"/>
          <a:stretch>
            <a:fillRect/>
          </a:stretch>
        </p:blipFill>
        <p:spPr>
          <a:xfrm>
            <a:off x="5306692" y="1654265"/>
            <a:ext cx="2821210" cy="2122314"/>
          </a:xfrm>
          <a:prstGeom prst="rect">
            <a:avLst/>
          </a:prstGeom>
        </p:spPr>
      </p:pic>
      <p:sp>
        <p:nvSpPr>
          <p:cNvPr id="32" name="Rounded Rectangle 9 3 1">
            <a:extLst>
              <a:ext uri="{FF2B5EF4-FFF2-40B4-BE49-F238E27FC236}">
                <a16:creationId xmlns:a16="http://schemas.microsoft.com/office/drawing/2014/main" id="{7A435279-893D-4D32-848F-CADB157E9524}"/>
              </a:ext>
            </a:extLst>
          </p:cNvPr>
          <p:cNvSpPr/>
          <p:nvPr/>
        </p:nvSpPr>
        <p:spPr bwMode="auto">
          <a:xfrm>
            <a:off x="829389" y="4526474"/>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Pedestrian velocity remains constant when walking</a:t>
            </a:r>
            <a:endParaRPr kumimoji="0" lang="en-US" sz="1600" b="0" i="0" u="none" strike="noStrike" cap="none" normalizeH="0" baseline="0" dirty="0">
              <a:ln>
                <a:noFill/>
              </a:ln>
              <a:solidFill>
                <a:srgbClr val="000000"/>
              </a:solidFill>
              <a:effectLst/>
              <a:latin typeface="Times" charset="0"/>
              <a:ea typeface="ＭＳ Ｐゴシック" charset="0"/>
            </a:endParaRPr>
          </a:p>
        </p:txBody>
      </p:sp>
      <p:grpSp>
        <p:nvGrpSpPr>
          <p:cNvPr id="3" name="Group 2"/>
          <p:cNvGrpSpPr/>
          <p:nvPr/>
        </p:nvGrpSpPr>
        <p:grpSpPr>
          <a:xfrm>
            <a:off x="9335047" y="2039381"/>
            <a:ext cx="2113762" cy="2080417"/>
            <a:chOff x="9039211" y="3832322"/>
            <a:chExt cx="2113762" cy="2080417"/>
          </a:xfrm>
        </p:grpSpPr>
        <p:cxnSp>
          <p:nvCxnSpPr>
            <p:cNvPr id="43" name="Straight Arrow Connector 42">
              <a:extLst>
                <a:ext uri="{FF2B5EF4-FFF2-40B4-BE49-F238E27FC236}">
                  <a16:creationId xmlns:a16="http://schemas.microsoft.com/office/drawing/2014/main" id="{191E8B85-FCB2-477C-A3E7-DB11880DB440}"/>
                </a:ext>
              </a:extLst>
            </p:cNvPr>
            <p:cNvCxnSpPr/>
            <p:nvPr/>
          </p:nvCxnSpPr>
          <p:spPr bwMode="auto">
            <a:xfrm>
              <a:off x="9219398" y="5684132"/>
              <a:ext cx="193357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9070ACE8-CA97-4884-B861-9B48AD13A29E}"/>
                </a:ext>
              </a:extLst>
            </p:cNvPr>
            <p:cNvCxnSpPr/>
            <p:nvPr/>
          </p:nvCxnSpPr>
          <p:spPr bwMode="auto">
            <a:xfrm flipV="1">
              <a:off x="9219398" y="3860180"/>
              <a:ext cx="0" cy="1828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2" name="Freeform: Shape 12">
              <a:extLst>
                <a:ext uri="{FF2B5EF4-FFF2-40B4-BE49-F238E27FC236}">
                  <a16:creationId xmlns:a16="http://schemas.microsoft.com/office/drawing/2014/main" id="{DE9CCDD3-2C73-41D8-B18C-3DE695F52B05}"/>
                </a:ext>
              </a:extLst>
            </p:cNvPr>
            <p:cNvSpPr/>
            <p:nvPr/>
          </p:nvSpPr>
          <p:spPr bwMode="auto">
            <a:xfrm>
              <a:off x="9762323" y="4550673"/>
              <a:ext cx="733411" cy="761983"/>
            </a:xfrm>
            <a:custGeom>
              <a:avLst/>
              <a:gdLst>
                <a:gd name="connsiteX0" fmla="*/ 0 w 1352550"/>
                <a:gd name="connsiteY0" fmla="*/ 1581150 h 1581150"/>
                <a:gd name="connsiteX1" fmla="*/ 800100 w 1352550"/>
                <a:gd name="connsiteY1" fmla="*/ 409575 h 1581150"/>
                <a:gd name="connsiteX2" fmla="*/ 1352550 w 1352550"/>
                <a:gd name="connsiteY2" fmla="*/ 0 h 1581150"/>
                <a:gd name="connsiteX0" fmla="*/ 0 w 1352550"/>
                <a:gd name="connsiteY0" fmla="*/ 1581150 h 1581150"/>
                <a:gd name="connsiteX1" fmla="*/ 485775 w 1352550"/>
                <a:gd name="connsiteY1" fmla="*/ 542925 h 1581150"/>
                <a:gd name="connsiteX2" fmla="*/ 1352550 w 1352550"/>
                <a:gd name="connsiteY2" fmla="*/ 0 h 1581150"/>
                <a:gd name="connsiteX0" fmla="*/ 0 w 1352550"/>
                <a:gd name="connsiteY0" fmla="*/ 1581150 h 1581150"/>
                <a:gd name="connsiteX1" fmla="*/ 409575 w 1352550"/>
                <a:gd name="connsiteY1" fmla="*/ 609600 h 1581150"/>
                <a:gd name="connsiteX2" fmla="*/ 1352550 w 1352550"/>
                <a:gd name="connsiteY2" fmla="*/ 0 h 1581150"/>
                <a:gd name="connsiteX0" fmla="*/ 0 w 1276350"/>
                <a:gd name="connsiteY0" fmla="*/ 1457325 h 1457325"/>
                <a:gd name="connsiteX1" fmla="*/ 333375 w 1276350"/>
                <a:gd name="connsiteY1" fmla="*/ 609600 h 1457325"/>
                <a:gd name="connsiteX2" fmla="*/ 1276350 w 1276350"/>
                <a:gd name="connsiteY2" fmla="*/ 0 h 1457325"/>
                <a:gd name="connsiteX0" fmla="*/ 0 w 1276350"/>
                <a:gd name="connsiteY0" fmla="*/ 1457325 h 1457325"/>
                <a:gd name="connsiteX1" fmla="*/ 333375 w 1276350"/>
                <a:gd name="connsiteY1" fmla="*/ 609600 h 1457325"/>
                <a:gd name="connsiteX2" fmla="*/ 1276350 w 1276350"/>
                <a:gd name="connsiteY2" fmla="*/ 0 h 1457325"/>
              </a:gdLst>
              <a:ahLst/>
              <a:cxnLst>
                <a:cxn ang="0">
                  <a:pos x="connsiteX0" y="connsiteY0"/>
                </a:cxn>
                <a:cxn ang="0">
                  <a:pos x="connsiteX1" y="connsiteY1"/>
                </a:cxn>
                <a:cxn ang="0">
                  <a:pos x="connsiteX2" y="connsiteY2"/>
                </a:cxn>
              </a:cxnLst>
              <a:rect l="l" t="t" r="r" b="b"/>
              <a:pathLst>
                <a:path w="1276350" h="1457325">
                  <a:moveTo>
                    <a:pt x="0" y="1457325"/>
                  </a:moveTo>
                  <a:cubicBezTo>
                    <a:pt x="125412" y="984250"/>
                    <a:pt x="120650" y="852487"/>
                    <a:pt x="333375" y="609600"/>
                  </a:cubicBezTo>
                  <a:cubicBezTo>
                    <a:pt x="546100" y="366713"/>
                    <a:pt x="1160463" y="31750"/>
                    <a:pt x="1276350" y="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53" name="Straight Arrow Connector 52">
              <a:extLst>
                <a:ext uri="{FF2B5EF4-FFF2-40B4-BE49-F238E27FC236}">
                  <a16:creationId xmlns:a16="http://schemas.microsoft.com/office/drawing/2014/main" id="{EAFF5155-3916-425A-B15E-BE6F9BCC8B7F}"/>
                </a:ext>
              </a:extLst>
            </p:cNvPr>
            <p:cNvCxnSpPr>
              <a:stCxn id="52" idx="1"/>
            </p:cNvCxnSpPr>
            <p:nvPr/>
          </p:nvCxnSpPr>
          <p:spPr bwMode="auto">
            <a:xfrm flipV="1">
              <a:off x="9953886" y="4230097"/>
              <a:ext cx="541848" cy="6393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Connector 53">
              <a:extLst>
                <a:ext uri="{FF2B5EF4-FFF2-40B4-BE49-F238E27FC236}">
                  <a16:creationId xmlns:a16="http://schemas.microsoft.com/office/drawing/2014/main" id="{06FD178A-9048-4BB3-965B-6B39868B38DD}"/>
                </a:ext>
              </a:extLst>
            </p:cNvPr>
            <p:cNvCxnSpPr>
              <a:stCxn id="52" idx="1"/>
            </p:cNvCxnSpPr>
            <p:nvPr/>
          </p:nvCxnSpPr>
          <p:spPr bwMode="auto">
            <a:xfrm>
              <a:off x="9953886" y="4869411"/>
              <a:ext cx="6442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5" name="Arc 54">
              <a:extLst>
                <a:ext uri="{FF2B5EF4-FFF2-40B4-BE49-F238E27FC236}">
                  <a16:creationId xmlns:a16="http://schemas.microsoft.com/office/drawing/2014/main" id="{3DD8973C-86B9-4AAB-B707-77B036487236}"/>
                </a:ext>
              </a:extLst>
            </p:cNvPr>
            <p:cNvSpPr/>
            <p:nvPr/>
          </p:nvSpPr>
          <p:spPr bwMode="auto">
            <a:xfrm>
              <a:off x="10031410" y="4613544"/>
              <a:ext cx="309549" cy="322072"/>
            </a:xfrm>
            <a:prstGeom prst="arc">
              <a:avLst>
                <a:gd name="adj1" fmla="val 16200000"/>
                <a:gd name="adj2" fmla="val 2512538"/>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pic>
          <p:nvPicPr>
            <p:cNvPr id="56" name="Picture 55">
              <a:extLst>
                <a:ext uri="{FF2B5EF4-FFF2-40B4-BE49-F238E27FC236}">
                  <a16:creationId xmlns:a16="http://schemas.microsoft.com/office/drawing/2014/main" id="{5A16D4D8-E783-47A6-BD64-299D9AD2B696}"/>
                </a:ext>
              </a:extLst>
            </p:cNvPr>
            <p:cNvPicPr>
              <a:picLocks noChangeAspect="1"/>
            </p:cNvPicPr>
            <p:nvPr>
              <p:custDataLst>
                <p:tags r:id="rId3"/>
              </p:custDataLst>
            </p:nvPr>
          </p:nvPicPr>
          <p:blipFill>
            <a:blip r:embed="rId11"/>
            <a:stretch>
              <a:fillRect/>
            </a:stretch>
          </p:blipFill>
          <p:spPr>
            <a:xfrm>
              <a:off x="10419948" y="3997548"/>
              <a:ext cx="112762" cy="114286"/>
            </a:xfrm>
            <a:prstGeom prst="rect">
              <a:avLst/>
            </a:prstGeom>
          </p:spPr>
        </p:pic>
        <p:pic>
          <p:nvPicPr>
            <p:cNvPr id="57" name="Picture 56">
              <a:extLst>
                <a:ext uri="{FF2B5EF4-FFF2-40B4-BE49-F238E27FC236}">
                  <a16:creationId xmlns:a16="http://schemas.microsoft.com/office/drawing/2014/main" id="{49CC52AA-63E6-44FA-9835-6930C1FEFE0D}"/>
                </a:ext>
              </a:extLst>
            </p:cNvPr>
            <p:cNvPicPr>
              <a:picLocks noChangeAspect="1"/>
            </p:cNvPicPr>
            <p:nvPr>
              <p:custDataLst>
                <p:tags r:id="rId4"/>
              </p:custDataLst>
            </p:nvPr>
          </p:nvPicPr>
          <p:blipFill>
            <a:blip r:embed="rId12"/>
            <a:stretch>
              <a:fillRect/>
            </a:stretch>
          </p:blipFill>
          <p:spPr>
            <a:xfrm>
              <a:off x="9039211" y="3832322"/>
              <a:ext cx="118857" cy="163048"/>
            </a:xfrm>
            <a:prstGeom prst="rect">
              <a:avLst/>
            </a:prstGeom>
          </p:spPr>
        </p:pic>
        <p:pic>
          <p:nvPicPr>
            <p:cNvPr id="58" name="Picture 57">
              <a:extLst>
                <a:ext uri="{FF2B5EF4-FFF2-40B4-BE49-F238E27FC236}">
                  <a16:creationId xmlns:a16="http://schemas.microsoft.com/office/drawing/2014/main" id="{70D68222-227B-47E9-BDB8-765444A81745}"/>
                </a:ext>
              </a:extLst>
            </p:cNvPr>
            <p:cNvPicPr>
              <a:picLocks noChangeAspect="1"/>
            </p:cNvPicPr>
            <p:nvPr>
              <p:custDataLst>
                <p:tags r:id="rId5"/>
              </p:custDataLst>
            </p:nvPr>
          </p:nvPicPr>
          <p:blipFill>
            <a:blip r:embed="rId13"/>
            <a:stretch>
              <a:fillRect/>
            </a:stretch>
          </p:blipFill>
          <p:spPr>
            <a:xfrm>
              <a:off x="10958705" y="5798453"/>
              <a:ext cx="128000" cy="114286"/>
            </a:xfrm>
            <a:prstGeom prst="rect">
              <a:avLst/>
            </a:prstGeom>
          </p:spPr>
        </p:pic>
        <p:pic>
          <p:nvPicPr>
            <p:cNvPr id="59" name="Picture 58">
              <a:extLst>
                <a:ext uri="{FF2B5EF4-FFF2-40B4-BE49-F238E27FC236}">
                  <a16:creationId xmlns:a16="http://schemas.microsoft.com/office/drawing/2014/main" id="{FD55A3D4-F7F4-4616-9D62-137B58B1ADB7}"/>
                </a:ext>
              </a:extLst>
            </p:cNvPr>
            <p:cNvPicPr>
              <a:picLocks noChangeAspect="1"/>
            </p:cNvPicPr>
            <p:nvPr>
              <p:custDataLst>
                <p:tags r:id="rId6"/>
              </p:custDataLst>
            </p:nvPr>
          </p:nvPicPr>
          <p:blipFill>
            <a:blip r:embed="rId14"/>
            <a:stretch>
              <a:fillRect/>
            </a:stretch>
          </p:blipFill>
          <p:spPr>
            <a:xfrm>
              <a:off x="10387503" y="4643888"/>
              <a:ext cx="106667" cy="179810"/>
            </a:xfrm>
            <a:prstGeom prst="rect">
              <a:avLst/>
            </a:prstGeom>
          </p:spPr>
        </p:pic>
        <p:pic>
          <p:nvPicPr>
            <p:cNvPr id="60" name="Picture 59">
              <a:extLst>
                <a:ext uri="{FF2B5EF4-FFF2-40B4-BE49-F238E27FC236}">
                  <a16:creationId xmlns:a16="http://schemas.microsoft.com/office/drawing/2014/main" id="{1CC5A16B-3F4C-4407-A50D-6E79D01BDD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3785066">
              <a:off x="9860331" y="4736938"/>
              <a:ext cx="228199" cy="230905"/>
            </a:xfrm>
            <a:prstGeom prst="rect">
              <a:avLst/>
            </a:prstGeom>
          </p:spPr>
        </p:pic>
      </p:grpSp>
      <p:sp>
        <p:nvSpPr>
          <p:cNvPr id="33" name="Rounded Rectangle 9 3 2">
            <a:extLst>
              <a:ext uri="{FF2B5EF4-FFF2-40B4-BE49-F238E27FC236}">
                <a16:creationId xmlns:a16="http://schemas.microsoft.com/office/drawing/2014/main" id="{38353F79-FFF7-4632-BF00-080CA24B0879}"/>
              </a:ext>
            </a:extLst>
          </p:cNvPr>
          <p:cNvSpPr/>
          <p:nvPr/>
        </p:nvSpPr>
        <p:spPr bwMode="auto">
          <a:xfrm>
            <a:off x="829389" y="5503627"/>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Gaussian Noise for continuous states</a:t>
            </a:r>
            <a:endParaRPr kumimoji="0" lang="en-US" sz="1600" b="0" i="0" u="none" strike="noStrike" cap="none" normalizeH="0" baseline="0" dirty="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144178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529A-3461-4378-A1C6-DB7D0911BEA3}"/>
              </a:ext>
            </a:extLst>
          </p:cNvPr>
          <p:cNvSpPr>
            <a:spLocks noGrp="1"/>
          </p:cNvSpPr>
          <p:nvPr>
            <p:ph type="title"/>
          </p:nvPr>
        </p:nvSpPr>
        <p:spPr/>
        <p:txBody>
          <a:bodyPr/>
          <a:lstStyle/>
          <a:p>
            <a:r>
              <a:rPr lang="en-IN" dirty="0"/>
              <a:t>Cross Intent parameter distribution</a:t>
            </a:r>
            <a:endParaRPr lang="en-US" dirty="0"/>
          </a:p>
        </p:txBody>
      </p:sp>
      <p:pic>
        <p:nvPicPr>
          <p:cNvPr id="6" name="Content Placeholder 5">
            <a:extLst>
              <a:ext uri="{FF2B5EF4-FFF2-40B4-BE49-F238E27FC236}">
                <a16:creationId xmlns:a16="http://schemas.microsoft.com/office/drawing/2014/main" id="{7E597838-2126-4719-8F19-830BB3FF8A9D}"/>
              </a:ext>
            </a:extLst>
          </p:cNvPr>
          <p:cNvPicPr>
            <a:picLocks noGrp="1" noChangeAspect="1"/>
          </p:cNvPicPr>
          <p:nvPr>
            <p:ph idx="1"/>
          </p:nvPr>
        </p:nvPicPr>
        <p:blipFill rotWithShape="1">
          <a:blip r:embed="rId2"/>
          <a:srcRect l="9735" t="3546" r="8109" b="5728"/>
          <a:stretch/>
        </p:blipFill>
        <p:spPr>
          <a:xfrm>
            <a:off x="3021723" y="1436914"/>
            <a:ext cx="8681883" cy="4673961"/>
          </a:xfrm>
        </p:spPr>
      </p:pic>
      <p:sp>
        <p:nvSpPr>
          <p:cNvPr id="4" name="Slide Number Placeholder 3">
            <a:extLst>
              <a:ext uri="{FF2B5EF4-FFF2-40B4-BE49-F238E27FC236}">
                <a16:creationId xmlns:a16="http://schemas.microsoft.com/office/drawing/2014/main" id="{E0808118-0BC3-4A76-8508-AD1C98059131}"/>
              </a:ext>
            </a:extLst>
          </p:cNvPr>
          <p:cNvSpPr>
            <a:spLocks noGrp="1"/>
          </p:cNvSpPr>
          <p:nvPr>
            <p:ph type="sldNum" sz="quarter" idx="12"/>
          </p:nvPr>
        </p:nvSpPr>
        <p:spPr/>
        <p:txBody>
          <a:bodyPr/>
          <a:lstStyle/>
          <a:p>
            <a:fld id="{4CA3CF94-37B0-4BC7-9FC8-223A9539BF73}" type="slidenum">
              <a:rPr lang="en-US" altLang="en-US" smtClean="0"/>
              <a:pPr/>
              <a:t>70</a:t>
            </a:fld>
            <a:endParaRPr lang="en-US" altLang="en-US"/>
          </a:p>
        </p:txBody>
      </p:sp>
      <p:sp>
        <p:nvSpPr>
          <p:cNvPr id="7" name="TextBox 6">
            <a:extLst>
              <a:ext uri="{FF2B5EF4-FFF2-40B4-BE49-F238E27FC236}">
                <a16:creationId xmlns:a16="http://schemas.microsoft.com/office/drawing/2014/main" id="{2FA01CF6-1D30-4415-AEA6-A77E6F41D758}"/>
              </a:ext>
            </a:extLst>
          </p:cNvPr>
          <p:cNvSpPr txBox="1"/>
          <p:nvPr/>
        </p:nvSpPr>
        <p:spPr>
          <a:xfrm>
            <a:off x="532435" y="1436914"/>
            <a:ext cx="2360055" cy="830997"/>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mn-lt"/>
              </a:rPr>
              <a:t>Only pedestrians without crossing intent</a:t>
            </a:r>
            <a:endParaRPr lang="en-US" sz="1600" dirty="0">
              <a:latin typeface="+mn-lt"/>
            </a:endParaRPr>
          </a:p>
        </p:txBody>
      </p:sp>
    </p:spTree>
    <p:extLst>
      <p:ext uri="{BB962C8B-B14F-4D97-AF65-F5344CB8AC3E}">
        <p14:creationId xmlns:p14="http://schemas.microsoft.com/office/powerpoint/2010/main" val="31031523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Cross Intent</a:t>
            </a:r>
            <a:endParaRPr lang="en-US" dirty="0"/>
          </a:p>
        </p:txBody>
      </p:sp>
      <p:graphicFrame>
        <p:nvGraphicFramePr>
          <p:cNvPr id="5" name="Table 5">
            <a:extLst>
              <a:ext uri="{FF2B5EF4-FFF2-40B4-BE49-F238E27FC236}">
                <a16:creationId xmlns:a16="http://schemas.microsoft.com/office/drawing/2014/main" id="{400EBC0F-5BD7-4868-8272-9D80EAF39538}"/>
              </a:ext>
            </a:extLst>
          </p:cNvPr>
          <p:cNvGraphicFramePr>
            <a:graphicFrameLocks noGrp="1"/>
          </p:cNvGraphicFramePr>
          <p:nvPr>
            <p:ph idx="1"/>
            <p:extLst>
              <p:ext uri="{D42A27DB-BD31-4B8C-83A1-F6EECF244321}">
                <p14:modId xmlns:p14="http://schemas.microsoft.com/office/powerpoint/2010/main" val="701732002"/>
              </p:ext>
            </p:extLst>
          </p:nvPr>
        </p:nvGraphicFramePr>
        <p:xfrm>
          <a:off x="532435" y="1797245"/>
          <a:ext cx="6652136" cy="4541520"/>
        </p:xfrm>
        <a:graphic>
          <a:graphicData uri="http://schemas.openxmlformats.org/drawingml/2006/table">
            <a:tbl>
              <a:tblPr firstRow="1" bandRow="1">
                <a:tableStyleId>{5C22544A-7EE6-4342-B048-85BDC9FD1C3A}</a:tableStyleId>
              </a:tblPr>
              <a:tblGrid>
                <a:gridCol w="1940177">
                  <a:extLst>
                    <a:ext uri="{9D8B030D-6E8A-4147-A177-3AD203B41FA5}">
                      <a16:colId xmlns:a16="http://schemas.microsoft.com/office/drawing/2014/main" val="3418462401"/>
                    </a:ext>
                  </a:extLst>
                </a:gridCol>
                <a:gridCol w="4711959">
                  <a:extLst>
                    <a:ext uri="{9D8B030D-6E8A-4147-A177-3AD203B41FA5}">
                      <a16:colId xmlns:a16="http://schemas.microsoft.com/office/drawing/2014/main" val="788386521"/>
                    </a:ext>
                  </a:extLst>
                </a:gridCol>
              </a:tblGrid>
              <a:tr h="370840">
                <a:tc>
                  <a:txBody>
                    <a:bodyPr/>
                    <a:lstStyle/>
                    <a:p>
                      <a:r>
                        <a:rPr lang="en-IN" sz="1600" dirty="0"/>
                        <a:t>Features (n=9)</a:t>
                      </a:r>
                      <a:endParaRPr lang="en-US" sz="1600" dirty="0"/>
                    </a:p>
                  </a:txBody>
                  <a:tcPr/>
                </a:tc>
                <a:tc>
                  <a:txBody>
                    <a:bodyPr/>
                    <a:lstStyle/>
                    <a:p>
                      <a:r>
                        <a:rPr lang="en-IN" sz="1600" dirty="0"/>
                        <a:t>Description</a:t>
                      </a:r>
                      <a:endParaRPr lang="en-US" sz="1600" dirty="0"/>
                    </a:p>
                  </a:txBody>
                  <a:tcPr/>
                </a:tc>
                <a:extLst>
                  <a:ext uri="{0D108BD9-81ED-4DB2-BD59-A6C34878D82A}">
                    <a16:rowId xmlns:a16="http://schemas.microsoft.com/office/drawing/2014/main" val="1343418599"/>
                  </a:ext>
                </a:extLst>
              </a:tr>
              <a:tr h="370840">
                <a:tc>
                  <a:txBody>
                    <a:bodyPr/>
                    <a:lstStyle/>
                    <a:p>
                      <a:r>
                        <a:rPr lang="en-IN" sz="1600" dirty="0" err="1"/>
                        <a:t>mean_pedSpeed</a:t>
                      </a:r>
                      <a:endParaRPr lang="en-US" sz="1600" dirty="0"/>
                    </a:p>
                  </a:txBody>
                  <a:tcPr/>
                </a:tc>
                <a:tc>
                  <a:txBody>
                    <a:bodyPr/>
                    <a:lstStyle/>
                    <a:p>
                      <a:r>
                        <a:rPr lang="en-IN" sz="1600" dirty="0"/>
                        <a:t>Pedestrian speed in the observation window [m/s]</a:t>
                      </a:r>
                    </a:p>
                  </a:txBody>
                  <a:tcPr/>
                </a:tc>
                <a:extLst>
                  <a:ext uri="{0D108BD9-81ED-4DB2-BD59-A6C34878D82A}">
                    <a16:rowId xmlns:a16="http://schemas.microsoft.com/office/drawing/2014/main" val="3474899427"/>
                  </a:ext>
                </a:extLst>
              </a:tr>
              <a:tr h="370840">
                <a:tc>
                  <a:txBody>
                    <a:bodyPr/>
                    <a:lstStyle/>
                    <a:p>
                      <a:r>
                        <a:rPr lang="en-IN" sz="1600" dirty="0" err="1"/>
                        <a:t>mean_pedVehDist</a:t>
                      </a:r>
                      <a:endParaRPr lang="en-US" sz="1600" dirty="0"/>
                    </a:p>
                  </a:txBody>
                  <a:tcPr/>
                </a:tc>
                <a:tc>
                  <a:txBody>
                    <a:bodyPr/>
                    <a:lstStyle/>
                    <a:p>
                      <a:r>
                        <a:rPr lang="en-IN" sz="1600" dirty="0"/>
                        <a:t>Distance between pedestrian and vehicle [m]</a:t>
                      </a:r>
                      <a:endParaRPr lang="en-US" sz="1600" dirty="0"/>
                    </a:p>
                  </a:txBody>
                  <a:tcPr/>
                </a:tc>
                <a:extLst>
                  <a:ext uri="{0D108BD9-81ED-4DB2-BD59-A6C34878D82A}">
                    <a16:rowId xmlns:a16="http://schemas.microsoft.com/office/drawing/2014/main" val="1813942036"/>
                  </a:ext>
                </a:extLst>
              </a:tr>
              <a:tr h="370840">
                <a:tc>
                  <a:txBody>
                    <a:bodyPr/>
                    <a:lstStyle/>
                    <a:p>
                      <a:r>
                        <a:rPr lang="en-IN" sz="1600" dirty="0" err="1"/>
                        <a:t>mean_DTCurb</a:t>
                      </a:r>
                      <a:endParaRPr lang="en-US" sz="1600" dirty="0"/>
                    </a:p>
                  </a:txBody>
                  <a:tcPr/>
                </a:tc>
                <a:tc>
                  <a:txBody>
                    <a:bodyPr/>
                    <a:lstStyle/>
                    <a:p>
                      <a:r>
                        <a:rPr lang="en-IN" sz="1600" dirty="0"/>
                        <a:t>Lateral distance between pedestrian and the curb [m]</a:t>
                      </a:r>
                    </a:p>
                  </a:txBody>
                  <a:tcPr/>
                </a:tc>
                <a:extLst>
                  <a:ext uri="{0D108BD9-81ED-4DB2-BD59-A6C34878D82A}">
                    <a16:rowId xmlns:a16="http://schemas.microsoft.com/office/drawing/2014/main" val="2676876190"/>
                  </a:ext>
                </a:extLst>
              </a:tr>
              <a:tr h="370840">
                <a:tc>
                  <a:txBody>
                    <a:bodyPr/>
                    <a:lstStyle/>
                    <a:p>
                      <a:r>
                        <a:rPr lang="en-IN" sz="1600" dirty="0" err="1"/>
                        <a:t>mean_DTCW</a:t>
                      </a:r>
                      <a:endParaRPr lang="en-US" sz="1600" dirty="0"/>
                    </a:p>
                  </a:txBody>
                  <a:tcPr/>
                </a:tc>
                <a:tc>
                  <a:txBody>
                    <a:bodyPr/>
                    <a:lstStyle/>
                    <a:p>
                      <a:r>
                        <a:rPr lang="en-IN" sz="1600" dirty="0"/>
                        <a:t>Longitudinal distance between pedestrian and CW [m]</a:t>
                      </a:r>
                      <a:endParaRPr lang="en-US" sz="1600" dirty="0"/>
                    </a:p>
                  </a:txBody>
                  <a:tcPr/>
                </a:tc>
                <a:extLst>
                  <a:ext uri="{0D108BD9-81ED-4DB2-BD59-A6C34878D82A}">
                    <a16:rowId xmlns:a16="http://schemas.microsoft.com/office/drawing/2014/main" val="268250349"/>
                  </a:ext>
                </a:extLst>
              </a:tr>
              <a:tr h="370840">
                <a:tc>
                  <a:txBody>
                    <a:bodyPr/>
                    <a:lstStyle/>
                    <a:p>
                      <a:r>
                        <a:rPr lang="en-IN" sz="1600" dirty="0"/>
                        <a:t>Gaze</a:t>
                      </a:r>
                      <a:endParaRPr lang="en-US" sz="1600" dirty="0"/>
                    </a:p>
                  </a:txBody>
                  <a:tcPr/>
                </a:tc>
                <a:tc>
                  <a:txBody>
                    <a:bodyPr/>
                    <a:lstStyle/>
                    <a:p>
                      <a:r>
                        <a:rPr lang="en-IN" sz="1600" dirty="0"/>
                        <a:t>Proportion of time pedestrian looks at vehicle</a:t>
                      </a:r>
                    </a:p>
                  </a:txBody>
                  <a:tcPr/>
                </a:tc>
                <a:extLst>
                  <a:ext uri="{0D108BD9-81ED-4DB2-BD59-A6C34878D82A}">
                    <a16:rowId xmlns:a16="http://schemas.microsoft.com/office/drawing/2014/main" val="2830310830"/>
                  </a:ext>
                </a:extLst>
              </a:tr>
              <a:tr h="370840">
                <a:tc>
                  <a:txBody>
                    <a:bodyPr/>
                    <a:lstStyle/>
                    <a:p>
                      <a:r>
                        <a:rPr lang="en-IN" sz="1600" dirty="0" err="1"/>
                        <a:t>mean_VehSpeed</a:t>
                      </a:r>
                      <a:endParaRPr lang="en-US" sz="1600" dirty="0"/>
                    </a:p>
                  </a:txBody>
                  <a:tcPr/>
                </a:tc>
                <a:tc>
                  <a:txBody>
                    <a:bodyPr/>
                    <a:lstStyle/>
                    <a:p>
                      <a:r>
                        <a:rPr lang="en-IN" sz="1600" dirty="0"/>
                        <a:t>Instantaneous vehicle speed [m/s]</a:t>
                      </a:r>
                      <a:endParaRPr lang="en-US" sz="1600" dirty="0"/>
                    </a:p>
                  </a:txBody>
                  <a:tcPr/>
                </a:tc>
                <a:extLst>
                  <a:ext uri="{0D108BD9-81ED-4DB2-BD59-A6C34878D82A}">
                    <a16:rowId xmlns:a16="http://schemas.microsoft.com/office/drawing/2014/main" val="741859652"/>
                  </a:ext>
                </a:extLst>
              </a:tr>
              <a:tr h="370840">
                <a:tc>
                  <a:txBody>
                    <a:bodyPr/>
                    <a:lstStyle/>
                    <a:p>
                      <a:r>
                        <a:rPr lang="en-IN" sz="1600" dirty="0" err="1"/>
                        <a:t>mean_vehAcc</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Instantaneous vehicle acceleration [m/s^2]</a:t>
                      </a:r>
                      <a:endParaRPr lang="en-US" sz="1600" dirty="0"/>
                    </a:p>
                  </a:txBody>
                  <a:tcPr/>
                </a:tc>
                <a:extLst>
                  <a:ext uri="{0D108BD9-81ED-4DB2-BD59-A6C34878D82A}">
                    <a16:rowId xmlns:a16="http://schemas.microsoft.com/office/drawing/2014/main" val="810310768"/>
                  </a:ext>
                </a:extLst>
              </a:tr>
              <a:tr h="370840">
                <a:tc>
                  <a:txBody>
                    <a:bodyPr/>
                    <a:lstStyle/>
                    <a:p>
                      <a:r>
                        <a:rPr lang="en-IN" sz="1600" dirty="0" err="1"/>
                        <a:t>isSameDirection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(Boolean) Whether pedestrian facing the cars or walking in the same direction as the cars</a:t>
                      </a:r>
                      <a:endParaRPr lang="en-US" sz="1600" dirty="0"/>
                    </a:p>
                  </a:txBody>
                  <a:tcPr/>
                </a:tc>
                <a:extLst>
                  <a:ext uri="{0D108BD9-81ED-4DB2-BD59-A6C34878D82A}">
                    <a16:rowId xmlns:a16="http://schemas.microsoft.com/office/drawing/2014/main" val="2101789800"/>
                  </a:ext>
                </a:extLst>
              </a:tr>
              <a:tr h="370840">
                <a:tc>
                  <a:txBody>
                    <a:bodyPr/>
                    <a:lstStyle/>
                    <a:p>
                      <a:r>
                        <a:rPr lang="en-IN" sz="1600" dirty="0"/>
                        <a:t>Duration</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dirty="0"/>
                        <a:t>Proportion of obs. Window for which there is an ego-vehicle</a:t>
                      </a:r>
                      <a:endParaRPr lang="en-US" sz="1600" dirty="0"/>
                    </a:p>
                  </a:txBody>
                  <a:tcPr/>
                </a:tc>
                <a:extLst>
                  <a:ext uri="{0D108BD9-81ED-4DB2-BD59-A6C34878D82A}">
                    <a16:rowId xmlns:a16="http://schemas.microsoft.com/office/drawing/2014/main" val="3742518078"/>
                  </a:ext>
                </a:extLst>
              </a:tr>
            </a:tbl>
          </a:graphicData>
        </a:graphic>
      </p:graphicFrame>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71</a:t>
            </a:fld>
            <a:endParaRPr lang="en-US" altLang="en-US"/>
          </a:p>
        </p:txBody>
      </p:sp>
      <p:sp>
        <p:nvSpPr>
          <p:cNvPr id="8" name="TextBox 7">
            <a:extLst>
              <a:ext uri="{FF2B5EF4-FFF2-40B4-BE49-F238E27FC236}">
                <a16:creationId xmlns:a16="http://schemas.microsoft.com/office/drawing/2014/main" id="{89C27CA8-7EE6-41C7-AFF4-A5C83FC3A8F3}"/>
              </a:ext>
            </a:extLst>
          </p:cNvPr>
          <p:cNvSpPr txBox="1"/>
          <p:nvPr/>
        </p:nvSpPr>
        <p:spPr>
          <a:xfrm>
            <a:off x="7417836" y="1797245"/>
            <a:ext cx="4488025" cy="4154984"/>
          </a:xfrm>
          <a:prstGeom prst="rect">
            <a:avLst/>
          </a:prstGeom>
          <a:noFill/>
        </p:spPr>
        <p:txBody>
          <a:bodyPr wrap="square" rtlCol="0">
            <a:spAutoFit/>
          </a:bodyPr>
          <a:lstStyle/>
          <a:p>
            <a:pPr marL="342900" indent="-342900">
              <a:buFont typeface="Arial" panose="020B0604020202020204" pitchFamily="34" charset="0"/>
              <a:buChar char="•"/>
            </a:pPr>
            <a:r>
              <a:rPr lang="en-IN" dirty="0"/>
              <a:t>A gap is accepted when pedestrian starts to cross</a:t>
            </a:r>
          </a:p>
          <a:p>
            <a:pPr marL="342900" indent="-342900">
              <a:buFont typeface="Arial" panose="020B0604020202020204" pitchFamily="34" charset="0"/>
              <a:buChar char="•"/>
            </a:pPr>
            <a:r>
              <a:rPr lang="en-IN" dirty="0"/>
              <a:t>Jaywalking gaps are neglected.</a:t>
            </a:r>
            <a:endParaRPr lang="en-US"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Accepted Gaps, n = 480</a:t>
            </a:r>
          </a:p>
          <a:p>
            <a:pPr marL="342900" indent="-342900">
              <a:buFont typeface="Arial" panose="020B0604020202020204" pitchFamily="34" charset="0"/>
              <a:buChar char="•"/>
            </a:pPr>
            <a:r>
              <a:rPr lang="en-IN" dirty="0"/>
              <a:t>Rejected Gaps, n = 2185</a:t>
            </a:r>
          </a:p>
          <a:p>
            <a:endParaRPr lang="en-IN" dirty="0"/>
          </a:p>
          <a:p>
            <a:endParaRPr lang="en-IN" dirty="0"/>
          </a:p>
          <a:p>
            <a:pPr marL="342900" indent="-342900">
              <a:buFont typeface="Arial" panose="020B0604020202020204" pitchFamily="34" charset="0"/>
              <a:buChar char="•"/>
            </a:pPr>
            <a:r>
              <a:rPr lang="en-IN" dirty="0"/>
              <a:t>80% training</a:t>
            </a:r>
          </a:p>
          <a:p>
            <a:pPr marL="800100" lvl="1" indent="-342900">
              <a:buFont typeface="Arial" panose="020B0604020202020204" pitchFamily="34" charset="0"/>
              <a:buChar char="•"/>
            </a:pPr>
            <a:r>
              <a:rPr lang="en-US" dirty="0"/>
              <a:t>Accepted Gaps, n = 386</a:t>
            </a:r>
          </a:p>
          <a:p>
            <a:pPr marL="800100" lvl="1" indent="-342900">
              <a:buFont typeface="Arial" panose="020B0604020202020204" pitchFamily="34" charset="0"/>
              <a:buChar char="•"/>
            </a:pPr>
            <a:r>
              <a:rPr lang="en-US" dirty="0"/>
              <a:t>Rejected Gaps, n = 1746</a:t>
            </a:r>
          </a:p>
        </p:txBody>
      </p:sp>
    </p:spTree>
    <p:extLst>
      <p:ext uri="{BB962C8B-B14F-4D97-AF65-F5344CB8AC3E}">
        <p14:creationId xmlns:p14="http://schemas.microsoft.com/office/powerpoint/2010/main" val="32683230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72</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Original, Accepted Gaps = 1, Rejected Gaps = 1746</a:t>
            </a:r>
          </a:p>
          <a:p>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extLst>
              <p:ext uri="{D42A27DB-BD31-4B8C-83A1-F6EECF244321}">
                <p14:modId xmlns:p14="http://schemas.microsoft.com/office/powerpoint/2010/main" val="532186520"/>
              </p:ext>
            </p:extLst>
          </p:nvPr>
        </p:nvGraphicFramePr>
        <p:xfrm>
          <a:off x="699174" y="3080992"/>
          <a:ext cx="10473399" cy="2166171"/>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 (C/NC)</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0.87/0.62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(Medium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0.36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10932772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73</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BootStrap_1, Accepted Gaps = 2 X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0.51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053968"/>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9852046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74</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BootStrap_2, Accepted Gaps = 3 X 386, Rejected Gaps = 1746</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nvGraphicFramePr>
        <p:xfrm>
          <a:off x="690465" y="2250682"/>
          <a:ext cx="10473399" cy="2676426"/>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Model Description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635406">
                <a:tc>
                  <a:txBody>
                    <a:bodyPr/>
                    <a:lstStyle/>
                    <a:p>
                      <a:pPr algn="ctr" fontAlgn="b"/>
                      <a:r>
                        <a:rPr lang="en-IN" sz="1600" b="0" i="0" u="none" strike="noStrike" dirty="0">
                          <a:solidFill>
                            <a:srgbClr val="000000"/>
                          </a:solidFill>
                          <a:effectLst/>
                          <a:latin typeface="+mn-lt"/>
                        </a:rPr>
                        <a:t>All 9 features (CV)</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2339624"/>
                  </a:ext>
                </a:extLst>
              </a:tr>
              <a:tr h="510255">
                <a:tc>
                  <a:txBody>
                    <a:bodyPr/>
                    <a:lstStyle/>
                    <a:p>
                      <a:pPr algn="ctr" fontAlgn="b"/>
                      <a:r>
                        <a:rPr lang="en-IN" sz="1400" b="0" i="0" u="none" strike="noStrike" dirty="0">
                          <a:solidFill>
                            <a:srgbClr val="000000"/>
                          </a:solidFill>
                          <a:effectLst/>
                          <a:latin typeface="+mn-lt"/>
                        </a:rPr>
                        <a:t>8 features: No ‘</a:t>
                      </a:r>
                      <a:r>
                        <a:rPr lang="en-IN" sz="1400" b="0" i="0" u="none" strike="noStrike" dirty="0" err="1">
                          <a:solidFill>
                            <a:srgbClr val="000000"/>
                          </a:solidFill>
                          <a:effectLst/>
                          <a:latin typeface="+mn-lt"/>
                        </a:rPr>
                        <a:t>VehAcc</a:t>
                      </a:r>
                      <a:r>
                        <a:rPr lang="en-IN" sz="1400" b="0" i="0" u="none" strike="noStrike" dirty="0">
                          <a:solidFill>
                            <a:srgbClr val="000000"/>
                          </a:solidFill>
                          <a:effectLst/>
                          <a:latin typeface="+mn-lt"/>
                        </a:rPr>
                        <a:t>’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8862935"/>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(CV)</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3575232"/>
                  </a:ext>
                </a:extLst>
              </a:tr>
              <a:tr h="510255">
                <a:tc>
                  <a:txBody>
                    <a:bodyPr/>
                    <a:lstStyle/>
                    <a:p>
                      <a:pPr algn="ctr" fontAlgn="b"/>
                      <a:r>
                        <a:rPr lang="en-IN" sz="1400" b="0" i="0" u="none" strike="noStrike" dirty="0">
                          <a:solidFill>
                            <a:srgbClr val="000000"/>
                          </a:solidFill>
                          <a:effectLst/>
                          <a:latin typeface="+mn-lt"/>
                        </a:rPr>
                        <a:t>7 features: No </a:t>
                      </a:r>
                      <a:r>
                        <a:rPr lang="en-IN" sz="1400" b="0" i="0" u="none" strike="noStrike" dirty="0" err="1">
                          <a:solidFill>
                            <a:srgbClr val="000000"/>
                          </a:solidFill>
                          <a:effectLst/>
                          <a:latin typeface="+mn-lt"/>
                        </a:rPr>
                        <a:t>Acc</a:t>
                      </a:r>
                      <a:r>
                        <a:rPr lang="en-IN" sz="1400" b="0" i="0" u="none" strike="noStrike" dirty="0">
                          <a:solidFill>
                            <a:srgbClr val="000000"/>
                          </a:solidFill>
                          <a:effectLst/>
                          <a:latin typeface="+mn-lt"/>
                        </a:rPr>
                        <a:t>, No direction (TS)</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0.45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3260717"/>
                  </a:ext>
                </a:extLst>
              </a:tr>
            </a:tbl>
          </a:graphicData>
        </a:graphic>
      </p:graphicFrame>
      <p:sp>
        <p:nvSpPr>
          <p:cNvPr id="10" name="TextBox 9">
            <a:extLst>
              <a:ext uri="{FF2B5EF4-FFF2-40B4-BE49-F238E27FC236}">
                <a16:creationId xmlns:a16="http://schemas.microsoft.com/office/drawing/2014/main" id="{8301592F-370D-42C7-9542-1F9B4DB841C4}"/>
              </a:ext>
            </a:extLst>
          </p:cNvPr>
          <p:cNvSpPr txBox="1"/>
          <p:nvPr/>
        </p:nvSpPr>
        <p:spPr>
          <a:xfrm>
            <a:off x="126463" y="6261589"/>
            <a:ext cx="6097554" cy="584775"/>
          </a:xfrm>
          <a:prstGeom prst="rect">
            <a:avLst/>
          </a:prstGeom>
          <a:noFill/>
        </p:spPr>
        <p:txBody>
          <a:bodyPr wrap="square">
            <a:spAutoFit/>
          </a:bodyPr>
          <a:lstStyle/>
          <a:p>
            <a:r>
              <a:rPr lang="en-IN" sz="1600" b="0" i="0" u="none" strike="noStrike" dirty="0">
                <a:solidFill>
                  <a:srgbClr val="000000"/>
                </a:solidFill>
                <a:effectLst/>
                <a:latin typeface="+mn-lt"/>
              </a:rPr>
              <a:t>CV - 10-fold Cross validation</a:t>
            </a:r>
          </a:p>
          <a:p>
            <a:r>
              <a:rPr lang="en-US" sz="1600" dirty="0">
                <a:latin typeface="+mn-lt"/>
              </a:rPr>
              <a:t>TS – 20% test set</a:t>
            </a:r>
          </a:p>
        </p:txBody>
      </p:sp>
    </p:spTree>
    <p:extLst>
      <p:ext uri="{BB962C8B-B14F-4D97-AF65-F5344CB8AC3E}">
        <p14:creationId xmlns:p14="http://schemas.microsoft.com/office/powerpoint/2010/main" val="10578520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E96B-8637-487F-B7C2-3AAC692D6C37}"/>
              </a:ext>
            </a:extLst>
          </p:cNvPr>
          <p:cNvSpPr>
            <a:spLocks noGrp="1"/>
          </p:cNvSpPr>
          <p:nvPr>
            <p:ph type="title"/>
          </p:nvPr>
        </p:nvSpPr>
        <p:spPr/>
        <p:txBody>
          <a:bodyPr/>
          <a:lstStyle/>
          <a:p>
            <a:r>
              <a:rPr lang="en-IN" dirty="0"/>
              <a:t>Results: SVM Gap Acceptance</a:t>
            </a:r>
            <a:endParaRPr lang="en-US" dirty="0"/>
          </a:p>
        </p:txBody>
      </p:sp>
      <p:sp>
        <p:nvSpPr>
          <p:cNvPr id="4" name="Slide Number Placeholder 3">
            <a:extLst>
              <a:ext uri="{FF2B5EF4-FFF2-40B4-BE49-F238E27FC236}">
                <a16:creationId xmlns:a16="http://schemas.microsoft.com/office/drawing/2014/main" id="{819B75EA-26CF-4E25-9695-1CE96E5B77B9}"/>
              </a:ext>
            </a:extLst>
          </p:cNvPr>
          <p:cNvSpPr>
            <a:spLocks noGrp="1"/>
          </p:cNvSpPr>
          <p:nvPr>
            <p:ph type="sldNum" sz="quarter" idx="12"/>
          </p:nvPr>
        </p:nvSpPr>
        <p:spPr/>
        <p:txBody>
          <a:bodyPr/>
          <a:lstStyle/>
          <a:p>
            <a:fld id="{4CA3CF94-37B0-4BC7-9FC8-223A9539BF73}" type="slidenum">
              <a:rPr lang="en-US" altLang="en-US" smtClean="0"/>
              <a:pPr/>
              <a:t>75</a:t>
            </a:fld>
            <a:endParaRPr lang="en-US" altLang="en-US"/>
          </a:p>
        </p:txBody>
      </p:sp>
      <p:sp>
        <p:nvSpPr>
          <p:cNvPr id="6" name="Content Placeholder 5">
            <a:extLst>
              <a:ext uri="{FF2B5EF4-FFF2-40B4-BE49-F238E27FC236}">
                <a16:creationId xmlns:a16="http://schemas.microsoft.com/office/drawing/2014/main" id="{93AC0274-2107-4C70-AC39-4FDFF0D4EE49}"/>
              </a:ext>
            </a:extLst>
          </p:cNvPr>
          <p:cNvSpPr>
            <a:spLocks noGrp="1"/>
          </p:cNvSpPr>
          <p:nvPr>
            <p:ph idx="1"/>
          </p:nvPr>
        </p:nvSpPr>
        <p:spPr>
          <a:xfrm>
            <a:off x="532435" y="1349678"/>
            <a:ext cx="11215212" cy="543562"/>
          </a:xfrm>
        </p:spPr>
        <p:txBody>
          <a:bodyPr/>
          <a:lstStyle/>
          <a:p>
            <a:r>
              <a:rPr lang="en-IN" dirty="0"/>
              <a:t>BootStrap_2, Accepted Gaps = 3 X 386, Rejected Gaps = 1746</a:t>
            </a:r>
          </a:p>
          <a:p>
            <a:r>
              <a:rPr lang="en-IN" dirty="0"/>
              <a:t>Cross-validation results</a:t>
            </a:r>
            <a:endParaRPr lang="en-US" dirty="0"/>
          </a:p>
        </p:txBody>
      </p:sp>
      <p:graphicFrame>
        <p:nvGraphicFramePr>
          <p:cNvPr id="8" name="Table 7">
            <a:extLst>
              <a:ext uri="{FF2B5EF4-FFF2-40B4-BE49-F238E27FC236}">
                <a16:creationId xmlns:a16="http://schemas.microsoft.com/office/drawing/2014/main" id="{0F39548A-7086-4582-A242-B33CACA6A4F3}"/>
              </a:ext>
            </a:extLst>
          </p:cNvPr>
          <p:cNvGraphicFramePr>
            <a:graphicFrameLocks noGrp="1"/>
          </p:cNvGraphicFramePr>
          <p:nvPr/>
        </p:nvGraphicFramePr>
        <p:xfrm>
          <a:off x="662473" y="2142284"/>
          <a:ext cx="10473399" cy="4082040"/>
        </p:xfrm>
        <a:graphic>
          <a:graphicData uri="http://schemas.openxmlformats.org/drawingml/2006/table">
            <a:tbl>
              <a:tblPr>
                <a:tableStyleId>{5C22544A-7EE6-4342-B048-85BDC9FD1C3A}</a:tableStyleId>
              </a:tblPr>
              <a:tblGrid>
                <a:gridCol w="2696547">
                  <a:extLst>
                    <a:ext uri="{9D8B030D-6E8A-4147-A177-3AD203B41FA5}">
                      <a16:colId xmlns:a16="http://schemas.microsoft.com/office/drawing/2014/main" val="2566326139"/>
                    </a:ext>
                  </a:extLst>
                </a:gridCol>
                <a:gridCol w="1633752">
                  <a:extLst>
                    <a:ext uri="{9D8B030D-6E8A-4147-A177-3AD203B41FA5}">
                      <a16:colId xmlns:a16="http://schemas.microsoft.com/office/drawing/2014/main" val="4050029457"/>
                    </a:ext>
                  </a:extLst>
                </a:gridCol>
                <a:gridCol w="1513227">
                  <a:extLst>
                    <a:ext uri="{9D8B030D-6E8A-4147-A177-3AD203B41FA5}">
                      <a16:colId xmlns:a16="http://schemas.microsoft.com/office/drawing/2014/main" val="2791033420"/>
                    </a:ext>
                  </a:extLst>
                </a:gridCol>
                <a:gridCol w="1468955">
                  <a:extLst>
                    <a:ext uri="{9D8B030D-6E8A-4147-A177-3AD203B41FA5}">
                      <a16:colId xmlns:a16="http://schemas.microsoft.com/office/drawing/2014/main" val="1655562336"/>
                    </a:ext>
                  </a:extLst>
                </a:gridCol>
                <a:gridCol w="1580459">
                  <a:extLst>
                    <a:ext uri="{9D8B030D-6E8A-4147-A177-3AD203B41FA5}">
                      <a16:colId xmlns:a16="http://schemas.microsoft.com/office/drawing/2014/main" val="3937271647"/>
                    </a:ext>
                  </a:extLst>
                </a:gridCol>
                <a:gridCol w="1580459">
                  <a:extLst>
                    <a:ext uri="{9D8B030D-6E8A-4147-A177-3AD203B41FA5}">
                      <a16:colId xmlns:a16="http://schemas.microsoft.com/office/drawing/2014/main" val="2644178538"/>
                    </a:ext>
                  </a:extLst>
                </a:gridCol>
              </a:tblGrid>
              <a:tr h="510255">
                <a:tc>
                  <a:txBody>
                    <a:bodyPr/>
                    <a:lstStyle/>
                    <a:p>
                      <a:pPr algn="ctr" fontAlgn="b"/>
                      <a:r>
                        <a:rPr lang="en-IN" sz="1600" b="0" i="0" u="none" strike="noStrike" dirty="0">
                          <a:solidFill>
                            <a:srgbClr val="000000"/>
                          </a:solidFill>
                          <a:effectLst/>
                          <a:latin typeface="+mn-lt"/>
                        </a:rPr>
                        <a:t>Removed Feature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Type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Accuracy</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Precision</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IN" sz="1600" b="0" i="0" u="none" strike="noStrike" dirty="0">
                          <a:solidFill>
                            <a:srgbClr val="000000"/>
                          </a:solidFill>
                          <a:effectLst/>
                          <a:latin typeface="+mn-lt"/>
                        </a:rPr>
                        <a:t>Recall</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600" u="none" strike="noStrike" dirty="0">
                          <a:effectLst/>
                          <a:latin typeface="+mn-lt"/>
                        </a:rPr>
                        <a:t>F1-Score</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953036865"/>
                  </a:ext>
                </a:extLst>
              </a:tr>
              <a:tr h="510255">
                <a:tc>
                  <a:txBody>
                    <a:bodyPr/>
                    <a:lstStyle/>
                    <a:p>
                      <a:pPr algn="ctr" fontAlgn="b"/>
                      <a:r>
                        <a:rPr lang="en-IN" sz="1800" b="0" i="0" u="none" strike="noStrike" dirty="0" err="1">
                          <a:solidFill>
                            <a:srgbClr val="000000"/>
                          </a:solidFill>
                          <a:effectLst/>
                          <a:latin typeface="+mn-lt"/>
                        </a:rPr>
                        <a:t>Veh</a:t>
                      </a:r>
                      <a:r>
                        <a:rPr lang="en-IN" sz="1800" b="0" i="0" u="none" strike="noStrike" dirty="0">
                          <a:solidFill>
                            <a:srgbClr val="000000"/>
                          </a:solidFill>
                          <a:effectLst/>
                          <a:latin typeface="+mn-lt"/>
                        </a:rPr>
                        <a:t>-Ped distance</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1070103"/>
                  </a:ext>
                </a:extLst>
              </a:tr>
              <a:tr h="510255">
                <a:tc>
                  <a:txBody>
                    <a:bodyPr/>
                    <a:lstStyle/>
                    <a:p>
                      <a:pPr algn="ctr" fontAlgn="b"/>
                      <a:r>
                        <a:rPr lang="en-IN" sz="1800" b="0" i="0" u="none" strike="noStrike" dirty="0">
                          <a:solidFill>
                            <a:srgbClr val="000000"/>
                          </a:solidFill>
                          <a:effectLst/>
                          <a:latin typeface="+mn-lt"/>
                        </a:rPr>
                        <a:t>DT Curb</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14570679"/>
                  </a:ext>
                </a:extLst>
              </a:tr>
              <a:tr h="510255">
                <a:tc>
                  <a:txBody>
                    <a:bodyPr/>
                    <a:lstStyle/>
                    <a:p>
                      <a:pPr algn="ctr" fontAlgn="b"/>
                      <a:r>
                        <a:rPr lang="en-IN" sz="1800" b="0" i="0" u="none" strike="noStrike" dirty="0">
                          <a:solidFill>
                            <a:srgbClr val="000000"/>
                          </a:solidFill>
                          <a:effectLst/>
                          <a:latin typeface="+mn-lt"/>
                        </a:rPr>
                        <a:t>DT Crosswalk</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0.79</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05336630"/>
                  </a:ext>
                </a:extLst>
              </a:tr>
              <a:tr h="510255">
                <a:tc>
                  <a:txBody>
                    <a:bodyPr/>
                    <a:lstStyle/>
                    <a:p>
                      <a:pPr algn="ctr" fontAlgn="b"/>
                      <a:r>
                        <a:rPr lang="en-IN" sz="1800" b="0" i="0" u="none" strike="noStrike" dirty="0">
                          <a:solidFill>
                            <a:srgbClr val="000000"/>
                          </a:solidFill>
                          <a:effectLst/>
                          <a:latin typeface="+mn-lt"/>
                        </a:rPr>
                        <a:t>Vehicle Speed</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0.86</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0.82</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08370727"/>
                  </a:ext>
                </a:extLst>
              </a:tr>
              <a:tr h="510255">
                <a:tc>
                  <a:txBody>
                    <a:bodyPr/>
                    <a:lstStyle/>
                    <a:p>
                      <a:pPr algn="ctr" fontAlgn="b"/>
                      <a:r>
                        <a:rPr lang="en-IN" sz="1800" b="0" i="0" u="none" strike="noStrike" dirty="0">
                          <a:solidFill>
                            <a:srgbClr val="000000"/>
                          </a:solidFill>
                          <a:effectLst/>
                          <a:latin typeface="+mn-lt"/>
                        </a:rPr>
                        <a:t>Pedestrian Speed</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0.85</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0.83</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0.84</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79624405"/>
                  </a:ext>
                </a:extLst>
              </a:tr>
              <a:tr h="510255">
                <a:tc>
                  <a:txBody>
                    <a:bodyPr/>
                    <a:lstStyle/>
                    <a:p>
                      <a:pPr algn="ctr" fontAlgn="b"/>
                      <a:r>
                        <a:rPr lang="en-IN" sz="1800" b="0" i="0" u="none" strike="noStrike" dirty="0">
                          <a:solidFill>
                            <a:srgbClr val="000000"/>
                          </a:solidFill>
                          <a:effectLst/>
                          <a:latin typeface="+mn-lt"/>
                        </a:rPr>
                        <a:t>Cumulative Wait</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53347797"/>
                  </a:ext>
                </a:extLst>
              </a:tr>
              <a:tr h="510255">
                <a:tc>
                  <a:txBody>
                    <a:bodyPr/>
                    <a:lstStyle/>
                    <a:p>
                      <a:pPr algn="ctr" fontAlgn="b"/>
                      <a:r>
                        <a:rPr lang="en-IN" sz="1800" b="0" i="0" u="none" strike="noStrike" dirty="0">
                          <a:solidFill>
                            <a:srgbClr val="000000"/>
                          </a:solidFill>
                          <a:effectLst/>
                          <a:latin typeface="+mn-lt"/>
                        </a:rPr>
                        <a:t>Pedestrian Gaze</a:t>
                      </a:r>
                      <a:endParaRPr lang="en-US" sz="18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400" b="0" i="0" u="none" strike="noStrike" dirty="0">
                          <a:solidFill>
                            <a:srgbClr val="000000"/>
                          </a:solidFill>
                          <a:effectLst/>
                          <a:latin typeface="+mn-lt"/>
                        </a:rPr>
                        <a:t>SVM (Fine Gaussian)</a:t>
                      </a:r>
                      <a:endParaRPr lang="en-US"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0.91</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0.90</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0.87</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IN" sz="1600" b="0" i="0" u="none" strike="noStrike" dirty="0">
                          <a:solidFill>
                            <a:srgbClr val="000000"/>
                          </a:solidFill>
                          <a:effectLst/>
                          <a:latin typeface="+mn-lt"/>
                        </a:rPr>
                        <a:t>0.88</a:t>
                      </a:r>
                      <a:endParaRPr lang="en-US"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0311587"/>
                  </a:ext>
                </a:extLst>
              </a:tr>
            </a:tbl>
          </a:graphicData>
        </a:graphic>
      </p:graphicFrame>
    </p:spTree>
    <p:extLst>
      <p:ext uri="{BB962C8B-B14F-4D97-AF65-F5344CB8AC3E}">
        <p14:creationId xmlns:p14="http://schemas.microsoft.com/office/powerpoint/2010/main" val="7561721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C620-DE35-4E48-B902-4AAA80F828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7F6DAC-8753-4E37-92D8-5246E9E1D0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4DCADAA-D7DF-40B8-A36D-B9E11CF2DA46}"/>
              </a:ext>
            </a:extLst>
          </p:cNvPr>
          <p:cNvSpPr>
            <a:spLocks noGrp="1"/>
          </p:cNvSpPr>
          <p:nvPr>
            <p:ph type="sldNum" sz="quarter" idx="12"/>
          </p:nvPr>
        </p:nvSpPr>
        <p:spPr/>
        <p:txBody>
          <a:bodyPr/>
          <a:lstStyle/>
          <a:p>
            <a:fld id="{4CA3CF94-37B0-4BC7-9FC8-223A9539BF73}" type="slidenum">
              <a:rPr lang="en-US" altLang="en-US" smtClean="0"/>
              <a:pPr/>
              <a:t>76</a:t>
            </a:fld>
            <a:endParaRPr lang="en-US" altLang="en-US"/>
          </a:p>
        </p:txBody>
      </p:sp>
    </p:spTree>
    <p:extLst>
      <p:ext uri="{BB962C8B-B14F-4D97-AF65-F5344CB8AC3E}">
        <p14:creationId xmlns:p14="http://schemas.microsoft.com/office/powerpoint/2010/main" val="16152239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E577-72A4-43BB-9FC9-C00D8C32A9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43FCA9-69DB-4B5D-BA00-559350DB3E7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44B6CE5-DEB2-414D-9222-AC7B017D64CD}"/>
              </a:ext>
            </a:extLst>
          </p:cNvPr>
          <p:cNvSpPr>
            <a:spLocks noGrp="1"/>
          </p:cNvSpPr>
          <p:nvPr>
            <p:ph type="sldNum" sz="quarter" idx="12"/>
          </p:nvPr>
        </p:nvSpPr>
        <p:spPr/>
        <p:txBody>
          <a:bodyPr/>
          <a:lstStyle/>
          <a:p>
            <a:fld id="{4CA3CF94-37B0-4BC7-9FC8-223A9539BF73}" type="slidenum">
              <a:rPr lang="en-US" altLang="en-US" smtClean="0"/>
              <a:pPr/>
              <a:t>77</a:t>
            </a:fld>
            <a:endParaRPr lang="en-US" altLang="en-US"/>
          </a:p>
        </p:txBody>
      </p:sp>
    </p:spTree>
    <p:extLst>
      <p:ext uri="{BB962C8B-B14F-4D97-AF65-F5344CB8AC3E}">
        <p14:creationId xmlns:p14="http://schemas.microsoft.com/office/powerpoint/2010/main" val="6570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FA39E6E-A011-41D3-9E0C-87DC0C7CD0EC}"/>
              </a:ext>
            </a:extLst>
          </p:cNvPr>
          <p:cNvSpPr>
            <a:spLocks noGrp="1"/>
          </p:cNvSpPr>
          <p:nvPr>
            <p:ph type="title"/>
          </p:nvPr>
        </p:nvSpPr>
        <p:spPr/>
        <p:txBody>
          <a:bodyPr/>
          <a:lstStyle/>
          <a:p>
            <a:r>
              <a:rPr lang="en-US" dirty="0"/>
              <a:t>Proposed model – short term dynamics with Noise</a:t>
            </a:r>
          </a:p>
        </p:txBody>
      </p:sp>
      <p:sp>
        <p:nvSpPr>
          <p:cNvPr id="4" name="Slide Number Placeholder 3"/>
          <p:cNvSpPr>
            <a:spLocks noGrp="1"/>
          </p:cNvSpPr>
          <p:nvPr>
            <p:ph type="sldNum" sz="quarter" idx="12"/>
          </p:nvPr>
        </p:nvSpPr>
        <p:spPr>
          <a:xfrm>
            <a:off x="10958705" y="6448258"/>
            <a:ext cx="385219" cy="238124"/>
          </a:xfrm>
        </p:spPr>
        <p:txBody>
          <a:bodyPr/>
          <a:lstStyle/>
          <a:p>
            <a:fld id="{4CA3CF94-37B0-4BC7-9FC8-223A9539BF73}" type="slidenum">
              <a:rPr lang="en-US" altLang="en-US" smtClean="0"/>
              <a:pPr/>
              <a:t>8</a:t>
            </a:fld>
            <a:endParaRPr lang="en-US" altLang="en-US"/>
          </a:p>
        </p:txBody>
      </p:sp>
      <p:pic>
        <p:nvPicPr>
          <p:cNvPr id="16" name="Picture 15">
            <a:extLst>
              <a:ext uri="{FF2B5EF4-FFF2-40B4-BE49-F238E27FC236}">
                <a16:creationId xmlns:a16="http://schemas.microsoft.com/office/drawing/2014/main" id="{42004809-3ABE-400B-B25C-72B2284BD4C4}"/>
              </a:ext>
            </a:extLst>
          </p:cNvPr>
          <p:cNvPicPr>
            <a:picLocks noChangeAspect="1"/>
          </p:cNvPicPr>
          <p:nvPr>
            <p:custDataLst>
              <p:tags r:id="rId1"/>
            </p:custDataLst>
          </p:nvPr>
        </p:nvPicPr>
        <p:blipFill>
          <a:blip r:embed="rId9"/>
          <a:stretch>
            <a:fillRect/>
          </a:stretch>
        </p:blipFill>
        <p:spPr>
          <a:xfrm>
            <a:off x="820079" y="1654265"/>
            <a:ext cx="3752126" cy="2125161"/>
          </a:xfrm>
          <a:prstGeom prst="rect">
            <a:avLst/>
          </a:prstGeom>
        </p:spPr>
      </p:pic>
      <p:pic>
        <p:nvPicPr>
          <p:cNvPr id="21" name="Picture 20">
            <a:extLst>
              <a:ext uri="{FF2B5EF4-FFF2-40B4-BE49-F238E27FC236}">
                <a16:creationId xmlns:a16="http://schemas.microsoft.com/office/drawing/2014/main" id="{CEC83067-B4A2-4C90-A5CC-77DE7C3EBE56}"/>
              </a:ext>
            </a:extLst>
          </p:cNvPr>
          <p:cNvPicPr>
            <a:picLocks noChangeAspect="1"/>
          </p:cNvPicPr>
          <p:nvPr>
            <p:custDataLst>
              <p:tags r:id="rId2"/>
            </p:custDataLst>
          </p:nvPr>
        </p:nvPicPr>
        <p:blipFill>
          <a:blip r:embed="rId10"/>
          <a:stretch>
            <a:fillRect/>
          </a:stretch>
        </p:blipFill>
        <p:spPr>
          <a:xfrm>
            <a:off x="5306692" y="1654265"/>
            <a:ext cx="2821210" cy="2122314"/>
          </a:xfrm>
          <a:prstGeom prst="rect">
            <a:avLst/>
          </a:prstGeom>
        </p:spPr>
      </p:pic>
      <p:sp>
        <p:nvSpPr>
          <p:cNvPr id="32" name="Rounded Rectangle 9 3 1">
            <a:extLst>
              <a:ext uri="{FF2B5EF4-FFF2-40B4-BE49-F238E27FC236}">
                <a16:creationId xmlns:a16="http://schemas.microsoft.com/office/drawing/2014/main" id="{7A435279-893D-4D32-848F-CADB157E9524}"/>
              </a:ext>
            </a:extLst>
          </p:cNvPr>
          <p:cNvSpPr/>
          <p:nvPr/>
        </p:nvSpPr>
        <p:spPr bwMode="auto">
          <a:xfrm>
            <a:off x="829389" y="4526474"/>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Pedestrian velocity remains constant when walking</a:t>
            </a:r>
            <a:endParaRPr kumimoji="0" lang="en-US" sz="1600" b="0" i="0" u="none" strike="noStrike" cap="none" normalizeH="0" baseline="0" dirty="0">
              <a:ln>
                <a:noFill/>
              </a:ln>
              <a:solidFill>
                <a:srgbClr val="000000"/>
              </a:solidFill>
              <a:effectLst/>
              <a:latin typeface="Times" charset="0"/>
              <a:ea typeface="ＭＳ Ｐゴシック" charset="0"/>
            </a:endParaRPr>
          </a:p>
        </p:txBody>
      </p:sp>
      <p:grpSp>
        <p:nvGrpSpPr>
          <p:cNvPr id="3" name="Group 2"/>
          <p:cNvGrpSpPr/>
          <p:nvPr/>
        </p:nvGrpSpPr>
        <p:grpSpPr>
          <a:xfrm>
            <a:off x="9335047" y="2039381"/>
            <a:ext cx="2113762" cy="2080417"/>
            <a:chOff x="9039211" y="3832322"/>
            <a:chExt cx="2113762" cy="2080417"/>
          </a:xfrm>
        </p:grpSpPr>
        <p:cxnSp>
          <p:nvCxnSpPr>
            <p:cNvPr id="43" name="Straight Arrow Connector 42">
              <a:extLst>
                <a:ext uri="{FF2B5EF4-FFF2-40B4-BE49-F238E27FC236}">
                  <a16:creationId xmlns:a16="http://schemas.microsoft.com/office/drawing/2014/main" id="{191E8B85-FCB2-477C-A3E7-DB11880DB440}"/>
                </a:ext>
              </a:extLst>
            </p:cNvPr>
            <p:cNvCxnSpPr/>
            <p:nvPr/>
          </p:nvCxnSpPr>
          <p:spPr bwMode="auto">
            <a:xfrm>
              <a:off x="9219398" y="5684132"/>
              <a:ext cx="193357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Arrow Connector 50">
              <a:extLst>
                <a:ext uri="{FF2B5EF4-FFF2-40B4-BE49-F238E27FC236}">
                  <a16:creationId xmlns:a16="http://schemas.microsoft.com/office/drawing/2014/main" id="{9070ACE8-CA97-4884-B861-9B48AD13A29E}"/>
                </a:ext>
              </a:extLst>
            </p:cNvPr>
            <p:cNvCxnSpPr/>
            <p:nvPr/>
          </p:nvCxnSpPr>
          <p:spPr bwMode="auto">
            <a:xfrm flipV="1">
              <a:off x="9219398" y="3860180"/>
              <a:ext cx="0" cy="1828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2" name="Freeform: Shape 12">
              <a:extLst>
                <a:ext uri="{FF2B5EF4-FFF2-40B4-BE49-F238E27FC236}">
                  <a16:creationId xmlns:a16="http://schemas.microsoft.com/office/drawing/2014/main" id="{DE9CCDD3-2C73-41D8-B18C-3DE695F52B05}"/>
                </a:ext>
              </a:extLst>
            </p:cNvPr>
            <p:cNvSpPr/>
            <p:nvPr/>
          </p:nvSpPr>
          <p:spPr bwMode="auto">
            <a:xfrm>
              <a:off x="9762323" y="4550673"/>
              <a:ext cx="733411" cy="761983"/>
            </a:xfrm>
            <a:custGeom>
              <a:avLst/>
              <a:gdLst>
                <a:gd name="connsiteX0" fmla="*/ 0 w 1352550"/>
                <a:gd name="connsiteY0" fmla="*/ 1581150 h 1581150"/>
                <a:gd name="connsiteX1" fmla="*/ 800100 w 1352550"/>
                <a:gd name="connsiteY1" fmla="*/ 409575 h 1581150"/>
                <a:gd name="connsiteX2" fmla="*/ 1352550 w 1352550"/>
                <a:gd name="connsiteY2" fmla="*/ 0 h 1581150"/>
                <a:gd name="connsiteX0" fmla="*/ 0 w 1352550"/>
                <a:gd name="connsiteY0" fmla="*/ 1581150 h 1581150"/>
                <a:gd name="connsiteX1" fmla="*/ 485775 w 1352550"/>
                <a:gd name="connsiteY1" fmla="*/ 542925 h 1581150"/>
                <a:gd name="connsiteX2" fmla="*/ 1352550 w 1352550"/>
                <a:gd name="connsiteY2" fmla="*/ 0 h 1581150"/>
                <a:gd name="connsiteX0" fmla="*/ 0 w 1352550"/>
                <a:gd name="connsiteY0" fmla="*/ 1581150 h 1581150"/>
                <a:gd name="connsiteX1" fmla="*/ 409575 w 1352550"/>
                <a:gd name="connsiteY1" fmla="*/ 609600 h 1581150"/>
                <a:gd name="connsiteX2" fmla="*/ 1352550 w 1352550"/>
                <a:gd name="connsiteY2" fmla="*/ 0 h 1581150"/>
                <a:gd name="connsiteX0" fmla="*/ 0 w 1276350"/>
                <a:gd name="connsiteY0" fmla="*/ 1457325 h 1457325"/>
                <a:gd name="connsiteX1" fmla="*/ 333375 w 1276350"/>
                <a:gd name="connsiteY1" fmla="*/ 609600 h 1457325"/>
                <a:gd name="connsiteX2" fmla="*/ 1276350 w 1276350"/>
                <a:gd name="connsiteY2" fmla="*/ 0 h 1457325"/>
                <a:gd name="connsiteX0" fmla="*/ 0 w 1276350"/>
                <a:gd name="connsiteY0" fmla="*/ 1457325 h 1457325"/>
                <a:gd name="connsiteX1" fmla="*/ 333375 w 1276350"/>
                <a:gd name="connsiteY1" fmla="*/ 609600 h 1457325"/>
                <a:gd name="connsiteX2" fmla="*/ 1276350 w 1276350"/>
                <a:gd name="connsiteY2" fmla="*/ 0 h 1457325"/>
              </a:gdLst>
              <a:ahLst/>
              <a:cxnLst>
                <a:cxn ang="0">
                  <a:pos x="connsiteX0" y="connsiteY0"/>
                </a:cxn>
                <a:cxn ang="0">
                  <a:pos x="connsiteX1" y="connsiteY1"/>
                </a:cxn>
                <a:cxn ang="0">
                  <a:pos x="connsiteX2" y="connsiteY2"/>
                </a:cxn>
              </a:cxnLst>
              <a:rect l="l" t="t" r="r" b="b"/>
              <a:pathLst>
                <a:path w="1276350" h="1457325">
                  <a:moveTo>
                    <a:pt x="0" y="1457325"/>
                  </a:moveTo>
                  <a:cubicBezTo>
                    <a:pt x="125412" y="984250"/>
                    <a:pt x="120650" y="852487"/>
                    <a:pt x="333375" y="609600"/>
                  </a:cubicBezTo>
                  <a:cubicBezTo>
                    <a:pt x="546100" y="366713"/>
                    <a:pt x="1160463" y="31750"/>
                    <a:pt x="1276350" y="0"/>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cxnSp>
          <p:nvCxnSpPr>
            <p:cNvPr id="53" name="Straight Arrow Connector 52">
              <a:extLst>
                <a:ext uri="{FF2B5EF4-FFF2-40B4-BE49-F238E27FC236}">
                  <a16:creationId xmlns:a16="http://schemas.microsoft.com/office/drawing/2014/main" id="{EAFF5155-3916-425A-B15E-BE6F9BCC8B7F}"/>
                </a:ext>
              </a:extLst>
            </p:cNvPr>
            <p:cNvCxnSpPr>
              <a:stCxn id="52" idx="1"/>
            </p:cNvCxnSpPr>
            <p:nvPr/>
          </p:nvCxnSpPr>
          <p:spPr bwMode="auto">
            <a:xfrm flipV="1">
              <a:off x="9953886" y="4230097"/>
              <a:ext cx="541848" cy="6393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Connector 53">
              <a:extLst>
                <a:ext uri="{FF2B5EF4-FFF2-40B4-BE49-F238E27FC236}">
                  <a16:creationId xmlns:a16="http://schemas.microsoft.com/office/drawing/2014/main" id="{06FD178A-9048-4BB3-965B-6B39868B38DD}"/>
                </a:ext>
              </a:extLst>
            </p:cNvPr>
            <p:cNvCxnSpPr>
              <a:stCxn id="52" idx="1"/>
            </p:cNvCxnSpPr>
            <p:nvPr/>
          </p:nvCxnSpPr>
          <p:spPr bwMode="auto">
            <a:xfrm>
              <a:off x="9953886" y="4869411"/>
              <a:ext cx="6442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5" name="Arc 54">
              <a:extLst>
                <a:ext uri="{FF2B5EF4-FFF2-40B4-BE49-F238E27FC236}">
                  <a16:creationId xmlns:a16="http://schemas.microsoft.com/office/drawing/2014/main" id="{3DD8973C-86B9-4AAB-B707-77B036487236}"/>
                </a:ext>
              </a:extLst>
            </p:cNvPr>
            <p:cNvSpPr/>
            <p:nvPr/>
          </p:nvSpPr>
          <p:spPr bwMode="auto">
            <a:xfrm>
              <a:off x="10031410" y="4613544"/>
              <a:ext cx="309549" cy="322072"/>
            </a:xfrm>
            <a:prstGeom prst="arc">
              <a:avLst>
                <a:gd name="adj1" fmla="val 16200000"/>
                <a:gd name="adj2" fmla="val 2512538"/>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pic>
          <p:nvPicPr>
            <p:cNvPr id="56" name="Picture 55">
              <a:extLst>
                <a:ext uri="{FF2B5EF4-FFF2-40B4-BE49-F238E27FC236}">
                  <a16:creationId xmlns:a16="http://schemas.microsoft.com/office/drawing/2014/main" id="{5A16D4D8-E783-47A6-BD64-299D9AD2B696}"/>
                </a:ext>
              </a:extLst>
            </p:cNvPr>
            <p:cNvPicPr>
              <a:picLocks noChangeAspect="1"/>
            </p:cNvPicPr>
            <p:nvPr>
              <p:custDataLst>
                <p:tags r:id="rId3"/>
              </p:custDataLst>
            </p:nvPr>
          </p:nvPicPr>
          <p:blipFill>
            <a:blip r:embed="rId11"/>
            <a:stretch>
              <a:fillRect/>
            </a:stretch>
          </p:blipFill>
          <p:spPr>
            <a:xfrm>
              <a:off x="10419948" y="3997548"/>
              <a:ext cx="112762" cy="114286"/>
            </a:xfrm>
            <a:prstGeom prst="rect">
              <a:avLst/>
            </a:prstGeom>
          </p:spPr>
        </p:pic>
        <p:pic>
          <p:nvPicPr>
            <p:cNvPr id="57" name="Picture 56">
              <a:extLst>
                <a:ext uri="{FF2B5EF4-FFF2-40B4-BE49-F238E27FC236}">
                  <a16:creationId xmlns:a16="http://schemas.microsoft.com/office/drawing/2014/main" id="{49CC52AA-63E6-44FA-9835-6930C1FEFE0D}"/>
                </a:ext>
              </a:extLst>
            </p:cNvPr>
            <p:cNvPicPr>
              <a:picLocks noChangeAspect="1"/>
            </p:cNvPicPr>
            <p:nvPr>
              <p:custDataLst>
                <p:tags r:id="rId4"/>
              </p:custDataLst>
            </p:nvPr>
          </p:nvPicPr>
          <p:blipFill>
            <a:blip r:embed="rId12"/>
            <a:stretch>
              <a:fillRect/>
            </a:stretch>
          </p:blipFill>
          <p:spPr>
            <a:xfrm>
              <a:off x="9039211" y="3832322"/>
              <a:ext cx="118857" cy="163048"/>
            </a:xfrm>
            <a:prstGeom prst="rect">
              <a:avLst/>
            </a:prstGeom>
          </p:spPr>
        </p:pic>
        <p:pic>
          <p:nvPicPr>
            <p:cNvPr id="58" name="Picture 57">
              <a:extLst>
                <a:ext uri="{FF2B5EF4-FFF2-40B4-BE49-F238E27FC236}">
                  <a16:creationId xmlns:a16="http://schemas.microsoft.com/office/drawing/2014/main" id="{70D68222-227B-47E9-BDB8-765444A81745}"/>
                </a:ext>
              </a:extLst>
            </p:cNvPr>
            <p:cNvPicPr>
              <a:picLocks noChangeAspect="1"/>
            </p:cNvPicPr>
            <p:nvPr>
              <p:custDataLst>
                <p:tags r:id="rId5"/>
              </p:custDataLst>
            </p:nvPr>
          </p:nvPicPr>
          <p:blipFill>
            <a:blip r:embed="rId13"/>
            <a:stretch>
              <a:fillRect/>
            </a:stretch>
          </p:blipFill>
          <p:spPr>
            <a:xfrm>
              <a:off x="10958705" y="5798453"/>
              <a:ext cx="128000" cy="114286"/>
            </a:xfrm>
            <a:prstGeom prst="rect">
              <a:avLst/>
            </a:prstGeom>
          </p:spPr>
        </p:pic>
        <p:pic>
          <p:nvPicPr>
            <p:cNvPr id="59" name="Picture 58">
              <a:extLst>
                <a:ext uri="{FF2B5EF4-FFF2-40B4-BE49-F238E27FC236}">
                  <a16:creationId xmlns:a16="http://schemas.microsoft.com/office/drawing/2014/main" id="{FD55A3D4-F7F4-4616-9D62-137B58B1ADB7}"/>
                </a:ext>
              </a:extLst>
            </p:cNvPr>
            <p:cNvPicPr>
              <a:picLocks noChangeAspect="1"/>
            </p:cNvPicPr>
            <p:nvPr>
              <p:custDataLst>
                <p:tags r:id="rId6"/>
              </p:custDataLst>
            </p:nvPr>
          </p:nvPicPr>
          <p:blipFill>
            <a:blip r:embed="rId14"/>
            <a:stretch>
              <a:fillRect/>
            </a:stretch>
          </p:blipFill>
          <p:spPr>
            <a:xfrm>
              <a:off x="10387503" y="4643888"/>
              <a:ext cx="106667" cy="179810"/>
            </a:xfrm>
            <a:prstGeom prst="rect">
              <a:avLst/>
            </a:prstGeom>
          </p:spPr>
        </p:pic>
        <p:pic>
          <p:nvPicPr>
            <p:cNvPr id="60" name="Picture 59">
              <a:extLst>
                <a:ext uri="{FF2B5EF4-FFF2-40B4-BE49-F238E27FC236}">
                  <a16:creationId xmlns:a16="http://schemas.microsoft.com/office/drawing/2014/main" id="{1CC5A16B-3F4C-4407-A50D-6E79D01BDD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3785066">
              <a:off x="9860331" y="4736938"/>
              <a:ext cx="228199" cy="230905"/>
            </a:xfrm>
            <a:prstGeom prst="rect">
              <a:avLst/>
            </a:prstGeom>
          </p:spPr>
        </p:pic>
      </p:grpSp>
      <p:sp>
        <p:nvSpPr>
          <p:cNvPr id="33" name="Rounded Rectangle 9 3 2">
            <a:extLst>
              <a:ext uri="{FF2B5EF4-FFF2-40B4-BE49-F238E27FC236}">
                <a16:creationId xmlns:a16="http://schemas.microsoft.com/office/drawing/2014/main" id="{38353F79-FFF7-4632-BF00-080CA24B0879}"/>
              </a:ext>
            </a:extLst>
          </p:cNvPr>
          <p:cNvSpPr/>
          <p:nvPr/>
        </p:nvSpPr>
        <p:spPr bwMode="auto">
          <a:xfrm>
            <a:off x="829389" y="5503627"/>
            <a:ext cx="3118195" cy="611164"/>
          </a:xfrm>
          <a:prstGeom prst="roundRect">
            <a:avLst>
              <a:gd name="adj"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1" dirty="0">
                <a:solidFill>
                  <a:srgbClr val="000000"/>
                </a:solidFill>
                <a:latin typeface="Times" charset="0"/>
                <a:ea typeface="ＭＳ Ｐゴシック" charset="0"/>
              </a:rPr>
              <a:t>Assumption: </a:t>
            </a:r>
            <a:r>
              <a:rPr lang="en-US" sz="1600" dirty="0">
                <a:solidFill>
                  <a:srgbClr val="000000"/>
                </a:solidFill>
                <a:latin typeface="Times" charset="0"/>
                <a:ea typeface="ＭＳ Ｐゴシック" charset="0"/>
              </a:rPr>
              <a:t>Gaussian Noise for continuous states</a:t>
            </a:r>
            <a:endParaRPr kumimoji="0" lang="en-US" sz="1600" b="0" i="0" u="none" strike="noStrike" cap="none" normalizeH="0" baseline="0" dirty="0">
              <a:ln>
                <a:noFill/>
              </a:ln>
              <a:solidFill>
                <a:srgbClr val="000000"/>
              </a:solidFill>
              <a:effectLst/>
              <a:latin typeface="Times" charset="0"/>
              <a:ea typeface="ＭＳ Ｐゴシック" charset="0"/>
            </a:endParaRPr>
          </a:p>
        </p:txBody>
      </p:sp>
      <p:sp>
        <p:nvSpPr>
          <p:cNvPr id="2" name="Rounded Rectangle 1"/>
          <p:cNvSpPr/>
          <p:nvPr/>
        </p:nvSpPr>
        <p:spPr bwMode="auto">
          <a:xfrm>
            <a:off x="4478214" y="4167554"/>
            <a:ext cx="2637693" cy="150055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charset="0"/>
                <a:ea typeface="ＭＳ Ｐゴシック" charset="0"/>
              </a:rPr>
              <a:t>Change the dynamics – Cartesian</a:t>
            </a:r>
            <a:r>
              <a:rPr kumimoji="0" lang="en-US" sz="2400" b="0" i="0" u="none" strike="noStrike" cap="none" normalizeH="0" dirty="0">
                <a:ln>
                  <a:noFill/>
                </a:ln>
                <a:solidFill>
                  <a:srgbClr val="000000"/>
                </a:solidFill>
                <a:effectLst/>
                <a:latin typeface="Times" charset="0"/>
                <a:ea typeface="ＭＳ Ｐゴシック" charset="0"/>
              </a:rPr>
              <a:t> velocity</a:t>
            </a:r>
            <a:endParaRPr kumimoji="0" lang="en-US" sz="2400" b="0" i="0" u="none" strike="noStrike" cap="none" normalizeH="0" baseline="0" dirty="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08237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prediction model – long term dynamics</a:t>
            </a:r>
          </a:p>
        </p:txBody>
      </p:sp>
      <p:sp>
        <p:nvSpPr>
          <p:cNvPr id="4" name="Slide Number Placeholder 3"/>
          <p:cNvSpPr>
            <a:spLocks noGrp="1"/>
          </p:cNvSpPr>
          <p:nvPr>
            <p:ph type="sldNum" sz="quarter" idx="12"/>
          </p:nvPr>
        </p:nvSpPr>
        <p:spPr>
          <a:xfrm>
            <a:off x="11028901" y="6453117"/>
            <a:ext cx="385219" cy="238124"/>
          </a:xfrm>
        </p:spPr>
        <p:txBody>
          <a:bodyPr/>
          <a:lstStyle/>
          <a:p>
            <a:fld id="{4CA3CF94-37B0-4BC7-9FC8-223A9539BF73}" type="slidenum">
              <a:rPr lang="en-US" altLang="en-US" smtClean="0"/>
              <a:pPr/>
              <a:t>9</a:t>
            </a:fld>
            <a:endParaRPr lang="en-US" altLang="en-US" dirty="0"/>
          </a:p>
        </p:txBody>
      </p:sp>
      <p:sp>
        <p:nvSpPr>
          <p:cNvPr id="23" name="Rectangle 22">
            <a:extLst>
              <a:ext uri="{FF2B5EF4-FFF2-40B4-BE49-F238E27FC236}">
                <a16:creationId xmlns:a16="http://schemas.microsoft.com/office/drawing/2014/main" id="{B9A90570-19B4-4BA6-BA0A-CBD240B3E9C7}"/>
              </a:ext>
            </a:extLst>
          </p:cNvPr>
          <p:cNvSpPr/>
          <p:nvPr/>
        </p:nvSpPr>
        <p:spPr>
          <a:xfrm>
            <a:off x="777880" y="3456039"/>
            <a:ext cx="2157467" cy="1269937"/>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History of discrete states, continuous states and features</a:t>
            </a:r>
          </a:p>
        </p:txBody>
      </p:sp>
      <p:sp>
        <p:nvSpPr>
          <p:cNvPr id="25" name="Right Arrow 20 2">
            <a:extLst>
              <a:ext uri="{FF2B5EF4-FFF2-40B4-BE49-F238E27FC236}">
                <a16:creationId xmlns:a16="http://schemas.microsoft.com/office/drawing/2014/main" id="{D6E5F585-591F-4C1F-98CE-346D9E91CFDB}"/>
              </a:ext>
            </a:extLst>
          </p:cNvPr>
          <p:cNvSpPr/>
          <p:nvPr/>
        </p:nvSpPr>
        <p:spPr>
          <a:xfrm>
            <a:off x="3070778" y="39738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71B3E8-3D2E-43F9-A661-12DF50465494}"/>
              </a:ext>
            </a:extLst>
          </p:cNvPr>
          <p:cNvSpPr/>
          <p:nvPr/>
        </p:nvSpPr>
        <p:spPr>
          <a:xfrm>
            <a:off x="9383258" y="3488170"/>
            <a:ext cx="2030862" cy="1269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latin typeface="Times New Roman" panose="02020603050405020304" pitchFamily="18" charset="0"/>
                <a:cs typeface="Times New Roman" panose="02020603050405020304" pitchFamily="18" charset="0"/>
              </a:rPr>
              <a:t>Sequence of probabilities of discrete states</a:t>
            </a:r>
          </a:p>
        </p:txBody>
      </p:sp>
      <p:sp>
        <p:nvSpPr>
          <p:cNvPr id="29" name="Right Arrow 21 2">
            <a:extLst>
              <a:ext uri="{FF2B5EF4-FFF2-40B4-BE49-F238E27FC236}">
                <a16:creationId xmlns:a16="http://schemas.microsoft.com/office/drawing/2014/main" id="{D44F552E-4BE4-4F99-B7C4-DBB84634E349}"/>
              </a:ext>
            </a:extLst>
          </p:cNvPr>
          <p:cNvSpPr/>
          <p:nvPr/>
        </p:nvSpPr>
        <p:spPr>
          <a:xfrm>
            <a:off x="7472202" y="39738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0F970AE-252C-4E78-AEA9-02D648BB48CD}"/>
              </a:ext>
            </a:extLst>
          </p:cNvPr>
          <p:cNvSpPr txBox="1"/>
          <p:nvPr/>
        </p:nvSpPr>
        <p:spPr>
          <a:xfrm>
            <a:off x="1365135" y="2956480"/>
            <a:ext cx="954107" cy="461665"/>
          </a:xfrm>
          <a:prstGeom prst="rect">
            <a:avLst/>
          </a:prstGeom>
          <a:noFill/>
        </p:spPr>
        <p:txBody>
          <a:bodyPr wrap="none" rtlCol="0">
            <a:spAutoFit/>
          </a:bodyPr>
          <a:lstStyle/>
          <a:p>
            <a:r>
              <a:rPr lang="en-US" dirty="0">
                <a:cs typeface="Times" panose="02020603050405020304" pitchFamily="18" charset="0"/>
              </a:rPr>
              <a:t>Inputs</a:t>
            </a:r>
          </a:p>
        </p:txBody>
      </p:sp>
      <p:sp>
        <p:nvSpPr>
          <p:cNvPr id="32" name="TextBox 31">
            <a:extLst>
              <a:ext uri="{FF2B5EF4-FFF2-40B4-BE49-F238E27FC236}">
                <a16:creationId xmlns:a16="http://schemas.microsoft.com/office/drawing/2014/main" id="{AB044D9B-4B65-4979-9DCE-2951170C58F3}"/>
              </a:ext>
            </a:extLst>
          </p:cNvPr>
          <p:cNvSpPr txBox="1"/>
          <p:nvPr/>
        </p:nvSpPr>
        <p:spPr>
          <a:xfrm>
            <a:off x="9879155" y="2926328"/>
            <a:ext cx="1039067" cy="461665"/>
          </a:xfrm>
          <a:prstGeom prst="rect">
            <a:avLst/>
          </a:prstGeom>
          <a:noFill/>
        </p:spPr>
        <p:txBody>
          <a:bodyPr wrap="none" rtlCol="0">
            <a:spAutoFit/>
          </a:bodyPr>
          <a:lstStyle/>
          <a:p>
            <a:r>
              <a:rPr lang="en-US" dirty="0">
                <a:cs typeface="Times" panose="02020603050405020304" pitchFamily="18" charset="0"/>
              </a:rPr>
              <a:t>Output</a:t>
            </a:r>
          </a:p>
        </p:txBody>
      </p:sp>
      <p:sp>
        <p:nvSpPr>
          <p:cNvPr id="60" name="Rectangle: Rounded Corners 59">
            <a:extLst>
              <a:ext uri="{FF2B5EF4-FFF2-40B4-BE49-F238E27FC236}">
                <a16:creationId xmlns:a16="http://schemas.microsoft.com/office/drawing/2014/main" id="{B87261DF-F194-4DF6-9DD7-2040DDD92E0C}"/>
              </a:ext>
            </a:extLst>
          </p:cNvPr>
          <p:cNvSpPr/>
          <p:nvPr/>
        </p:nvSpPr>
        <p:spPr bwMode="auto">
          <a:xfrm>
            <a:off x="542825" y="2651692"/>
            <a:ext cx="11215212" cy="2630292"/>
          </a:xfrm>
          <a:prstGeom prst="round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
        <p:nvSpPr>
          <p:cNvPr id="36" name="Rectangle 35">
            <a:extLst>
              <a:ext uri="{FF2B5EF4-FFF2-40B4-BE49-F238E27FC236}">
                <a16:creationId xmlns:a16="http://schemas.microsoft.com/office/drawing/2014/main" id="{FCBA909B-2FDE-43E2-93E5-FB52CAE0B74F}"/>
              </a:ext>
            </a:extLst>
          </p:cNvPr>
          <p:cNvSpPr/>
          <p:nvPr/>
        </p:nvSpPr>
        <p:spPr>
          <a:xfrm>
            <a:off x="6615255" y="3624093"/>
            <a:ext cx="1713894" cy="998091"/>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Probabilistic Classifier</a:t>
            </a:r>
          </a:p>
        </p:txBody>
      </p:sp>
      <p:sp>
        <p:nvSpPr>
          <p:cNvPr id="3" name="TextBox 2"/>
          <p:cNvSpPr txBox="1"/>
          <p:nvPr/>
        </p:nvSpPr>
        <p:spPr>
          <a:xfrm>
            <a:off x="542825" y="5482338"/>
            <a:ext cx="10202859"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mj-lt"/>
              </a:rPr>
              <a:t>Features would include vehicle dynamics, interaction parameters, traffic characteristics and pedestrian dynamics</a:t>
            </a:r>
          </a:p>
        </p:txBody>
      </p:sp>
      <p:sp>
        <p:nvSpPr>
          <p:cNvPr id="5" name="Rectangle 4">
            <a:extLst>
              <a:ext uri="{FF2B5EF4-FFF2-40B4-BE49-F238E27FC236}">
                <a16:creationId xmlns:a16="http://schemas.microsoft.com/office/drawing/2014/main" id="{0F6240F4-BD7F-4D1D-8045-496A443E40CF}"/>
              </a:ext>
            </a:extLst>
          </p:cNvPr>
          <p:cNvSpPr/>
          <p:nvPr/>
        </p:nvSpPr>
        <p:spPr>
          <a:xfrm>
            <a:off x="570245" y="1368238"/>
            <a:ext cx="10202859" cy="400110"/>
          </a:xfrm>
          <a:prstGeom prst="rect">
            <a:avLst/>
          </a:prstGeom>
        </p:spPr>
        <p:txBody>
          <a:bodyPr wrap="square">
            <a:spAutoFit/>
          </a:bodyPr>
          <a:lstStyle/>
          <a:p>
            <a:pPr marL="342900" indent="-342900">
              <a:spcBef>
                <a:spcPts val="1200"/>
              </a:spcBef>
              <a:buFont typeface="Arial" panose="020B0604020202020204" pitchFamily="34" charset="0"/>
              <a:buChar char="•"/>
            </a:pPr>
            <a:r>
              <a:rPr lang="en-US" sz="2000" b="1" dirty="0">
                <a:latin typeface="+mj-lt"/>
                <a:cs typeface="Times" panose="02020603050405020304" pitchFamily="18" charset="0"/>
              </a:rPr>
              <a:t>Discrete State transitions (long-term behavior)</a:t>
            </a:r>
          </a:p>
        </p:txBody>
      </p:sp>
      <p:sp>
        <p:nvSpPr>
          <p:cNvPr id="17" name="Rectangle 16">
            <a:extLst>
              <a:ext uri="{FF2B5EF4-FFF2-40B4-BE49-F238E27FC236}">
                <a16:creationId xmlns:a16="http://schemas.microsoft.com/office/drawing/2014/main" id="{807FF288-CE26-4001-BC38-4DEE44FEADAD}"/>
              </a:ext>
            </a:extLst>
          </p:cNvPr>
          <p:cNvSpPr/>
          <p:nvPr/>
        </p:nvSpPr>
        <p:spPr>
          <a:xfrm>
            <a:off x="3842589" y="3637943"/>
            <a:ext cx="1607875" cy="970389"/>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SzPts val="1400"/>
            </a:pPr>
            <a:r>
              <a:rPr lang="en-US" sz="2000" dirty="0">
                <a:solidFill>
                  <a:sysClr val="windowText" lastClr="000000"/>
                </a:solidFill>
                <a:latin typeface="Times New Roman" panose="02020603050405020304" pitchFamily="18" charset="0"/>
                <a:cs typeface="Times New Roman" panose="02020603050405020304" pitchFamily="18" charset="0"/>
              </a:rPr>
              <a:t>Mean of observations</a:t>
            </a:r>
          </a:p>
        </p:txBody>
      </p:sp>
      <p:sp>
        <p:nvSpPr>
          <p:cNvPr id="18" name="Right Arrow 20 2">
            <a:extLst>
              <a:ext uri="{FF2B5EF4-FFF2-40B4-BE49-F238E27FC236}">
                <a16:creationId xmlns:a16="http://schemas.microsoft.com/office/drawing/2014/main" id="{E48937FE-B2DF-476F-A2F9-B0803FA7F2C3}"/>
              </a:ext>
            </a:extLst>
          </p:cNvPr>
          <p:cNvSpPr/>
          <p:nvPr/>
        </p:nvSpPr>
        <p:spPr>
          <a:xfrm>
            <a:off x="5753164" y="4006003"/>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20 2">
            <a:extLst>
              <a:ext uri="{FF2B5EF4-FFF2-40B4-BE49-F238E27FC236}">
                <a16:creationId xmlns:a16="http://schemas.microsoft.com/office/drawing/2014/main" id="{A7D9AB7A-88F4-4F90-8D6C-1956FA503E50}"/>
              </a:ext>
            </a:extLst>
          </p:cNvPr>
          <p:cNvSpPr/>
          <p:nvPr/>
        </p:nvSpPr>
        <p:spPr>
          <a:xfrm>
            <a:off x="8571969" y="4001374"/>
            <a:ext cx="528992" cy="234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34B2B24-5C80-46C8-88D4-880390478C0B}"/>
              </a:ext>
            </a:extLst>
          </p:cNvPr>
          <p:cNvSpPr/>
          <p:nvPr/>
        </p:nvSpPr>
        <p:spPr bwMode="auto">
          <a:xfrm>
            <a:off x="3693360" y="3182336"/>
            <a:ext cx="1875603" cy="1872343"/>
          </a:xfrm>
          <a:prstGeom prst="roundRect">
            <a:avLst/>
          </a:prstGeom>
          <a:noFill/>
          <a:ln w="952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Times" charset="0"/>
              <a:ea typeface="ＭＳ Ｐゴシック" charset="0"/>
            </a:endParaRPr>
          </a:p>
        </p:txBody>
      </p:sp>
    </p:spTree>
    <p:extLst>
      <p:ext uri="{BB962C8B-B14F-4D97-AF65-F5344CB8AC3E}">
        <p14:creationId xmlns:p14="http://schemas.microsoft.com/office/powerpoint/2010/main" val="225245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9" grpId="0" animBg="1"/>
      <p:bldP spid="30" grpId="0"/>
      <p:bldP spid="32" grpId="0"/>
      <p:bldP spid="60" grpId="0" animBg="1"/>
      <p:bldP spid="36" grpId="0" animBg="1"/>
      <p:bldP spid="3" grpId="0"/>
      <p:bldP spid="17" grpId="0" animBg="1"/>
      <p:bldP spid="18"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595.426"/>
  <p:tag name="ORIGINALWIDTH" val="3400.825"/>
  <p:tag name="LATEXADDIN" val="\documentclass{article}&#10;\usepackage{amsmath}&#10;\usepackage{amsfonts}&#10;\pagestyle{empty}&#10;\begin{document}&#10;&#10;\noindent&#10;&#10;\begin{itemize}&#10;\item Continuous state: $X = \{x,y,v,\theta\} \in \mathbb{R}^4$&#10;\item Discrete state (Action): $q_i,\quad i=1,2,3,4$&#10;%\item Acceleration input: $u = \{a_t,a_n\}$&#10;\item Features: $F$&#10;%\item Feature Sets for each action: $F_i \subseteq F$, \quad i=1,2,3,4&#10;\item Motion model: $g_1$ - moving, $g_2$ - standing &#10;\item Discrete State Evolution, T:\\&#10; $\tau_i = \{p(q_i|q_j),c_i,r_i\}$&#10;&#10;\item Transition Probabilities: $p(q_{i_k+1}|q_{j_k},X_{k},F)$\\&#10;shortened as $p(q_i|q_j), \quad i,j=1,2,3,4$&#10;&#10;\item Guard regions: \\&#10;$c_i = (x,y,v,\theta)  \in \mathbb{R}^4$&#10;&#10;%\item Input model: $f_i,\quad i=1,2,3,4$&#10;&#10;\item Reset: \\&#10;$r_i$; continuous state (velocity, heading) reset based on target \\&#10;location for each state &#10;&#10;&#10;&#10;&#10;%\item Observation history: T time steps&#10;&#10;&#10;&#10;&#10;\end{itemize}&#10;&#10;&#10;\end{document}"/>
  <p:tag name="IGUANATEXSIZE" val="25"/>
  <p:tag name="IGUANATEXCURSOR" val="790"/>
  <p:tag name="TRANSPARENCY" val="True"/>
  <p:tag name="FILENAME" val=""/>
  <p:tag name="LATEXENGINEID" val="0"/>
  <p:tag name="TEMPFOLDER" val="c:\temp\"/>
  <p:tag name="LATEXFORMHEIGHT" val="373.2"/>
  <p:tag name="LATEXFORMWIDTH" val="399.6"/>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3)$&#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2)$&#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4)$&#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3)$&#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4|q_2)$&#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3)$&#10;&#10;&#10;\end{center}&#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412.4484"/>
  <p:tag name="ORIGINALWIDTH" val="1247.844"/>
  <p:tag name="LATEXADDIN" val="\documentclass{article}&#10;\usepackage{amsmath}&#10;\usepackage{amsfonts}&#10;\pagestyle{empty}&#10;\begin{document}&#10;&#10;&#10;\noindent&#10;&#10;PHA tuple:\\&#10;&#10;$&lt;X,q,F,g,T,X_0,q_0&gt;$&#10;&#10;&#10;\end{document}"/>
  <p:tag name="IGUANATEXSIZE" val="25"/>
  <p:tag name="IGUANATEXCURSOR" val="150"/>
  <p:tag name="TRANSPARENCY" val="True"/>
  <p:tag name="FILENAME" val=""/>
  <p:tag name="LATEXENGINEID" val="0"/>
  <p:tag name="TEMPFOLDER" val="c:\temp\"/>
  <p:tag name="LATEXFORMHEIGHT" val="399.6"/>
  <p:tag name="LATEXFORMWIDTH" val="399.6"/>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4)$&#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3)$&#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659.9175"/>
  <p:tag name="ORIGINALWIDTH" val="1312.336"/>
  <p:tag name="LATEXADDIN" val="\documentclass[12pt]{article}&#10;\usepackage{amsmath}&#10;\pagestyle{empty}&#10;\begin{document}&#10;&#10;\begin{center}&#10;\boldmath$q_4$ \textbf{(Walk away\\&#10;from Intersection)} \\&#10;\vspace{4pt}&#10;%$X$ \\&#10;\vspace{4pt}&#10;%$G_1$: Crossing \\&#10;%\vspace{10pt}&#10;%$u_k = f_4(X_{k-T}^k,F_{\!_{4_{k-T}}}^k)$\\&#10;\vspace{4pt}&#10;$X_{k+1} = g_1(X_k)$\\&#10;%\begin{align*}&#10;%\min ~&amp;d(P_i, F_{\neg i}) \\&#10;%\text{s.t.}~&amp;\beta(P_{\neg i})&#10;%\end{align*}&#10;&#10;\end{center}&#10;&#10;&#10;\end{document}"/>
  <p:tag name="IGUANATEXSIZE" val="20"/>
  <p:tag name="IGUANATEXCURSOR" val="306"/>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813.273"/>
  <p:tag name="LATEXADDIN" val="\documentclass[12pt]{article}&#10;\usepackage{amsmath}&#10;\pagestyle{empty}&#10;\begin{document}&#10;&#10;\begin{center}&#10;\boldmath$q_1$ \textbf{(Approach Crosswalk)} \\&#10;\vspace{4pt}&#10;%$X$ \\&#10;\vspace{4pt}&#10;%$G_1$: Crossing \\&#10;%\vspace{10pt}&#10;\vspace{4pt}&#10;$X_{k+1} = g_1(X_k)$\\&#10;%\begin{align*}&#10;%\min ~&amp;d(P_i, F_{\neg i}) \\&#10;%\text{s.t.}~&amp;\beta(P_{\neg i})&#10;%\end{align*}&#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066.367"/>
  <p:tag name="LATEXADDIN" val="\documentclass[12pt]{article}&#10;\usepackage{amsmath}&#10;\pagestyle{empty}&#10;\begin{document}&#10;&#10;\begin{center}&#10;\boldmath$q_2$ \textbf{(Wait)} \\&#10;\vspace{4pt}&#10;%$X$ \\&#10;\vspace{4pt}&#10;%$G_1$: Crossing \\&#10;%\vspace{10pt}&#10;\vspace{4pt}&#10;$X_{k+1} = g_2(X_k)$\\&#10;%\begin{align*}&#10;%\min ~&amp;d(P_i, F_{\neg i}) \\&#10;%\text{s.t.}~&amp;\beta(P_{\neg i})&#10;%\end{align*}&#10;&#10;\end{center}&#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316.086"/>
  <p:tag name="LATEXADDIN" val="\documentclass[12pt]{article}&#10;\usepackage{amsmath}&#10;\pagestyle{empty}&#10;\begin{document}&#10;&#10;\begin{center}&#10;\boldmath$q_3$ \textbf{(Cross)} \\&#10;\vspace{4pt}&#10;%$X$ \\&#10;\vspace{4pt}&#10;%$G_1$: Crossing \\&#10;%\vspace{10pt}&#10;%$u_k = f_3(X_{k-T}^k,F_{\!_{3_{k-T}}}^k)$\\&#10;\vspace{4pt}&#10;$X_{k+1} = g_1(X_k,u_k)$\\&#10;&#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3|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659.9175"/>
  <p:tag name="ORIGINALWIDTH" val="1312.336"/>
  <p:tag name="LATEXADDIN" val="\documentclass[12pt]{article}&#10;\usepackage{amsmath}&#10;\pagestyle{empty}&#10;\begin{document}&#10;&#10;\begin{center}&#10;\boldmath$q_4$ \textbf{(Walk away\\&#10;from Intersection)} \\&#10;\vspace{4pt}&#10;%$X$ \\&#10;\vspace{4pt}&#10;%$G_1$: Crossing \\&#10;%\vspace{10pt}&#10;%$u_k = f_4(X_{k-T}^k,F_{\!_{4_{k-T}}}^k)$\\&#10;\vspace{4pt}&#10;$X_{k+1} = g_1(X_k)$\\&#10;%\begin{align*}&#10;%\min ~&amp;d(P_i, F_{\neg i}) \\&#10;%\text{s.t.}~&amp;\beta(P_{\neg i})&#10;%\end{align*}&#10;&#10;\end{center}&#10;&#10;&#10;\end{document}"/>
  <p:tag name="IGUANATEXSIZE" val="20"/>
  <p:tag name="IGUANATEXCURSOR" val="306"/>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119.61"/>
  <p:tag name="ORIGINALWIDTH" val="1976.753"/>
  <p:tag name="LATEXADDIN" val="\documentclass{article}&#10;\usepackage{amsmath}&#10;\usepackage{amsfonts}&#10;\usepackage{amsmath}&#10;\usepackage{amssymb}&#10;\pagestyle{empty}&#10;\begin{document}&#10;&#10;\noindent&#10;1) Constant Velocity model\\&#10;for all moving states, $g_1$\\&#10;&#10;&#10;&#10;\noindent&#10;$x_{k+1} = x_k + v_k\,cos(\theta_k)\,dt + \mathcal{N}(0,\sigma_x)$&#10;\vspace{2pt}\\&#10;$y_{k+1} = y_k + v_k\,sin(\theta_k)\,dt + \mathcal{N}(0,\sigma_y)$&#10;\vspace{2pt}\\&#10;$v_{k+1} = v_k + \mathcal{N}(0,\sigma_v)$&#10;\vspace{4pt}\\&#10;$\theta_{k+1} = \theta_k + \mathcal{N}(0,\sigma_{\theta})$\\&#10;&#10;&#10;&#10;\end{document}"/>
  <p:tag name="IGUANATEXSIZE" val="25"/>
  <p:tag name="IGUANATEXCURSOR" val="506"/>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118.11"/>
  <p:tag name="ORIGINALWIDTH" val="1486.314"/>
  <p:tag name="LATEXADDIN" val="\documentclass{article}&#10;\usepackage{amsmath}&#10;\usepackage{amsfonts}&#10;\usepackage{amsmath}&#10;\usepackage{amssymb}&#10;\pagestyle{empty}&#10;\begin{document}&#10;&#10;\noindent&#10;2) Constant position model\\&#10;for waiting state, $g_2$\\&#10;&#10;&#10;&#10;\noindent&#10;$x_{k+1} = x_k + \mathcal{N}(0,\sigma_{x'})$&#10;\vspace{2pt}\\&#10;$y_{k+1} = y_k + \mathcal{N}(0,\sigma_{y'})$&#10;\vspace{2pt}\\&#10;$v_{k+1} = 0$&#10;\vspace{4pt}\\&#10;$\theta_{k+1} = \theta_k$\\&#10;&#10;&#10;&#10;\end{document}"/>
  <p:tag name="IGUANATEXSIZE" val="25"/>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5.49307"/>
  <p:tag name="LATEXADDIN" val="\documentclass{article}&#10;\usepackage{amsmath}&#10;\pagestyle{empty}&#10;\begin{document}&#10;&#10;$v$&#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LATEXADDIN" val="\documentclass{article}&#10;\usepackage{amsmath}&#10;\pagestyle{empty}&#10;\begin{document}&#10;&#10;$y$&#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LATEXADDIN" val="\documentclass{article}&#10;\usepackage{amsmath}&#10;\pagestyle{empty}&#10;\begin{document}&#10;&#10;$x$&#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52.49347"/>
  <p:tag name="LATEXADDIN" val="\documentclass{article}&#10;\usepackage{amsmath}&#10;\pagestyle{empty}&#10;\begin{document}&#10;&#10;&#10;$\theta$&#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119.61"/>
  <p:tag name="ORIGINALWIDTH" val="1976.753"/>
  <p:tag name="LATEXADDIN" val="\documentclass{article}&#10;\usepackage{amsmath}&#10;\usepackage{amsfonts}&#10;\usepackage{amsmath}&#10;\usepackage{amssymb}&#10;\pagestyle{empty}&#10;\begin{document}&#10;&#10;\noindent&#10;1) Constant Velocity model\\&#10;for all moving states, $g_1$\\&#10;&#10;&#10;&#10;\noindent&#10;$x_{k+1} = x_k + v_k\,cos(\theta_k)\,dt + \mathcal{N}(0,\sigma_x)$&#10;\vspace{2pt}\\&#10;$y_{k+1} = y_k + v_k\,sin(\theta_k)\,dt + \mathcal{N}(0,\sigma_y)$&#10;\vspace{2pt}\\&#10;$v_{k+1} = v_k + \mathcal{N}(0,\sigma_v)$&#10;\vspace{4pt}\\&#10;$\theta_{k+1} = \theta_k + \mathcal{N}(0,\sigma_{\theta})$\\&#10;&#10;&#10;&#10;\end{document}"/>
  <p:tag name="IGUANATEXSIZE" val="25"/>
  <p:tag name="IGUANATEXCURSOR" val="506"/>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118.11"/>
  <p:tag name="ORIGINALWIDTH" val="1486.314"/>
  <p:tag name="LATEXADDIN" val="\documentclass{article}&#10;\usepackage{amsmath}&#10;\usepackage{amsfonts}&#10;\usepackage{amsmath}&#10;\usepackage{amssymb}&#10;\pagestyle{empty}&#10;\begin{document}&#10;&#10;\noindent&#10;2) Constant position model\\&#10;for waiting state, $g_2$\\&#10;&#10;&#10;&#10;\noindent&#10;$x_{k+1} = x_k + \mathcal{N}(0,\sigma_{x'})$&#10;\vspace{2pt}\\&#10;$y_{k+1} = y_k + \mathcal{N}(0,\sigma_{y'})$&#10;\vspace{2pt}\\&#10;$v_{k+1} = 0$&#10;\vspace{4pt}\\&#10;$\theta_{k+1} = \theta_k$\\&#10;&#10;&#10;&#10;\end{document}"/>
  <p:tag name="IGUANATEXSIZE" val="25"/>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5.49307"/>
  <p:tag name="LATEXADDIN" val="\documentclass{article}&#10;\usepackage{amsmath}&#10;\pagestyle{empty}&#10;\begin{document}&#10;&#10;$v$&#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LATEXADDIN" val="\documentclass{article}&#10;\usepackage{amsmath}&#10;\pagestyle{empty}&#10;\begin{document}&#10;&#10;$y$&#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813.273"/>
  <p:tag name="LATEXADDIN" val="\documentclass[12pt]{article}&#10;\usepackage{amsmath}&#10;\pagestyle{empty}&#10;\begin{document}&#10;&#10;\begin{center}&#10;\boldmath$q_1$ \textbf{(Approach Crosswalk)} \\&#10;\vspace{4pt}&#10;%$X$ \\&#10;\vspace{4pt}&#10;%$G_1$: Crossing \\&#10;%\vspace{10pt}&#10;\vspace{4pt}&#10;$X_{k+1} = g_1(X_k)$\\&#10;%\begin{align*}&#10;%\min ~&amp;d(P_i, F_{\neg i}) \\&#10;%\text{s.t.}~&amp;\beta(P_{\neg i})&#10;%\end{align*}&#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LATEXADDIN" val="\documentclass{article}&#10;\usepackage{amsmath}&#10;\pagestyle{empty}&#10;\begin{document}&#10;&#10;$x$&#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52.49347"/>
  <p:tag name="LATEXADDIN" val="\documentclass{article}&#10;\usepackage{amsmath}&#10;\pagestyle{empty}&#10;\begin{document}&#10;&#10;&#10;$\theta$&#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066.367"/>
  <p:tag name="LATEXADDIN" val="\documentclass[12pt]{article}&#10;\usepackage{amsmath}&#10;\pagestyle{empty}&#10;\begin{document}&#10;&#10;\begin{center}&#10;\boldmath$q_2$ \textbf{(Wait)} \\&#10;\vspace{4pt}&#10;%$X$ \\&#10;\vspace{4pt}&#10;%$G_1$: Crossing \\&#10;%\vspace{10pt}&#10;\vspace{4pt}&#10;$X_{k+1} = g_2(X_k)$\\&#10;%\begin{align*}&#10;%\min ~&amp;d(P_i, F_{\neg i}) \\&#10;%\text{s.t.}~&amp;\beta(P_{\neg i})&#10;%\end{align*}&#10;&#10;\end{center}&#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479.1901"/>
  <p:tag name="ORIGINALWIDTH" val="1316.086"/>
  <p:tag name="LATEXADDIN" val="\documentclass[12pt]{article}&#10;\usepackage{amsmath}&#10;\pagestyle{empty}&#10;\begin{document}&#10;&#10;\begin{center}&#10;\boldmath$q_3$ \textbf{(Cross)} \\&#10;\vspace{4pt}&#10;%$X$ \\&#10;\vspace{4pt}&#10;%$G_1$: Crossing \\&#10;%\vspace{10pt}&#10;%$u_k = f_3(X_{k-T}^k,F_{\!_{3_{k-T}}}^k)$\\&#10;\vspace{4pt}&#10;$X_{k+1} = g_1(X_k,u_k)$\\&#10;&#10;&#10;\end{center}&#10;&#10;&#10;\end{document}"/>
  <p:tag name="IGUANATEXSIZE" val="20"/>
  <p:tag name="IGUANATEXCURSOR" val="250"/>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1|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2)$&#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8.6989"/>
  <p:tag name="LATEXADDIN" val="\documentclass{article}&#10;\usepackage{amsmath}&#10;\pagestyle{empty}&#10;\begin{document}&#10;&#10;\begin{center}&#10;$p(q_2|q_1)$&#10;&#10;&#10;\end{center}&#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Helvetica"/>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19216</TotalTime>
  <Words>4072</Words>
  <Application>Microsoft Office PowerPoint</Application>
  <PresentationFormat>Widescreen</PresentationFormat>
  <Paragraphs>830</Paragraphs>
  <Slides>77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Calibri</vt:lpstr>
      <vt:lpstr>Cambria Math</vt:lpstr>
      <vt:lpstr>Helvetica</vt:lpstr>
      <vt:lpstr>Times</vt:lpstr>
      <vt:lpstr>Times New Roman</vt:lpstr>
      <vt:lpstr>1_Blank Presentation</vt:lpstr>
      <vt:lpstr>Automated Vehicle Interaction with Pedestrians</vt:lpstr>
      <vt:lpstr>Motivation</vt:lpstr>
      <vt:lpstr>Related Work</vt:lpstr>
      <vt:lpstr>Research Questions</vt:lpstr>
      <vt:lpstr>Hybrid Framework – Probabilistic Hybrid Automata</vt:lpstr>
      <vt:lpstr>Hybrid Framework – Current Focus</vt:lpstr>
      <vt:lpstr>Proposed model – short term dynamics with Noise</vt:lpstr>
      <vt:lpstr>Proposed model – short term dynamics with Noise</vt:lpstr>
      <vt:lpstr>Proposed prediction model – long term dynamics</vt:lpstr>
      <vt:lpstr>Proposed prediction model – long term dynamics</vt:lpstr>
      <vt:lpstr>Classifier variants</vt:lpstr>
      <vt:lpstr>Pedestrian Features/Observations</vt:lpstr>
      <vt:lpstr>Vehicle Features/Observations</vt:lpstr>
      <vt:lpstr>Summary Statistics of entire observation interval</vt:lpstr>
      <vt:lpstr>Interval Format - 1</vt:lpstr>
      <vt:lpstr>Input for training the Cross from Wait decision logistic regression models</vt:lpstr>
      <vt:lpstr>Results – Cross from Wait decision</vt:lpstr>
      <vt:lpstr>Approaches in Literature</vt:lpstr>
      <vt:lpstr>Currently trying: Interval Format - 2</vt:lpstr>
      <vt:lpstr>Currently trying: Interval Format - 3</vt:lpstr>
      <vt:lpstr>Currently trying: Data format</vt:lpstr>
      <vt:lpstr>References</vt:lpstr>
      <vt:lpstr>Results - Approach to Cross/Wait classifier</vt:lpstr>
      <vt:lpstr>Results - Approach to Cross/Wait classifier</vt:lpstr>
      <vt:lpstr>Results – Pedestrian Behavior</vt:lpstr>
      <vt:lpstr>Results – Pedestrian Behavior</vt:lpstr>
      <vt:lpstr>Results – Pedestrian Behavior</vt:lpstr>
      <vt:lpstr>Results – Pedestrian Behavior</vt:lpstr>
      <vt:lpstr>Results – Pedestrian Behavior (Learning)</vt:lpstr>
      <vt:lpstr>Results – Pedestrian Behavior (Learning)</vt:lpstr>
      <vt:lpstr>Results – Pedestrian Behavior (Learning)</vt:lpstr>
      <vt:lpstr>Results - Transition</vt:lpstr>
      <vt:lpstr>SVM</vt:lpstr>
      <vt:lpstr>SVM – Medium Gaussian</vt:lpstr>
      <vt:lpstr>Logistic Regression</vt:lpstr>
      <vt:lpstr>Feature Selection - Normalized</vt:lpstr>
      <vt:lpstr>Feature Selection</vt:lpstr>
      <vt:lpstr>Ensemble</vt:lpstr>
      <vt:lpstr>Ensemble</vt:lpstr>
      <vt:lpstr>SVM – Fine Gaussian</vt:lpstr>
      <vt:lpstr>Ensemble</vt:lpstr>
      <vt:lpstr>SVM</vt:lpstr>
      <vt:lpstr>SVM</vt:lpstr>
      <vt:lpstr>Ensemble</vt:lpstr>
      <vt:lpstr>Ensemble</vt:lpstr>
      <vt:lpstr>Ensemble</vt:lpstr>
      <vt:lpstr>SVM – Fine Gaussian</vt:lpstr>
      <vt:lpstr>SVM – Fine Gaussian</vt:lpstr>
      <vt:lpstr>PowerPoint Presentation</vt:lpstr>
      <vt:lpstr>PowerPoint Presentation</vt:lpstr>
      <vt:lpstr>Behavior measures definitions</vt:lpstr>
      <vt:lpstr>Behavior measures - descriptives</vt:lpstr>
      <vt:lpstr>Behavior measures - histograms</vt:lpstr>
      <vt:lpstr>Waiting time outliers</vt:lpstr>
      <vt:lpstr>H-PED Model</vt:lpstr>
      <vt:lpstr>Motivation</vt:lpstr>
      <vt:lpstr>Related Work</vt:lpstr>
      <vt:lpstr>Research Questions</vt:lpstr>
      <vt:lpstr>Methodology</vt:lpstr>
      <vt:lpstr>Methodology</vt:lpstr>
      <vt:lpstr>Results: Gap parameter Distribution</vt:lpstr>
      <vt:lpstr>Results: Gap Distribution</vt:lpstr>
      <vt:lpstr>Results: SVM Gap Acceptance</vt:lpstr>
      <vt:lpstr>Results: SVM Gap Acceptance</vt:lpstr>
      <vt:lpstr>Results: SVM Gap Acceptance</vt:lpstr>
      <vt:lpstr>Results: SVM Gap Acceptance</vt:lpstr>
      <vt:lpstr>Results: SVM Gap Acceptance</vt:lpstr>
      <vt:lpstr>Cross Intent parameter distribution</vt:lpstr>
      <vt:lpstr>Cross Intent parameter distribution</vt:lpstr>
      <vt:lpstr>Cross Intent parameter distribution</vt:lpstr>
      <vt:lpstr>Results: Cross Intent</vt:lpstr>
      <vt:lpstr>Results: SVM Gap Acceptance</vt:lpstr>
      <vt:lpstr>Results: SVM Gap Acceptance</vt:lpstr>
      <vt:lpstr>Results: SVM Gap Acceptance</vt:lpstr>
      <vt:lpstr>Results: SVM Gap Acceptance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Control-Oriented Modeling of Fused Deposition Modeling Processes</dc:title>
  <dc:creator>Jayaraman, Suresh Kumaar</dc:creator>
  <cp:lastModifiedBy>Jayaraman, Suresh Kumaar</cp:lastModifiedBy>
  <cp:revision>884</cp:revision>
  <dcterms:modified xsi:type="dcterms:W3CDTF">2020-09-03T16:56:58Z</dcterms:modified>
</cp:coreProperties>
</file>