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71"/>
  </p:notesMasterIdLst>
  <p:handoutMasterIdLst>
    <p:handoutMasterId r:id="rId72"/>
  </p:handoutMasterIdLst>
  <p:sldIdLst>
    <p:sldId id="439" r:id="rId2"/>
    <p:sldId id="440" r:id="rId3"/>
    <p:sldId id="441" r:id="rId4"/>
    <p:sldId id="442" r:id="rId5"/>
    <p:sldId id="369" r:id="rId6"/>
    <p:sldId id="420" r:id="rId7"/>
    <p:sldId id="410" r:id="rId8"/>
    <p:sldId id="436" r:id="rId9"/>
    <p:sldId id="355" r:id="rId10"/>
    <p:sldId id="437" r:id="rId11"/>
    <p:sldId id="425" r:id="rId12"/>
    <p:sldId id="422" r:id="rId13"/>
    <p:sldId id="423" r:id="rId14"/>
    <p:sldId id="424" r:id="rId15"/>
    <p:sldId id="426" r:id="rId16"/>
    <p:sldId id="427" r:id="rId17"/>
    <p:sldId id="428" r:id="rId18"/>
    <p:sldId id="429" r:id="rId19"/>
    <p:sldId id="431" r:id="rId20"/>
    <p:sldId id="432" r:id="rId21"/>
    <p:sldId id="430" r:id="rId22"/>
    <p:sldId id="433" r:id="rId23"/>
    <p:sldId id="434" r:id="rId24"/>
    <p:sldId id="435" r:id="rId25"/>
    <p:sldId id="444" r:id="rId26"/>
    <p:sldId id="445" r:id="rId27"/>
    <p:sldId id="446" r:id="rId28"/>
    <p:sldId id="447" r:id="rId29"/>
    <p:sldId id="448" r:id="rId30"/>
    <p:sldId id="449" r:id="rId31"/>
    <p:sldId id="450" r:id="rId32"/>
    <p:sldId id="451"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80" r:id="rId56"/>
    <p:sldId id="476" r:id="rId57"/>
    <p:sldId id="479" r:id="rId58"/>
    <p:sldId id="481" r:id="rId59"/>
    <p:sldId id="482" r:id="rId60"/>
    <p:sldId id="483" r:id="rId61"/>
    <p:sldId id="484" r:id="rId62"/>
    <p:sldId id="485" r:id="rId63"/>
    <p:sldId id="486" r:id="rId64"/>
    <p:sldId id="487" r:id="rId65"/>
    <p:sldId id="488" r:id="rId66"/>
    <p:sldId id="489" r:id="rId67"/>
    <p:sldId id="490" r:id="rId68"/>
    <p:sldId id="477" r:id="rId69"/>
    <p:sldId id="478" r:id="rId70"/>
  </p:sldIdLst>
  <p:sldSz cx="12192000" cy="6858000"/>
  <p:notesSz cx="6858000" cy="9144000"/>
  <p:defaultTextStyle>
    <a:defPPr lvl="0">
      <a:defRPr lang="en-US"/>
    </a:defPPr>
    <a:lvl1pPr lvl="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lvl="1"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lvl="2"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lvl="3"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lvl="4"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lvl="5"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lvl="6"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lvl="7"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lvl="8"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DA18F511-3E3F-401F-BB39-5FE2C01AFA45}">
          <p14:sldIdLst>
            <p14:sldId id="439"/>
          </p14:sldIdLst>
        </p14:section>
        <p14:section name="Base_hybrid_model" id="{92456DFF-A89D-42E3-A665-13AB6E00A444}">
          <p14:sldIdLst>
            <p14:sldId id="440"/>
            <p14:sldId id="441"/>
            <p14:sldId id="442"/>
            <p14:sldId id="369"/>
            <p14:sldId id="420"/>
            <p14:sldId id="410"/>
            <p14:sldId id="436"/>
            <p14:sldId id="355"/>
            <p14:sldId id="437"/>
            <p14:sldId id="425"/>
            <p14:sldId id="422"/>
            <p14:sldId id="423"/>
            <p14:sldId id="424"/>
            <p14:sldId id="426"/>
            <p14:sldId id="427"/>
            <p14:sldId id="428"/>
            <p14:sldId id="429"/>
            <p14:sldId id="431"/>
            <p14:sldId id="432"/>
            <p14:sldId id="430"/>
            <p14:sldId id="433"/>
            <p14:sldId id="434"/>
            <p14:sldId id="435"/>
            <p14:sldId id="444"/>
            <p14:sldId id="445"/>
            <p14:sldId id="446"/>
            <p14:sldId id="447"/>
            <p14:sldId id="448"/>
            <p14:sldId id="449"/>
            <p14:sldId id="450"/>
            <p14:sldId id="451"/>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Lst>
        </p14:section>
        <p14:section name="H-Ped_Model" id="{65FB47E7-06F1-41EE-9796-9A4EC138BC82}">
          <p14:sldIdLst>
            <p14:sldId id="480"/>
            <p14:sldId id="476"/>
            <p14:sldId id="479"/>
            <p14:sldId id="481"/>
            <p14:sldId id="482"/>
            <p14:sldId id="483"/>
            <p14:sldId id="484"/>
            <p14:sldId id="485"/>
            <p14:sldId id="486"/>
            <p14:sldId id="487"/>
            <p14:sldId id="488"/>
            <p14:sldId id="489"/>
            <p14:sldId id="490"/>
          </p14:sldIdLst>
        </p14:section>
        <p14:section name="CV_model" id="{174F0471-C46A-4FAD-A273-445AC615D84E}">
          <p14:sldIdLst>
            <p14:sldId id="477"/>
          </p14:sldIdLst>
        </p14:section>
        <p14:section name="Trajectron_Model" id="{9B3EC7C4-569F-4FCE-B0E7-D35DE786230F}">
          <p14:sldIdLst>
            <p14:sldId id="4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Kumaar" initials="SK" lastIdx="1" clrIdx="0">
    <p:extLst>
      <p:ext uri="{19B8F6BF-5375-455C-9EA6-DF929625EA0E}">
        <p15:presenceInfo xmlns:p15="http://schemas.microsoft.com/office/powerpoint/2012/main" userId="c3eeb09cdc26a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5508" autoAdjust="0"/>
  </p:normalViewPr>
  <p:slideViewPr>
    <p:cSldViewPr snapToGrid="0">
      <p:cViewPr varScale="1">
        <p:scale>
          <a:sx n="82" d="100"/>
          <a:sy n="82" d="100"/>
        </p:scale>
        <p:origin x="206"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6D79C-824F-4288-83B5-3920A194A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6CD2A-76B5-46C0-AFCD-EA75A9893B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262F3-94EA-40BA-9E4F-4D41FAEB83CD}" type="datetimeFigureOut">
              <a:rPr lang="en-US" smtClean="0"/>
              <a:t>9/1/2020</a:t>
            </a:fld>
            <a:endParaRPr lang="en-US"/>
          </a:p>
        </p:txBody>
      </p:sp>
      <p:sp>
        <p:nvSpPr>
          <p:cNvPr id="4" name="Footer Placeholder 3">
            <a:extLst>
              <a:ext uri="{FF2B5EF4-FFF2-40B4-BE49-F238E27FC236}">
                <a16:creationId xmlns:a16="http://schemas.microsoft.com/office/drawing/2014/main" id="{7A82669F-E63C-42AB-A360-7C34AF60FD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A2CD3B-5C4E-42A3-A9A0-184804DA9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7935F-DEAC-404B-B1D1-A50B6C04F5F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9476C9-29C9-4BA7-B085-23ABAE367121}" type="datetimeFigureOut">
              <a:rPr lang="en-US" altLang="en-US"/>
              <a:pPr/>
              <a:t>9/1/2020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B840FB-DCAB-4318-98FD-659312E7FB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5</a:t>
            </a:fld>
            <a:endParaRPr lang="en-US" altLang="en-US"/>
          </a:p>
        </p:txBody>
      </p:sp>
    </p:spTree>
    <p:extLst>
      <p:ext uri="{BB962C8B-B14F-4D97-AF65-F5344CB8AC3E}">
        <p14:creationId xmlns:p14="http://schemas.microsoft.com/office/powerpoint/2010/main" val="84454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6</a:t>
            </a:fld>
            <a:endParaRPr lang="en-US" altLang="en-US"/>
          </a:p>
        </p:txBody>
      </p:sp>
    </p:spTree>
    <p:extLst>
      <p:ext uri="{BB962C8B-B14F-4D97-AF65-F5344CB8AC3E}">
        <p14:creationId xmlns:p14="http://schemas.microsoft.com/office/powerpoint/2010/main" val="335799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7</a:t>
            </a:fld>
            <a:endParaRPr lang="en-US" altLang="en-US"/>
          </a:p>
        </p:txBody>
      </p:sp>
    </p:spTree>
    <p:extLst>
      <p:ext uri="{BB962C8B-B14F-4D97-AF65-F5344CB8AC3E}">
        <p14:creationId xmlns:p14="http://schemas.microsoft.com/office/powerpoint/2010/main" val="334870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8</a:t>
            </a:fld>
            <a:endParaRPr lang="en-US" altLang="en-US"/>
          </a:p>
        </p:txBody>
      </p:sp>
    </p:spTree>
    <p:extLst>
      <p:ext uri="{BB962C8B-B14F-4D97-AF65-F5344CB8AC3E}">
        <p14:creationId xmlns:p14="http://schemas.microsoft.com/office/powerpoint/2010/main" val="204523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9</a:t>
            </a:fld>
            <a:endParaRPr lang="en-US" altLang="en-US"/>
          </a:p>
        </p:txBody>
      </p:sp>
    </p:spTree>
    <p:extLst>
      <p:ext uri="{BB962C8B-B14F-4D97-AF65-F5344CB8AC3E}">
        <p14:creationId xmlns:p14="http://schemas.microsoft.com/office/powerpoint/2010/main" val="284310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10</a:t>
            </a:fld>
            <a:endParaRPr lang="en-US" altLang="en-US"/>
          </a:p>
        </p:txBody>
      </p:sp>
    </p:spTree>
    <p:extLst>
      <p:ext uri="{BB962C8B-B14F-4D97-AF65-F5344CB8AC3E}">
        <p14:creationId xmlns:p14="http://schemas.microsoft.com/office/powerpoint/2010/main" val="377087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0425"/>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100448"/>
            <a:ext cx="8534400" cy="9744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599110" y="6367489"/>
            <a:ext cx="1828800" cy="33470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5" name="Rectangle 5"/>
          <p:cNvSpPr>
            <a:spLocks noGrp="1" noChangeArrowheads="1"/>
          </p:cNvSpPr>
          <p:nvPr>
            <p:ph type="ftr" sz="quarter" idx="11"/>
          </p:nvPr>
        </p:nvSpPr>
        <p:spPr>
          <a:xfrm>
            <a:off x="4165600" y="6367489"/>
            <a:ext cx="3860800" cy="31828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6" name="Rectangle 6"/>
          <p:cNvSpPr>
            <a:spLocks noGrp="1" noChangeArrowheads="1"/>
          </p:cNvSpPr>
          <p:nvPr>
            <p:ph type="sldNum" sz="quarter" idx="12"/>
          </p:nvPr>
        </p:nvSpPr>
        <p:spPr>
          <a:xfrm>
            <a:off x="11080228" y="6395485"/>
            <a:ext cx="394744" cy="306705"/>
          </a:xfrm>
          <a:ln/>
        </p:spPr>
        <p:txBody>
          <a:bodyPr/>
          <a:lstStyle>
            <a:lvl1pPr>
              <a:defRPr>
                <a:latin typeface="Calibri" panose="020F0502020204030204" pitchFamily="34" charset="0"/>
                <a:cs typeface="Calibri" panose="020F0502020204030204" pitchFamily="34" charset="0"/>
              </a:defRPr>
            </a:lvl1pPr>
          </a:lstStyle>
          <a:p>
            <a:fld id="{F91A98AC-DDC3-4EF0-B34A-2A577380D5C9}" type="slidenum">
              <a:rPr lang="en-US" altLang="en-US" smtClean="0"/>
              <a:pPr/>
              <a:t>‹#›</a:t>
            </a:fld>
            <a:endParaRPr lang="en-US" altLang="en-US" dirty="0"/>
          </a:p>
        </p:txBody>
      </p:sp>
      <p:sp>
        <p:nvSpPr>
          <p:cNvPr id="7" name="Subtitle 2">
            <a:extLst>
              <a:ext uri="{FF2B5EF4-FFF2-40B4-BE49-F238E27FC236}">
                <a16:creationId xmlns:a16="http://schemas.microsoft.com/office/drawing/2014/main" id="{DA3FBCF2-11AD-4CED-A483-8148DE95DC30}"/>
              </a:ext>
            </a:extLst>
          </p:cNvPr>
          <p:cNvSpPr txBox="1">
            <a:spLocks/>
          </p:cNvSpPr>
          <p:nvPr userDrawn="1"/>
        </p:nvSpPr>
        <p:spPr bwMode="auto">
          <a:xfrm>
            <a:off x="914400" y="4549241"/>
            <a:ext cx="8534400" cy="97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400" b="1">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000" b="1">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1800" b="1">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1600" b="1">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1400" b="1">
                <a:solidFill>
                  <a:schemeClr val="tx1"/>
                </a:solidFill>
                <a:latin typeface="+mn-lt"/>
                <a:ea typeface="MS PGothic" panose="020B0600070205080204" pitchFamily="34" charset="-128"/>
              </a:defRPr>
            </a:lvl5pPr>
            <a:lvl6pPr marL="2286000" indent="0" algn="ctr" rtl="0" eaLnBrk="0" fontAlgn="base" hangingPunct="0">
              <a:spcBef>
                <a:spcPct val="20000"/>
              </a:spcBef>
              <a:spcAft>
                <a:spcPct val="0"/>
              </a:spcAft>
              <a:buNone/>
              <a:defRPr b="1">
                <a:solidFill>
                  <a:schemeClr val="tx1"/>
                </a:solidFill>
                <a:latin typeface="+mn-lt"/>
                <a:ea typeface="+mn-ea"/>
              </a:defRPr>
            </a:lvl6pPr>
            <a:lvl7pPr marL="2743200" indent="0" algn="ctr" rtl="0" eaLnBrk="0" fontAlgn="base" hangingPunct="0">
              <a:spcBef>
                <a:spcPct val="20000"/>
              </a:spcBef>
              <a:spcAft>
                <a:spcPct val="0"/>
              </a:spcAft>
              <a:buNone/>
              <a:defRPr b="1">
                <a:solidFill>
                  <a:schemeClr val="tx1"/>
                </a:solidFill>
                <a:latin typeface="+mn-lt"/>
                <a:ea typeface="+mn-ea"/>
              </a:defRPr>
            </a:lvl7pPr>
            <a:lvl8pPr marL="3200400" indent="0" algn="ctr" rtl="0" eaLnBrk="0" fontAlgn="base" hangingPunct="0">
              <a:spcBef>
                <a:spcPct val="20000"/>
              </a:spcBef>
              <a:spcAft>
                <a:spcPct val="0"/>
              </a:spcAft>
              <a:buNone/>
              <a:defRPr b="1">
                <a:solidFill>
                  <a:schemeClr val="tx1"/>
                </a:solidFill>
                <a:latin typeface="+mn-lt"/>
                <a:ea typeface="+mn-ea"/>
              </a:defRPr>
            </a:lvl8pPr>
            <a:lvl9pPr marL="3657600" indent="0" algn="ctr" rtl="0" eaLnBrk="0" fontAlgn="base" hangingPunct="0">
              <a:spcBef>
                <a:spcPct val="20000"/>
              </a:spcBef>
              <a:spcAft>
                <a:spcPct val="0"/>
              </a:spcAft>
              <a:buNone/>
              <a:defRPr b="1">
                <a:solidFill>
                  <a:schemeClr val="tx1"/>
                </a:solidFill>
                <a:latin typeface="+mn-lt"/>
                <a:ea typeface="+mn-ea"/>
              </a:defRPr>
            </a:lvl9pPr>
          </a:lstStyle>
          <a:p>
            <a:endParaRPr lang="en-US" sz="2000" kern="0" dirty="0"/>
          </a:p>
        </p:txBody>
      </p:sp>
      <p:pic>
        <p:nvPicPr>
          <p:cNvPr id="8" name="Picture 2">
            <a:extLst>
              <a:ext uri="{FF2B5EF4-FFF2-40B4-BE49-F238E27FC236}">
                <a16:creationId xmlns:a16="http://schemas.microsoft.com/office/drawing/2014/main" id="{DEF6256A-23F6-4FB3-8698-DC03EACB8E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5346" y="5635981"/>
            <a:ext cx="4508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95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7BC8B12-78AA-4B20-9C16-29275D4AA4E8}" type="slidenum">
              <a:rPr lang="en-US" altLang="en-US"/>
              <a:pPr/>
              <a:t>‹#›</a:t>
            </a:fld>
            <a:endParaRPr lang="en-US" altLang="en-US"/>
          </a:p>
        </p:txBody>
      </p:sp>
    </p:spTree>
    <p:extLst>
      <p:ext uri="{BB962C8B-B14F-4D97-AF65-F5344CB8AC3E}">
        <p14:creationId xmlns:p14="http://schemas.microsoft.com/office/powerpoint/2010/main" val="4152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8482C52-27A9-4937-848E-3FC38F6A83DD}" type="slidenum">
              <a:rPr lang="en-US" altLang="en-US"/>
              <a:pPr/>
              <a:t>‹#›</a:t>
            </a:fld>
            <a:endParaRPr lang="en-US" altLang="en-US"/>
          </a:p>
        </p:txBody>
      </p:sp>
    </p:spTree>
    <p:extLst>
      <p:ext uri="{BB962C8B-B14F-4D97-AF65-F5344CB8AC3E}">
        <p14:creationId xmlns:p14="http://schemas.microsoft.com/office/powerpoint/2010/main" val="229825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E24233F-A1DE-4CD3-8DD5-41D7DF2AAF41}" type="slidenum">
              <a:rPr lang="en-US" altLang="en-US"/>
              <a:pPr/>
              <a:t>‹#›</a:t>
            </a:fld>
            <a:endParaRPr lang="en-US" altLang="en-US"/>
          </a:p>
        </p:txBody>
      </p:sp>
    </p:spTree>
    <p:extLst>
      <p:ext uri="{BB962C8B-B14F-4D97-AF65-F5344CB8AC3E}">
        <p14:creationId xmlns:p14="http://schemas.microsoft.com/office/powerpoint/2010/main" val="35596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Tree>
    <p:extLst>
      <p:ext uri="{BB962C8B-B14F-4D97-AF65-F5344CB8AC3E}">
        <p14:creationId xmlns:p14="http://schemas.microsoft.com/office/powerpoint/2010/main" val="717156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3A1A513-8B47-4F75-94EF-522421F194D0}" type="slidenum">
              <a:rPr lang="en-US" altLang="en-US"/>
              <a:pPr/>
              <a:t>‹#›</a:t>
            </a:fld>
            <a:endParaRPr lang="en-US" altLang="en-US"/>
          </a:p>
        </p:txBody>
      </p:sp>
    </p:spTree>
    <p:extLst>
      <p:ext uri="{BB962C8B-B14F-4D97-AF65-F5344CB8AC3E}">
        <p14:creationId xmlns:p14="http://schemas.microsoft.com/office/powerpoint/2010/main" val="184093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
        <p:nvSpPr>
          <p:cNvPr id="7" name="Google Shape;11;p1"/>
          <p:cNvSpPr txBox="1"/>
          <p:nvPr userDrawn="1"/>
        </p:nvSpPr>
        <p:spPr>
          <a:xfrm>
            <a:off x="11330656" y="6387290"/>
            <a:ext cx="5487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999999"/>
                </a:solidFill>
                <a:latin typeface="Calibri"/>
                <a:ea typeface="Calibri"/>
                <a:cs typeface="Calibri"/>
                <a:sym typeface="Calibri"/>
              </a:rPr>
              <a:t>|</a:t>
            </a:r>
            <a:endParaRPr sz="1200"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5337475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B55FFEB-4DAC-4C15-B104-CC65A0DD25F1}" type="slidenum">
              <a:rPr lang="en-US" altLang="en-US"/>
              <a:pPr/>
              <a:t>‹#›</a:t>
            </a:fld>
            <a:endParaRPr lang="en-US" altLang="en-US"/>
          </a:p>
        </p:txBody>
      </p:sp>
    </p:spTree>
    <p:extLst>
      <p:ext uri="{BB962C8B-B14F-4D97-AF65-F5344CB8AC3E}">
        <p14:creationId xmlns:p14="http://schemas.microsoft.com/office/powerpoint/2010/main" val="9465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AC37138-AF97-4BA9-8F62-4741ED3CCB96}" type="slidenum">
              <a:rPr lang="en-US" altLang="en-US"/>
              <a:pPr/>
              <a:t>‹#›</a:t>
            </a:fld>
            <a:endParaRPr lang="en-US" altLang="en-US"/>
          </a:p>
        </p:txBody>
      </p:sp>
    </p:spTree>
    <p:extLst>
      <p:ext uri="{BB962C8B-B14F-4D97-AF65-F5344CB8AC3E}">
        <p14:creationId xmlns:p14="http://schemas.microsoft.com/office/powerpoint/2010/main" val="162256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C1AFC73B-06F9-4D6D-86DF-1288413FBDFF}" type="slidenum">
              <a:rPr lang="en-US" altLang="en-US"/>
              <a:pPr/>
              <a:t>‹#›</a:t>
            </a:fld>
            <a:endParaRPr lang="en-US" altLang="en-US"/>
          </a:p>
        </p:txBody>
      </p:sp>
    </p:spTree>
    <p:extLst>
      <p:ext uri="{BB962C8B-B14F-4D97-AF65-F5344CB8AC3E}">
        <p14:creationId xmlns:p14="http://schemas.microsoft.com/office/powerpoint/2010/main" val="358038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4EEB8B8-5816-4969-A9AA-28F944E80C41}" type="slidenum">
              <a:rPr lang="en-US" altLang="en-US"/>
              <a:pPr/>
              <a:t>‹#›</a:t>
            </a:fld>
            <a:endParaRPr lang="en-US" altLang="en-US"/>
          </a:p>
        </p:txBody>
      </p:sp>
    </p:spTree>
    <p:extLst>
      <p:ext uri="{BB962C8B-B14F-4D97-AF65-F5344CB8AC3E}">
        <p14:creationId xmlns:p14="http://schemas.microsoft.com/office/powerpoint/2010/main" val="26171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13D55DD-136E-45B1-A630-E6B8A7B68FEB}" type="slidenum">
              <a:rPr lang="en-US" altLang="en-US"/>
              <a:pPr/>
              <a:t>‹#›</a:t>
            </a:fld>
            <a:endParaRPr lang="en-US" altLang="en-US"/>
          </a:p>
        </p:txBody>
      </p:sp>
    </p:spTree>
    <p:extLst>
      <p:ext uri="{BB962C8B-B14F-4D97-AF65-F5344CB8AC3E}">
        <p14:creationId xmlns:p14="http://schemas.microsoft.com/office/powerpoint/2010/main" val="8672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2435" y="456794"/>
            <a:ext cx="11171171" cy="54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532435" y="1349677"/>
            <a:ext cx="11215212" cy="47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554506" y="6412806"/>
            <a:ext cx="1828800" cy="254515"/>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Calibri" panose="020F0502020204030204" pitchFamily="34" charset="0"/>
              </a:defRPr>
            </a:lvl1pPr>
          </a:lstStyle>
          <a:p>
            <a:endParaRPr lang="en-US" altLang="en-US"/>
          </a:p>
        </p:txBody>
      </p:sp>
      <p:sp>
        <p:nvSpPr>
          <p:cNvPr id="1029" name="Rectangle 5"/>
          <p:cNvSpPr>
            <a:spLocks noGrp="1" noChangeArrowheads="1"/>
          </p:cNvSpPr>
          <p:nvPr>
            <p:ph type="ftr" sz="quarter" idx="3"/>
          </p:nvPr>
        </p:nvSpPr>
        <p:spPr bwMode="auto">
          <a:xfrm>
            <a:off x="4209641" y="6411102"/>
            <a:ext cx="3860800" cy="257925"/>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cs typeface="Calibri" panose="020F0502020204030204" pitchFamily="34" charset="0"/>
              </a:defRPr>
            </a:lvl1pPr>
          </a:lstStyle>
          <a:p>
            <a:endParaRPr lang="en-US" altLang="en-US"/>
          </a:p>
        </p:txBody>
      </p:sp>
      <p:sp>
        <p:nvSpPr>
          <p:cNvPr id="1030" name="Rectangle 6"/>
          <p:cNvSpPr>
            <a:spLocks noGrp="1" noChangeArrowheads="1"/>
          </p:cNvSpPr>
          <p:nvPr>
            <p:ph type="sldNum" sz="quarter" idx="4"/>
          </p:nvPr>
        </p:nvSpPr>
        <p:spPr bwMode="auto">
          <a:xfrm>
            <a:off x="11068050" y="6434915"/>
            <a:ext cx="385219" cy="238124"/>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Calibri" panose="020F0502020204030204" pitchFamily="34" charset="0"/>
              </a:defRPr>
            </a:lvl1pPr>
          </a:lstStyle>
          <a:p>
            <a:fld id="{E9971AA4-9525-436F-B4A6-38E729B6FB93}" type="slidenum">
              <a:rPr lang="en-US" altLang="en-US" smtClean="0"/>
              <a:pPr/>
              <a:t>‹#›</a:t>
            </a:fld>
            <a:endParaRPr lang="en-US" altLang="en-US" dirty="0"/>
          </a:p>
        </p:txBody>
      </p:sp>
      <p:pic>
        <p:nvPicPr>
          <p:cNvPr id="11" name="Picture 10">
            <a:extLst>
              <a:ext uri="{FF2B5EF4-FFF2-40B4-BE49-F238E27FC236}">
                <a16:creationId xmlns:a16="http://schemas.microsoft.com/office/drawing/2014/main" id="{6EC602DB-C014-4446-BEAF-A1CD61DE4FC1}"/>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0856157" y="89474"/>
            <a:ext cx="891490" cy="910881"/>
          </a:xfrm>
          <a:prstGeom prst="rect">
            <a:avLst/>
          </a:prstGeom>
        </p:spPr>
      </p:pic>
      <p:sp>
        <p:nvSpPr>
          <p:cNvPr id="12" name="Line 7">
            <a:extLst>
              <a:ext uri="{FF2B5EF4-FFF2-40B4-BE49-F238E27FC236}">
                <a16:creationId xmlns:a16="http://schemas.microsoft.com/office/drawing/2014/main" id="{9D0B573B-ACEA-4AC7-B5B3-24CC9F08A0BB}"/>
              </a:ext>
            </a:extLst>
          </p:cNvPr>
          <p:cNvSpPr>
            <a:spLocks noChangeShapeType="1"/>
          </p:cNvSpPr>
          <p:nvPr userDrawn="1"/>
        </p:nvSpPr>
        <p:spPr bwMode="auto">
          <a:xfrm>
            <a:off x="554506" y="1114710"/>
            <a:ext cx="11149100" cy="3059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8">
            <a:extLst>
              <a:ext uri="{FF2B5EF4-FFF2-40B4-BE49-F238E27FC236}">
                <a16:creationId xmlns:a16="http://schemas.microsoft.com/office/drawing/2014/main" id="{A1D3EFFC-76C1-4157-A370-07C3AFFCCF5C}"/>
              </a:ext>
            </a:extLst>
          </p:cNvPr>
          <p:cNvSpPr>
            <a:spLocks noChangeShapeType="1"/>
          </p:cNvSpPr>
          <p:nvPr userDrawn="1"/>
        </p:nvSpPr>
        <p:spPr bwMode="auto">
          <a:xfrm>
            <a:off x="554506" y="1251236"/>
            <a:ext cx="1114910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76928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80/03081060.2013.818274" TargetMode="External"/><Relationship Id="rId2" Type="http://schemas.openxmlformats.org/officeDocument/2006/relationships/hyperlink" Target="https://doi.org/10.3141/1982-1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4.png"/><Relationship Id="rId39" Type="http://schemas.openxmlformats.org/officeDocument/2006/relationships/image" Target="../media/image17.png"/><Relationship Id="rId21" Type="http://schemas.openxmlformats.org/officeDocument/2006/relationships/tags" Target="../tags/tag21.xml"/><Relationship Id="rId34" Type="http://schemas.openxmlformats.org/officeDocument/2006/relationships/image" Target="../media/image12.png"/><Relationship Id="rId42" Type="http://schemas.openxmlformats.org/officeDocument/2006/relationships/image" Target="../media/image20.png"/><Relationship Id="rId47" Type="http://schemas.openxmlformats.org/officeDocument/2006/relationships/image" Target="../media/image25.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32" Type="http://schemas.openxmlformats.org/officeDocument/2006/relationships/image" Target="../media/image10.png"/><Relationship Id="rId37" Type="http://schemas.openxmlformats.org/officeDocument/2006/relationships/image" Target="../media/image15.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28" Type="http://schemas.openxmlformats.org/officeDocument/2006/relationships/image" Target="../media/image6.png"/><Relationship Id="rId36"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9.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5.png"/><Relationship Id="rId30" Type="http://schemas.openxmlformats.org/officeDocument/2006/relationships/image" Target="../media/image8.png"/><Relationship Id="rId35" Type="http://schemas.openxmlformats.org/officeDocument/2006/relationships/image" Target="../media/image13.png"/><Relationship Id="rId43" Type="http://schemas.openxmlformats.org/officeDocument/2006/relationships/image" Target="../media/image21.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3.png"/><Relationship Id="rId33" Type="http://schemas.openxmlformats.org/officeDocument/2006/relationships/image" Target="../media/image11.png"/><Relationship Id="rId38" Type="http://schemas.openxmlformats.org/officeDocument/2006/relationships/image" Target="../media/image16.png"/><Relationship Id="rId46" Type="http://schemas.openxmlformats.org/officeDocument/2006/relationships/image" Target="../media/image24.png"/><Relationship Id="rId20" Type="http://schemas.openxmlformats.org/officeDocument/2006/relationships/tags" Target="../tags/tag20.xml"/><Relationship Id="rId41"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17" Type="http://schemas.openxmlformats.org/officeDocument/2006/relationships/image" Target="../media/image22.png"/><Relationship Id="rId2" Type="http://schemas.openxmlformats.org/officeDocument/2006/relationships/tags" Target="../tags/tag24.xml"/><Relationship Id="rId16" Type="http://schemas.openxmlformats.org/officeDocument/2006/relationships/image" Target="../media/image11.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4.png"/><Relationship Id="rId5" Type="http://schemas.openxmlformats.org/officeDocument/2006/relationships/tags" Target="../tags/tag27.xml"/><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notesSlide" Target="../notesSlides/notesSlide2.xml"/><Relationship Id="rId1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image" Target="../media/image26.pn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0.png"/><Relationship Id="rId3" Type="http://schemas.openxmlformats.org/officeDocument/2006/relationships/tags" Target="../tags/tag38.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28.png"/><Relationship Id="rId5" Type="http://schemas.openxmlformats.org/officeDocument/2006/relationships/tags" Target="../tags/tag40.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9.xml"/><Relationship Id="rId9" Type="http://schemas.openxmlformats.org/officeDocument/2006/relationships/image" Target="../media/image26.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538" y="1714257"/>
            <a:ext cx="10363200" cy="1470025"/>
          </a:xfrm>
        </p:spPr>
        <p:txBody>
          <a:bodyPr/>
          <a:lstStyle/>
          <a:p>
            <a:pPr algn="ctr"/>
            <a:r>
              <a:rPr lang="en-US" sz="3600" dirty="0"/>
              <a:t>Automated Vehicle Interaction with Pedestrians</a:t>
            </a:r>
          </a:p>
        </p:txBody>
      </p:sp>
      <p:sp>
        <p:nvSpPr>
          <p:cNvPr id="3" name="Subtitle 2"/>
          <p:cNvSpPr>
            <a:spLocks noGrp="1"/>
          </p:cNvSpPr>
          <p:nvPr>
            <p:ph type="subTitle" idx="1"/>
          </p:nvPr>
        </p:nvSpPr>
        <p:spPr>
          <a:xfrm>
            <a:off x="1277815" y="3868615"/>
            <a:ext cx="9888415" cy="1752600"/>
          </a:xfrm>
        </p:spPr>
        <p:txBody>
          <a:bodyPr/>
          <a:lstStyle/>
          <a:p>
            <a:pPr algn="l"/>
            <a:r>
              <a:rPr lang="en-US" sz="1800" dirty="0"/>
              <a:t>PIs: </a:t>
            </a:r>
          </a:p>
          <a:p>
            <a:pPr marL="457200" indent="-457200" algn="l">
              <a:buFont typeface="+mj-lt"/>
              <a:buAutoNum type="arabicPeriod"/>
            </a:pPr>
            <a:r>
              <a:rPr lang="en-US" sz="1800" dirty="0"/>
              <a:t>Lionel P. Robert Jr. (School of Information, UM-Ann Arbor)</a:t>
            </a:r>
          </a:p>
          <a:p>
            <a:pPr marL="457200" indent="-457200" algn="l">
              <a:buFont typeface="+mj-lt"/>
              <a:buAutoNum type="arabicPeriod"/>
            </a:pPr>
            <a:r>
              <a:rPr lang="en-US" sz="1800" dirty="0"/>
              <a:t>Dawn M. </a:t>
            </a:r>
            <a:r>
              <a:rPr lang="en-US" sz="1800" dirty="0" err="1"/>
              <a:t>Tilbury</a:t>
            </a:r>
            <a:r>
              <a:rPr lang="en-US" sz="1800" dirty="0"/>
              <a:t> (Mechanical Engineering, UM-Ann Arbor)</a:t>
            </a:r>
          </a:p>
          <a:p>
            <a:pPr marL="457200" indent="-457200" algn="l">
              <a:buFont typeface="+mj-lt"/>
              <a:buAutoNum type="arabicPeriod"/>
            </a:pPr>
            <a:r>
              <a:rPr lang="en-US" sz="1800" dirty="0"/>
              <a:t>Xi (Jessie) Yang (Industrial and Operations Engineering, UM-Ann Arbor)</a:t>
            </a:r>
          </a:p>
          <a:p>
            <a:pPr marL="457200" indent="-457200" algn="l">
              <a:buFont typeface="+mj-lt"/>
              <a:buAutoNum type="arabicPeriod"/>
            </a:pPr>
            <a:r>
              <a:rPr lang="en-US" sz="1800" dirty="0" err="1"/>
              <a:t>Anuj</a:t>
            </a:r>
            <a:r>
              <a:rPr lang="en-US" sz="1800" dirty="0"/>
              <a:t> K. Pradhan (Mechanical and Industrial Engineering, </a:t>
            </a:r>
            <a:r>
              <a:rPr lang="en-US" sz="1800" dirty="0" err="1"/>
              <a:t>Umass</a:t>
            </a:r>
            <a:r>
              <a:rPr lang="en-US" sz="1800" dirty="0"/>
              <a:t>-Amherst)</a:t>
            </a:r>
          </a:p>
          <a:p>
            <a:pPr algn="l"/>
            <a:endParaRPr lang="en-US" sz="1800" dirty="0"/>
          </a:p>
          <a:p>
            <a:pPr algn="l"/>
            <a:r>
              <a:rPr lang="en-US" sz="1800" dirty="0"/>
              <a:t>Student: Suresh Kumaar Jayaraman (Mechanical Engineering, UM-Ann Arbor)</a:t>
            </a:r>
          </a:p>
          <a:p>
            <a:pPr algn="l"/>
            <a:endParaRPr lang="en-US" sz="1800" dirty="0"/>
          </a:p>
          <a:p>
            <a:pPr algn="l"/>
            <a:endParaRPr lang="en-US" sz="1800" dirty="0"/>
          </a:p>
        </p:txBody>
      </p:sp>
    </p:spTree>
    <p:extLst>
      <p:ext uri="{BB962C8B-B14F-4D97-AF65-F5344CB8AC3E}">
        <p14:creationId xmlns:p14="http://schemas.microsoft.com/office/powerpoint/2010/main" val="88408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10</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1873389" y="2990639"/>
            <a:ext cx="3001010"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Discrete states, continuous states and features at instances when gap is evaluated</a:t>
            </a:r>
          </a:p>
        </p:txBody>
      </p:sp>
      <p:sp>
        <p:nvSpPr>
          <p:cNvPr id="25" name="Right Arrow 20 2">
            <a:extLst>
              <a:ext uri="{FF2B5EF4-FFF2-40B4-BE49-F238E27FC236}">
                <a16:creationId xmlns:a16="http://schemas.microsoft.com/office/drawing/2014/main" id="{D6E5F585-591F-4C1F-98CE-346D9E91CFDB}"/>
              </a:ext>
            </a:extLst>
          </p:cNvPr>
          <p:cNvSpPr/>
          <p:nvPr/>
        </p:nvSpPr>
        <p:spPr>
          <a:xfrm>
            <a:off x="5009829" y="35084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8654123" y="3025076"/>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6743067" y="35107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2805956" y="2463233"/>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150020" y="2463234"/>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1404464" y="2188598"/>
            <a:ext cx="9624437"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5886120" y="3160999"/>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9" name="Right Arrow 20 2">
            <a:extLst>
              <a:ext uri="{FF2B5EF4-FFF2-40B4-BE49-F238E27FC236}">
                <a16:creationId xmlns:a16="http://schemas.microsoft.com/office/drawing/2014/main" id="{A7D9AB7A-88F4-4F90-8D6C-1956FA503E50}"/>
              </a:ext>
            </a:extLst>
          </p:cNvPr>
          <p:cNvSpPr/>
          <p:nvPr/>
        </p:nvSpPr>
        <p:spPr>
          <a:xfrm>
            <a:off x="7842834" y="35382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03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F1A-AA60-41E6-A3A9-25016595475D}"/>
              </a:ext>
            </a:extLst>
          </p:cNvPr>
          <p:cNvSpPr>
            <a:spLocks noGrp="1"/>
          </p:cNvSpPr>
          <p:nvPr>
            <p:ph type="title"/>
          </p:nvPr>
        </p:nvSpPr>
        <p:spPr/>
        <p:txBody>
          <a:bodyPr/>
          <a:lstStyle/>
          <a:p>
            <a:r>
              <a:rPr lang="en-US" dirty="0"/>
              <a:t>Classifier 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C76B9C-6A03-45D0-86BE-A1993556F3F4}"/>
                  </a:ext>
                </a:extLst>
              </p:cNvPr>
              <p:cNvSpPr>
                <a:spLocks noGrp="1"/>
              </p:cNvSpPr>
              <p:nvPr>
                <p:ph idx="1"/>
              </p:nvPr>
            </p:nvSpPr>
            <p:spPr/>
            <p:txBody>
              <a:bodyPr/>
              <a:lstStyle/>
              <a:p>
                <a:r>
                  <a:rPr lang="en-US" b="0" dirty="0"/>
                  <a:t>Based on input type</a:t>
                </a:r>
              </a:p>
              <a:p>
                <a:pPr lvl="1"/>
                <a:r>
                  <a:rPr lang="en-US" b="0" dirty="0"/>
                  <a:t>Summary statistics</a:t>
                </a:r>
              </a:p>
              <a:p>
                <a:pPr lvl="1"/>
                <a:r>
                  <a:rPr lang="en-US" b="0" dirty="0"/>
                  <a:t>Actual time series values</a:t>
                </a:r>
              </a:p>
              <a:p>
                <a:r>
                  <a:rPr lang="en-US" b="0" dirty="0"/>
                  <a:t>Based on observation window</a:t>
                </a:r>
              </a:p>
              <a:p>
                <a:pPr lvl="1"/>
                <a:r>
                  <a:rPr lang="en-US" b="0" dirty="0"/>
                  <a:t>Rolling window &amp; fixed window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r>
                      <a:rPr lang="en-US" i="1">
                        <a:latin typeface="Cambria Math" panose="02040503050406030204" pitchFamily="18" charset="0"/>
                      </a:rPr>
                      <m:t> </m:t>
                    </m:r>
                  </m:oMath>
                </a14:m>
                <a:r>
                  <a:rPr lang="en-US" b="0" dirty="0"/>
                  <a:t>= 3.2 s, similar to </a:t>
                </a:r>
                <a:r>
                  <a:rPr lang="en-US" b="0" dirty="0" err="1"/>
                  <a:t>Alahi</a:t>
                </a:r>
                <a:r>
                  <a:rPr lang="en-US" b="0" dirty="0"/>
                  <a:t> et al. (2016)); window grows from zero till it reaches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oMath>
                </a14:m>
                <a:endParaRPr lang="en-US" b="0" dirty="0"/>
              </a:p>
              <a:p>
                <a:pPr lvl="1"/>
                <a:r>
                  <a:rPr lang="en-US" b="0" dirty="0"/>
                  <a:t>Rolling window &amp; varying window size until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b="0" dirty="0"/>
                  <a:t>; </a:t>
                </a:r>
                <a:r>
                  <a:rPr lang="en-US" i="1" dirty="0"/>
                  <a:t>window resets and starts from zero when a vehicle gap starts</a:t>
                </a:r>
              </a:p>
              <a:p>
                <a:pPr lvl="1"/>
                <a:r>
                  <a:rPr lang="en-US" b="0" dirty="0"/>
                  <a:t>Distinct windows based on vehicle gaps; window grows from zero when a gap starts till that gap ends</a:t>
                </a:r>
              </a:p>
            </p:txBody>
          </p:sp>
        </mc:Choice>
        <mc:Fallback xmlns="">
          <p:sp>
            <p:nvSpPr>
              <p:cNvPr id="3" name="Content Placeholder 2">
                <a:extLst>
                  <a:ext uri="{FF2B5EF4-FFF2-40B4-BE49-F238E27FC236}">
                    <a16:creationId xmlns:a16="http://schemas.microsoft.com/office/drawing/2014/main" id="{99C76B9C-6A03-45D0-86BE-A1993556F3F4}"/>
                  </a:ext>
                </a:extLst>
              </p:cNvPr>
              <p:cNvSpPr>
                <a:spLocks noGrp="1" noRot="1" noChangeAspect="1" noMove="1" noResize="1" noEditPoints="1" noAdjustHandles="1" noChangeArrowheads="1" noChangeShapeType="1" noTextEdit="1"/>
              </p:cNvSpPr>
              <p:nvPr>
                <p:ph idx="1"/>
              </p:nvPr>
            </p:nvSpPr>
            <p:spPr>
              <a:blipFill>
                <a:blip r:embed="rId2"/>
                <a:stretch>
                  <a:fillRect l="-707" t="-906" r="-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0918A1-9F8B-4AFD-94FE-435061312D86}"/>
              </a:ext>
            </a:extLst>
          </p:cNvPr>
          <p:cNvSpPr>
            <a:spLocks noGrp="1"/>
          </p:cNvSpPr>
          <p:nvPr>
            <p:ph type="sldNum" sz="quarter" idx="12"/>
          </p:nvPr>
        </p:nvSpPr>
        <p:spPr/>
        <p:txBody>
          <a:bodyPr/>
          <a:lstStyle/>
          <a:p>
            <a:fld id="{4CA3CF94-37B0-4BC7-9FC8-223A9539BF73}" type="slidenum">
              <a:rPr lang="en-US" altLang="en-US" smtClean="0"/>
              <a:pPr/>
              <a:t>11</a:t>
            </a:fld>
            <a:endParaRPr lang="en-US" altLang="en-US"/>
          </a:p>
        </p:txBody>
      </p:sp>
    </p:spTree>
    <p:extLst>
      <p:ext uri="{BB962C8B-B14F-4D97-AF65-F5344CB8AC3E}">
        <p14:creationId xmlns:p14="http://schemas.microsoft.com/office/powerpoint/2010/main" val="24985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Pedestrian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12</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2230866326"/>
              </p:ext>
            </p:extLst>
          </p:nvPr>
        </p:nvGraphicFramePr>
        <p:xfrm>
          <a:off x="738731" y="1393371"/>
          <a:ext cx="6620012" cy="4936588"/>
        </p:xfrm>
        <a:graphic>
          <a:graphicData uri="http://schemas.openxmlformats.org/drawingml/2006/table">
            <a:tbl>
              <a:tblPr firstRow="1" bandRow="1"/>
              <a:tblGrid>
                <a:gridCol w="2135098">
                  <a:extLst>
                    <a:ext uri="{9D8B030D-6E8A-4147-A177-3AD203B41FA5}">
                      <a16:colId xmlns:a16="http://schemas.microsoft.com/office/drawing/2014/main" val="89026186"/>
                    </a:ext>
                  </a:extLst>
                </a:gridCol>
                <a:gridCol w="2808514">
                  <a:extLst>
                    <a:ext uri="{9D8B030D-6E8A-4147-A177-3AD203B41FA5}">
                      <a16:colId xmlns:a16="http://schemas.microsoft.com/office/drawing/2014/main" val="3213456055"/>
                    </a:ext>
                  </a:extLst>
                </a:gridCol>
                <a:gridCol w="1676400">
                  <a:extLst>
                    <a:ext uri="{9D8B030D-6E8A-4147-A177-3AD203B41FA5}">
                      <a16:colId xmlns:a16="http://schemas.microsoft.com/office/drawing/2014/main" val="4171532408"/>
                    </a:ext>
                  </a:extLst>
                </a:gridCol>
              </a:tblGrid>
              <a:tr h="3741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3116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4245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curb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This refers to the y-distance between pedestrian and edge of sidewalk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5007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crosswalk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Distance between pedestrian position and closest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716196598"/>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Cumulative Waiting time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Time elapsed from start of waiting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1548781636"/>
                  </a:ext>
                </a:extLst>
              </a:tr>
              <a:tr h="424543">
                <a:tc>
                  <a:txBody>
                    <a:bodyPr/>
                    <a:lstStyle/>
                    <a:p>
                      <a:r>
                        <a:rPr lang="en-US" sz="1200" dirty="0">
                          <a:latin typeface="+mj-lt"/>
                          <a:cs typeface="Calibri" panose="020F0502020204030204" pitchFamily="34" charset="0"/>
                        </a:rPr>
                        <a:t>Gaze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a:t>
                      </a:r>
                      <a:endParaRPr lang="en-US" sz="1200" baseline="-250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Categorical – Yes/No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25000" dirty="0">
                        <a:latin typeface="+mj-lt"/>
                        <a:cs typeface="Calibri" panose="020F0502020204030204" pitchFamily="34" charset="0"/>
                      </a:endParaRPr>
                    </a:p>
                  </a:txBody>
                  <a:tcPr/>
                </a:tc>
                <a:extLst>
                  <a:ext uri="{0D108BD9-81ED-4DB2-BD59-A6C34878D82A}">
                    <a16:rowId xmlns:a16="http://schemas.microsoft.com/office/drawing/2014/main" val="584050573"/>
                  </a:ext>
                </a:extLst>
              </a:tr>
              <a:tr h="691215">
                <a:tc>
                  <a:txBody>
                    <a:bodyPr/>
                    <a:lstStyle/>
                    <a:p>
                      <a:r>
                        <a:rPr lang="en-IN" sz="1200" dirty="0">
                          <a:latin typeface="+mj-lt"/>
                          <a:cs typeface="Calibri" panose="020F0502020204030204" pitchFamily="34" charset="0"/>
                        </a:rPr>
                        <a:t>Approach Direction</a:t>
                      </a: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Same direction as the AV or opposite direction</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Categorical – Same/Opposite</a:t>
                      </a: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538812539"/>
                  </a:ext>
                </a:extLst>
              </a:tr>
              <a:tr h="691215">
                <a:tc>
                  <a:txBody>
                    <a:bodyPr/>
                    <a:lstStyle/>
                    <a:p>
                      <a:r>
                        <a:rPr lang="en-IN" sz="1200" dirty="0">
                          <a:latin typeface="+mj-lt"/>
                          <a:cs typeface="Calibri" panose="020F0502020204030204" pitchFamily="34" charset="0"/>
                        </a:rPr>
                        <a:t>Pedestrian-Vehicle distance [m]</a:t>
                      </a:r>
                      <a:endParaRPr lang="en-US" sz="1200" dirty="0">
                        <a:latin typeface="+mj-lt"/>
                        <a:cs typeface="Calibri" panose="020F050202020403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aseline="0" dirty="0">
                          <a:latin typeface="+mj-lt"/>
                          <a:cs typeface="Calibri" panose="020F0502020204030204" pitchFamily="34" charset="0"/>
                        </a:rPr>
                        <a:t>These two together, give the time gap</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998489229"/>
                  </a:ext>
                </a:extLst>
              </a:tr>
              <a:tr h="691215">
                <a:tc>
                  <a:txBody>
                    <a:bodyPr/>
                    <a:lstStyle/>
                    <a:p>
                      <a:r>
                        <a:rPr lang="en-IN" sz="1200" dirty="0">
                          <a:latin typeface="+mj-lt"/>
                          <a:cs typeface="Calibri" panose="020F0502020204030204" pitchFamily="34" charset="0"/>
                        </a:rPr>
                        <a:t>Vehicle instantaneous speed [m/s]</a:t>
                      </a:r>
                      <a:endParaRPr lang="en-US" sz="1200" dirty="0">
                        <a:latin typeface="+mj-lt"/>
                        <a:cs typeface="Calibri" panose="020F0502020204030204" pitchFamily="34" charset="0"/>
                      </a:endParaRPr>
                    </a:p>
                  </a:txBody>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375730729"/>
                  </a:ext>
                </a:extLst>
              </a:tr>
            </a:tbl>
          </a:graphicData>
        </a:graphic>
      </p:graphicFrame>
      <p:pic>
        <p:nvPicPr>
          <p:cNvPr id="3" name="Picture 2">
            <a:extLst>
              <a:ext uri="{FF2B5EF4-FFF2-40B4-BE49-F238E27FC236}">
                <a16:creationId xmlns:a16="http://schemas.microsoft.com/office/drawing/2014/main" id="{A8BEE9AC-12F4-404D-ABC3-148400B42971}"/>
              </a:ext>
            </a:extLst>
          </p:cNvPr>
          <p:cNvPicPr>
            <a:picLocks noChangeAspect="1"/>
          </p:cNvPicPr>
          <p:nvPr/>
        </p:nvPicPr>
        <p:blipFill>
          <a:blip r:embed="rId2"/>
          <a:stretch>
            <a:fillRect/>
          </a:stretch>
        </p:blipFill>
        <p:spPr>
          <a:xfrm>
            <a:off x="7717971" y="1726746"/>
            <a:ext cx="4029676" cy="2974587"/>
          </a:xfrm>
          <a:prstGeom prst="rect">
            <a:avLst/>
          </a:prstGeom>
        </p:spPr>
      </p:pic>
      <p:sp>
        <p:nvSpPr>
          <p:cNvPr id="6" name="Multiplication Sign 5">
            <a:extLst>
              <a:ext uri="{FF2B5EF4-FFF2-40B4-BE49-F238E27FC236}">
                <a16:creationId xmlns:a16="http://schemas.microsoft.com/office/drawing/2014/main" id="{B142E645-56CA-4BD6-889A-E676CCA4AA98}"/>
              </a:ext>
            </a:extLst>
          </p:cNvPr>
          <p:cNvSpPr/>
          <p:nvPr/>
        </p:nvSpPr>
        <p:spPr bwMode="auto">
          <a:xfrm>
            <a:off x="9976292" y="223161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7" name="Multiplication Sign 6">
            <a:extLst>
              <a:ext uri="{FF2B5EF4-FFF2-40B4-BE49-F238E27FC236}">
                <a16:creationId xmlns:a16="http://schemas.microsoft.com/office/drawing/2014/main" id="{E7D4F970-3864-4F3D-81F4-CE2CA7ACF647}"/>
              </a:ext>
            </a:extLst>
          </p:cNvPr>
          <p:cNvSpPr/>
          <p:nvPr/>
        </p:nvSpPr>
        <p:spPr bwMode="auto">
          <a:xfrm>
            <a:off x="9976292" y="394342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8" name="Multiplication Sign 7">
            <a:extLst>
              <a:ext uri="{FF2B5EF4-FFF2-40B4-BE49-F238E27FC236}">
                <a16:creationId xmlns:a16="http://schemas.microsoft.com/office/drawing/2014/main" id="{9556F1EC-22D4-47B1-954D-C7797083DAA3}"/>
              </a:ext>
            </a:extLst>
          </p:cNvPr>
          <p:cNvSpPr/>
          <p:nvPr/>
        </p:nvSpPr>
        <p:spPr bwMode="auto">
          <a:xfrm>
            <a:off x="3833584" y="3093015"/>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11544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Vehicle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13</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702271922"/>
              </p:ext>
            </p:extLst>
          </p:nvPr>
        </p:nvGraphicFramePr>
        <p:xfrm>
          <a:off x="1097961" y="2335404"/>
          <a:ext cx="4998039" cy="1774373"/>
        </p:xfrm>
        <a:graphic>
          <a:graphicData uri="http://schemas.openxmlformats.org/drawingml/2006/table">
            <a:tbl>
              <a:tblPr firstRow="1" bandRow="1"/>
              <a:tblGrid>
                <a:gridCol w="2407239">
                  <a:extLst>
                    <a:ext uri="{9D8B030D-6E8A-4147-A177-3AD203B41FA5}">
                      <a16:colId xmlns:a16="http://schemas.microsoft.com/office/drawing/2014/main" val="89026186"/>
                    </a:ext>
                  </a:extLst>
                </a:gridCol>
                <a:gridCol w="1382486">
                  <a:extLst>
                    <a:ext uri="{9D8B030D-6E8A-4147-A177-3AD203B41FA5}">
                      <a16:colId xmlns:a16="http://schemas.microsoft.com/office/drawing/2014/main" val="3213456055"/>
                    </a:ext>
                  </a:extLst>
                </a:gridCol>
                <a:gridCol w="1208314">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Vehicle Acceleration [m/s2]</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Distance between vehicles in same lane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78775718"/>
                  </a:ext>
                </a:extLst>
              </a:tr>
            </a:tbl>
          </a:graphicData>
        </a:graphic>
      </p:graphicFrame>
      <p:pic>
        <p:nvPicPr>
          <p:cNvPr id="9" name="Picture 8">
            <a:extLst>
              <a:ext uri="{FF2B5EF4-FFF2-40B4-BE49-F238E27FC236}">
                <a16:creationId xmlns:a16="http://schemas.microsoft.com/office/drawing/2014/main" id="{1CDDE0D0-808F-4973-A932-1FD46670D7B2}"/>
              </a:ext>
            </a:extLst>
          </p:cNvPr>
          <p:cNvPicPr>
            <a:picLocks noChangeAspect="1"/>
          </p:cNvPicPr>
          <p:nvPr/>
        </p:nvPicPr>
        <p:blipFill>
          <a:blip r:embed="rId2"/>
          <a:stretch>
            <a:fillRect/>
          </a:stretch>
        </p:blipFill>
        <p:spPr>
          <a:xfrm>
            <a:off x="7424058" y="1368238"/>
            <a:ext cx="3857874" cy="2798019"/>
          </a:xfrm>
          <a:prstGeom prst="rect">
            <a:avLst/>
          </a:prstGeom>
        </p:spPr>
      </p:pic>
      <p:sp>
        <p:nvSpPr>
          <p:cNvPr id="11" name="Rectangle 10">
            <a:extLst>
              <a:ext uri="{FF2B5EF4-FFF2-40B4-BE49-F238E27FC236}">
                <a16:creationId xmlns:a16="http://schemas.microsoft.com/office/drawing/2014/main" id="{7E38D77B-1B52-4D3A-A304-8B12BD589DEA}"/>
              </a:ext>
            </a:extLst>
          </p:cNvPr>
          <p:cNvSpPr/>
          <p:nvPr/>
        </p:nvSpPr>
        <p:spPr>
          <a:xfrm>
            <a:off x="570246" y="1368238"/>
            <a:ext cx="6178898" cy="861774"/>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All four vehicles</a:t>
            </a:r>
          </a:p>
          <a:p>
            <a:pPr marL="800100" lvl="1" indent="-342900">
              <a:spcBef>
                <a:spcPts val="1200"/>
              </a:spcBef>
              <a:buFont typeface="Arial" panose="020B0604020202020204" pitchFamily="34" charset="0"/>
              <a:buChar char="•"/>
            </a:pPr>
            <a:r>
              <a:rPr lang="en-US" sz="2000" b="1" dirty="0">
                <a:latin typeface="+mj-lt"/>
                <a:cs typeface="Times" panose="02020603050405020304" pitchFamily="18" charset="0"/>
              </a:rPr>
              <a:t>Close and next in both lanes</a:t>
            </a:r>
          </a:p>
        </p:txBody>
      </p:sp>
      <p:sp>
        <p:nvSpPr>
          <p:cNvPr id="13" name="Title 1">
            <a:extLst>
              <a:ext uri="{FF2B5EF4-FFF2-40B4-BE49-F238E27FC236}">
                <a16:creationId xmlns:a16="http://schemas.microsoft.com/office/drawing/2014/main" id="{206474EF-9014-4440-86FB-E12D7EA24788}"/>
              </a:ext>
            </a:extLst>
          </p:cNvPr>
          <p:cNvSpPr txBox="1">
            <a:spLocks/>
          </p:cNvSpPr>
          <p:nvPr/>
        </p:nvSpPr>
        <p:spPr bwMode="auto">
          <a:xfrm>
            <a:off x="570246" y="4215169"/>
            <a:ext cx="11215212" cy="68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Interaction Features</a:t>
            </a:r>
          </a:p>
        </p:txBody>
      </p:sp>
      <p:graphicFrame>
        <p:nvGraphicFramePr>
          <p:cNvPr id="14" name="Table 13">
            <a:extLst>
              <a:ext uri="{FF2B5EF4-FFF2-40B4-BE49-F238E27FC236}">
                <a16:creationId xmlns:a16="http://schemas.microsoft.com/office/drawing/2014/main" id="{858084C3-1303-4F1A-8CFB-9023B59772FB}"/>
              </a:ext>
            </a:extLst>
          </p:cNvPr>
          <p:cNvGraphicFramePr>
            <a:graphicFrameLocks noGrp="1"/>
          </p:cNvGraphicFramePr>
          <p:nvPr>
            <p:extLst>
              <p:ext uri="{D42A27DB-BD31-4B8C-83A1-F6EECF244321}">
                <p14:modId xmlns:p14="http://schemas.microsoft.com/office/powerpoint/2010/main" val="2360130989"/>
              </p:ext>
            </p:extLst>
          </p:nvPr>
        </p:nvGraphicFramePr>
        <p:xfrm>
          <a:off x="1010874" y="4898666"/>
          <a:ext cx="6064840" cy="1264004"/>
        </p:xfrm>
        <a:graphic>
          <a:graphicData uri="http://schemas.openxmlformats.org/drawingml/2006/table">
            <a:tbl>
              <a:tblPr firstRow="1" bandRow="1"/>
              <a:tblGrid>
                <a:gridCol w="2835000">
                  <a:extLst>
                    <a:ext uri="{9D8B030D-6E8A-4147-A177-3AD203B41FA5}">
                      <a16:colId xmlns:a16="http://schemas.microsoft.com/office/drawing/2014/main" val="89026186"/>
                    </a:ext>
                  </a:extLst>
                </a:gridCol>
                <a:gridCol w="2028852">
                  <a:extLst>
                    <a:ext uri="{9D8B030D-6E8A-4147-A177-3AD203B41FA5}">
                      <a16:colId xmlns:a16="http://schemas.microsoft.com/office/drawing/2014/main" val="3213456055"/>
                    </a:ext>
                  </a:extLst>
                </a:gridCol>
                <a:gridCol w="1200988">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to pedestrian distance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Time to Collision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latin typeface="+mj-lt"/>
                          <a:cs typeface="Calibri" panose="020F0502020204030204" pitchFamily="34" charset="0"/>
                        </a:rPr>
                        <a:t>Veh</a:t>
                      </a:r>
                      <a:r>
                        <a:rPr lang="en-US" sz="1200" dirty="0">
                          <a:latin typeface="+mj-lt"/>
                          <a:cs typeface="Calibri" panose="020F0502020204030204" pitchFamily="34" charset="0"/>
                        </a:rPr>
                        <a:t>-ped distance/instantaneous vehicle speed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bl>
          </a:graphicData>
        </a:graphic>
      </p:graphicFrame>
    </p:spTree>
    <p:extLst>
      <p:ext uri="{BB962C8B-B14F-4D97-AF65-F5344CB8AC3E}">
        <p14:creationId xmlns:p14="http://schemas.microsoft.com/office/powerpoint/2010/main" val="32864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Summary Statistics of entire observation interval</a:t>
            </a:r>
          </a:p>
        </p:txBody>
      </p:sp>
      <p:sp>
        <p:nvSpPr>
          <p:cNvPr id="10" name="Content Placeholder 2">
            <a:extLst>
              <a:ext uri="{FF2B5EF4-FFF2-40B4-BE49-F238E27FC236}">
                <a16:creationId xmlns:a16="http://schemas.microsoft.com/office/drawing/2014/main" id="{7FE043AA-608F-406A-B755-A1A38496E96E}"/>
              </a:ext>
            </a:extLst>
          </p:cNvPr>
          <p:cNvSpPr>
            <a:spLocks noGrp="1"/>
          </p:cNvSpPr>
          <p:nvPr>
            <p:ph idx="1"/>
          </p:nvPr>
        </p:nvSpPr>
        <p:spPr>
          <a:xfrm>
            <a:off x="3080229" y="3064966"/>
            <a:ext cx="2654244" cy="349549"/>
          </a:xfrm>
        </p:spPr>
        <p:txBody>
          <a:bodyPr/>
          <a:lstStyle/>
          <a:p>
            <a:r>
              <a:rPr lang="en-US" sz="1800" b="0" dirty="0"/>
              <a:t>Wait gap duration: t2-t1</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14</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3411790565"/>
              </p:ext>
            </p:extLst>
          </p:nvPr>
        </p:nvGraphicFramePr>
        <p:xfrm>
          <a:off x="727846" y="1368238"/>
          <a:ext cx="4704766" cy="1081124"/>
        </p:xfrm>
        <a:graphic>
          <a:graphicData uri="http://schemas.openxmlformats.org/drawingml/2006/table">
            <a:tbl>
              <a:tblPr firstRow="1" bandRow="1"/>
              <a:tblGrid>
                <a:gridCol w="1627241">
                  <a:extLst>
                    <a:ext uri="{9D8B030D-6E8A-4147-A177-3AD203B41FA5}">
                      <a16:colId xmlns:a16="http://schemas.microsoft.com/office/drawing/2014/main" val="89026186"/>
                    </a:ext>
                  </a:extLst>
                </a:gridCol>
                <a:gridCol w="1383250">
                  <a:extLst>
                    <a:ext uri="{9D8B030D-6E8A-4147-A177-3AD203B41FA5}">
                      <a16:colId xmlns:a16="http://schemas.microsoft.com/office/drawing/2014/main" val="3213456055"/>
                    </a:ext>
                  </a:extLst>
                </a:gridCol>
                <a:gridCol w="1694275">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Gaze Ratio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Gap duration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96314984"/>
                  </a:ext>
                </a:extLst>
              </a:tr>
            </a:tbl>
          </a:graphicData>
        </a:graphic>
      </p:graphicFrame>
      <p:pic>
        <p:nvPicPr>
          <p:cNvPr id="8" name="Picture 7">
            <a:extLst>
              <a:ext uri="{FF2B5EF4-FFF2-40B4-BE49-F238E27FC236}">
                <a16:creationId xmlns:a16="http://schemas.microsoft.com/office/drawing/2014/main" id="{BB46C27C-7097-4067-81A3-DA3AF9A43179}"/>
              </a:ext>
            </a:extLst>
          </p:cNvPr>
          <p:cNvPicPr>
            <a:picLocks noChangeAspect="1"/>
          </p:cNvPicPr>
          <p:nvPr/>
        </p:nvPicPr>
        <p:blipFill>
          <a:blip r:embed="rId2"/>
          <a:stretch>
            <a:fillRect/>
          </a:stretch>
        </p:blipFill>
        <p:spPr>
          <a:xfrm>
            <a:off x="6140041" y="2201358"/>
            <a:ext cx="5638477" cy="2290632"/>
          </a:xfrm>
          <a:prstGeom prst="rect">
            <a:avLst/>
          </a:prstGeom>
        </p:spPr>
      </p:pic>
      <p:pic>
        <p:nvPicPr>
          <p:cNvPr id="11" name="Picture 10">
            <a:extLst>
              <a:ext uri="{FF2B5EF4-FFF2-40B4-BE49-F238E27FC236}">
                <a16:creationId xmlns:a16="http://schemas.microsoft.com/office/drawing/2014/main" id="{01ADC629-784C-4FF4-B78F-DE8D7A706D63}"/>
              </a:ext>
            </a:extLst>
          </p:cNvPr>
          <p:cNvPicPr>
            <a:picLocks noChangeAspect="1"/>
          </p:cNvPicPr>
          <p:nvPr/>
        </p:nvPicPr>
        <p:blipFill>
          <a:blip r:embed="rId3"/>
          <a:stretch>
            <a:fillRect/>
          </a:stretch>
        </p:blipFill>
        <p:spPr>
          <a:xfrm>
            <a:off x="6198493" y="4593740"/>
            <a:ext cx="5549154" cy="2264260"/>
          </a:xfrm>
          <a:prstGeom prst="rect">
            <a:avLst/>
          </a:prstGeom>
        </p:spPr>
      </p:pic>
      <p:sp>
        <p:nvSpPr>
          <p:cNvPr id="12" name="Content Placeholder 2">
            <a:extLst>
              <a:ext uri="{FF2B5EF4-FFF2-40B4-BE49-F238E27FC236}">
                <a16:creationId xmlns:a16="http://schemas.microsoft.com/office/drawing/2014/main" id="{15CEB5C9-0BFA-42A9-9321-EB085357798C}"/>
              </a:ext>
            </a:extLst>
          </p:cNvPr>
          <p:cNvSpPr txBox="1">
            <a:spLocks/>
          </p:cNvSpPr>
          <p:nvPr/>
        </p:nvSpPr>
        <p:spPr bwMode="auto">
          <a:xfrm>
            <a:off x="3080229" y="5140213"/>
            <a:ext cx="2810735" cy="34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b="0" kern="0" dirty="0"/>
              <a:t>Cross gap duration: (t2-t1) + (</a:t>
            </a:r>
            <a:r>
              <a:rPr lang="en-US" sz="1800" b="0" kern="0" dirty="0" err="1"/>
              <a:t>dpv</a:t>
            </a:r>
            <a:r>
              <a:rPr lang="en-US" sz="1800" b="0" kern="0" dirty="0"/>
              <a:t>/</a:t>
            </a:r>
            <a:r>
              <a:rPr lang="en-US" sz="1800" b="0" kern="0" dirty="0" err="1"/>
              <a:t>vv</a:t>
            </a:r>
            <a:r>
              <a:rPr lang="en-US" sz="1800" b="0" kern="0" dirty="0"/>
              <a:t>) </a:t>
            </a:r>
          </a:p>
        </p:txBody>
      </p:sp>
    </p:spTree>
    <p:extLst>
      <p:ext uri="{BB962C8B-B14F-4D97-AF65-F5344CB8AC3E}">
        <p14:creationId xmlns:p14="http://schemas.microsoft.com/office/powerpoint/2010/main" val="7568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Interval Format - 1</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15</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231139" y="4070566"/>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1932920" y="4767474"/>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279182" y="4037124"/>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406730"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1899348"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7931502" y="4752180"/>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8713893" y="4202480"/>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1681993" y="4046663"/>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2846233" y="4153785"/>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2631533" y="5612404"/>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5969141" y="5592930"/>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203676" y="3288649"/>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3742472" y="3184513"/>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235090" y="2535977"/>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078348"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4570966"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372287"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5864905"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7937161"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7447709"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410693" y="3738562"/>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8496596" y="3748214"/>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1932919" y="3730284"/>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153652" y="3407666"/>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3848218" y="3304456"/>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070381" y="3293015"/>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926031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 for calculating the other observations</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083228" y="4758553"/>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4446142" y="4759877"/>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364527" y="4758509"/>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355582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A17F99-DB77-470A-B5FD-54F1CD165054}"/>
              </a:ext>
            </a:extLst>
          </p:cNvPr>
          <p:cNvSpPr>
            <a:spLocks noGrp="1"/>
          </p:cNvSpPr>
          <p:nvPr>
            <p:ph type="title"/>
          </p:nvPr>
        </p:nvSpPr>
        <p:spPr>
          <a:xfrm>
            <a:off x="532435" y="821860"/>
            <a:ext cx="11215212" cy="528095"/>
          </a:xfrm>
        </p:spPr>
        <p:txBody>
          <a:bodyPr/>
          <a:lstStyle/>
          <a:p>
            <a:r>
              <a:rPr lang="en-US" dirty="0"/>
              <a:t>Input for training the Cross from Wait decision logistic regression models</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16</a:t>
            </a:fld>
            <a:endParaRPr lang="en-US" altLang="en-US"/>
          </a:p>
        </p:txBody>
      </p:sp>
      <p:pic>
        <p:nvPicPr>
          <p:cNvPr id="3" name="Picture 2">
            <a:extLst>
              <a:ext uri="{FF2B5EF4-FFF2-40B4-BE49-F238E27FC236}">
                <a16:creationId xmlns:a16="http://schemas.microsoft.com/office/drawing/2014/main" id="{5B31CA42-0773-4349-9BFB-7B89D39D233C}"/>
              </a:ext>
            </a:extLst>
          </p:cNvPr>
          <p:cNvPicPr>
            <a:picLocks noChangeAspect="1"/>
          </p:cNvPicPr>
          <p:nvPr/>
        </p:nvPicPr>
        <p:blipFill>
          <a:blip r:embed="rId2"/>
          <a:stretch>
            <a:fillRect/>
          </a:stretch>
        </p:blipFill>
        <p:spPr>
          <a:xfrm>
            <a:off x="595188" y="2952692"/>
            <a:ext cx="6419850" cy="2819400"/>
          </a:xfrm>
          <a:prstGeom prst="rect">
            <a:avLst/>
          </a:prstGeom>
        </p:spPr>
      </p:pic>
      <p:sp>
        <p:nvSpPr>
          <p:cNvPr id="43" name="TextBox 42">
            <a:extLst>
              <a:ext uri="{FF2B5EF4-FFF2-40B4-BE49-F238E27FC236}">
                <a16:creationId xmlns:a16="http://schemas.microsoft.com/office/drawing/2014/main" id="{0003AE7F-C77D-4240-A25A-B01249F97326}"/>
              </a:ext>
            </a:extLst>
          </p:cNvPr>
          <p:cNvSpPr txBox="1"/>
          <p:nvPr/>
        </p:nvSpPr>
        <p:spPr>
          <a:xfrm>
            <a:off x="532435" y="1787723"/>
            <a:ext cx="81866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latin typeface="+mj-lt"/>
              </a:rPr>
              <a:t>Initial plan: </a:t>
            </a:r>
            <a:r>
              <a:rPr lang="en-US" sz="2000" dirty="0">
                <a:latin typeface="+mj-lt"/>
              </a:rPr>
              <a:t>Mean of parameters of the gap interval</a:t>
            </a:r>
          </a:p>
          <a:p>
            <a:pPr marL="342900" indent="-342900">
              <a:buFont typeface="Arial" panose="020B0604020202020204" pitchFamily="34" charset="0"/>
              <a:buChar char="•"/>
            </a:pPr>
            <a:r>
              <a:rPr lang="en-US" sz="2000" dirty="0">
                <a:latin typeface="+mj-lt"/>
              </a:rPr>
              <a:t>Easy to train; more discriminative power</a:t>
            </a:r>
          </a:p>
        </p:txBody>
      </p:sp>
    </p:spTree>
    <p:extLst>
      <p:ext uri="{BB962C8B-B14F-4D97-AF65-F5344CB8AC3E}">
        <p14:creationId xmlns:p14="http://schemas.microsoft.com/office/powerpoint/2010/main" val="338929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5B5A99-84A3-4AED-91BC-10A8F636A3CD}"/>
              </a:ext>
            </a:extLst>
          </p:cNvPr>
          <p:cNvSpPr>
            <a:spLocks noGrp="1"/>
          </p:cNvSpPr>
          <p:nvPr>
            <p:ph type="title"/>
          </p:nvPr>
        </p:nvSpPr>
        <p:spPr/>
        <p:txBody>
          <a:bodyPr/>
          <a:lstStyle/>
          <a:p>
            <a:r>
              <a:rPr lang="en-US" dirty="0"/>
              <a:t>Results – Cross from Wait decision</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17</a:t>
            </a:fld>
            <a:endParaRPr lang="en-US" altLang="en-US"/>
          </a:p>
        </p:txBody>
      </p:sp>
      <p:graphicFrame>
        <p:nvGraphicFramePr>
          <p:cNvPr id="37" name="Table 36">
            <a:extLst>
              <a:ext uri="{FF2B5EF4-FFF2-40B4-BE49-F238E27FC236}">
                <a16:creationId xmlns:a16="http://schemas.microsoft.com/office/drawing/2014/main" id="{3B912BF6-356A-449A-A48C-36280E35BA16}"/>
              </a:ext>
            </a:extLst>
          </p:cNvPr>
          <p:cNvGraphicFramePr>
            <a:graphicFrameLocks noGrp="1"/>
          </p:cNvGraphicFramePr>
          <p:nvPr>
            <p:extLst>
              <p:ext uri="{D42A27DB-BD31-4B8C-83A1-F6EECF244321}">
                <p14:modId xmlns:p14="http://schemas.microsoft.com/office/powerpoint/2010/main" val="3142069176"/>
              </p:ext>
            </p:extLst>
          </p:nvPr>
        </p:nvGraphicFramePr>
        <p:xfrm>
          <a:off x="613116" y="1357839"/>
          <a:ext cx="6173165" cy="1767023"/>
        </p:xfrm>
        <a:graphic>
          <a:graphicData uri="http://schemas.openxmlformats.org/drawingml/2006/table">
            <a:tbl>
              <a:tblPr firstRow="1" bandRow="1"/>
              <a:tblGrid>
                <a:gridCol w="4762106">
                  <a:extLst>
                    <a:ext uri="{9D8B030D-6E8A-4147-A177-3AD203B41FA5}">
                      <a16:colId xmlns:a16="http://schemas.microsoft.com/office/drawing/2014/main" val="89026186"/>
                    </a:ext>
                  </a:extLst>
                </a:gridCol>
                <a:gridCol w="1411059">
                  <a:extLst>
                    <a:ext uri="{9D8B030D-6E8A-4147-A177-3AD203B41FA5}">
                      <a16:colId xmlns:a16="http://schemas.microsoft.com/office/drawing/2014/main" val="3213456055"/>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Accuracy of identifying cross/wait gaps</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All 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r>
                        <a:rPr lang="en-US" sz="1200" kern="1200" dirty="0" err="1">
                          <a:solidFill>
                            <a:schemeClr val="tx1"/>
                          </a:solidFill>
                          <a:latin typeface="+mn-lt"/>
                          <a:ea typeface="+mn-ea"/>
                          <a:cs typeface="Calibri" panose="020F0502020204030204" pitchFamily="34" charset="0"/>
                        </a:rPr>
                        <a:t>veh-veh</a:t>
                      </a:r>
                      <a:r>
                        <a:rPr lang="en-US" sz="1200" kern="1200" dirty="0">
                          <a:solidFill>
                            <a:schemeClr val="tx1"/>
                          </a:solidFill>
                          <a:latin typeface="+mn-lt"/>
                          <a:ea typeface="+mn-ea"/>
                          <a:cs typeface="Calibri" panose="020F0502020204030204" pitchFamily="34" charset="0"/>
                        </a:rPr>
                        <a:t> distance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Minimal set - </a:t>
                      </a: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93%</a:t>
                      </a:r>
                    </a:p>
                  </a:txBody>
                  <a:tcPr/>
                </a:tc>
                <a:extLst>
                  <a:ext uri="{0D108BD9-81ED-4DB2-BD59-A6C34878D82A}">
                    <a16:rowId xmlns:a16="http://schemas.microsoft.com/office/drawing/2014/main" val="1687324421"/>
                  </a:ext>
                </a:extLst>
              </a:tr>
            </a:tbl>
          </a:graphicData>
        </a:graphic>
      </p:graphicFrame>
      <p:sp>
        <p:nvSpPr>
          <p:cNvPr id="10" name="Title 6">
            <a:extLst>
              <a:ext uri="{FF2B5EF4-FFF2-40B4-BE49-F238E27FC236}">
                <a16:creationId xmlns:a16="http://schemas.microsoft.com/office/drawing/2014/main" id="{7238AE79-544D-48FC-BF9A-224EA0E543A1}"/>
              </a:ext>
            </a:extLst>
          </p:cNvPr>
          <p:cNvSpPr txBox="1">
            <a:spLocks/>
          </p:cNvSpPr>
          <p:nvPr/>
        </p:nvSpPr>
        <p:spPr bwMode="auto">
          <a:xfrm>
            <a:off x="532435" y="3164952"/>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Real time evaluation</a:t>
            </a:r>
          </a:p>
        </p:txBody>
      </p:sp>
      <p:sp>
        <p:nvSpPr>
          <p:cNvPr id="11" name="TextBox 10">
            <a:extLst>
              <a:ext uri="{FF2B5EF4-FFF2-40B4-BE49-F238E27FC236}">
                <a16:creationId xmlns:a16="http://schemas.microsoft.com/office/drawing/2014/main" id="{83EB6F83-227A-4A06-8CB3-115598C00EED}"/>
              </a:ext>
            </a:extLst>
          </p:cNvPr>
          <p:cNvSpPr txBox="1"/>
          <p:nvPr/>
        </p:nvSpPr>
        <p:spPr>
          <a:xfrm>
            <a:off x="532435" y="3779207"/>
            <a:ext cx="1092083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Mean of parameters from cumulative observation window that resets after each gap</a:t>
            </a:r>
          </a:p>
          <a:p>
            <a:pPr marL="342900" indent="-342900">
              <a:buFont typeface="Arial" panose="020B0604020202020204" pitchFamily="34" charset="0"/>
              <a:buChar char="•"/>
            </a:pPr>
            <a:r>
              <a:rPr lang="en-US" sz="2000" b="1" dirty="0">
                <a:latin typeface="+mj-lt"/>
              </a:rPr>
              <a:t>Accuracy (1 subject data) – 61%</a:t>
            </a:r>
          </a:p>
          <a:p>
            <a:pPr marL="800100" lvl="1" indent="-342900">
              <a:buFont typeface="Arial" panose="020B0604020202020204" pitchFamily="34" charset="0"/>
              <a:buChar char="•"/>
            </a:pPr>
            <a:r>
              <a:rPr lang="en-US" sz="2000" dirty="0">
                <a:latin typeface="+mj-lt"/>
              </a:rPr>
              <a:t>Class discrimination mainly based on vehicle parameters</a:t>
            </a:r>
          </a:p>
          <a:p>
            <a:pPr marL="800100" lvl="1" indent="-342900">
              <a:buFont typeface="Arial" panose="020B0604020202020204" pitchFamily="34" charset="0"/>
              <a:buChar char="•"/>
            </a:pPr>
            <a:r>
              <a:rPr lang="en-US" sz="2000" dirty="0">
                <a:latin typeface="+mj-lt"/>
              </a:rPr>
              <a:t>Similar vehicle parameters for wait/cross classes at the start of the gap; but model learned to discriminate for entire gap observations</a:t>
            </a:r>
          </a:p>
        </p:txBody>
      </p:sp>
      <p:sp>
        <p:nvSpPr>
          <p:cNvPr id="12" name="Title 6">
            <a:extLst>
              <a:ext uri="{FF2B5EF4-FFF2-40B4-BE49-F238E27FC236}">
                <a16:creationId xmlns:a16="http://schemas.microsoft.com/office/drawing/2014/main" id="{D7D9CBAE-97D1-4CF2-AF26-F8B45BBC1816}"/>
              </a:ext>
            </a:extLst>
          </p:cNvPr>
          <p:cNvSpPr txBox="1">
            <a:spLocks/>
          </p:cNvSpPr>
          <p:nvPr/>
        </p:nvSpPr>
        <p:spPr bwMode="auto">
          <a:xfrm>
            <a:off x="532435" y="5489051"/>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Conclusion</a:t>
            </a:r>
          </a:p>
        </p:txBody>
      </p:sp>
      <p:sp>
        <p:nvSpPr>
          <p:cNvPr id="8" name="Rectangle 7">
            <a:extLst>
              <a:ext uri="{FF2B5EF4-FFF2-40B4-BE49-F238E27FC236}">
                <a16:creationId xmlns:a16="http://schemas.microsoft.com/office/drawing/2014/main" id="{1FDC52CA-D61A-41E9-807B-6648251432EE}"/>
              </a:ext>
            </a:extLst>
          </p:cNvPr>
          <p:cNvSpPr/>
          <p:nvPr/>
        </p:nvSpPr>
        <p:spPr>
          <a:xfrm>
            <a:off x="613117" y="6056991"/>
            <a:ext cx="10368648" cy="400110"/>
          </a:xfrm>
          <a:prstGeom prst="rect">
            <a:avLst/>
          </a:prstGeom>
        </p:spPr>
        <p:txBody>
          <a:bodyPr wrap="square">
            <a:spAutoFit/>
          </a:bodyPr>
          <a:lstStyle/>
          <a:p>
            <a:r>
              <a:rPr lang="en-US" sz="2000" kern="0" dirty="0">
                <a:latin typeface="+mj-lt"/>
              </a:rPr>
              <a:t>Real time evaluation with model trained on mean of entire gap not accurate</a:t>
            </a:r>
            <a:endParaRPr lang="en-US" sz="2000" dirty="0">
              <a:latin typeface="+mj-lt"/>
            </a:endParaRPr>
          </a:p>
        </p:txBody>
      </p:sp>
    </p:spTree>
    <p:extLst>
      <p:ext uri="{BB962C8B-B14F-4D97-AF65-F5344CB8AC3E}">
        <p14:creationId xmlns:p14="http://schemas.microsoft.com/office/powerpoint/2010/main" val="365764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A1A-C3EA-48C5-85CB-FEA572B80F77}"/>
              </a:ext>
            </a:extLst>
          </p:cNvPr>
          <p:cNvSpPr>
            <a:spLocks noGrp="1"/>
          </p:cNvSpPr>
          <p:nvPr>
            <p:ph type="title"/>
          </p:nvPr>
        </p:nvSpPr>
        <p:spPr/>
        <p:txBody>
          <a:bodyPr/>
          <a:lstStyle/>
          <a:p>
            <a:r>
              <a:rPr lang="en-US" dirty="0"/>
              <a:t>Approaches in Literature</a:t>
            </a:r>
          </a:p>
        </p:txBody>
      </p:sp>
      <p:sp>
        <p:nvSpPr>
          <p:cNvPr id="3" name="Content Placeholder 2">
            <a:extLst>
              <a:ext uri="{FF2B5EF4-FFF2-40B4-BE49-F238E27FC236}">
                <a16:creationId xmlns:a16="http://schemas.microsoft.com/office/drawing/2014/main" id="{FE15221F-2088-4DF8-A08F-0A1E079B047B}"/>
              </a:ext>
            </a:extLst>
          </p:cNvPr>
          <p:cNvSpPr>
            <a:spLocks noGrp="1"/>
          </p:cNvSpPr>
          <p:nvPr>
            <p:ph idx="1"/>
          </p:nvPr>
        </p:nvSpPr>
        <p:spPr>
          <a:xfrm>
            <a:off x="532435" y="1381125"/>
            <a:ext cx="11215212" cy="3495675"/>
          </a:xfrm>
        </p:spPr>
        <p:txBody>
          <a:bodyPr/>
          <a:lstStyle/>
          <a:p>
            <a:r>
              <a:rPr lang="en-US" sz="2000" b="0" dirty="0"/>
              <a:t>Gap acceptance (Logistic Regression)</a:t>
            </a:r>
          </a:p>
          <a:p>
            <a:pPr lvl="1"/>
            <a:r>
              <a:rPr lang="en-US" sz="1800" b="0" dirty="0"/>
              <a:t>Model trained on age, gender, waiting time, vehicle speed at start of gap, pedestrian-vehicle distance at start of gap, expected gap (or time-to-collision) at start of gap</a:t>
            </a:r>
          </a:p>
          <a:p>
            <a:pPr lvl="1"/>
            <a:r>
              <a:rPr lang="en-US" sz="1800" b="0" dirty="0"/>
              <a:t>Probability of acceptance/reject evaluated at the start of the gap</a:t>
            </a:r>
          </a:p>
          <a:p>
            <a:pPr lvl="1"/>
            <a:r>
              <a:rPr lang="en-US" sz="1800" b="0" dirty="0"/>
              <a:t>Sun et al. (2002), Fitzpatrick et al. (2006)</a:t>
            </a:r>
          </a:p>
          <a:p>
            <a:pPr marL="457200" lvl="1" indent="0">
              <a:buNone/>
            </a:pPr>
            <a:endParaRPr lang="en-US" sz="1800" b="0" dirty="0"/>
          </a:p>
          <a:p>
            <a:r>
              <a:rPr lang="en-US" sz="2000" b="0" dirty="0"/>
              <a:t>Action classification (Neural Networks, SVM, etc.) – Approach 1</a:t>
            </a:r>
          </a:p>
          <a:p>
            <a:pPr lvl="1"/>
            <a:r>
              <a:rPr lang="en-US" sz="1800" b="0" dirty="0"/>
              <a:t>Concatenated time series data (fixed time steps, around 1 s) for both training and evaluation</a:t>
            </a:r>
          </a:p>
          <a:p>
            <a:pPr lvl="1"/>
            <a:r>
              <a:rPr lang="en-US" sz="1800" b="0" dirty="0"/>
              <a:t>Action labels based on final output of that time series data (Cross/Wait)</a:t>
            </a:r>
          </a:p>
          <a:p>
            <a:pPr lvl="1"/>
            <a:r>
              <a:rPr lang="en-US" sz="1800" b="0" dirty="0"/>
              <a:t>Volz et al. (2016), Fang et al. (2018)</a:t>
            </a:r>
            <a:endParaRPr lang="en-US" sz="2000" b="0" dirty="0"/>
          </a:p>
          <a:p>
            <a:pPr lvl="1"/>
            <a:endParaRPr lang="en-US" sz="1800" b="0" dirty="0"/>
          </a:p>
          <a:p>
            <a:pPr marL="457200" lvl="1" indent="0">
              <a:buNone/>
            </a:pPr>
            <a:endParaRPr lang="en-US" sz="1800" b="0" dirty="0"/>
          </a:p>
        </p:txBody>
      </p:sp>
      <p:sp>
        <p:nvSpPr>
          <p:cNvPr id="4" name="Slide Number Placeholder 3">
            <a:extLst>
              <a:ext uri="{FF2B5EF4-FFF2-40B4-BE49-F238E27FC236}">
                <a16:creationId xmlns:a16="http://schemas.microsoft.com/office/drawing/2014/main" id="{BDCFA8DC-58AE-441E-8BE5-AF4680518E39}"/>
              </a:ext>
            </a:extLst>
          </p:cNvPr>
          <p:cNvSpPr>
            <a:spLocks noGrp="1"/>
          </p:cNvSpPr>
          <p:nvPr>
            <p:ph type="sldNum" sz="quarter" idx="12"/>
          </p:nvPr>
        </p:nvSpPr>
        <p:spPr/>
        <p:txBody>
          <a:bodyPr/>
          <a:lstStyle/>
          <a:p>
            <a:fld id="{4CA3CF94-37B0-4BC7-9FC8-223A9539BF73}" type="slidenum">
              <a:rPr lang="en-US" altLang="en-US" smtClean="0"/>
              <a:pPr/>
              <a:t>18</a:t>
            </a:fld>
            <a:endParaRPr lang="en-US" altLang="en-US"/>
          </a:p>
        </p:txBody>
      </p:sp>
    </p:spTree>
    <p:extLst>
      <p:ext uri="{BB962C8B-B14F-4D97-AF65-F5344CB8AC3E}">
        <p14:creationId xmlns:p14="http://schemas.microsoft.com/office/powerpoint/2010/main" val="253474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- 2</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19</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816218" y="4516763"/>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2517999" y="5213671"/>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864261" y="4483321"/>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991809"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2484427"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8516581" y="5198377"/>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9298972" y="4648677"/>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2267072" y="4492860"/>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3431312" y="4599982"/>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3216612" y="6058601"/>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6554220" y="6039127"/>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788755" y="3734846"/>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4327551" y="3630710"/>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820169" y="2982174"/>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663427"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5156045"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957366"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6449984"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8522240"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8032788"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995772" y="4184759"/>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9081675" y="4194411"/>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2517998" y="4176481"/>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738731" y="3853863"/>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4433297" y="3750653"/>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655460" y="3739212"/>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a:t>
            </a:r>
          </a:p>
          <a:p>
            <a:pPr marL="800100" lvl="1" indent="-342900">
              <a:buFont typeface="Arial" panose="020B0604020202020204" pitchFamily="34" charset="0"/>
              <a:buChar char="•"/>
            </a:pPr>
            <a:r>
              <a:rPr lang="en-US" sz="2000" b="1" i="1" dirty="0">
                <a:latin typeface="+mj-lt"/>
              </a:rPr>
              <a:t>Sliding window within each gap</a:t>
            </a:r>
          </a:p>
          <a:p>
            <a:pPr marL="800100" lvl="1" indent="-342900">
              <a:buFont typeface="Arial" panose="020B0604020202020204" pitchFamily="34" charset="0"/>
              <a:buChar char="•"/>
            </a:pPr>
            <a:r>
              <a:rPr lang="en-US" sz="2000" b="1" i="1" dirty="0">
                <a:latin typeface="+mj-lt"/>
              </a:rPr>
              <a:t>Final label of that gap given to each sliding window observation within that gap</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668307" y="5204750"/>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5031221" y="5206074"/>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949606" y="5204706"/>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10138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IN" dirty="0"/>
              <a:t>Crossing Behavior</a:t>
            </a:r>
          </a:p>
          <a:p>
            <a:r>
              <a:rPr lang="en-IN" dirty="0"/>
              <a:t>Long-term predictions</a:t>
            </a:r>
          </a:p>
          <a:p>
            <a:r>
              <a:rPr lang="en-IN" dirty="0"/>
              <a:t>Multiple future prediction (multi-modal)</a:t>
            </a:r>
          </a:p>
          <a:p>
            <a:r>
              <a:rPr lang="en-IN" dirty="0"/>
              <a:t>Computational efficiency</a:t>
            </a:r>
          </a:p>
          <a:p>
            <a:r>
              <a:rPr lang="en-IN" dirty="0" err="1"/>
              <a:t>Explainability</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a:t>
            </a:fld>
            <a:endParaRPr lang="en-US" altLang="en-US"/>
          </a:p>
        </p:txBody>
      </p:sp>
    </p:spTree>
    <p:extLst>
      <p:ext uri="{BB962C8B-B14F-4D97-AF65-F5344CB8AC3E}">
        <p14:creationId xmlns:p14="http://schemas.microsoft.com/office/powerpoint/2010/main" val="239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- 3</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20</a:t>
            </a:fld>
            <a:endParaRPr lang="en-US" altLang="en-US"/>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Fixed observation history</a:t>
            </a:r>
          </a:p>
          <a:p>
            <a:pPr marL="800100" lvl="1" indent="-342900">
              <a:buFont typeface="Arial" panose="020B0604020202020204" pitchFamily="34" charset="0"/>
              <a:buChar char="•"/>
            </a:pPr>
            <a:r>
              <a:rPr lang="en-US" sz="2000" dirty="0">
                <a:latin typeface="+mj-lt"/>
              </a:rPr>
              <a:t>1 s (0.1 s sample time)</a:t>
            </a:r>
          </a:p>
          <a:p>
            <a:pPr marL="800100" lvl="1" indent="-342900">
              <a:buFont typeface="Arial" panose="020B0604020202020204" pitchFamily="34" charset="0"/>
              <a:buChar char="•"/>
            </a:pPr>
            <a:r>
              <a:rPr lang="en-US" sz="2000" dirty="0">
                <a:latin typeface="+mj-lt"/>
              </a:rPr>
              <a:t>3.2 s (0.4 s sample time, similar to </a:t>
            </a:r>
            <a:r>
              <a:rPr lang="en-US" sz="2000" dirty="0" err="1">
                <a:latin typeface="+mj-lt"/>
              </a:rPr>
              <a:t>Alahi</a:t>
            </a:r>
            <a:r>
              <a:rPr lang="en-US" sz="2000" dirty="0">
                <a:latin typeface="+mj-lt"/>
              </a:rPr>
              <a:t> et al. (2016))</a:t>
            </a:r>
          </a:p>
        </p:txBody>
      </p:sp>
    </p:spTree>
    <p:extLst>
      <p:ext uri="{BB962C8B-B14F-4D97-AF65-F5344CB8AC3E}">
        <p14:creationId xmlns:p14="http://schemas.microsoft.com/office/powerpoint/2010/main" val="6459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06D-E03C-4180-9BBB-2A6CE35EDD9D}"/>
              </a:ext>
            </a:extLst>
          </p:cNvPr>
          <p:cNvSpPr>
            <a:spLocks noGrp="1"/>
          </p:cNvSpPr>
          <p:nvPr>
            <p:ph type="title"/>
          </p:nvPr>
        </p:nvSpPr>
        <p:spPr/>
        <p:txBody>
          <a:bodyPr/>
          <a:lstStyle/>
          <a:p>
            <a:r>
              <a:rPr lang="en-US" dirty="0"/>
              <a:t>Currently trying: Data format</a:t>
            </a:r>
          </a:p>
        </p:txBody>
      </p:sp>
      <p:sp>
        <p:nvSpPr>
          <p:cNvPr id="3" name="Content Placeholder 2">
            <a:extLst>
              <a:ext uri="{FF2B5EF4-FFF2-40B4-BE49-F238E27FC236}">
                <a16:creationId xmlns:a16="http://schemas.microsoft.com/office/drawing/2014/main" id="{FD0B30BF-AF03-4EF1-8F67-31F295A4760C}"/>
              </a:ext>
            </a:extLst>
          </p:cNvPr>
          <p:cNvSpPr>
            <a:spLocks noGrp="1"/>
          </p:cNvSpPr>
          <p:nvPr>
            <p:ph idx="1"/>
          </p:nvPr>
        </p:nvSpPr>
        <p:spPr/>
        <p:txBody>
          <a:bodyPr/>
          <a:lstStyle/>
          <a:p>
            <a:r>
              <a:rPr lang="en-US" dirty="0"/>
              <a:t>Actual time series observations</a:t>
            </a:r>
          </a:p>
          <a:p>
            <a:r>
              <a:rPr lang="en-US" dirty="0"/>
              <a:t>Mean of time series observations</a:t>
            </a:r>
          </a:p>
        </p:txBody>
      </p:sp>
      <p:sp>
        <p:nvSpPr>
          <p:cNvPr id="4" name="Slide Number Placeholder 3">
            <a:extLst>
              <a:ext uri="{FF2B5EF4-FFF2-40B4-BE49-F238E27FC236}">
                <a16:creationId xmlns:a16="http://schemas.microsoft.com/office/drawing/2014/main" id="{A5D41610-4F3F-4A8B-A259-0EE9E63219D4}"/>
              </a:ext>
            </a:extLst>
          </p:cNvPr>
          <p:cNvSpPr>
            <a:spLocks noGrp="1"/>
          </p:cNvSpPr>
          <p:nvPr>
            <p:ph type="sldNum" sz="quarter" idx="12"/>
          </p:nvPr>
        </p:nvSpPr>
        <p:spPr/>
        <p:txBody>
          <a:bodyPr/>
          <a:lstStyle/>
          <a:p>
            <a:fld id="{4CA3CF94-37B0-4BC7-9FC8-223A9539BF73}" type="slidenum">
              <a:rPr lang="en-US" altLang="en-US" smtClean="0"/>
              <a:pPr/>
              <a:t>21</a:t>
            </a:fld>
            <a:endParaRPr lang="en-US" altLang="en-US"/>
          </a:p>
        </p:txBody>
      </p:sp>
    </p:spTree>
    <p:extLst>
      <p:ext uri="{BB962C8B-B14F-4D97-AF65-F5344CB8AC3E}">
        <p14:creationId xmlns:p14="http://schemas.microsoft.com/office/powerpoint/2010/main" val="137654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373-46D7-4531-BD2E-287D195B4E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713AF0-4F50-4CAD-863F-E876F3649D25}"/>
              </a:ext>
            </a:extLst>
          </p:cNvPr>
          <p:cNvSpPr>
            <a:spLocks noGrp="1"/>
          </p:cNvSpPr>
          <p:nvPr>
            <p:ph idx="1"/>
          </p:nvPr>
        </p:nvSpPr>
        <p:spPr/>
        <p:txBody>
          <a:bodyPr/>
          <a:lstStyle/>
          <a:p>
            <a:r>
              <a:rPr lang="en-US" sz="1200" b="0" dirty="0" err="1"/>
              <a:t>Alahi</a:t>
            </a:r>
            <a:r>
              <a:rPr lang="en-US" sz="1200" b="0" dirty="0"/>
              <a:t>, A., Goel, K., Ramanathan, V., </a:t>
            </a:r>
            <a:r>
              <a:rPr lang="en-US" sz="1200" b="0" dirty="0" err="1"/>
              <a:t>Robicquet</a:t>
            </a:r>
            <a:r>
              <a:rPr lang="en-US" sz="1200" b="0" dirty="0"/>
              <a:t>, A., Fei-Fei, L., &amp; Savarese, S. (2016). Social LSTM: Human Trajectory Prediction in Crowded Spaces. In </a:t>
            </a:r>
            <a:r>
              <a:rPr lang="en-US" sz="1200" b="0" i="1" dirty="0"/>
              <a:t>Proceedings of the IEEE conference on computer vision and pattern recognition</a:t>
            </a:r>
            <a:r>
              <a:rPr lang="en-US" sz="1200" b="0" dirty="0"/>
              <a:t> (pp. 961–971).</a:t>
            </a:r>
          </a:p>
          <a:p>
            <a:r>
              <a:rPr lang="en-US" sz="1200" b="0" dirty="0"/>
              <a:t>Fang, Z., &amp; López, A. M. (2018, June). Is the pedestrian going to cross? answering by 2d pose estimation. In 2018 IEEE Intelligent Vehicles Symposium (IV) (pp. 1271-1276). IEEE.</a:t>
            </a:r>
          </a:p>
          <a:p>
            <a:r>
              <a:rPr lang="en-US" sz="1200" b="0" dirty="0" err="1"/>
              <a:t>Völz</a:t>
            </a:r>
            <a:r>
              <a:rPr lang="en-US" sz="1200" b="0" dirty="0"/>
              <a:t>, B., Behrendt, K., </a:t>
            </a:r>
            <a:r>
              <a:rPr lang="en-US" sz="1200" b="0" dirty="0" err="1"/>
              <a:t>Mielenz</a:t>
            </a:r>
            <a:r>
              <a:rPr lang="en-US" sz="1200" b="0" dirty="0"/>
              <a:t>, H., </a:t>
            </a:r>
            <a:r>
              <a:rPr lang="en-US" sz="1200" b="0" dirty="0" err="1"/>
              <a:t>Gilitschenski</a:t>
            </a:r>
            <a:r>
              <a:rPr lang="en-US" sz="1200" b="0" dirty="0"/>
              <a:t>, I., </a:t>
            </a:r>
            <a:r>
              <a:rPr lang="en-US" sz="1200" b="0" dirty="0" err="1"/>
              <a:t>Siegwart</a:t>
            </a:r>
            <a:r>
              <a:rPr lang="en-US" sz="1200" b="0" dirty="0"/>
              <a:t>, R., &amp; Nieto, J. (2016, November). A data-driven approach for pedestrian intention estimation. In 2016 IEEE 19th International Conference on Intelligent Transportation Systems (ITSC) (pp. 2607-2612). IEEE.</a:t>
            </a:r>
          </a:p>
          <a:p>
            <a:r>
              <a:rPr lang="en-US" sz="1200" b="0" dirty="0"/>
              <a:t>Brewer, M., Fitzpatrick, K., Whitacre, J., &amp; Lord, D. (2007). Exploration of Pedestrian Gap-Acceptance Behavior at Selected Locations. Transportation Research Record: Journal of the Transportation Research Board, 1982, 132–140. </a:t>
            </a:r>
            <a:r>
              <a:rPr lang="en-US" sz="1200" b="0" dirty="0">
                <a:hlinkClick r:id="rId2"/>
              </a:rPr>
              <a:t>https://doi.org/10.3141/1982-18</a:t>
            </a:r>
            <a:endParaRPr lang="en-US" sz="1200" b="0" dirty="0"/>
          </a:p>
          <a:p>
            <a:r>
              <a:rPr lang="en-US" sz="1200" b="0" dirty="0"/>
              <a:t>Yannis, G., Papadimitriou, E., &amp; </a:t>
            </a:r>
            <a:r>
              <a:rPr lang="en-US" sz="1200" b="0" dirty="0" err="1"/>
              <a:t>Theofilatos</a:t>
            </a:r>
            <a:r>
              <a:rPr lang="en-US" sz="1200" b="0" dirty="0"/>
              <a:t>, A. (2013). Pedestrian gap acceptance for mid-block street crossing. Transportation Planning and Technology, 36(5), 450–462. </a:t>
            </a:r>
            <a:r>
              <a:rPr lang="en-US" sz="1200" b="0" dirty="0">
                <a:hlinkClick r:id="rId3"/>
              </a:rPr>
              <a:t>https://doi.org/10.1080/03081060.2013.818274</a:t>
            </a:r>
            <a:endParaRPr lang="en-US" sz="1200" b="0" dirty="0"/>
          </a:p>
          <a:p>
            <a:r>
              <a:rPr lang="en-US" sz="1200" b="0" dirty="0"/>
              <a:t>Sun, D., </a:t>
            </a:r>
            <a:r>
              <a:rPr lang="en-US" sz="1200" b="0" dirty="0" err="1"/>
              <a:t>Ukkusuri</a:t>
            </a:r>
            <a:r>
              <a:rPr lang="en-US" sz="1200" b="0" dirty="0"/>
              <a:t>, S. V, &amp; </a:t>
            </a:r>
            <a:r>
              <a:rPr lang="en-US" sz="1200" b="0" dirty="0" err="1"/>
              <a:t>Benekohal</a:t>
            </a:r>
            <a:r>
              <a:rPr lang="en-US" sz="1200" b="0" dirty="0"/>
              <a:t>, R. F. (2002). Modeling of motorist-pedestrian interaction at uncontrolled mid-block crosswalks. Transportation Research Record, Urbana, 51(November 2002), 61801.</a:t>
            </a:r>
          </a:p>
        </p:txBody>
      </p:sp>
      <p:sp>
        <p:nvSpPr>
          <p:cNvPr id="4" name="Slide Number Placeholder 3">
            <a:extLst>
              <a:ext uri="{FF2B5EF4-FFF2-40B4-BE49-F238E27FC236}">
                <a16:creationId xmlns:a16="http://schemas.microsoft.com/office/drawing/2014/main" id="{135EF5C3-AD93-4BA0-B018-549229260FB4}"/>
              </a:ext>
            </a:extLst>
          </p:cNvPr>
          <p:cNvSpPr>
            <a:spLocks noGrp="1"/>
          </p:cNvSpPr>
          <p:nvPr>
            <p:ph type="sldNum" sz="quarter" idx="12"/>
          </p:nvPr>
        </p:nvSpPr>
        <p:spPr/>
        <p:txBody>
          <a:bodyPr/>
          <a:lstStyle/>
          <a:p>
            <a:fld id="{4CA3CF94-37B0-4BC7-9FC8-223A9539BF73}" type="slidenum">
              <a:rPr lang="en-US" altLang="en-US" smtClean="0"/>
              <a:pPr/>
              <a:t>22</a:t>
            </a:fld>
            <a:endParaRPr lang="en-US" altLang="en-US"/>
          </a:p>
        </p:txBody>
      </p:sp>
    </p:spTree>
    <p:extLst>
      <p:ext uri="{BB962C8B-B14F-4D97-AF65-F5344CB8AC3E}">
        <p14:creationId xmlns:p14="http://schemas.microsoft.com/office/powerpoint/2010/main" val="228532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9D17-99D7-432E-800A-CD2A1581E804}"/>
              </a:ext>
            </a:extLst>
          </p:cNvPr>
          <p:cNvSpPr>
            <a:spLocks noGrp="1"/>
          </p:cNvSpPr>
          <p:nvPr>
            <p:ph type="title"/>
          </p:nvPr>
        </p:nvSpPr>
        <p:spPr/>
        <p:txBody>
          <a:bodyPr/>
          <a:lstStyle/>
          <a:p>
            <a:r>
              <a:rPr lang="en-US" dirty="0"/>
              <a:t>Results - Approach to Cross/Wait classifier</a:t>
            </a:r>
          </a:p>
        </p:txBody>
      </p:sp>
      <p:pic>
        <p:nvPicPr>
          <p:cNvPr id="5" name="Content Placeholder 4">
            <a:extLst>
              <a:ext uri="{FF2B5EF4-FFF2-40B4-BE49-F238E27FC236}">
                <a16:creationId xmlns:a16="http://schemas.microsoft.com/office/drawing/2014/main" id="{1D9445F1-C124-4E21-B481-4CF525FDE81D}"/>
              </a:ext>
            </a:extLst>
          </p:cNvPr>
          <p:cNvPicPr>
            <a:picLocks noGrp="1" noChangeAspect="1"/>
          </p:cNvPicPr>
          <p:nvPr>
            <p:ph idx="1"/>
          </p:nvPr>
        </p:nvPicPr>
        <p:blipFill>
          <a:blip r:embed="rId2"/>
          <a:stretch>
            <a:fillRect/>
          </a:stretch>
        </p:blipFill>
        <p:spPr>
          <a:xfrm>
            <a:off x="1920434" y="1349375"/>
            <a:ext cx="8438444" cy="4746625"/>
          </a:xfrm>
          <a:prstGeom prst="rect">
            <a:avLst/>
          </a:prstGeom>
        </p:spPr>
      </p:pic>
      <p:sp>
        <p:nvSpPr>
          <p:cNvPr id="4" name="Slide Number Placeholder 3">
            <a:extLst>
              <a:ext uri="{FF2B5EF4-FFF2-40B4-BE49-F238E27FC236}">
                <a16:creationId xmlns:a16="http://schemas.microsoft.com/office/drawing/2014/main" id="{4704B984-2676-46E6-A5AD-0A7C116B0A5B}"/>
              </a:ext>
            </a:extLst>
          </p:cNvPr>
          <p:cNvSpPr>
            <a:spLocks noGrp="1"/>
          </p:cNvSpPr>
          <p:nvPr>
            <p:ph type="sldNum" sz="quarter" idx="12"/>
          </p:nvPr>
        </p:nvSpPr>
        <p:spPr/>
        <p:txBody>
          <a:bodyPr/>
          <a:lstStyle/>
          <a:p>
            <a:fld id="{4CA3CF94-37B0-4BC7-9FC8-223A9539BF73}" type="slidenum">
              <a:rPr lang="en-US" altLang="en-US" smtClean="0"/>
              <a:pPr/>
              <a:t>23</a:t>
            </a:fld>
            <a:endParaRPr lang="en-US" altLang="en-US"/>
          </a:p>
        </p:txBody>
      </p:sp>
      <p:sp>
        <p:nvSpPr>
          <p:cNvPr id="6" name="TextBox 5">
            <a:extLst>
              <a:ext uri="{FF2B5EF4-FFF2-40B4-BE49-F238E27FC236}">
                <a16:creationId xmlns:a16="http://schemas.microsoft.com/office/drawing/2014/main" id="{5F9EAA8B-24C5-4E84-9916-8DC21533E7B6}"/>
              </a:ext>
            </a:extLst>
          </p:cNvPr>
          <p:cNvSpPr txBox="1"/>
          <p:nvPr/>
        </p:nvSpPr>
        <p:spPr>
          <a:xfrm>
            <a:off x="206188" y="1694329"/>
            <a:ext cx="2958353" cy="1477328"/>
          </a:xfrm>
          <a:prstGeom prst="rect">
            <a:avLst/>
          </a:prstGeom>
          <a:noFill/>
        </p:spPr>
        <p:txBody>
          <a:bodyPr wrap="square" rtlCol="0">
            <a:spAutoFit/>
          </a:bodyPr>
          <a:lstStyle/>
          <a:p>
            <a:pPr marL="342900" indent="-342900">
              <a:buFont typeface="Arial" panose="020B0604020202020204" pitchFamily="34" charset="0"/>
              <a:buChar char="•"/>
            </a:pPr>
            <a:r>
              <a:rPr lang="en-US" sz="1800" dirty="0"/>
              <a:t>Evaluated at 1.5 m from crosswalk</a:t>
            </a:r>
          </a:p>
          <a:p>
            <a:pPr marL="342900" indent="-342900">
              <a:buFont typeface="Arial" panose="020B0604020202020204" pitchFamily="34" charset="0"/>
              <a:buChar char="•"/>
            </a:pPr>
            <a:r>
              <a:rPr lang="en-US" sz="1800" dirty="0"/>
              <a:t>Gaze ratio for last 1s</a:t>
            </a:r>
          </a:p>
          <a:p>
            <a:pPr marL="342900" indent="-342900">
              <a:buFont typeface="Arial" panose="020B0604020202020204" pitchFamily="34" charset="0"/>
              <a:buChar char="•"/>
            </a:pPr>
            <a:r>
              <a:rPr lang="en-US" sz="1800" dirty="0"/>
              <a:t>SVM with Fine Gaussian gives better F1 Score</a:t>
            </a:r>
          </a:p>
        </p:txBody>
      </p:sp>
    </p:spTree>
    <p:extLst>
      <p:ext uri="{BB962C8B-B14F-4D97-AF65-F5344CB8AC3E}">
        <p14:creationId xmlns:p14="http://schemas.microsoft.com/office/powerpoint/2010/main" val="65068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283-5D60-40B6-B9B2-4EB129869436}"/>
              </a:ext>
            </a:extLst>
          </p:cNvPr>
          <p:cNvSpPr>
            <a:spLocks noGrp="1"/>
          </p:cNvSpPr>
          <p:nvPr>
            <p:ph type="title"/>
          </p:nvPr>
        </p:nvSpPr>
        <p:spPr/>
        <p:txBody>
          <a:bodyPr/>
          <a:lstStyle/>
          <a:p>
            <a:r>
              <a:rPr lang="en-US" dirty="0"/>
              <a:t>Results - Approach to Cross/Wait classifier</a:t>
            </a:r>
          </a:p>
        </p:txBody>
      </p:sp>
      <p:sp>
        <p:nvSpPr>
          <p:cNvPr id="3" name="Content Placeholder 2">
            <a:extLst>
              <a:ext uri="{FF2B5EF4-FFF2-40B4-BE49-F238E27FC236}">
                <a16:creationId xmlns:a16="http://schemas.microsoft.com/office/drawing/2014/main" id="{4E5686A2-6360-4C70-B9D9-2A2071C08855}"/>
              </a:ext>
            </a:extLst>
          </p:cNvPr>
          <p:cNvSpPr>
            <a:spLocks noGrp="1"/>
          </p:cNvSpPr>
          <p:nvPr>
            <p:ph idx="1"/>
          </p:nvPr>
        </p:nvSpPr>
        <p:spPr>
          <a:xfrm>
            <a:off x="532435" y="1381125"/>
            <a:ext cx="2659000" cy="4714875"/>
          </a:xfrm>
        </p:spPr>
        <p:txBody>
          <a:bodyPr/>
          <a:lstStyle/>
          <a:p>
            <a:r>
              <a:rPr lang="en-US" sz="1800" b="0" dirty="0"/>
              <a:t>KNN better F1 Score</a:t>
            </a:r>
          </a:p>
          <a:p>
            <a:r>
              <a:rPr lang="en-US" sz="1800" b="0" dirty="0"/>
              <a:t>Evaluated </a:t>
            </a:r>
            <a:r>
              <a:rPr lang="en-US" sz="1800" b="0"/>
              <a:t>at 1.0 </a:t>
            </a:r>
            <a:r>
              <a:rPr lang="en-US" sz="1800" b="0" dirty="0"/>
              <a:t>m from crosswalk</a:t>
            </a:r>
          </a:p>
          <a:p>
            <a:r>
              <a:rPr lang="en-US" sz="1800" b="0" dirty="0"/>
              <a:t>Gaze ratio for last 1s</a:t>
            </a:r>
          </a:p>
          <a:p>
            <a:endParaRPr lang="en-US" sz="1800" b="0" dirty="0"/>
          </a:p>
        </p:txBody>
      </p:sp>
      <p:sp>
        <p:nvSpPr>
          <p:cNvPr id="4" name="Slide Number Placeholder 3">
            <a:extLst>
              <a:ext uri="{FF2B5EF4-FFF2-40B4-BE49-F238E27FC236}">
                <a16:creationId xmlns:a16="http://schemas.microsoft.com/office/drawing/2014/main" id="{ED7597C8-4EBE-4882-A432-772730FC31ED}"/>
              </a:ext>
            </a:extLst>
          </p:cNvPr>
          <p:cNvSpPr>
            <a:spLocks noGrp="1"/>
          </p:cNvSpPr>
          <p:nvPr>
            <p:ph type="sldNum" sz="quarter" idx="12"/>
          </p:nvPr>
        </p:nvSpPr>
        <p:spPr/>
        <p:txBody>
          <a:bodyPr/>
          <a:lstStyle/>
          <a:p>
            <a:fld id="{4CA3CF94-37B0-4BC7-9FC8-223A9539BF73}" type="slidenum">
              <a:rPr lang="en-US" altLang="en-US" smtClean="0"/>
              <a:pPr/>
              <a:t>24</a:t>
            </a:fld>
            <a:endParaRPr lang="en-US" altLang="en-US"/>
          </a:p>
        </p:txBody>
      </p:sp>
      <p:pic>
        <p:nvPicPr>
          <p:cNvPr id="5" name="Picture 4">
            <a:extLst>
              <a:ext uri="{FF2B5EF4-FFF2-40B4-BE49-F238E27FC236}">
                <a16:creationId xmlns:a16="http://schemas.microsoft.com/office/drawing/2014/main" id="{9C8B34C6-67DC-4008-BA7D-7AF7BF835BAD}"/>
              </a:ext>
            </a:extLst>
          </p:cNvPr>
          <p:cNvPicPr>
            <a:picLocks noChangeAspect="1"/>
          </p:cNvPicPr>
          <p:nvPr/>
        </p:nvPicPr>
        <p:blipFill>
          <a:blip r:embed="rId2"/>
          <a:stretch>
            <a:fillRect/>
          </a:stretch>
        </p:blipFill>
        <p:spPr>
          <a:xfrm>
            <a:off x="3365647" y="1381124"/>
            <a:ext cx="8382000" cy="4714875"/>
          </a:xfrm>
          <a:prstGeom prst="rect">
            <a:avLst/>
          </a:prstGeom>
        </p:spPr>
      </p:pic>
    </p:spTree>
    <p:extLst>
      <p:ext uri="{BB962C8B-B14F-4D97-AF65-F5344CB8AC3E}">
        <p14:creationId xmlns:p14="http://schemas.microsoft.com/office/powerpoint/2010/main" val="220518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25</a:t>
            </a:fld>
            <a:endParaRPr lang="en-US" altLang="en-US"/>
          </a:p>
        </p:txBody>
      </p:sp>
    </p:spTree>
    <p:extLst>
      <p:ext uri="{BB962C8B-B14F-4D97-AF65-F5344CB8AC3E}">
        <p14:creationId xmlns:p14="http://schemas.microsoft.com/office/powerpoint/2010/main" val="65186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 outliers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26</a:t>
            </a:fld>
            <a:endParaRPr lang="en-US" altLang="en-US"/>
          </a:p>
        </p:txBody>
      </p:sp>
    </p:spTree>
    <p:extLst>
      <p:ext uri="{BB962C8B-B14F-4D97-AF65-F5344CB8AC3E}">
        <p14:creationId xmlns:p14="http://schemas.microsoft.com/office/powerpoint/2010/main" val="392393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Crossing speed</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27</a:t>
            </a:fld>
            <a:endParaRPr lang="en-US" altLang="en-US"/>
          </a:p>
        </p:txBody>
      </p:sp>
    </p:spTree>
    <p:extLst>
      <p:ext uri="{BB962C8B-B14F-4D97-AF65-F5344CB8AC3E}">
        <p14:creationId xmlns:p14="http://schemas.microsoft.com/office/powerpoint/2010/main" val="174101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Gap acceptance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28</a:t>
            </a:fld>
            <a:endParaRPr lang="en-US" altLang="en-US"/>
          </a:p>
        </p:txBody>
      </p:sp>
    </p:spTree>
    <p:extLst>
      <p:ext uri="{BB962C8B-B14F-4D97-AF65-F5344CB8AC3E}">
        <p14:creationId xmlns:p14="http://schemas.microsoft.com/office/powerpoint/2010/main" val="14613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Crossing speed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29</a:t>
            </a:fld>
            <a:endParaRPr lang="en-US" altLang="en-US"/>
          </a:p>
        </p:txBody>
      </p:sp>
    </p:spTree>
    <p:extLst>
      <p:ext uri="{BB962C8B-B14F-4D97-AF65-F5344CB8AC3E}">
        <p14:creationId xmlns:p14="http://schemas.microsoft.com/office/powerpoint/2010/main" val="21873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IN" dirty="0"/>
              <a:t>Physics-based</a:t>
            </a:r>
          </a:p>
          <a:p>
            <a:r>
              <a:rPr lang="en-IN" dirty="0"/>
              <a:t>Planning-based</a:t>
            </a:r>
          </a:p>
          <a:p>
            <a:r>
              <a:rPr lang="en-IN" dirty="0"/>
              <a:t>Pattern-based</a:t>
            </a:r>
          </a:p>
          <a:p>
            <a:pPr lvl="1"/>
            <a:r>
              <a:rPr lang="en-IN" dirty="0"/>
              <a:t>Neural Networks</a:t>
            </a:r>
          </a:p>
          <a:p>
            <a:pPr lvl="2"/>
            <a:r>
              <a:rPr lang="en-IN" dirty="0"/>
              <a:t>Deep learning</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a:t>
            </a:fld>
            <a:endParaRPr lang="en-US" altLang="en-US"/>
          </a:p>
        </p:txBody>
      </p:sp>
    </p:spTree>
    <p:extLst>
      <p:ext uri="{BB962C8B-B14F-4D97-AF65-F5344CB8AC3E}">
        <p14:creationId xmlns:p14="http://schemas.microsoft.com/office/powerpoint/2010/main" val="118165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Waiting time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30</a:t>
            </a:fld>
            <a:endParaRPr lang="en-US" altLang="en-US"/>
          </a:p>
        </p:txBody>
      </p:sp>
    </p:spTree>
    <p:extLst>
      <p:ext uri="{BB962C8B-B14F-4D97-AF65-F5344CB8AC3E}">
        <p14:creationId xmlns:p14="http://schemas.microsoft.com/office/powerpoint/2010/main" val="180695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Gap acceptance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31</a:t>
            </a:fld>
            <a:endParaRPr lang="en-US" altLang="en-US"/>
          </a:p>
        </p:txBody>
      </p:sp>
    </p:spTree>
    <p:extLst>
      <p:ext uri="{BB962C8B-B14F-4D97-AF65-F5344CB8AC3E}">
        <p14:creationId xmlns:p14="http://schemas.microsoft.com/office/powerpoint/2010/main" val="41466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Transition</a:t>
            </a:r>
          </a:p>
        </p:txBody>
      </p:sp>
      <p:sp>
        <p:nvSpPr>
          <p:cNvPr id="3" name="Content Placeholder 2"/>
          <p:cNvSpPr>
            <a:spLocks noGrp="1"/>
          </p:cNvSpPr>
          <p:nvPr>
            <p:ph idx="1"/>
          </p:nvPr>
        </p:nvSpPr>
        <p:spPr/>
        <p:txBody>
          <a:bodyPr/>
          <a:lstStyle/>
          <a:p>
            <a:r>
              <a:rPr lang="en-US" dirty="0" err="1"/>
              <a:t>sc</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32</a:t>
            </a:fld>
            <a:endParaRPr lang="en-US" altLang="en-US"/>
          </a:p>
        </p:txBody>
      </p:sp>
    </p:spTree>
    <p:extLst>
      <p:ext uri="{BB962C8B-B14F-4D97-AF65-F5344CB8AC3E}">
        <p14:creationId xmlns:p14="http://schemas.microsoft.com/office/powerpoint/2010/main" val="1472606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33</a:t>
            </a:fld>
            <a:endParaRPr lang="en-US" altLang="en-US"/>
          </a:p>
        </p:txBody>
      </p:sp>
      <p:sp>
        <p:nvSpPr>
          <p:cNvPr id="5" name="Content Placeholder 2"/>
          <p:cNvSpPr txBox="1">
            <a:spLocks/>
          </p:cNvSpPr>
          <p:nvPr/>
        </p:nvSpPr>
        <p:spPr>
          <a:xfrm>
            <a:off x="532435" y="1285132"/>
            <a:ext cx="5199771"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endParaRPr lang="en-US" kern="0" dirty="0"/>
          </a:p>
        </p:txBody>
      </p:sp>
      <p:pic>
        <p:nvPicPr>
          <p:cNvPr id="6" name="Picture 5"/>
          <p:cNvPicPr>
            <a:picLocks noChangeAspect="1"/>
          </p:cNvPicPr>
          <p:nvPr/>
        </p:nvPicPr>
        <p:blipFill>
          <a:blip r:embed="rId2"/>
          <a:stretch>
            <a:fillRect/>
          </a:stretch>
        </p:blipFill>
        <p:spPr>
          <a:xfrm>
            <a:off x="6429055" y="1285132"/>
            <a:ext cx="4831604" cy="4810868"/>
          </a:xfrm>
          <a:prstGeom prst="rect">
            <a:avLst/>
          </a:prstGeom>
        </p:spPr>
      </p:pic>
    </p:spTree>
    <p:extLst>
      <p:ext uri="{BB962C8B-B14F-4D97-AF65-F5344CB8AC3E}">
        <p14:creationId xmlns:p14="http://schemas.microsoft.com/office/powerpoint/2010/main" val="279337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Medium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6" name="Picture 5"/>
          <p:cNvPicPr>
            <a:picLocks noChangeAspect="1"/>
          </p:cNvPicPr>
          <p:nvPr/>
        </p:nvPicPr>
        <p:blipFill>
          <a:blip r:embed="rId2"/>
          <a:stretch>
            <a:fillRect/>
          </a:stretch>
        </p:blipFill>
        <p:spPr>
          <a:xfrm>
            <a:off x="5907949" y="1010725"/>
            <a:ext cx="5004627" cy="5154101"/>
          </a:xfrm>
          <a:prstGeom prst="rect">
            <a:avLst/>
          </a:prstGeom>
        </p:spPr>
      </p:pic>
    </p:spTree>
    <p:extLst>
      <p:ext uri="{BB962C8B-B14F-4D97-AF65-F5344CB8AC3E}">
        <p14:creationId xmlns:p14="http://schemas.microsoft.com/office/powerpoint/2010/main" val="299894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4" name="Picture 3"/>
          <p:cNvPicPr>
            <a:picLocks noChangeAspect="1"/>
          </p:cNvPicPr>
          <p:nvPr/>
        </p:nvPicPr>
        <p:blipFill>
          <a:blip r:embed="rId2"/>
          <a:stretch>
            <a:fillRect/>
          </a:stretch>
        </p:blipFill>
        <p:spPr>
          <a:xfrm>
            <a:off x="5466735" y="783661"/>
            <a:ext cx="5191735" cy="5312339"/>
          </a:xfrm>
          <a:prstGeom prst="rect">
            <a:avLst/>
          </a:prstGeom>
        </p:spPr>
      </p:pic>
    </p:spTree>
    <p:extLst>
      <p:ext uri="{BB962C8B-B14F-4D97-AF65-F5344CB8AC3E}">
        <p14:creationId xmlns:p14="http://schemas.microsoft.com/office/powerpoint/2010/main" val="321431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 Normalized</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474010989"/>
              </p:ext>
            </p:extLst>
          </p:nvPr>
        </p:nvGraphicFramePr>
        <p:xfrm>
          <a:off x="3619647" y="1378426"/>
          <a:ext cx="8128000" cy="449072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Heading</a:t>
                      </a:r>
                    </a:p>
                  </a:txBody>
                  <a:tcPr/>
                </a:tc>
                <a:tc>
                  <a:txBody>
                    <a:bodyPr/>
                    <a:lstStyle/>
                    <a:p>
                      <a:r>
                        <a:rPr lang="en-US" dirty="0"/>
                        <a:t>Slightly increased</a:t>
                      </a:r>
                      <a:r>
                        <a:rPr lang="en-US" baseline="0" dirty="0"/>
                        <a:t> accuracy (90.3%)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LaneID</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GazeAngle</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6412939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Wait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reduced</a:t>
                      </a:r>
                      <a:r>
                        <a:rPr lang="en-US" baseline="0" dirty="0"/>
                        <a:t> accuracy using Ensemble; did not affect other classifiers (89.9%) than above</a:t>
                      </a:r>
                      <a:endParaRPr lang="en-US" dirty="0"/>
                    </a:p>
                  </a:txBody>
                  <a:tcPr/>
                </a:tc>
                <a:extLst>
                  <a:ext uri="{0D108BD9-81ED-4DB2-BD59-A6C34878D82A}">
                    <a16:rowId xmlns:a16="http://schemas.microsoft.com/office/drawing/2014/main" val="38609569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DTCW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increased</a:t>
                      </a:r>
                      <a:r>
                        <a:rPr lang="en-US" baseline="0" dirty="0"/>
                        <a:t> accuracy (90.9%) using Ensemble; similar in other classifiers</a:t>
                      </a:r>
                      <a:endParaRPr lang="en-US" dirty="0"/>
                    </a:p>
                    <a:p>
                      <a:endParaRPr lang="en-US" dirty="0"/>
                    </a:p>
                  </a:txBody>
                  <a:tcPr/>
                </a:tc>
                <a:extLst>
                  <a:ext uri="{0D108BD9-81ED-4DB2-BD59-A6C34878D82A}">
                    <a16:rowId xmlns:a16="http://schemas.microsoft.com/office/drawing/2014/main" val="10144497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DTCurb</a:t>
                      </a:r>
                      <a:endParaRPr lang="en-US" kern="0" dirty="0"/>
                    </a:p>
                  </a:txBody>
                  <a:tcPr/>
                </a:tc>
                <a:tc>
                  <a:txBody>
                    <a:bodyPr/>
                    <a:lstStyle/>
                    <a:p>
                      <a:r>
                        <a:rPr lang="en-US" dirty="0"/>
                        <a:t>No Change</a:t>
                      </a:r>
                    </a:p>
                  </a:txBody>
                  <a:tcPr/>
                </a:tc>
                <a:extLst>
                  <a:ext uri="{0D108BD9-81ED-4DB2-BD59-A6C34878D82A}">
                    <a16:rowId xmlns:a16="http://schemas.microsoft.com/office/drawing/2014/main" val="3685149546"/>
                  </a:ext>
                </a:extLst>
              </a:tr>
            </a:tbl>
          </a:graphicData>
        </a:graphic>
      </p:graphicFrame>
      <p:sp>
        <p:nvSpPr>
          <p:cNvPr id="7" name="Content Placeholder 2"/>
          <p:cNvSpPr txBox="1">
            <a:spLocks/>
          </p:cNvSpPr>
          <p:nvPr/>
        </p:nvSpPr>
        <p:spPr>
          <a:xfrm>
            <a:off x="449005" y="12139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379610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736658787"/>
              </p:ext>
            </p:extLst>
          </p:nvPr>
        </p:nvGraphicFramePr>
        <p:xfrm>
          <a:off x="3619647" y="1378426"/>
          <a:ext cx="8128000" cy="229616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average velocity</a:t>
                      </a:r>
                    </a:p>
                  </a:txBody>
                  <a:tcPr/>
                </a:tc>
                <a:tc>
                  <a:txBody>
                    <a:bodyPr/>
                    <a:lstStyle/>
                    <a:p>
                      <a:r>
                        <a:rPr lang="en-US" dirty="0"/>
                        <a:t>Slightly decreased</a:t>
                      </a:r>
                      <a:r>
                        <a:rPr lang="en-US" baseline="0" dirty="0"/>
                        <a:t> accuracy (89%)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GazeRatio</a:t>
                      </a:r>
                      <a:endParaRPr lang="en-US" kern="0" dirty="0"/>
                    </a:p>
                  </a:txBody>
                  <a:tcPr/>
                </a:tc>
                <a:tc>
                  <a:txBody>
                    <a:bodyPr/>
                    <a:lstStyle/>
                    <a:p>
                      <a:r>
                        <a:rPr lang="en-US" dirty="0"/>
                        <a:t>No Change</a:t>
                      </a:r>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Gap duration</a:t>
                      </a:r>
                    </a:p>
                  </a:txBody>
                  <a:tcPr/>
                </a:tc>
                <a:tc>
                  <a:txBody>
                    <a:bodyPr/>
                    <a:lstStyle/>
                    <a:p>
                      <a:r>
                        <a:rPr lang="en-US" dirty="0"/>
                        <a:t>Decreased </a:t>
                      </a:r>
                      <a:r>
                        <a:rPr lang="en-US" baseline="0" dirty="0"/>
                        <a:t>accuracy (87% max in Ensemble); more significant reduction in other classifiers</a:t>
                      </a:r>
                      <a:endParaRPr lang="en-US" dirty="0"/>
                    </a:p>
                  </a:txBody>
                  <a:tcPr/>
                </a:tc>
                <a:extLst>
                  <a:ext uri="{0D108BD9-81ED-4DB2-BD59-A6C34878D82A}">
                    <a16:rowId xmlns:a16="http://schemas.microsoft.com/office/drawing/2014/main" val="641293951"/>
                  </a:ext>
                </a:extLst>
              </a:tr>
            </a:tbl>
          </a:graphicData>
        </a:graphic>
      </p:graphicFrame>
      <p:sp>
        <p:nvSpPr>
          <p:cNvPr id="7" name="Content Placeholder 2"/>
          <p:cNvSpPr txBox="1">
            <a:spLocks/>
          </p:cNvSpPr>
          <p:nvPr/>
        </p:nvSpPr>
        <p:spPr>
          <a:xfrm>
            <a:off x="3547023" y="5230313"/>
            <a:ext cx="3051279" cy="62812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Removing Gap duration</a:t>
            </a:r>
          </a:p>
        </p:txBody>
      </p:sp>
      <p:pic>
        <p:nvPicPr>
          <p:cNvPr id="4" name="Picture 3"/>
          <p:cNvPicPr>
            <a:picLocks noChangeAspect="1"/>
          </p:cNvPicPr>
          <p:nvPr/>
        </p:nvPicPr>
        <p:blipFill>
          <a:blip r:embed="rId2"/>
          <a:stretch>
            <a:fillRect/>
          </a:stretch>
        </p:blipFill>
        <p:spPr>
          <a:xfrm>
            <a:off x="206479" y="3298579"/>
            <a:ext cx="3193060" cy="3255398"/>
          </a:xfrm>
          <a:prstGeom prst="rect">
            <a:avLst/>
          </a:prstGeom>
        </p:spPr>
      </p:pic>
      <p:sp>
        <p:nvSpPr>
          <p:cNvPr id="8" name="Content Placeholder 2"/>
          <p:cNvSpPr txBox="1">
            <a:spLocks/>
          </p:cNvSpPr>
          <p:nvPr/>
        </p:nvSpPr>
        <p:spPr>
          <a:xfrm>
            <a:off x="601405" y="13663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1315381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38</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Gap duration</a:t>
            </a:r>
          </a:p>
          <a:p>
            <a:r>
              <a:rPr lang="en-US" kern="0" dirty="0"/>
              <a:t>Normalized</a:t>
            </a:r>
          </a:p>
        </p:txBody>
      </p:sp>
      <p:pic>
        <p:nvPicPr>
          <p:cNvPr id="6" name="Picture 5"/>
          <p:cNvPicPr>
            <a:picLocks noChangeAspect="1"/>
          </p:cNvPicPr>
          <p:nvPr/>
        </p:nvPicPr>
        <p:blipFill>
          <a:blip r:embed="rId2"/>
          <a:stretch>
            <a:fillRect/>
          </a:stretch>
        </p:blipFill>
        <p:spPr>
          <a:xfrm>
            <a:off x="5466735" y="679655"/>
            <a:ext cx="5540818" cy="5632655"/>
          </a:xfrm>
          <a:prstGeom prst="rect">
            <a:avLst/>
          </a:prstGeom>
        </p:spPr>
      </p:pic>
    </p:spTree>
    <p:extLst>
      <p:ext uri="{BB962C8B-B14F-4D97-AF65-F5344CB8AC3E}">
        <p14:creationId xmlns:p14="http://schemas.microsoft.com/office/powerpoint/2010/main" val="293827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39</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ratio</a:t>
            </a:r>
          </a:p>
          <a:p>
            <a:r>
              <a:rPr lang="en-US" kern="0" dirty="0"/>
              <a:t>Normalized</a:t>
            </a:r>
          </a:p>
        </p:txBody>
      </p:sp>
      <p:pic>
        <p:nvPicPr>
          <p:cNvPr id="7" name="Picture 6"/>
          <p:cNvPicPr>
            <a:picLocks noChangeAspect="1"/>
          </p:cNvPicPr>
          <p:nvPr/>
        </p:nvPicPr>
        <p:blipFill>
          <a:blip r:embed="rId2"/>
          <a:stretch>
            <a:fillRect/>
          </a:stretch>
        </p:blipFill>
        <p:spPr>
          <a:xfrm>
            <a:off x="5786131" y="840852"/>
            <a:ext cx="5281919" cy="5408916"/>
          </a:xfrm>
          <a:prstGeom prst="rect">
            <a:avLst/>
          </a:prstGeom>
        </p:spPr>
      </p:pic>
    </p:spTree>
    <p:extLst>
      <p:ext uri="{BB962C8B-B14F-4D97-AF65-F5344CB8AC3E}">
        <p14:creationId xmlns:p14="http://schemas.microsoft.com/office/powerpoint/2010/main" val="260618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p:txBody>
          <a:bodyPr/>
          <a:lstStyle/>
          <a:p>
            <a:r>
              <a:rPr lang="en-IN" dirty="0"/>
              <a:t>How is pedestrian crossing behavior influenced by the implicit driving behavior of the AVs?</a:t>
            </a:r>
          </a:p>
          <a:p>
            <a:r>
              <a:rPr lang="en-US" dirty="0"/>
              <a:t>How best to represent pedestrian behavior suited for AV planning applications?</a:t>
            </a:r>
          </a:p>
          <a:p>
            <a:r>
              <a:rPr lang="en-US" dirty="0"/>
              <a:t>How does interaction between multiple agents influence the predictions?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a:t>
            </a:fld>
            <a:endParaRPr lang="en-US" altLang="en-US"/>
          </a:p>
        </p:txBody>
      </p:sp>
    </p:spTree>
    <p:extLst>
      <p:ext uri="{BB962C8B-B14F-4D97-AF65-F5344CB8AC3E}">
        <p14:creationId xmlns:p14="http://schemas.microsoft.com/office/powerpoint/2010/main" val="136535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40</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Velocity (average)</a:t>
            </a:r>
          </a:p>
          <a:p>
            <a:r>
              <a:rPr lang="en-US" kern="0" dirty="0"/>
              <a:t>Normalized</a:t>
            </a:r>
          </a:p>
        </p:txBody>
      </p:sp>
      <p:pic>
        <p:nvPicPr>
          <p:cNvPr id="8" name="Picture 7"/>
          <p:cNvPicPr>
            <a:picLocks noChangeAspect="1"/>
          </p:cNvPicPr>
          <p:nvPr/>
        </p:nvPicPr>
        <p:blipFill>
          <a:blip r:embed="rId2"/>
          <a:stretch>
            <a:fillRect/>
          </a:stretch>
        </p:blipFill>
        <p:spPr>
          <a:xfrm>
            <a:off x="5244116" y="576805"/>
            <a:ext cx="5823934" cy="5792890"/>
          </a:xfrm>
          <a:prstGeom prst="rect">
            <a:avLst/>
          </a:prstGeom>
        </p:spPr>
      </p:pic>
    </p:spTree>
    <p:extLst>
      <p:ext uri="{BB962C8B-B14F-4D97-AF65-F5344CB8AC3E}">
        <p14:creationId xmlns:p14="http://schemas.microsoft.com/office/powerpoint/2010/main" val="1362221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41</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a:t>
            </a:r>
            <a:r>
              <a:rPr lang="en-US" kern="0" dirty="0" err="1"/>
              <a:t>DTCurb</a:t>
            </a:r>
            <a:endParaRPr lang="en-US" kern="0" dirty="0"/>
          </a:p>
          <a:p>
            <a:r>
              <a:rPr lang="en-US" kern="0" dirty="0"/>
              <a:t>Normalized</a:t>
            </a:r>
          </a:p>
        </p:txBody>
      </p:sp>
      <p:pic>
        <p:nvPicPr>
          <p:cNvPr id="4" name="Picture 3"/>
          <p:cNvPicPr>
            <a:picLocks noChangeAspect="1"/>
          </p:cNvPicPr>
          <p:nvPr/>
        </p:nvPicPr>
        <p:blipFill>
          <a:blip r:embed="rId2"/>
          <a:stretch>
            <a:fillRect/>
          </a:stretch>
        </p:blipFill>
        <p:spPr>
          <a:xfrm>
            <a:off x="5740278" y="886909"/>
            <a:ext cx="5327772" cy="5316127"/>
          </a:xfrm>
          <a:prstGeom prst="rect">
            <a:avLst/>
          </a:prstGeom>
        </p:spPr>
      </p:pic>
    </p:spTree>
    <p:extLst>
      <p:ext uri="{BB962C8B-B14F-4D97-AF65-F5344CB8AC3E}">
        <p14:creationId xmlns:p14="http://schemas.microsoft.com/office/powerpoint/2010/main" val="3338031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42</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DTCW</a:t>
            </a:r>
          </a:p>
          <a:p>
            <a:r>
              <a:rPr lang="en-US" kern="0" dirty="0"/>
              <a:t>Normalized</a:t>
            </a:r>
          </a:p>
        </p:txBody>
      </p:sp>
      <p:pic>
        <p:nvPicPr>
          <p:cNvPr id="6" name="Picture 5"/>
          <p:cNvPicPr>
            <a:picLocks noChangeAspect="1"/>
          </p:cNvPicPr>
          <p:nvPr/>
        </p:nvPicPr>
        <p:blipFill>
          <a:blip r:embed="rId2"/>
          <a:stretch>
            <a:fillRect/>
          </a:stretch>
        </p:blipFill>
        <p:spPr>
          <a:xfrm>
            <a:off x="5466735" y="698253"/>
            <a:ext cx="5655158" cy="5736662"/>
          </a:xfrm>
          <a:prstGeom prst="rect">
            <a:avLst/>
          </a:prstGeom>
        </p:spPr>
      </p:pic>
    </p:spTree>
    <p:extLst>
      <p:ext uri="{BB962C8B-B14F-4D97-AF65-F5344CB8AC3E}">
        <p14:creationId xmlns:p14="http://schemas.microsoft.com/office/powerpoint/2010/main" val="204776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43</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Wait Time</a:t>
            </a:r>
          </a:p>
          <a:p>
            <a:r>
              <a:rPr lang="en-US" kern="0" dirty="0"/>
              <a:t>Normalized</a:t>
            </a:r>
          </a:p>
        </p:txBody>
      </p:sp>
      <p:pic>
        <p:nvPicPr>
          <p:cNvPr id="4" name="Picture 3"/>
          <p:cNvPicPr>
            <a:picLocks noChangeAspect="1"/>
          </p:cNvPicPr>
          <p:nvPr/>
        </p:nvPicPr>
        <p:blipFill>
          <a:blip r:embed="rId2"/>
          <a:stretch>
            <a:fillRect/>
          </a:stretch>
        </p:blipFill>
        <p:spPr>
          <a:xfrm>
            <a:off x="5364480" y="699410"/>
            <a:ext cx="5703570" cy="5735505"/>
          </a:xfrm>
          <a:prstGeom prst="rect">
            <a:avLst/>
          </a:prstGeom>
        </p:spPr>
      </p:pic>
    </p:spTree>
    <p:extLst>
      <p:ext uri="{BB962C8B-B14F-4D97-AF65-F5344CB8AC3E}">
        <p14:creationId xmlns:p14="http://schemas.microsoft.com/office/powerpoint/2010/main" val="64112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Angle</a:t>
            </a:r>
          </a:p>
          <a:p>
            <a:r>
              <a:rPr lang="en-US" kern="0" dirty="0"/>
              <a:t>Normalized</a:t>
            </a:r>
          </a:p>
        </p:txBody>
      </p:sp>
      <p:pic>
        <p:nvPicPr>
          <p:cNvPr id="6" name="Picture 5"/>
          <p:cNvPicPr>
            <a:picLocks noChangeAspect="1"/>
          </p:cNvPicPr>
          <p:nvPr/>
        </p:nvPicPr>
        <p:blipFill>
          <a:blip r:embed="rId2"/>
          <a:stretch>
            <a:fillRect/>
          </a:stretch>
        </p:blipFill>
        <p:spPr>
          <a:xfrm>
            <a:off x="5188717" y="611913"/>
            <a:ext cx="5694823" cy="5823002"/>
          </a:xfrm>
          <a:prstGeom prst="rect">
            <a:avLst/>
          </a:prstGeom>
        </p:spPr>
      </p:pic>
    </p:spTree>
    <p:extLst>
      <p:ext uri="{BB962C8B-B14F-4D97-AF65-F5344CB8AC3E}">
        <p14:creationId xmlns:p14="http://schemas.microsoft.com/office/powerpoint/2010/main" val="266391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Vehicle ID</a:t>
            </a:r>
          </a:p>
          <a:p>
            <a:r>
              <a:rPr lang="en-US" kern="0" dirty="0"/>
              <a:t>Normalized</a:t>
            </a:r>
          </a:p>
        </p:txBody>
      </p:sp>
      <p:pic>
        <p:nvPicPr>
          <p:cNvPr id="4" name="Picture 3"/>
          <p:cNvPicPr>
            <a:picLocks noChangeAspect="1"/>
          </p:cNvPicPr>
          <p:nvPr/>
        </p:nvPicPr>
        <p:blipFill>
          <a:blip r:embed="rId2"/>
          <a:stretch>
            <a:fillRect/>
          </a:stretch>
        </p:blipFill>
        <p:spPr>
          <a:xfrm>
            <a:off x="5648698" y="776748"/>
            <a:ext cx="5419352" cy="5525730"/>
          </a:xfrm>
          <a:prstGeom prst="rect">
            <a:avLst/>
          </a:prstGeom>
        </p:spPr>
      </p:pic>
    </p:spTree>
    <p:extLst>
      <p:ext uri="{BB962C8B-B14F-4D97-AF65-F5344CB8AC3E}">
        <p14:creationId xmlns:p14="http://schemas.microsoft.com/office/powerpoint/2010/main" val="3268611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46</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Pedestrian Heading</a:t>
            </a:r>
          </a:p>
          <a:p>
            <a:r>
              <a:rPr lang="en-US" kern="0" dirty="0"/>
              <a:t>Normalized</a:t>
            </a:r>
          </a:p>
        </p:txBody>
      </p:sp>
      <p:pic>
        <p:nvPicPr>
          <p:cNvPr id="6" name="Picture 5"/>
          <p:cNvPicPr>
            <a:picLocks noChangeAspect="1"/>
          </p:cNvPicPr>
          <p:nvPr/>
        </p:nvPicPr>
        <p:blipFill>
          <a:blip r:embed="rId2"/>
          <a:stretch>
            <a:fillRect/>
          </a:stretch>
        </p:blipFill>
        <p:spPr>
          <a:xfrm>
            <a:off x="5887756" y="920084"/>
            <a:ext cx="5180294" cy="5313568"/>
          </a:xfrm>
          <a:prstGeom prst="rect">
            <a:avLst/>
          </a:prstGeom>
        </p:spPr>
      </p:pic>
    </p:spTree>
    <p:extLst>
      <p:ext uri="{BB962C8B-B14F-4D97-AF65-F5344CB8AC3E}">
        <p14:creationId xmlns:p14="http://schemas.microsoft.com/office/powerpoint/2010/main" val="51295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a:p>
            <a:r>
              <a:rPr lang="en-US" dirty="0"/>
              <a:t>Cumulative Wait</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47</a:t>
            </a:fld>
            <a:endParaRPr lang="en-US" altLang="en-US"/>
          </a:p>
        </p:txBody>
      </p:sp>
      <p:pic>
        <p:nvPicPr>
          <p:cNvPr id="5" name="Picture 4"/>
          <p:cNvPicPr>
            <a:picLocks noChangeAspect="1"/>
          </p:cNvPicPr>
          <p:nvPr/>
        </p:nvPicPr>
        <p:blipFill>
          <a:blip r:embed="rId2"/>
          <a:stretch>
            <a:fillRect/>
          </a:stretch>
        </p:blipFill>
        <p:spPr>
          <a:xfrm>
            <a:off x="6501404" y="1557035"/>
            <a:ext cx="4468630" cy="4425745"/>
          </a:xfrm>
          <a:prstGeom prst="rect">
            <a:avLst/>
          </a:prstGeom>
        </p:spPr>
      </p:pic>
    </p:spTree>
    <p:extLst>
      <p:ext uri="{BB962C8B-B14F-4D97-AF65-F5344CB8AC3E}">
        <p14:creationId xmlns:p14="http://schemas.microsoft.com/office/powerpoint/2010/main" val="3812274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48</a:t>
            </a:fld>
            <a:endParaRPr lang="en-US" altLang="en-US"/>
          </a:p>
        </p:txBody>
      </p:sp>
      <p:pic>
        <p:nvPicPr>
          <p:cNvPr id="6" name="Picture 5"/>
          <p:cNvPicPr>
            <a:picLocks noChangeAspect="1"/>
          </p:cNvPicPr>
          <p:nvPr/>
        </p:nvPicPr>
        <p:blipFill>
          <a:blip r:embed="rId2"/>
          <a:stretch>
            <a:fillRect/>
          </a:stretch>
        </p:blipFill>
        <p:spPr>
          <a:xfrm>
            <a:off x="5516559" y="952039"/>
            <a:ext cx="6034808" cy="5222619"/>
          </a:xfrm>
          <a:prstGeom prst="rect">
            <a:avLst/>
          </a:prstGeom>
        </p:spPr>
      </p:pic>
    </p:spTree>
    <p:extLst>
      <p:ext uri="{BB962C8B-B14F-4D97-AF65-F5344CB8AC3E}">
        <p14:creationId xmlns:p14="http://schemas.microsoft.com/office/powerpoint/2010/main" val="402026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49</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74" y="1000429"/>
            <a:ext cx="4289010" cy="31979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466" y="958291"/>
            <a:ext cx="4372540" cy="3240084"/>
          </a:xfrm>
          <a:prstGeom prst="rect">
            <a:avLst/>
          </a:prstGeom>
        </p:spPr>
      </p:pic>
    </p:spTree>
    <p:extLst>
      <p:ext uri="{BB962C8B-B14F-4D97-AF65-F5344CB8AC3E}">
        <p14:creationId xmlns:p14="http://schemas.microsoft.com/office/powerpoint/2010/main" val="35136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Probabilistic Hybrid Automata</a:t>
            </a:r>
          </a:p>
        </p:txBody>
      </p:sp>
      <p:sp>
        <p:nvSpPr>
          <p:cNvPr id="4" name="Slide Number Placeholder 3"/>
          <p:cNvSpPr>
            <a:spLocks noGrp="1"/>
          </p:cNvSpPr>
          <p:nvPr>
            <p:ph type="sldNum" sz="quarter" idx="12"/>
          </p:nvPr>
        </p:nvSpPr>
        <p:spPr>
          <a:xfrm>
            <a:off x="10993354" y="6435141"/>
            <a:ext cx="385219" cy="238124"/>
          </a:xfrm>
        </p:spPr>
        <p:txBody>
          <a:bodyPr/>
          <a:lstStyle/>
          <a:p>
            <a:fld id="{4CA3CF94-37B0-4BC7-9FC8-223A9539BF73}" type="slidenum">
              <a:rPr lang="en-US" altLang="en-US" smtClean="0"/>
              <a:pPr/>
              <a:t>5</a:t>
            </a:fld>
            <a:endParaRPr lang="en-US" altLang="en-US" dirty="0"/>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3" name="Group 2"/>
          <p:cNvGrpSpPr/>
          <p:nvPr/>
        </p:nvGrpSpPr>
        <p:grpSpPr>
          <a:xfrm>
            <a:off x="5874302" y="1576139"/>
            <a:ext cx="5973400" cy="5016608"/>
            <a:chOff x="5874302" y="1576139"/>
            <a:chExt cx="5973400" cy="5016608"/>
          </a:xfrm>
        </p:grpSpPr>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urved Connector 11"/>
            <p:cNvCxnSpPr>
              <a:cxnSpLocks/>
              <a:stCxn id="111" idx="2"/>
              <a:endCxn id="103" idx="3"/>
            </p:cNvCxnSpPr>
            <p:nvPr/>
          </p:nvCxnSpPr>
          <p:spPr bwMode="auto">
            <a:xfrm rot="5400000">
              <a:off x="8983555" y="3112198"/>
              <a:ext cx="1288789" cy="722909"/>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Curved Connector 14"/>
            <p:cNvCxnSpPr>
              <a:cxnSpLocks/>
              <a:stCxn id="111" idx="3"/>
              <a:endCxn id="99" idx="3"/>
            </p:cNvCxnSpPr>
            <p:nvPr/>
          </p:nvCxnSpPr>
          <p:spPr bwMode="auto">
            <a:xfrm flipH="1">
              <a:off x="9567157" y="2239867"/>
              <a:ext cx="1426197" cy="3525900"/>
            </a:xfrm>
            <a:prstGeom prst="curvedConnector3">
              <a:avLst>
                <a:gd name="adj1" fmla="val -4895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Curved Connector 30"/>
            <p:cNvCxnSpPr/>
            <p:nvPr/>
          </p:nvCxnSpPr>
          <p:spPr bwMode="auto">
            <a:xfrm rot="10800000">
              <a:off x="7326767" y="2857586"/>
              <a:ext cx="584399" cy="108498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8" name="Curved Connector 227"/>
            <p:cNvCxnSpPr/>
            <p:nvPr/>
          </p:nvCxnSpPr>
          <p:spPr bwMode="auto">
            <a:xfrm flipV="1">
              <a:off x="9228269" y="2873906"/>
              <a:ext cx="569479" cy="106866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2" name="Straight Arrow Connector 231"/>
            <p:cNvCxnSpPr>
              <a:cxnSpLocks/>
            </p:cNvCxnSpPr>
            <p:nvPr/>
          </p:nvCxnSpPr>
          <p:spPr bwMode="auto">
            <a:xfrm>
              <a:off x="8262545" y="2066514"/>
              <a:ext cx="723179"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4" name="Straight Arrow Connector 233"/>
            <p:cNvCxnSpPr>
              <a:cxnSpLocks/>
            </p:cNvCxnSpPr>
            <p:nvPr/>
          </p:nvCxnSpPr>
          <p:spPr bwMode="auto">
            <a:xfrm flipH="1">
              <a:off x="8262545" y="2454989"/>
              <a:ext cx="687513"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3"/>
              </p:custDataLst>
            </p:nvPr>
          </p:nvPicPr>
          <p:blipFill>
            <a:blip r:embed="rId26"/>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4"/>
              </p:custDataLst>
            </p:nvPr>
          </p:nvPicPr>
          <p:blipFill>
            <a:blip r:embed="rId27"/>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5"/>
              </p:custDataLst>
            </p:nvPr>
          </p:nvPicPr>
          <p:blipFill>
            <a:blip r:embed="rId28"/>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6"/>
              </p:custDataLst>
            </p:nvPr>
          </p:nvPicPr>
          <p:blipFill>
            <a:blip r:embed="rId29"/>
            <a:stretch>
              <a:fillRect/>
            </a:stretch>
          </p:blipFill>
          <p:spPr>
            <a:xfrm>
              <a:off x="7854149" y="5502539"/>
              <a:ext cx="1449338" cy="527708"/>
            </a:xfrm>
            <a:prstGeom prst="rect">
              <a:avLst/>
            </a:prstGeom>
          </p:spPr>
        </p:pic>
        <p:cxnSp>
          <p:nvCxnSpPr>
            <p:cNvPr id="94" name="Straight Arrow Connector 93">
              <a:extLst>
                <a:ext uri="{FF2B5EF4-FFF2-40B4-BE49-F238E27FC236}">
                  <a16:creationId xmlns:a16="http://schemas.microsoft.com/office/drawing/2014/main" id="{D0A6D875-4CE8-4C17-B25B-CFB8F411BED9}"/>
                </a:ext>
              </a:extLst>
            </p:cNvPr>
            <p:cNvCxnSpPr>
              <a:cxnSpLocks/>
            </p:cNvCxnSpPr>
            <p:nvPr/>
          </p:nvCxnSpPr>
          <p:spPr bwMode="auto">
            <a:xfrm flipV="1">
              <a:off x="8668045" y="4682232"/>
              <a:ext cx="15850" cy="511582"/>
            </a:xfrm>
            <a:prstGeom prst="straightConnector1">
              <a:avLst/>
            </a:prstGeom>
            <a:solidFill>
              <a:schemeClr val="accent1"/>
            </a:solidFill>
            <a:ln w="6350"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Connector: Curved 40">
              <a:extLst>
                <a:ext uri="{FF2B5EF4-FFF2-40B4-BE49-F238E27FC236}">
                  <a16:creationId xmlns:a16="http://schemas.microsoft.com/office/drawing/2014/main" id="{F06FA499-068E-4192-B671-81BC0249B188}"/>
                </a:ext>
              </a:extLst>
            </p:cNvPr>
            <p:cNvCxnSpPr>
              <a:cxnSpLocks/>
            </p:cNvCxnSpPr>
            <p:nvPr/>
          </p:nvCxnSpPr>
          <p:spPr bwMode="auto">
            <a:xfrm rot="10800000">
              <a:off x="5970942" y="2428550"/>
              <a:ext cx="1633939" cy="3129882"/>
            </a:xfrm>
            <a:prstGeom prst="curvedConnector3">
              <a:avLst>
                <a:gd name="adj1" fmla="val 11399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05" name="Picture 104">
              <a:extLst>
                <a:ext uri="{FF2B5EF4-FFF2-40B4-BE49-F238E27FC236}">
                  <a16:creationId xmlns:a16="http://schemas.microsoft.com/office/drawing/2014/main" id="{298D62AB-BD52-40F2-B392-5CE088F36280}"/>
                </a:ext>
              </a:extLst>
            </p:cNvPr>
            <p:cNvPicPr>
              <a:picLocks noChangeAspect="1"/>
            </p:cNvPicPr>
            <p:nvPr>
              <p:custDataLst>
                <p:tags r:id="rId7"/>
              </p:custDataLst>
            </p:nvPr>
          </p:nvPicPr>
          <p:blipFill>
            <a:blip r:embed="rId30"/>
            <a:stretch>
              <a:fillRect/>
            </a:stretch>
          </p:blipFill>
          <p:spPr>
            <a:xfrm>
              <a:off x="6338917" y="3115473"/>
              <a:ext cx="527340" cy="160622"/>
            </a:xfrm>
            <a:prstGeom prst="rect">
              <a:avLst/>
            </a:prstGeom>
          </p:spPr>
        </p:pic>
        <p:pic>
          <p:nvPicPr>
            <p:cNvPr id="106" name="Picture 105">
              <a:extLst>
                <a:ext uri="{FF2B5EF4-FFF2-40B4-BE49-F238E27FC236}">
                  <a16:creationId xmlns:a16="http://schemas.microsoft.com/office/drawing/2014/main" id="{5ED80C50-D2FE-4CDE-9DD8-DBB29AE5E30E}"/>
                </a:ext>
              </a:extLst>
            </p:cNvPr>
            <p:cNvPicPr>
              <a:picLocks noChangeAspect="1"/>
            </p:cNvPicPr>
            <p:nvPr>
              <p:custDataLst>
                <p:tags r:id="rId8"/>
              </p:custDataLst>
            </p:nvPr>
          </p:nvPicPr>
          <p:blipFill>
            <a:blip r:embed="rId31"/>
            <a:stretch>
              <a:fillRect/>
            </a:stretch>
          </p:blipFill>
          <p:spPr>
            <a:xfrm>
              <a:off x="9240942" y="4560635"/>
              <a:ext cx="527340" cy="160622"/>
            </a:xfrm>
            <a:prstGeom prst="rect">
              <a:avLst/>
            </a:prstGeom>
          </p:spPr>
        </p:pic>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9"/>
              </p:custDataLst>
            </p:nvPr>
          </p:nvPicPr>
          <p:blipFill>
            <a:blip r:embed="rId32"/>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10"/>
              </p:custDataLst>
            </p:nvPr>
          </p:nvPicPr>
          <p:blipFill>
            <a:blip r:embed="rId33"/>
            <a:stretch>
              <a:fillRect/>
            </a:stretch>
          </p:blipFill>
          <p:spPr>
            <a:xfrm>
              <a:off x="7905082" y="4844425"/>
              <a:ext cx="527340" cy="160622"/>
            </a:xfrm>
            <a:prstGeom prst="rect">
              <a:avLst/>
            </a:prstGeom>
          </p:spPr>
        </p:pic>
        <p:pic>
          <p:nvPicPr>
            <p:cNvPr id="109" name="Picture 108">
              <a:extLst>
                <a:ext uri="{FF2B5EF4-FFF2-40B4-BE49-F238E27FC236}">
                  <a16:creationId xmlns:a16="http://schemas.microsoft.com/office/drawing/2014/main" id="{38C649B5-A2CC-43DC-BF7F-7A5F8541BF16}"/>
                </a:ext>
              </a:extLst>
            </p:cNvPr>
            <p:cNvPicPr>
              <a:picLocks noChangeAspect="1"/>
            </p:cNvPicPr>
            <p:nvPr>
              <p:custDataLst>
                <p:tags r:id="rId11"/>
              </p:custDataLst>
            </p:nvPr>
          </p:nvPicPr>
          <p:blipFill>
            <a:blip r:embed="rId34"/>
            <a:stretch>
              <a:fillRect/>
            </a:stretch>
          </p:blipFill>
          <p:spPr>
            <a:xfrm>
              <a:off x="8359920" y="1787128"/>
              <a:ext cx="527340" cy="160622"/>
            </a:xfrm>
            <a:prstGeom prst="rect">
              <a:avLst/>
            </a:prstGeom>
          </p:spPr>
        </p:pic>
        <p:pic>
          <p:nvPicPr>
            <p:cNvPr id="112" name="Picture 111">
              <a:extLst>
                <a:ext uri="{FF2B5EF4-FFF2-40B4-BE49-F238E27FC236}">
                  <a16:creationId xmlns:a16="http://schemas.microsoft.com/office/drawing/2014/main" id="{B8F56C47-DAAA-4A84-B371-207F156EFD86}"/>
                </a:ext>
              </a:extLst>
            </p:cNvPr>
            <p:cNvPicPr>
              <a:picLocks noChangeAspect="1"/>
            </p:cNvPicPr>
            <p:nvPr>
              <p:custDataLst>
                <p:tags r:id="rId12"/>
              </p:custDataLst>
            </p:nvPr>
          </p:nvPicPr>
          <p:blipFill>
            <a:blip r:embed="rId35"/>
            <a:stretch>
              <a:fillRect/>
            </a:stretch>
          </p:blipFill>
          <p:spPr>
            <a:xfrm>
              <a:off x="10459398" y="3164824"/>
              <a:ext cx="527340" cy="160622"/>
            </a:xfrm>
            <a:prstGeom prst="rect">
              <a:avLst/>
            </a:prstGeom>
          </p:spPr>
        </p:pic>
        <p:pic>
          <p:nvPicPr>
            <p:cNvPr id="114" name="Picture 113">
              <a:extLst>
                <a:ext uri="{FF2B5EF4-FFF2-40B4-BE49-F238E27FC236}">
                  <a16:creationId xmlns:a16="http://schemas.microsoft.com/office/drawing/2014/main" id="{C24CC3D0-9706-4760-B9FD-25B7B3428979}"/>
                </a:ext>
              </a:extLst>
            </p:cNvPr>
            <p:cNvPicPr>
              <a:picLocks noChangeAspect="1"/>
            </p:cNvPicPr>
            <p:nvPr>
              <p:custDataLst>
                <p:tags r:id="rId13"/>
              </p:custDataLst>
            </p:nvPr>
          </p:nvPicPr>
          <p:blipFill>
            <a:blip r:embed="rId36"/>
            <a:stretch>
              <a:fillRect/>
            </a:stretch>
          </p:blipFill>
          <p:spPr>
            <a:xfrm>
              <a:off x="5874302" y="4095639"/>
              <a:ext cx="527340" cy="160622"/>
            </a:xfrm>
            <a:prstGeom prst="rect">
              <a:avLst/>
            </a:prstGeom>
          </p:spPr>
        </p:pic>
        <p:pic>
          <p:nvPicPr>
            <p:cNvPr id="115" name="Picture 114">
              <a:extLst>
                <a:ext uri="{FF2B5EF4-FFF2-40B4-BE49-F238E27FC236}">
                  <a16:creationId xmlns:a16="http://schemas.microsoft.com/office/drawing/2014/main" id="{B39AFF30-9AA8-4196-BEA5-C1F09337049B}"/>
                </a:ext>
              </a:extLst>
            </p:cNvPr>
            <p:cNvPicPr>
              <a:picLocks noChangeAspect="1"/>
            </p:cNvPicPr>
            <p:nvPr>
              <p:custDataLst>
                <p:tags r:id="rId14"/>
              </p:custDataLst>
            </p:nvPr>
          </p:nvPicPr>
          <p:blipFill>
            <a:blip r:embed="rId37"/>
            <a:stretch>
              <a:fillRect/>
            </a:stretch>
          </p:blipFill>
          <p:spPr>
            <a:xfrm>
              <a:off x="7495115" y="3231046"/>
              <a:ext cx="527340" cy="160622"/>
            </a:xfrm>
            <a:prstGeom prst="rect">
              <a:avLst/>
            </a:prstGeom>
          </p:spPr>
        </p:pic>
        <p:pic>
          <p:nvPicPr>
            <p:cNvPr id="116" name="Picture 115">
              <a:extLst>
                <a:ext uri="{FF2B5EF4-FFF2-40B4-BE49-F238E27FC236}">
                  <a16:creationId xmlns:a16="http://schemas.microsoft.com/office/drawing/2014/main" id="{F9727A6D-B731-4F60-A6FA-37D7DF43E74F}"/>
                </a:ext>
              </a:extLst>
            </p:cNvPr>
            <p:cNvPicPr>
              <a:picLocks noChangeAspect="1"/>
            </p:cNvPicPr>
            <p:nvPr>
              <p:custDataLst>
                <p:tags r:id="rId15"/>
              </p:custDataLst>
            </p:nvPr>
          </p:nvPicPr>
          <p:blipFill>
            <a:blip r:embed="rId38"/>
            <a:stretch>
              <a:fillRect/>
            </a:stretch>
          </p:blipFill>
          <p:spPr>
            <a:xfrm>
              <a:off x="8355234" y="2549255"/>
              <a:ext cx="527340" cy="160622"/>
            </a:xfrm>
            <a:prstGeom prst="rect">
              <a:avLst/>
            </a:prstGeom>
          </p:spPr>
        </p:pic>
        <p:pic>
          <p:nvPicPr>
            <p:cNvPr id="117" name="Picture 116">
              <a:extLst>
                <a:ext uri="{FF2B5EF4-FFF2-40B4-BE49-F238E27FC236}">
                  <a16:creationId xmlns:a16="http://schemas.microsoft.com/office/drawing/2014/main" id="{2DC426C1-DAAC-48FD-AF44-E1FC707A9C1A}"/>
                </a:ext>
              </a:extLst>
            </p:cNvPr>
            <p:cNvPicPr>
              <a:picLocks noChangeAspect="1"/>
            </p:cNvPicPr>
            <p:nvPr>
              <p:custDataLst>
                <p:tags r:id="rId16"/>
              </p:custDataLst>
            </p:nvPr>
          </p:nvPicPr>
          <p:blipFill>
            <a:blip r:embed="rId39"/>
            <a:stretch>
              <a:fillRect/>
            </a:stretch>
          </p:blipFill>
          <p:spPr>
            <a:xfrm>
              <a:off x="10765350" y="4126178"/>
              <a:ext cx="527340" cy="160622"/>
            </a:xfrm>
            <a:prstGeom prst="rect">
              <a:avLst/>
            </a:prstGeom>
          </p:spPr>
        </p:pic>
        <p:pic>
          <p:nvPicPr>
            <p:cNvPr id="118" name="Picture 117">
              <a:extLst>
                <a:ext uri="{FF2B5EF4-FFF2-40B4-BE49-F238E27FC236}">
                  <a16:creationId xmlns:a16="http://schemas.microsoft.com/office/drawing/2014/main" id="{8D9F6523-284B-4155-AE4E-85D2A69E93A4}"/>
                </a:ext>
              </a:extLst>
            </p:cNvPr>
            <p:cNvPicPr>
              <a:picLocks noChangeAspect="1"/>
            </p:cNvPicPr>
            <p:nvPr>
              <p:custDataLst>
                <p:tags r:id="rId17"/>
              </p:custDataLst>
            </p:nvPr>
          </p:nvPicPr>
          <p:blipFill>
            <a:blip r:embed="rId40"/>
            <a:stretch>
              <a:fillRect/>
            </a:stretch>
          </p:blipFill>
          <p:spPr>
            <a:xfrm>
              <a:off x="9152226" y="3150735"/>
              <a:ext cx="527340" cy="160622"/>
            </a:xfrm>
            <a:prstGeom prst="rect">
              <a:avLst/>
            </a:prstGeom>
          </p:spPr>
        </p:pic>
        <p:pic>
          <p:nvPicPr>
            <p:cNvPr id="51" name="Picture 50">
              <a:extLst>
                <a:ext uri="{FF2B5EF4-FFF2-40B4-BE49-F238E27FC236}">
                  <a16:creationId xmlns:a16="http://schemas.microsoft.com/office/drawing/2014/main" id="{3101CDE8-233C-4140-90CB-6A913EF3AFC5}"/>
                </a:ext>
              </a:extLst>
            </p:cNvPr>
            <p:cNvPicPr>
              <a:picLocks noChangeAspect="1"/>
            </p:cNvPicPr>
            <p:nvPr>
              <p:custDataLst>
                <p:tags r:id="rId18"/>
              </p:custDataLst>
            </p:nvPr>
          </p:nvPicPr>
          <p:blipFill>
            <a:blip r:embed="rId41"/>
            <a:stretch>
              <a:fillRect/>
            </a:stretch>
          </p:blipFill>
          <p:spPr>
            <a:xfrm>
              <a:off x="9906590" y="3517297"/>
              <a:ext cx="527340" cy="160622"/>
            </a:xfrm>
            <a:prstGeom prst="rect">
              <a:avLst/>
            </a:prstGeom>
          </p:spPr>
        </p:pic>
        <p:pic>
          <p:nvPicPr>
            <p:cNvPr id="54" name="Picture 53">
              <a:extLst>
                <a:ext uri="{FF2B5EF4-FFF2-40B4-BE49-F238E27FC236}">
                  <a16:creationId xmlns:a16="http://schemas.microsoft.com/office/drawing/2014/main" id="{29B5B288-A478-4D71-9901-A3EE9CC8D047}"/>
                </a:ext>
              </a:extLst>
            </p:cNvPr>
            <p:cNvPicPr>
              <a:picLocks noChangeAspect="1"/>
            </p:cNvPicPr>
            <p:nvPr>
              <p:custDataLst>
                <p:tags r:id="rId19"/>
              </p:custDataLst>
            </p:nvPr>
          </p:nvPicPr>
          <p:blipFill>
            <a:blip r:embed="rId42"/>
            <a:stretch>
              <a:fillRect/>
            </a:stretch>
          </p:blipFill>
          <p:spPr>
            <a:xfrm>
              <a:off x="9374099" y="6393581"/>
              <a:ext cx="527340" cy="160622"/>
            </a:xfrm>
            <a:prstGeom prst="rect">
              <a:avLst/>
            </a:prstGeom>
          </p:spPr>
        </p:pic>
        <p:pic>
          <p:nvPicPr>
            <p:cNvPr id="56" name="Picture 55">
              <a:extLst>
                <a:ext uri="{FF2B5EF4-FFF2-40B4-BE49-F238E27FC236}">
                  <a16:creationId xmlns:a16="http://schemas.microsoft.com/office/drawing/2014/main" id="{C648773E-192B-43B0-8322-CDB9C79B52AB}"/>
                </a:ext>
              </a:extLst>
            </p:cNvPr>
            <p:cNvPicPr>
              <a:picLocks noChangeAspect="1"/>
            </p:cNvPicPr>
            <p:nvPr>
              <p:custDataLst>
                <p:tags r:id="rId20"/>
              </p:custDataLst>
            </p:nvPr>
          </p:nvPicPr>
          <p:blipFill>
            <a:blip r:embed="rId43"/>
            <a:stretch>
              <a:fillRect/>
            </a:stretch>
          </p:blipFill>
          <p:spPr>
            <a:xfrm>
              <a:off x="11320362" y="4954189"/>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21"/>
              </p:custDataLst>
            </p:nvPr>
          </p:nvPicPr>
          <p:blipFill>
            <a:blip r:embed="rId44"/>
            <a:stretch>
              <a:fillRect/>
            </a:stretch>
          </p:blipFill>
          <p:spPr>
            <a:xfrm>
              <a:off x="6404542" y="5887893"/>
              <a:ext cx="527340" cy="160622"/>
            </a:xfrm>
            <a:prstGeom prst="rect">
              <a:avLst/>
            </a:prstGeom>
          </p:spPr>
        </p:pic>
        <p:pic>
          <p:nvPicPr>
            <p:cNvPr id="61" name="Picture 60">
              <a:extLst>
                <a:ext uri="{FF2B5EF4-FFF2-40B4-BE49-F238E27FC236}">
                  <a16:creationId xmlns:a16="http://schemas.microsoft.com/office/drawing/2014/main" id="{08B65AB9-9BF6-4425-BE89-E17E900B382C}"/>
                </a:ext>
              </a:extLst>
            </p:cNvPr>
            <p:cNvPicPr>
              <a:picLocks noChangeAspect="1"/>
            </p:cNvPicPr>
            <p:nvPr>
              <p:custDataLst>
                <p:tags r:id="rId22"/>
              </p:custDataLst>
            </p:nvPr>
          </p:nvPicPr>
          <p:blipFill>
            <a:blip r:embed="rId45"/>
            <a:stretch>
              <a:fillRect/>
            </a:stretch>
          </p:blipFill>
          <p:spPr>
            <a:xfrm>
              <a:off x="8711567" y="4945345"/>
              <a:ext cx="527340" cy="160622"/>
            </a:xfrm>
            <a:prstGeom prst="rect">
              <a:avLst/>
            </a:prstGeom>
          </p:spPr>
        </p:pic>
      </p:grpSp>
      <p:pic>
        <p:nvPicPr>
          <p:cNvPr id="21" name="Picture 20">
            <a:extLst>
              <a:ext uri="{FF2B5EF4-FFF2-40B4-BE49-F238E27FC236}">
                <a16:creationId xmlns:a16="http://schemas.microsoft.com/office/drawing/2014/main" id="{746A220D-03E6-4D57-8509-5039F4EB680D}"/>
              </a:ext>
            </a:extLst>
          </p:cNvPr>
          <p:cNvPicPr>
            <a:picLocks noChangeAspect="1"/>
          </p:cNvPicPr>
          <p:nvPr>
            <p:custDataLst>
              <p:tags r:id="rId1"/>
            </p:custDataLst>
          </p:nvPr>
        </p:nvPicPr>
        <p:blipFill>
          <a:blip r:embed="rId46"/>
          <a:stretch>
            <a:fillRect/>
          </a:stretch>
        </p:blipFill>
        <p:spPr>
          <a:xfrm>
            <a:off x="500205" y="2542760"/>
            <a:ext cx="5583089" cy="3623505"/>
          </a:xfrm>
          <a:prstGeom prst="rect">
            <a:avLst/>
          </a:prstGeom>
        </p:spPr>
      </p:pic>
      <p:pic>
        <p:nvPicPr>
          <p:cNvPr id="8" name="Picture 7">
            <a:extLst>
              <a:ext uri="{FF2B5EF4-FFF2-40B4-BE49-F238E27FC236}">
                <a16:creationId xmlns:a16="http://schemas.microsoft.com/office/drawing/2014/main" id="{674A7C72-5594-4B57-8F7E-491A8C8D4228}"/>
              </a:ext>
            </a:extLst>
          </p:cNvPr>
          <p:cNvPicPr>
            <a:picLocks noChangeAspect="1"/>
          </p:cNvPicPr>
          <p:nvPr>
            <p:custDataLst>
              <p:tags r:id="rId2"/>
            </p:custDataLst>
          </p:nvPr>
        </p:nvPicPr>
        <p:blipFill>
          <a:blip r:embed="rId47"/>
          <a:stretch>
            <a:fillRect/>
          </a:stretch>
        </p:blipFill>
        <p:spPr>
          <a:xfrm>
            <a:off x="668897" y="1510596"/>
            <a:ext cx="2627165" cy="738460"/>
          </a:xfrm>
          <a:prstGeom prst="rect">
            <a:avLst/>
          </a:prstGeom>
        </p:spPr>
      </p:pic>
    </p:spTree>
    <p:extLst>
      <p:ext uri="{BB962C8B-B14F-4D97-AF65-F5344CB8AC3E}">
        <p14:creationId xmlns:p14="http://schemas.microsoft.com/office/powerpoint/2010/main" val="188575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50</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38" y="858130"/>
            <a:ext cx="4619681" cy="34902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653" y="858130"/>
            <a:ext cx="4498296" cy="3490274"/>
          </a:xfrm>
          <a:prstGeom prst="rect">
            <a:avLst/>
          </a:prstGeom>
        </p:spPr>
      </p:pic>
    </p:spTree>
    <p:extLst>
      <p:ext uri="{BB962C8B-B14F-4D97-AF65-F5344CB8AC3E}">
        <p14:creationId xmlns:p14="http://schemas.microsoft.com/office/powerpoint/2010/main" val="933933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measures definitions</a:t>
            </a:r>
          </a:p>
        </p:txBody>
      </p:sp>
      <p:sp>
        <p:nvSpPr>
          <p:cNvPr id="3" name="Content Placeholder 2"/>
          <p:cNvSpPr>
            <a:spLocks noGrp="1"/>
          </p:cNvSpPr>
          <p:nvPr>
            <p:ph idx="1"/>
          </p:nvPr>
        </p:nvSpPr>
        <p:spPr>
          <a:xfrm>
            <a:off x="380999" y="1468800"/>
            <a:ext cx="11447585" cy="4215308"/>
          </a:xfrm>
        </p:spPr>
        <p:txBody>
          <a:bodyPr/>
          <a:lstStyle/>
          <a:p>
            <a:r>
              <a:rPr lang="en-US" sz="1600" dirty="0"/>
              <a:t>Waiting</a:t>
            </a:r>
            <a:r>
              <a:rPr lang="en-US" sz="1800" dirty="0"/>
              <a:t> time [s]: </a:t>
            </a:r>
          </a:p>
          <a:p>
            <a:pPr lvl="1"/>
            <a:r>
              <a:rPr lang="en-US" sz="1600" dirty="0"/>
              <a:t>Time when pedestrian started waiting near the crosswalk till the time they started to walk that ended in them crossing the road.</a:t>
            </a:r>
          </a:p>
          <a:p>
            <a:pPr lvl="1"/>
            <a:r>
              <a:rPr lang="en-US" sz="1600" dirty="0"/>
              <a:t>Exact definition of waiting time not available in the literature I searched / used for comparison [1] [2].</a:t>
            </a:r>
          </a:p>
          <a:p>
            <a:pPr marL="457200" lvl="1" indent="0">
              <a:buNone/>
            </a:pPr>
            <a:endParaRPr lang="en-US" sz="1600" dirty="0"/>
          </a:p>
          <a:p>
            <a:r>
              <a:rPr lang="en-US" sz="1800" dirty="0"/>
              <a:t>Crossing speed [m/s] :</a:t>
            </a:r>
          </a:p>
          <a:p>
            <a:pPr lvl="1"/>
            <a:r>
              <a:rPr lang="en-US" sz="1600" dirty="0"/>
              <a:t>The average speed of pedestrians during crossing (i.e. start of cross till reaching the other side of the road)</a:t>
            </a:r>
          </a:p>
          <a:p>
            <a:pPr lvl="1"/>
            <a:r>
              <a:rPr lang="en-US" sz="1600" dirty="0"/>
              <a:t>start of cross</a:t>
            </a:r>
          </a:p>
          <a:p>
            <a:pPr lvl="2"/>
            <a:r>
              <a:rPr lang="en-US" sz="1400" dirty="0"/>
              <a:t>Start walking from wait that leads to a cross (wait to cross)</a:t>
            </a:r>
          </a:p>
          <a:p>
            <a:pPr lvl="2"/>
            <a:r>
              <a:rPr lang="en-US" sz="1400" dirty="0"/>
              <a:t>Reach the edge of the road (approach to cross)</a:t>
            </a:r>
          </a:p>
          <a:p>
            <a:endParaRPr lang="en-US" sz="1800" dirty="0"/>
          </a:p>
          <a:p>
            <a:r>
              <a:rPr lang="en-US" sz="1800" dirty="0"/>
              <a:t>Gap acceptance:</a:t>
            </a:r>
          </a:p>
          <a:p>
            <a:pPr lvl="1"/>
            <a:r>
              <a:rPr lang="en-US" sz="1600" dirty="0"/>
              <a:t>Traffic gap [s] is defined as the duration taken by the vehicle to </a:t>
            </a:r>
            <a:r>
              <a:rPr lang="en-US" sz="1600" u="sng" dirty="0"/>
              <a:t>reach the pedestrian.</a:t>
            </a:r>
          </a:p>
          <a:p>
            <a:pPr lvl="1"/>
            <a:r>
              <a:rPr lang="en-US" sz="1600" dirty="0"/>
              <a:t>In [3], traffic is calculated between two time points: (1) when pedestrian is about to step foot on the road and (2) when the car has crossed the vertical line of pedestrian path</a:t>
            </a:r>
          </a:p>
        </p:txBody>
      </p:sp>
      <p:sp>
        <p:nvSpPr>
          <p:cNvPr id="4" name="Rectangle 3"/>
          <p:cNvSpPr/>
          <p:nvPr/>
        </p:nvSpPr>
        <p:spPr>
          <a:xfrm>
            <a:off x="314387" y="6379093"/>
            <a:ext cx="5426486" cy="369332"/>
          </a:xfrm>
          <a:prstGeom prst="rect">
            <a:avLst/>
          </a:prstGeom>
        </p:spPr>
        <p:txBody>
          <a:bodyPr wrap="none">
            <a:spAutoFit/>
          </a:bodyPr>
          <a:lstStyle/>
          <a:p>
            <a:r>
              <a:rPr lang="en-US" sz="600" dirty="0">
                <a:solidFill>
                  <a:srgbClr val="222222"/>
                </a:solidFill>
                <a:latin typeface="Arial" panose="020B0604020202020204" pitchFamily="34" charset="0"/>
              </a:rPr>
              <a:t>[1] </a:t>
            </a:r>
            <a:r>
              <a:rPr lang="en-US" sz="600" dirty="0" err="1">
                <a:solidFill>
                  <a:srgbClr val="222222"/>
                </a:solidFill>
                <a:latin typeface="Arial" panose="020B0604020202020204" pitchFamily="34" charset="0"/>
              </a:rPr>
              <a:t>Hamed</a:t>
            </a:r>
            <a:r>
              <a:rPr lang="en-US" sz="600" dirty="0">
                <a:solidFill>
                  <a:srgbClr val="222222"/>
                </a:solidFill>
                <a:latin typeface="Arial" panose="020B0604020202020204" pitchFamily="34" charset="0"/>
              </a:rPr>
              <a:t>, M. M. (2001). Analysis of pedestrians’ behavior at pedestrian crossings. </a:t>
            </a:r>
            <a:r>
              <a:rPr lang="en-US" sz="600" i="1" dirty="0">
                <a:solidFill>
                  <a:srgbClr val="222222"/>
                </a:solidFill>
                <a:latin typeface="Arial" panose="020B0604020202020204" pitchFamily="34" charset="0"/>
              </a:rPr>
              <a:t>Safety science</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38</a:t>
            </a:r>
            <a:r>
              <a:rPr lang="en-US" sz="600" dirty="0">
                <a:solidFill>
                  <a:srgbClr val="222222"/>
                </a:solidFill>
                <a:latin typeface="Arial" panose="020B0604020202020204" pitchFamily="34" charset="0"/>
              </a:rPr>
              <a:t>(1), 63-82.</a:t>
            </a:r>
          </a:p>
          <a:p>
            <a:r>
              <a:rPr lang="en-US" sz="600" dirty="0">
                <a:solidFill>
                  <a:srgbClr val="222222"/>
                </a:solidFill>
                <a:latin typeface="Arial" panose="020B0604020202020204" pitchFamily="34" charset="0"/>
              </a:rPr>
              <a:t>[2] </a:t>
            </a:r>
            <a:r>
              <a:rPr lang="en-US" sz="600" dirty="0"/>
              <a:t>X. Zhuang and C. Wu, “Pedestrians’ crossing behaviors and safety at unmarked roadway in China,” </a:t>
            </a:r>
            <a:r>
              <a:rPr lang="en-US" sz="600" i="1" dirty="0" err="1"/>
              <a:t>Accid</a:t>
            </a:r>
            <a:r>
              <a:rPr lang="en-US" sz="600" i="1" dirty="0"/>
              <a:t>. Anal. Prev.</a:t>
            </a:r>
            <a:r>
              <a:rPr lang="en-US" sz="600" dirty="0"/>
              <a:t>, vol. 43, no. 6, pp. 1927–1936, 2011.</a:t>
            </a:r>
          </a:p>
          <a:p>
            <a:r>
              <a:rPr lang="en-US" sz="600" dirty="0"/>
              <a:t>[3]  G. </a:t>
            </a:r>
            <a:r>
              <a:rPr lang="en-US" sz="600" dirty="0" err="1"/>
              <a:t>Yannis</a:t>
            </a:r>
            <a:r>
              <a:rPr lang="en-US" sz="600" dirty="0"/>
              <a:t>, E. Papadimitriou, and A. </a:t>
            </a:r>
            <a:r>
              <a:rPr lang="en-US" sz="600" dirty="0" err="1"/>
              <a:t>Theofilatos</a:t>
            </a:r>
            <a:r>
              <a:rPr lang="en-US" sz="600" dirty="0"/>
              <a:t>, “Pedestrian gap acceptance for mid-block street crossing,” </a:t>
            </a:r>
            <a:r>
              <a:rPr lang="en-US" sz="600" i="1" dirty="0"/>
              <a:t>Transp. Plan. Technol.</a:t>
            </a:r>
            <a:r>
              <a:rPr lang="en-US" sz="600" dirty="0"/>
              <a:t>, vol. 36, no. 5, pp. 450–462, 2013.</a:t>
            </a:r>
          </a:p>
        </p:txBody>
      </p:sp>
    </p:spTree>
    <p:extLst>
      <p:ext uri="{BB962C8B-B14F-4D97-AF65-F5344CB8AC3E}">
        <p14:creationId xmlns:p14="http://schemas.microsoft.com/office/powerpoint/2010/main" val="2962383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a:t>
            </a:r>
            <a:r>
              <a:rPr lang="en-US" dirty="0" err="1"/>
              <a:t>descriptives</a:t>
            </a:r>
            <a:endParaRPr lang="en-US" dirty="0"/>
          </a:p>
        </p:txBody>
      </p:sp>
      <p:sp>
        <p:nvSpPr>
          <p:cNvPr id="3" name="Content Placeholder 2"/>
          <p:cNvSpPr>
            <a:spLocks noGrp="1"/>
          </p:cNvSpPr>
          <p:nvPr>
            <p:ph idx="1"/>
          </p:nvPr>
        </p:nvSpPr>
        <p:spPr>
          <a:xfrm>
            <a:off x="2508494" y="1949247"/>
            <a:ext cx="7275998" cy="313797"/>
          </a:xfrm>
        </p:spPr>
        <p:txBody>
          <a:bodyPr/>
          <a:lstStyle/>
          <a:p>
            <a:r>
              <a:rPr lang="en-US" dirty="0"/>
              <a:t>N = 540 crossings (30 subjects, 6 scenarios, 6 crossings)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1469682"/>
              </p:ext>
            </p:extLst>
          </p:nvPr>
        </p:nvGraphicFramePr>
        <p:xfrm>
          <a:off x="2572970" y="2781249"/>
          <a:ext cx="7276000" cy="297180"/>
        </p:xfrm>
        <a:graphic>
          <a:graphicData uri="http://schemas.openxmlformats.org/drawingml/2006/table">
            <a:tbl>
              <a:tblPr firstRow="1" bandRow="1">
                <a:tableStyleId>{5C22544A-7EE6-4342-B048-85BDC9FD1C3A}</a:tableStyleId>
              </a:tblPr>
              <a:tblGrid>
                <a:gridCol w="1421822">
                  <a:extLst>
                    <a:ext uri="{9D8B030D-6E8A-4147-A177-3AD203B41FA5}">
                      <a16:colId xmlns:a16="http://schemas.microsoft.com/office/drawing/2014/main" val="601422660"/>
                    </a:ext>
                  </a:extLst>
                </a:gridCol>
                <a:gridCol w="1488578">
                  <a:extLst>
                    <a:ext uri="{9D8B030D-6E8A-4147-A177-3AD203B41FA5}">
                      <a16:colId xmlns:a16="http://schemas.microsoft.com/office/drawing/2014/main" val="178967081"/>
                    </a:ext>
                  </a:extLst>
                </a:gridCol>
                <a:gridCol w="1455200">
                  <a:extLst>
                    <a:ext uri="{9D8B030D-6E8A-4147-A177-3AD203B41FA5}">
                      <a16:colId xmlns:a16="http://schemas.microsoft.com/office/drawing/2014/main" val="3134782546"/>
                    </a:ext>
                  </a:extLst>
                </a:gridCol>
                <a:gridCol w="1455200">
                  <a:extLst>
                    <a:ext uri="{9D8B030D-6E8A-4147-A177-3AD203B41FA5}">
                      <a16:colId xmlns:a16="http://schemas.microsoft.com/office/drawing/2014/main" val="1855920931"/>
                    </a:ext>
                  </a:extLst>
                </a:gridCol>
                <a:gridCol w="1455200">
                  <a:extLst>
                    <a:ext uri="{9D8B030D-6E8A-4147-A177-3AD203B41FA5}">
                      <a16:colId xmlns:a16="http://schemas.microsoft.com/office/drawing/2014/main" val="3523846262"/>
                    </a:ext>
                  </a:extLst>
                </a:gridCol>
              </a:tblGrid>
              <a:tr h="92710">
                <a:tc>
                  <a:txBody>
                    <a:bodyPr/>
                    <a:lstStyle/>
                    <a:p>
                      <a:r>
                        <a:rPr lang="en-US" sz="500" dirty="0"/>
                        <a:t>Measure</a:t>
                      </a:r>
                    </a:p>
                  </a:txBody>
                  <a:tcPr marL="22860" marR="22860" marT="11430" marB="11430"/>
                </a:tc>
                <a:tc>
                  <a:txBody>
                    <a:bodyPr/>
                    <a:lstStyle/>
                    <a:p>
                      <a:r>
                        <a:rPr lang="en-US" sz="500" dirty="0"/>
                        <a:t>Mean</a:t>
                      </a:r>
                    </a:p>
                  </a:txBody>
                  <a:tcPr marL="22860" marR="22860" marT="11430" marB="11430"/>
                </a:tc>
                <a:tc>
                  <a:txBody>
                    <a:bodyPr/>
                    <a:lstStyle/>
                    <a:p>
                      <a:r>
                        <a:rPr lang="en-US" sz="500" dirty="0"/>
                        <a:t>Median</a:t>
                      </a:r>
                    </a:p>
                  </a:txBody>
                  <a:tcPr marL="22860" marR="22860" marT="11430" marB="11430"/>
                </a:tc>
                <a:tc>
                  <a:txBody>
                    <a:bodyPr/>
                    <a:lstStyle/>
                    <a:p>
                      <a:r>
                        <a:rPr lang="en-US" sz="500" dirty="0"/>
                        <a:t>Maximum</a:t>
                      </a:r>
                    </a:p>
                  </a:txBody>
                  <a:tcPr marL="22860" marR="22860" marT="11430" marB="11430"/>
                </a:tc>
                <a:tc>
                  <a:txBody>
                    <a:bodyPr/>
                    <a:lstStyle/>
                    <a:p>
                      <a:r>
                        <a:rPr lang="en-US" sz="500" dirty="0"/>
                        <a:t>Minimum</a:t>
                      </a:r>
                    </a:p>
                  </a:txBody>
                  <a:tcPr marL="22860" marR="22860" marT="11430" marB="11430"/>
                </a:tc>
                <a:extLst>
                  <a:ext uri="{0D108BD9-81ED-4DB2-BD59-A6C34878D82A}">
                    <a16:rowId xmlns:a16="http://schemas.microsoft.com/office/drawing/2014/main" val="1765778086"/>
                  </a:ext>
                </a:extLst>
              </a:tr>
              <a:tr h="92710">
                <a:tc>
                  <a:txBody>
                    <a:bodyPr/>
                    <a:lstStyle/>
                    <a:p>
                      <a:r>
                        <a:rPr lang="en-US" sz="500" dirty="0"/>
                        <a:t>Waiting Time [s]</a:t>
                      </a:r>
                    </a:p>
                  </a:txBody>
                  <a:tcPr marL="22860" marR="22860" marT="11430" marB="11430"/>
                </a:tc>
                <a:tc>
                  <a:txBody>
                    <a:bodyPr/>
                    <a:lstStyle/>
                    <a:p>
                      <a:r>
                        <a:rPr lang="en-US" sz="500" dirty="0"/>
                        <a:t>8.95</a:t>
                      </a:r>
                    </a:p>
                  </a:txBody>
                  <a:tcPr marL="22860" marR="22860" marT="11430" marB="11430"/>
                </a:tc>
                <a:tc>
                  <a:txBody>
                    <a:bodyPr/>
                    <a:lstStyle/>
                    <a:p>
                      <a:r>
                        <a:rPr lang="en-US" sz="500" dirty="0"/>
                        <a:t>2.1</a:t>
                      </a:r>
                    </a:p>
                  </a:txBody>
                  <a:tcPr marL="22860" marR="22860" marT="11430" marB="11430"/>
                </a:tc>
                <a:tc>
                  <a:txBody>
                    <a:bodyPr/>
                    <a:lstStyle/>
                    <a:p>
                      <a:r>
                        <a:rPr lang="en-US" sz="500" dirty="0"/>
                        <a:t>161.1</a:t>
                      </a:r>
                    </a:p>
                  </a:txBody>
                  <a:tcPr marL="22860" marR="22860" marT="11430" marB="11430"/>
                </a:tc>
                <a:tc>
                  <a:txBody>
                    <a:bodyPr/>
                    <a:lstStyle/>
                    <a:p>
                      <a:r>
                        <a:rPr lang="en-US" sz="500" dirty="0"/>
                        <a:t>0</a:t>
                      </a:r>
                    </a:p>
                  </a:txBody>
                  <a:tcPr marL="22860" marR="22860" marT="11430" marB="11430"/>
                </a:tc>
                <a:extLst>
                  <a:ext uri="{0D108BD9-81ED-4DB2-BD59-A6C34878D82A}">
                    <a16:rowId xmlns:a16="http://schemas.microsoft.com/office/drawing/2014/main" val="1980443106"/>
                  </a:ext>
                </a:extLst>
              </a:tr>
              <a:tr h="92710">
                <a:tc>
                  <a:txBody>
                    <a:bodyPr/>
                    <a:lstStyle/>
                    <a:p>
                      <a:r>
                        <a:rPr lang="en-US" sz="500" dirty="0"/>
                        <a:t>Crossing speed</a:t>
                      </a:r>
                      <a:r>
                        <a:rPr lang="en-US" sz="500" baseline="0" dirty="0"/>
                        <a:t> [m/s]</a:t>
                      </a:r>
                      <a:endParaRPr lang="en-US" sz="500" dirty="0"/>
                    </a:p>
                  </a:txBody>
                  <a:tcPr marL="22860" marR="22860" marT="11430" marB="11430"/>
                </a:tc>
                <a:tc>
                  <a:txBody>
                    <a:bodyPr/>
                    <a:lstStyle/>
                    <a:p>
                      <a:r>
                        <a:rPr lang="en-US" sz="500" dirty="0"/>
                        <a:t>1.68</a:t>
                      </a:r>
                    </a:p>
                  </a:txBody>
                  <a:tcPr marL="22860" marR="22860" marT="11430" marB="11430"/>
                </a:tc>
                <a:tc>
                  <a:txBody>
                    <a:bodyPr/>
                    <a:lstStyle/>
                    <a:p>
                      <a:r>
                        <a:rPr lang="en-US" sz="500" dirty="0"/>
                        <a:t>1.70</a:t>
                      </a:r>
                    </a:p>
                  </a:txBody>
                  <a:tcPr marL="22860" marR="22860" marT="11430" marB="11430"/>
                </a:tc>
                <a:tc>
                  <a:txBody>
                    <a:bodyPr/>
                    <a:lstStyle/>
                    <a:p>
                      <a:r>
                        <a:rPr lang="en-US" sz="500" dirty="0"/>
                        <a:t>3.29</a:t>
                      </a:r>
                    </a:p>
                  </a:txBody>
                  <a:tcPr marL="22860" marR="22860" marT="11430" marB="11430"/>
                </a:tc>
                <a:tc>
                  <a:txBody>
                    <a:bodyPr/>
                    <a:lstStyle/>
                    <a:p>
                      <a:r>
                        <a:rPr lang="en-US" sz="500" dirty="0"/>
                        <a:t>0.40</a:t>
                      </a:r>
                    </a:p>
                  </a:txBody>
                  <a:tcPr marL="22860" marR="22860" marT="11430" marB="11430"/>
                </a:tc>
                <a:extLst>
                  <a:ext uri="{0D108BD9-81ED-4DB2-BD59-A6C34878D82A}">
                    <a16:rowId xmlns:a16="http://schemas.microsoft.com/office/drawing/2014/main" val="1854730057"/>
                  </a:ext>
                </a:extLst>
              </a:tr>
            </a:tbl>
          </a:graphicData>
        </a:graphic>
      </p:graphicFrame>
      <p:sp>
        <p:nvSpPr>
          <p:cNvPr id="6" name="Content Placeholder 2"/>
          <p:cNvSpPr txBox="1">
            <a:spLocks/>
          </p:cNvSpPr>
          <p:nvPr/>
        </p:nvSpPr>
        <p:spPr>
          <a:xfrm>
            <a:off x="2508494" y="3801043"/>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spTree>
    <p:extLst>
      <p:ext uri="{BB962C8B-B14F-4D97-AF65-F5344CB8AC3E}">
        <p14:creationId xmlns:p14="http://schemas.microsoft.com/office/powerpoint/2010/main" val="260841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histograms</a:t>
            </a:r>
          </a:p>
        </p:txBody>
      </p:sp>
      <p:sp>
        <p:nvSpPr>
          <p:cNvPr id="3" name="Content Placeholder 2"/>
          <p:cNvSpPr>
            <a:spLocks noGrp="1"/>
          </p:cNvSpPr>
          <p:nvPr>
            <p:ph idx="1"/>
          </p:nvPr>
        </p:nvSpPr>
        <p:spPr>
          <a:xfrm>
            <a:off x="2508494" y="1563130"/>
            <a:ext cx="7275998" cy="313797"/>
          </a:xfrm>
        </p:spPr>
        <p:txBody>
          <a:bodyPr/>
          <a:lstStyle/>
          <a:p>
            <a:r>
              <a:rPr lang="en-US" dirty="0"/>
              <a:t>N = 540 crossings (30 subjects, 6 scenarios, 6 crossings)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pic>
        <p:nvPicPr>
          <p:cNvPr id="4" name="Picture 3"/>
          <p:cNvPicPr>
            <a:picLocks noChangeAspect="1"/>
          </p:cNvPicPr>
          <p:nvPr/>
        </p:nvPicPr>
        <p:blipFill>
          <a:blip r:embed="rId2"/>
          <a:stretch>
            <a:fillRect/>
          </a:stretch>
        </p:blipFill>
        <p:spPr>
          <a:xfrm>
            <a:off x="2670496" y="3086222"/>
            <a:ext cx="2744552" cy="2195642"/>
          </a:xfrm>
          <a:prstGeom prst="rect">
            <a:avLst/>
          </a:prstGeom>
        </p:spPr>
      </p:pic>
      <p:pic>
        <p:nvPicPr>
          <p:cNvPr id="7" name="Picture 6"/>
          <p:cNvPicPr>
            <a:picLocks noChangeAspect="1"/>
          </p:cNvPicPr>
          <p:nvPr/>
        </p:nvPicPr>
        <p:blipFill>
          <a:blip r:embed="rId3"/>
          <a:stretch>
            <a:fillRect/>
          </a:stretch>
        </p:blipFill>
        <p:spPr>
          <a:xfrm>
            <a:off x="6146493" y="3138016"/>
            <a:ext cx="3099669" cy="2092054"/>
          </a:xfrm>
          <a:prstGeom prst="rect">
            <a:avLst/>
          </a:prstGeom>
        </p:spPr>
      </p:pic>
    </p:spTree>
    <p:extLst>
      <p:ext uri="{BB962C8B-B14F-4D97-AF65-F5344CB8AC3E}">
        <p14:creationId xmlns:p14="http://schemas.microsoft.com/office/powerpoint/2010/main" val="21872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Waiting time outliers</a:t>
            </a:r>
          </a:p>
        </p:txBody>
      </p:sp>
      <p:sp>
        <p:nvSpPr>
          <p:cNvPr id="3" name="Content Placeholder 2"/>
          <p:cNvSpPr>
            <a:spLocks noGrp="1"/>
          </p:cNvSpPr>
          <p:nvPr>
            <p:ph idx="1"/>
          </p:nvPr>
        </p:nvSpPr>
        <p:spPr>
          <a:xfrm>
            <a:off x="2508494" y="1563130"/>
            <a:ext cx="7275998" cy="4308281"/>
          </a:xfrm>
        </p:spPr>
        <p:txBody>
          <a:bodyPr>
            <a:normAutofit/>
          </a:bodyPr>
          <a:lstStyle/>
          <a:p>
            <a:r>
              <a:rPr lang="en-US" dirty="0"/>
              <a:t>Participants with high waiting times were discarded.</a:t>
            </a:r>
          </a:p>
          <a:p>
            <a:r>
              <a:rPr lang="en-US" dirty="0"/>
              <a:t>Outliers calculated from box plot and IQR</a:t>
            </a:r>
          </a:p>
          <a:p>
            <a:r>
              <a:rPr lang="en-US" dirty="0"/>
              <a:t>Mild outliers -&gt; waiting time &gt; 33.1 s</a:t>
            </a:r>
          </a:p>
          <a:p>
            <a:r>
              <a:rPr lang="en-US" dirty="0"/>
              <a:t>Extreme outliers -&gt; waiting time &gt; 52.2 s</a:t>
            </a:r>
          </a:p>
          <a:p>
            <a:endParaRPr lang="en-US" dirty="0"/>
          </a:p>
          <a:p>
            <a:endParaRPr lang="en-US" dirty="0"/>
          </a:p>
          <a:p>
            <a:r>
              <a:rPr lang="en-US" dirty="0"/>
              <a:t>N = 525 (no extreme outliers)</a:t>
            </a:r>
          </a:p>
          <a:p>
            <a:r>
              <a:rPr lang="en-US" dirty="0"/>
              <a:t>N = 505 (no mild outliers)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endParaRPr lang="en-US" sz="1200" dirty="0"/>
          </a:p>
        </p:txBody>
      </p:sp>
    </p:spTree>
    <p:extLst>
      <p:ext uri="{BB962C8B-B14F-4D97-AF65-F5344CB8AC3E}">
        <p14:creationId xmlns:p14="http://schemas.microsoft.com/office/powerpoint/2010/main" val="181850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807C-2FB1-4BBF-9B84-1A2615569604}"/>
              </a:ext>
            </a:extLst>
          </p:cNvPr>
          <p:cNvSpPr>
            <a:spLocks noGrp="1"/>
          </p:cNvSpPr>
          <p:nvPr>
            <p:ph type="title"/>
          </p:nvPr>
        </p:nvSpPr>
        <p:spPr/>
        <p:txBody>
          <a:bodyPr/>
          <a:lstStyle/>
          <a:p>
            <a:r>
              <a:rPr lang="en-IN" dirty="0"/>
              <a:t>H-PED Model</a:t>
            </a:r>
            <a:endParaRPr lang="en-US" dirty="0"/>
          </a:p>
        </p:txBody>
      </p:sp>
      <p:sp>
        <p:nvSpPr>
          <p:cNvPr id="3" name="Text Placeholder 2">
            <a:extLst>
              <a:ext uri="{FF2B5EF4-FFF2-40B4-BE49-F238E27FC236}">
                <a16:creationId xmlns:a16="http://schemas.microsoft.com/office/drawing/2014/main" id="{7B305F94-B4F4-4D7C-9891-F0DF96FD93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91CECB-8050-4E6E-87D3-7F112EBFC6E7}"/>
              </a:ext>
            </a:extLst>
          </p:cNvPr>
          <p:cNvSpPr>
            <a:spLocks noGrp="1"/>
          </p:cNvSpPr>
          <p:nvPr>
            <p:ph type="sldNum" sz="quarter" idx="12"/>
          </p:nvPr>
        </p:nvSpPr>
        <p:spPr/>
        <p:txBody>
          <a:bodyPr/>
          <a:lstStyle/>
          <a:p>
            <a:fld id="{53A1A513-8B47-4F75-94EF-522421F194D0}" type="slidenum">
              <a:rPr lang="en-US" altLang="en-US" smtClean="0"/>
              <a:pPr/>
              <a:t>55</a:t>
            </a:fld>
            <a:endParaRPr lang="en-US" altLang="en-US"/>
          </a:p>
        </p:txBody>
      </p:sp>
    </p:spTree>
    <p:extLst>
      <p:ext uri="{BB962C8B-B14F-4D97-AF65-F5344CB8AC3E}">
        <p14:creationId xmlns:p14="http://schemas.microsoft.com/office/powerpoint/2010/main" val="259946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3CB-7456-4B1D-ACA9-133E9CB94D83}"/>
              </a:ext>
            </a:extLst>
          </p:cNvPr>
          <p:cNvSpPr>
            <a:spLocks noGrp="1"/>
          </p:cNvSpPr>
          <p:nvPr>
            <p:ph type="title"/>
          </p:nvPr>
        </p:nvSpPr>
        <p:spPr>
          <a:xfrm>
            <a:off x="532435" y="438133"/>
            <a:ext cx="11171171" cy="543561"/>
          </a:xfrm>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9AEE3DBC-4727-4FA0-A045-CFE671C978E0}"/>
              </a:ext>
            </a:extLst>
          </p:cNvPr>
          <p:cNvSpPr>
            <a:spLocks noGrp="1"/>
          </p:cNvSpPr>
          <p:nvPr>
            <p:ph idx="1"/>
          </p:nvPr>
        </p:nvSpPr>
        <p:spPr/>
        <p:txBody>
          <a:bodyPr/>
          <a:lstStyle/>
          <a:p>
            <a:r>
              <a:rPr lang="en-IN" dirty="0"/>
              <a:t>Multi-modality</a:t>
            </a:r>
          </a:p>
          <a:p>
            <a:endParaRPr lang="en-US" dirty="0"/>
          </a:p>
        </p:txBody>
      </p:sp>
      <p:sp>
        <p:nvSpPr>
          <p:cNvPr id="4" name="Slide Number Placeholder 3">
            <a:extLst>
              <a:ext uri="{FF2B5EF4-FFF2-40B4-BE49-F238E27FC236}">
                <a16:creationId xmlns:a16="http://schemas.microsoft.com/office/drawing/2014/main" id="{C75882AE-6C88-4C5C-8551-A3F6D1637EF8}"/>
              </a:ext>
            </a:extLst>
          </p:cNvPr>
          <p:cNvSpPr>
            <a:spLocks noGrp="1"/>
          </p:cNvSpPr>
          <p:nvPr>
            <p:ph type="sldNum" sz="quarter" idx="12"/>
          </p:nvPr>
        </p:nvSpPr>
        <p:spPr/>
        <p:txBody>
          <a:bodyPr/>
          <a:lstStyle/>
          <a:p>
            <a:fld id="{4CA3CF94-37B0-4BC7-9FC8-223A9539BF73}" type="slidenum">
              <a:rPr lang="en-US" altLang="en-US" smtClean="0"/>
              <a:pPr/>
              <a:t>56</a:t>
            </a:fld>
            <a:endParaRPr lang="en-US" altLang="en-US"/>
          </a:p>
        </p:txBody>
      </p:sp>
    </p:spTree>
    <p:extLst>
      <p:ext uri="{BB962C8B-B14F-4D97-AF65-F5344CB8AC3E}">
        <p14:creationId xmlns:p14="http://schemas.microsoft.com/office/powerpoint/2010/main" val="3508128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57</a:t>
            </a:fld>
            <a:endParaRPr lang="en-US" altLang="en-US"/>
          </a:p>
        </p:txBody>
      </p:sp>
    </p:spTree>
    <p:extLst>
      <p:ext uri="{BB962C8B-B14F-4D97-AF65-F5344CB8AC3E}">
        <p14:creationId xmlns:p14="http://schemas.microsoft.com/office/powerpoint/2010/main" val="2881501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Research Questions</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58</a:t>
            </a:fld>
            <a:endParaRPr lang="en-US" altLang="en-US"/>
          </a:p>
        </p:txBody>
      </p:sp>
    </p:spTree>
    <p:extLst>
      <p:ext uri="{BB962C8B-B14F-4D97-AF65-F5344CB8AC3E}">
        <p14:creationId xmlns:p14="http://schemas.microsoft.com/office/powerpoint/2010/main" val="420424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59</a:t>
            </a:fld>
            <a:endParaRPr lang="en-US" altLang="en-US"/>
          </a:p>
        </p:txBody>
      </p:sp>
    </p:spTree>
    <p:extLst>
      <p:ext uri="{BB962C8B-B14F-4D97-AF65-F5344CB8AC3E}">
        <p14:creationId xmlns:p14="http://schemas.microsoft.com/office/powerpoint/2010/main" val="29610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Current Focus</a:t>
            </a:r>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1"/>
            </p:custDataLst>
          </p:nvPr>
        </p:nvPicPr>
        <p:blipFill>
          <a:blip r:embed="rId11"/>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2"/>
            </p:custDataLst>
          </p:nvPr>
        </p:nvPicPr>
        <p:blipFill>
          <a:blip r:embed="rId12"/>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3"/>
            </p:custDataLst>
          </p:nvPr>
        </p:nvPicPr>
        <p:blipFill>
          <a:blip r:embed="rId13"/>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4"/>
            </p:custDataLst>
          </p:nvPr>
        </p:nvPicPr>
        <p:blipFill>
          <a:blip r:embed="rId14"/>
          <a:stretch>
            <a:fillRect/>
          </a:stretch>
        </p:blipFill>
        <p:spPr>
          <a:xfrm>
            <a:off x="7854149" y="5502539"/>
            <a:ext cx="1449338" cy="527708"/>
          </a:xfrm>
          <a:prstGeom prst="rect">
            <a:avLst/>
          </a:prstGeom>
        </p:spPr>
      </p:pic>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5"/>
            </p:custDataLst>
          </p:nvPr>
        </p:nvPicPr>
        <p:blipFill>
          <a:blip r:embed="rId15"/>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6"/>
            </p:custDataLst>
          </p:nvPr>
        </p:nvPicPr>
        <p:blipFill>
          <a:blip r:embed="rId16"/>
          <a:stretch>
            <a:fillRect/>
          </a:stretch>
        </p:blipFill>
        <p:spPr>
          <a:xfrm>
            <a:off x="7905082" y="4844425"/>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7"/>
            </p:custDataLst>
          </p:nvPr>
        </p:nvPicPr>
        <p:blipFill>
          <a:blip r:embed="rId17"/>
          <a:stretch>
            <a:fillRect/>
          </a:stretch>
        </p:blipFill>
        <p:spPr>
          <a:xfrm>
            <a:off x="6404542" y="5887893"/>
            <a:ext cx="527340" cy="160622"/>
          </a:xfrm>
          <a:prstGeom prst="rect">
            <a:avLst/>
          </a:prstGeom>
        </p:spPr>
      </p:pic>
      <p:sp>
        <p:nvSpPr>
          <p:cNvPr id="3" name="TextBox 2">
            <a:extLst>
              <a:ext uri="{FF2B5EF4-FFF2-40B4-BE49-F238E27FC236}">
                <a16:creationId xmlns:a16="http://schemas.microsoft.com/office/drawing/2014/main" id="{AA138063-887E-4ACD-A44F-0A5B35AE14C9}"/>
              </a:ext>
            </a:extLst>
          </p:cNvPr>
          <p:cNvSpPr txBox="1"/>
          <p:nvPr/>
        </p:nvSpPr>
        <p:spPr>
          <a:xfrm>
            <a:off x="501595" y="1576139"/>
            <a:ext cx="4743811" cy="470898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Define continuous dynamics model</a:t>
            </a:r>
          </a:p>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Discrete state probabilistic classification model</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Summary Stats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Logistic Regression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Gap acceptance Probability distribution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Time Series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ARMA</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Neural Network</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RNN - LSTM</a:t>
            </a:r>
          </a:p>
          <a:p>
            <a:pPr marL="800100" lvl="1" indent="-342900">
              <a:buFont typeface="Arial" panose="020B0604020202020204" pitchFamily="34" charset="0"/>
              <a:buChar char="•"/>
            </a:pPr>
            <a:endParaRPr lang="en-US" sz="2000" dirty="0">
              <a:latin typeface="+mj-lt"/>
              <a:cs typeface="Times New Roman" panose="02020603050405020304" pitchFamily="18" charset="0"/>
            </a:endParaRPr>
          </a:p>
          <a:p>
            <a:pPr marL="342900" indent="-342900">
              <a:buFont typeface="Arial" panose="020B0604020202020204" pitchFamily="34" charset="0"/>
              <a:buChar char="•"/>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35685249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60</a:t>
            </a:fld>
            <a:endParaRPr lang="en-US" altLang="en-US"/>
          </a:p>
        </p:txBody>
      </p:sp>
    </p:spTree>
    <p:extLst>
      <p:ext uri="{BB962C8B-B14F-4D97-AF65-F5344CB8AC3E}">
        <p14:creationId xmlns:p14="http://schemas.microsoft.com/office/powerpoint/2010/main" val="841827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2932</a:t>
            </a:r>
          </a:p>
          <a:p>
            <a:r>
              <a:rPr lang="en-IN" sz="1600" b="0" dirty="0"/>
              <a:t>Remove negative gaps, gaps with small vehicle velocity (0.5 m/s), N = 2805</a:t>
            </a:r>
          </a:p>
          <a:p>
            <a:r>
              <a:rPr lang="en-IN" sz="1600" b="0" dirty="0"/>
              <a:t>Boxplot</a:t>
            </a:r>
          </a:p>
          <a:p>
            <a:pPr lvl="1"/>
            <a:r>
              <a:rPr lang="en-IN" sz="1600" b="0" dirty="0"/>
              <a:t>Lower limit = 0</a:t>
            </a:r>
          </a:p>
          <a:p>
            <a:pPr lvl="1"/>
            <a:r>
              <a:rPr lang="en-IN" sz="1600" b="0" dirty="0"/>
              <a:t>Upper limit = 10.78 s</a:t>
            </a:r>
          </a:p>
          <a:p>
            <a:r>
              <a:rPr lang="en-US" sz="1600" b="0" dirty="0"/>
              <a:t>Remove gaps greater than 10.78 s, N = 2655</a:t>
            </a:r>
          </a:p>
          <a:p>
            <a:pPr lvl="1"/>
            <a:r>
              <a:rPr lang="en-US" sz="1600" b="0" dirty="0"/>
              <a:t>Accepted Gaps = 480</a:t>
            </a:r>
          </a:p>
          <a:p>
            <a:pPr lvl="1"/>
            <a:r>
              <a:rPr lang="en-US" sz="1600" b="0" dirty="0"/>
              <a:t>Rejected Gaps = 2175</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61</a:t>
            </a:fld>
            <a:endParaRPr lang="en-US" altLang="en-US"/>
          </a:p>
        </p:txBody>
      </p:sp>
      <p:pic>
        <p:nvPicPr>
          <p:cNvPr id="8" name="Picture 7" descr="A screenshot of a video game&#10;&#10;Description automatically generated">
            <a:extLst>
              <a:ext uri="{FF2B5EF4-FFF2-40B4-BE49-F238E27FC236}">
                <a16:creationId xmlns:a16="http://schemas.microsoft.com/office/drawing/2014/main" id="{F32460D6-43BE-49F6-B30D-E8519CAB2AE5}"/>
              </a:ext>
            </a:extLst>
          </p:cNvPr>
          <p:cNvPicPr>
            <a:picLocks noChangeAspect="1"/>
          </p:cNvPicPr>
          <p:nvPr/>
        </p:nvPicPr>
        <p:blipFill>
          <a:blip r:embed="rId2"/>
          <a:stretch>
            <a:fillRect/>
          </a:stretch>
        </p:blipFill>
        <p:spPr>
          <a:xfrm>
            <a:off x="6445859" y="2509900"/>
            <a:ext cx="5007410" cy="3755557"/>
          </a:xfrm>
          <a:prstGeom prst="rect">
            <a:avLst/>
          </a:prstGeom>
        </p:spPr>
      </p:pic>
    </p:spTree>
    <p:extLst>
      <p:ext uri="{BB962C8B-B14F-4D97-AF65-F5344CB8AC3E}">
        <p14:creationId xmlns:p14="http://schemas.microsoft.com/office/powerpoint/2010/main" val="1480026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62</a:t>
            </a:fld>
            <a:endParaRPr lang="en-US" altLang="en-US"/>
          </a:p>
        </p:txBody>
      </p:sp>
    </p:spTree>
    <p:extLst>
      <p:ext uri="{BB962C8B-B14F-4D97-AF65-F5344CB8AC3E}">
        <p14:creationId xmlns:p14="http://schemas.microsoft.com/office/powerpoint/2010/main" val="83011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323885312"/>
              </p:ext>
            </p:extLst>
          </p:nvPr>
        </p:nvGraphicFramePr>
        <p:xfrm>
          <a:off x="532435" y="1797245"/>
          <a:ext cx="6652136" cy="43332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63</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154984"/>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2185</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1746</a:t>
            </a:r>
          </a:p>
        </p:txBody>
      </p:sp>
    </p:spTree>
    <p:extLst>
      <p:ext uri="{BB962C8B-B14F-4D97-AF65-F5344CB8AC3E}">
        <p14:creationId xmlns:p14="http://schemas.microsoft.com/office/powerpoint/2010/main" val="1106205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502321170"/>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956736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822162930"/>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387113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20328947"/>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3260717"/>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2206314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p>
          <a:p>
            <a:r>
              <a:rPr lang="en-IN" dirty="0"/>
              <a:t>Cross-validation results</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724964298"/>
              </p:ext>
            </p:extLst>
          </p:nvPr>
        </p:nvGraphicFramePr>
        <p:xfrm>
          <a:off x="662473" y="2142284"/>
          <a:ext cx="10473399" cy="4082040"/>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Removed Feature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510255">
                <a:tc>
                  <a:txBody>
                    <a:bodyPr/>
                    <a:lstStyle/>
                    <a:p>
                      <a:pPr algn="ctr" fontAlgn="b"/>
                      <a:r>
                        <a:rPr lang="en-IN" sz="1800" b="0" i="0" u="none" strike="noStrike" dirty="0" err="1">
                          <a:solidFill>
                            <a:srgbClr val="000000"/>
                          </a:solidFill>
                          <a:effectLst/>
                          <a:latin typeface="+mn-lt"/>
                        </a:rPr>
                        <a:t>Veh</a:t>
                      </a:r>
                      <a:r>
                        <a:rPr lang="en-IN" sz="1800" b="0" i="0" u="none" strike="noStrike" dirty="0">
                          <a:solidFill>
                            <a:srgbClr val="000000"/>
                          </a:solidFill>
                          <a:effectLst/>
                          <a:latin typeface="+mn-lt"/>
                        </a:rPr>
                        <a:t>-Ped distance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070103"/>
                  </a:ext>
                </a:extLst>
              </a:tr>
              <a:tr h="510255">
                <a:tc>
                  <a:txBody>
                    <a:bodyPr/>
                    <a:lstStyle/>
                    <a:p>
                      <a:pPr algn="ctr" fontAlgn="b"/>
                      <a:r>
                        <a:rPr lang="en-IN" sz="1800" b="0" i="0" u="none" strike="noStrike" dirty="0">
                          <a:solidFill>
                            <a:srgbClr val="000000"/>
                          </a:solidFill>
                          <a:effectLst/>
                          <a:latin typeface="+mn-lt"/>
                        </a:rPr>
                        <a:t>DT Curb</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4570679"/>
                  </a:ext>
                </a:extLst>
              </a:tr>
              <a:tr h="510255">
                <a:tc>
                  <a:txBody>
                    <a:bodyPr/>
                    <a:lstStyle/>
                    <a:p>
                      <a:pPr algn="ctr" fontAlgn="b"/>
                      <a:r>
                        <a:rPr lang="en-IN" sz="1800" b="0" i="0" u="none" strike="noStrike" dirty="0">
                          <a:solidFill>
                            <a:srgbClr val="000000"/>
                          </a:solidFill>
                          <a:effectLst/>
                          <a:latin typeface="+mn-lt"/>
                        </a:rPr>
                        <a:t>DT Crosswalk</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5336630"/>
                  </a:ext>
                </a:extLst>
              </a:tr>
              <a:tr h="510255">
                <a:tc>
                  <a:txBody>
                    <a:bodyPr/>
                    <a:lstStyle/>
                    <a:p>
                      <a:pPr algn="ctr" fontAlgn="b"/>
                      <a:r>
                        <a:rPr lang="en-IN" sz="1800" b="0" i="0" u="none" strike="noStrike" dirty="0">
                          <a:solidFill>
                            <a:srgbClr val="000000"/>
                          </a:solidFill>
                          <a:effectLst/>
                          <a:latin typeface="+mn-lt"/>
                        </a:rPr>
                        <a:t>Vehicle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370727"/>
                  </a:ext>
                </a:extLst>
              </a:tr>
              <a:tr h="510255">
                <a:tc>
                  <a:txBody>
                    <a:bodyPr/>
                    <a:lstStyle/>
                    <a:p>
                      <a:pPr algn="ctr" fontAlgn="b"/>
                      <a:r>
                        <a:rPr lang="en-IN" sz="1800" b="0" i="0" u="none" strike="noStrike" dirty="0">
                          <a:solidFill>
                            <a:srgbClr val="000000"/>
                          </a:solidFill>
                          <a:effectLst/>
                          <a:latin typeface="+mn-lt"/>
                        </a:rPr>
                        <a:t>Pedestrian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9624405"/>
                  </a:ext>
                </a:extLst>
              </a:tr>
              <a:tr h="510255">
                <a:tc>
                  <a:txBody>
                    <a:bodyPr/>
                    <a:lstStyle/>
                    <a:p>
                      <a:pPr algn="ctr" fontAlgn="b"/>
                      <a:r>
                        <a:rPr lang="en-IN" sz="1800" b="0" i="0" u="none" strike="noStrike" dirty="0">
                          <a:solidFill>
                            <a:srgbClr val="000000"/>
                          </a:solidFill>
                          <a:effectLst/>
                          <a:latin typeface="+mn-lt"/>
                        </a:rPr>
                        <a:t>Cumulative Wait</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3347797"/>
                  </a:ext>
                </a:extLst>
              </a:tr>
              <a:tr h="510255">
                <a:tc>
                  <a:txBody>
                    <a:bodyPr/>
                    <a:lstStyle/>
                    <a:p>
                      <a:pPr algn="ctr" fontAlgn="b"/>
                      <a:r>
                        <a:rPr lang="en-IN" sz="1800" b="0" i="0" u="none" strike="noStrike" dirty="0">
                          <a:solidFill>
                            <a:srgbClr val="000000"/>
                          </a:solidFill>
                          <a:effectLst/>
                          <a:latin typeface="+mn-lt"/>
                        </a:rPr>
                        <a:t>Pedestrian Gaze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0311587"/>
                  </a:ext>
                </a:extLst>
              </a:tr>
            </a:tbl>
          </a:graphicData>
        </a:graphic>
      </p:graphicFrame>
    </p:spTree>
    <p:extLst>
      <p:ext uri="{BB962C8B-B14F-4D97-AF65-F5344CB8AC3E}">
        <p14:creationId xmlns:p14="http://schemas.microsoft.com/office/powerpoint/2010/main" val="1958326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C620-DE35-4E48-B902-4AAA80F828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F6DAC-8753-4E37-92D8-5246E9E1D0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DCADAA-D7DF-40B8-A36D-B9E11CF2DA46}"/>
              </a:ext>
            </a:extLst>
          </p:cNvPr>
          <p:cNvSpPr>
            <a:spLocks noGrp="1"/>
          </p:cNvSpPr>
          <p:nvPr>
            <p:ph type="sldNum" sz="quarter" idx="12"/>
          </p:nvPr>
        </p:nvSpPr>
        <p:spPr/>
        <p:txBody>
          <a:bodyPr/>
          <a:lstStyle/>
          <a:p>
            <a:fld id="{4CA3CF94-37B0-4BC7-9FC8-223A9539BF73}" type="slidenum">
              <a:rPr lang="en-US" altLang="en-US" smtClean="0"/>
              <a:pPr/>
              <a:t>68</a:t>
            </a:fld>
            <a:endParaRPr lang="en-US" altLang="en-US"/>
          </a:p>
        </p:txBody>
      </p:sp>
    </p:spTree>
    <p:extLst>
      <p:ext uri="{BB962C8B-B14F-4D97-AF65-F5344CB8AC3E}">
        <p14:creationId xmlns:p14="http://schemas.microsoft.com/office/powerpoint/2010/main" val="1615223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E577-72A4-43BB-9FC9-C00D8C32A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3FCA9-69DB-4B5D-BA00-559350DB3E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44B6CE5-DEB2-414D-9222-AC7B017D64CD}"/>
              </a:ext>
            </a:extLst>
          </p:cNvPr>
          <p:cNvSpPr>
            <a:spLocks noGrp="1"/>
          </p:cNvSpPr>
          <p:nvPr>
            <p:ph type="sldNum" sz="quarter" idx="12"/>
          </p:nvPr>
        </p:nvSpPr>
        <p:spPr/>
        <p:txBody>
          <a:bodyPr/>
          <a:lstStyle/>
          <a:p>
            <a:fld id="{4CA3CF94-37B0-4BC7-9FC8-223A9539BF73}" type="slidenum">
              <a:rPr lang="en-US" altLang="en-US" smtClean="0"/>
              <a:pPr/>
              <a:t>69</a:t>
            </a:fld>
            <a:endParaRPr lang="en-US" altLang="en-US"/>
          </a:p>
        </p:txBody>
      </p:sp>
    </p:spTree>
    <p:extLst>
      <p:ext uri="{BB962C8B-B14F-4D97-AF65-F5344CB8AC3E}">
        <p14:creationId xmlns:p14="http://schemas.microsoft.com/office/powerpoint/2010/main" val="6570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7</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441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8</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
        <p:nvSpPr>
          <p:cNvPr id="2" name="Rounded Rectangle 1"/>
          <p:cNvSpPr/>
          <p:nvPr/>
        </p:nvSpPr>
        <p:spPr bwMode="auto">
          <a:xfrm>
            <a:off x="4478214" y="4167554"/>
            <a:ext cx="2637693" cy="150055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ＭＳ Ｐゴシック" charset="0"/>
              </a:rPr>
              <a:t>Change the dynamics – Cartesian</a:t>
            </a:r>
            <a:r>
              <a:rPr kumimoji="0" lang="en-US" sz="2400" b="0" i="0" u="none" strike="noStrike" cap="none" normalizeH="0" dirty="0">
                <a:ln>
                  <a:noFill/>
                </a:ln>
                <a:solidFill>
                  <a:srgbClr val="000000"/>
                </a:solidFill>
                <a:effectLst/>
                <a:latin typeface="Times" charset="0"/>
                <a:ea typeface="ＭＳ Ｐゴシック" charset="0"/>
              </a:rPr>
              <a:t> velocity</a:t>
            </a:r>
            <a:endParaRPr kumimoji="0" lang="en-US" sz="24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0823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9</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777880" y="3456039"/>
            <a:ext cx="2157467"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History of discrete states, continuous states and features</a:t>
            </a:r>
          </a:p>
        </p:txBody>
      </p:sp>
      <p:sp>
        <p:nvSpPr>
          <p:cNvPr id="25" name="Right Arrow 20 2">
            <a:extLst>
              <a:ext uri="{FF2B5EF4-FFF2-40B4-BE49-F238E27FC236}">
                <a16:creationId xmlns:a16="http://schemas.microsoft.com/office/drawing/2014/main" id="{D6E5F585-591F-4C1F-98CE-346D9E91CFDB}"/>
              </a:ext>
            </a:extLst>
          </p:cNvPr>
          <p:cNvSpPr/>
          <p:nvPr/>
        </p:nvSpPr>
        <p:spPr>
          <a:xfrm>
            <a:off x="3070778"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9383258" y="3488170"/>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7472202"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1365135" y="2956480"/>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879155" y="2926328"/>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542825" y="2651692"/>
            <a:ext cx="11215212"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6615255" y="3624093"/>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7" name="Rectangle 16">
            <a:extLst>
              <a:ext uri="{FF2B5EF4-FFF2-40B4-BE49-F238E27FC236}">
                <a16:creationId xmlns:a16="http://schemas.microsoft.com/office/drawing/2014/main" id="{807FF288-CE26-4001-BC38-4DEE44FEADAD}"/>
              </a:ext>
            </a:extLst>
          </p:cNvPr>
          <p:cNvSpPr/>
          <p:nvPr/>
        </p:nvSpPr>
        <p:spPr>
          <a:xfrm>
            <a:off x="3842589" y="3637943"/>
            <a:ext cx="1607875" cy="97038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Mean of observations</a:t>
            </a:r>
          </a:p>
        </p:txBody>
      </p:sp>
      <p:sp>
        <p:nvSpPr>
          <p:cNvPr id="18" name="Right Arrow 20 2">
            <a:extLst>
              <a:ext uri="{FF2B5EF4-FFF2-40B4-BE49-F238E27FC236}">
                <a16:creationId xmlns:a16="http://schemas.microsoft.com/office/drawing/2014/main" id="{E48937FE-B2DF-476F-A2F9-B0803FA7F2C3}"/>
              </a:ext>
            </a:extLst>
          </p:cNvPr>
          <p:cNvSpPr/>
          <p:nvPr/>
        </p:nvSpPr>
        <p:spPr>
          <a:xfrm>
            <a:off x="5753164" y="4006003"/>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20 2">
            <a:extLst>
              <a:ext uri="{FF2B5EF4-FFF2-40B4-BE49-F238E27FC236}">
                <a16:creationId xmlns:a16="http://schemas.microsoft.com/office/drawing/2014/main" id="{A7D9AB7A-88F4-4F90-8D6C-1956FA503E50}"/>
              </a:ext>
            </a:extLst>
          </p:cNvPr>
          <p:cNvSpPr/>
          <p:nvPr/>
        </p:nvSpPr>
        <p:spPr>
          <a:xfrm>
            <a:off x="8571969" y="40013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34B2B24-5C80-46C8-88D4-880390478C0B}"/>
              </a:ext>
            </a:extLst>
          </p:cNvPr>
          <p:cNvSpPr/>
          <p:nvPr/>
        </p:nvSpPr>
        <p:spPr bwMode="auto">
          <a:xfrm>
            <a:off x="3693360" y="3182336"/>
            <a:ext cx="1875603" cy="1872343"/>
          </a:xfrm>
          <a:prstGeom prst="roundRect">
            <a:avLst/>
          </a:prstGeom>
          <a:no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2524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95.426"/>
  <p:tag name="ORIGINALWIDTH" val="3400.825"/>
  <p:tag name="LATEXADDIN" val="\documentclass{article}&#10;\usepackage{amsmath}&#10;\usepackage{amsfonts}&#10;\pagestyle{empty}&#10;\begin{document}&#10;&#10;\noindent&#10;&#10;\begin{itemize}&#10;\item Continuous state: $X = \{x,y,v,\theta\} \in \mathbb{R}^4$&#10;\item Discrete state (Action): $q_i,\quad i=1,2,3,4$&#10;%\item Acceleration input: $u = \{a_t,a_n\}$&#10;\item Features: $F$&#10;%\item Feature Sets for each action: $F_i \subseteq F$, \quad i=1,2,3,4&#10;\item Motion model: $g_1$ - moving, $g_2$ - standing &#10;\item Discrete State Evolution, T:\\&#10; $\tau_i = \{p(q_i|q_j),c_i,r_i\}$&#10;&#10;\item Transition Probabilities: $p(q_{i_k+1}|q_{j_k},X_{k},F)$\\&#10;shortened as $p(q_i|q_j), \quad i,j=1,2,3,4$&#10;&#10;\item Guard regions: \\&#10;$c_i = (x,y,v,\theta)  \in \mathbb{R}^4$&#10;&#10;%\item Input model: $f_i,\quad i=1,2,3,4$&#10;&#10;\item Reset: \\&#10;$r_i$; continuous state (velocity, heading) reset based on target \\&#10;location for each state &#10;&#10;&#10;&#10;&#10;%\item Observation history: T time steps&#10;&#10;&#10;&#10;&#10;\end{itemize}&#10;&#10;&#10;\end{document}"/>
  <p:tag name="IGUANATEXSIZE" val="25"/>
  <p:tag name="IGUANATEXCURSOR" val="790"/>
  <p:tag name="TRANSPARENCY" val="True"/>
  <p:tag name="FILENAME" val=""/>
  <p:tag name="LATEXENGINEID" val="0"/>
  <p:tag name="TEMPFOLDER" val="c:\temp\"/>
  <p:tag name="LATEXFORMHEIGHT" val="373.2"/>
  <p:tag name="LATEXFORMWIDTH" val="399.6"/>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4)$&#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12.4484"/>
  <p:tag name="ORIGINALWIDTH" val="1247.844"/>
  <p:tag name="LATEXADDIN" val="\documentclass{article}&#10;\usepackage{amsmath}&#10;\usepackage{amsfonts}&#10;\pagestyle{empty}&#10;\begin{document}&#10;&#10;&#10;\noindent&#10;&#10;PHA tuple:\\&#10;&#10;$&lt;X,q,F,g,T,X_0,q_0&gt;$&#10;&#10;&#10;\end{document}"/>
  <p:tag name="IGUANATEXSIZE" val="25"/>
  <p:tag name="IGUANATEXCURSOR" val="150"/>
  <p:tag name="TRANSPARENCY" val="True"/>
  <p:tag name="FILENAME" val=""/>
  <p:tag name="LATEXENGINEID" val="0"/>
  <p:tag name="TEMPFOLDER" val="c:\temp\"/>
  <p:tag name="LATEXFORMHEIGHT" val="399.6"/>
  <p:tag name="LATEXFORMWIDTH" val="399.6"/>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16810</TotalTime>
  <Words>3424</Words>
  <Application>Microsoft Office PowerPoint</Application>
  <PresentationFormat>Widescreen</PresentationFormat>
  <Paragraphs>636</Paragraphs>
  <Slides>69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Helvetica</vt:lpstr>
      <vt:lpstr>Times</vt:lpstr>
      <vt:lpstr>Times New Roman</vt:lpstr>
      <vt:lpstr>1_Blank Presentation</vt:lpstr>
      <vt:lpstr>Automated Vehicle Interaction with Pedestrians</vt:lpstr>
      <vt:lpstr>Motivation</vt:lpstr>
      <vt:lpstr>Related Work</vt:lpstr>
      <vt:lpstr>Research Questions</vt:lpstr>
      <vt:lpstr>Hybrid Framework – Probabilistic Hybrid Automata</vt:lpstr>
      <vt:lpstr>Hybrid Framework – Current Focus</vt:lpstr>
      <vt:lpstr>Proposed model – short term dynamics with Noise</vt:lpstr>
      <vt:lpstr>Proposed model – short term dynamics with Noise</vt:lpstr>
      <vt:lpstr>Proposed prediction model – long term dynamics</vt:lpstr>
      <vt:lpstr>Proposed prediction model – long term dynamics</vt:lpstr>
      <vt:lpstr>Classifier variants</vt:lpstr>
      <vt:lpstr>Pedestrian Features/Observations</vt:lpstr>
      <vt:lpstr>Vehicle Features/Observations</vt:lpstr>
      <vt:lpstr>Summary Statistics of entire observation interval</vt:lpstr>
      <vt:lpstr>Interval Format - 1</vt:lpstr>
      <vt:lpstr>Input for training the Cross from Wait decision logistic regression models</vt:lpstr>
      <vt:lpstr>Results – Cross from Wait decision</vt:lpstr>
      <vt:lpstr>Approaches in Literature</vt:lpstr>
      <vt:lpstr>Currently trying: Interval Format - 2</vt:lpstr>
      <vt:lpstr>Currently trying: Interval Format - 3</vt:lpstr>
      <vt:lpstr>Currently trying: Data format</vt:lpstr>
      <vt:lpstr>References</vt:lpstr>
      <vt:lpstr>Results - Approach to Cross/Wait classifier</vt:lpstr>
      <vt:lpstr>Results - Approach to Cross/Wait classifier</vt:lpstr>
      <vt:lpstr>Results – Pedestrian Behavior</vt:lpstr>
      <vt:lpstr>Results – Pedestrian Behavior</vt:lpstr>
      <vt:lpstr>Results – Pedestrian Behavior</vt:lpstr>
      <vt:lpstr>Results – Pedestrian Behavior</vt:lpstr>
      <vt:lpstr>Results – Pedestrian Behavior (Learning)</vt:lpstr>
      <vt:lpstr>Results – Pedestrian Behavior (Learning)</vt:lpstr>
      <vt:lpstr>Results – Pedestrian Behavior (Learning)</vt:lpstr>
      <vt:lpstr>Results - Transition</vt:lpstr>
      <vt:lpstr>SVM</vt:lpstr>
      <vt:lpstr>SVM – Medium Gaussian</vt:lpstr>
      <vt:lpstr>Logistic Regression</vt:lpstr>
      <vt:lpstr>Feature Selection - Normalized</vt:lpstr>
      <vt:lpstr>Feature Selection</vt:lpstr>
      <vt:lpstr>Ensemble</vt:lpstr>
      <vt:lpstr>Ensemble</vt:lpstr>
      <vt:lpstr>SVM – Fine Gaussian</vt:lpstr>
      <vt:lpstr>Ensemble</vt:lpstr>
      <vt:lpstr>SVM</vt:lpstr>
      <vt:lpstr>SVM</vt:lpstr>
      <vt:lpstr>Ensemble</vt:lpstr>
      <vt:lpstr>Ensemble</vt:lpstr>
      <vt:lpstr>Ensemble</vt:lpstr>
      <vt:lpstr>SVM – Fine Gaussian</vt:lpstr>
      <vt:lpstr>SVM – Fine Gaussian</vt:lpstr>
      <vt:lpstr>PowerPoint Presentation</vt:lpstr>
      <vt:lpstr>PowerPoint Presentation</vt:lpstr>
      <vt:lpstr>Behavior measures definitions</vt:lpstr>
      <vt:lpstr>Behavior measures - descriptives</vt:lpstr>
      <vt:lpstr>Behavior measures - histograms</vt:lpstr>
      <vt:lpstr>Waiting time outliers</vt:lpstr>
      <vt:lpstr>H-PED Model</vt:lpstr>
      <vt:lpstr>Motivation</vt:lpstr>
      <vt:lpstr>Related Work</vt:lpstr>
      <vt:lpstr>Research Questions</vt:lpstr>
      <vt:lpstr>Methodology</vt:lpstr>
      <vt:lpstr>Methodology</vt:lpstr>
      <vt:lpstr>Results: Gap parameter Distribution</vt:lpstr>
      <vt:lpstr>Results: Gap Distribution</vt:lpstr>
      <vt:lpstr>Results: SVM Gap Acceptance</vt:lpstr>
      <vt:lpstr>Results: SVM Gap Acceptance</vt:lpstr>
      <vt:lpstr>Results: SVM Gap Acceptance</vt:lpstr>
      <vt:lpstr>Results: SVM Gap Acceptance</vt:lpstr>
      <vt:lpstr>Results: SVM Gap Acceptance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Control-Oriented Modeling of Fused Deposition Modeling Processes</dc:title>
  <dc:creator>Jayaraman, Suresh Kumaar</dc:creator>
  <cp:lastModifiedBy>Jayaraman, Suresh Kumaar</cp:lastModifiedBy>
  <cp:revision>868</cp:revision>
  <dcterms:modified xsi:type="dcterms:W3CDTF">2020-09-01T16:25:10Z</dcterms:modified>
</cp:coreProperties>
</file>