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86"/>
  </p:notesMasterIdLst>
  <p:handoutMasterIdLst>
    <p:handoutMasterId r:id="rId87"/>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504" r:id="rId69"/>
    <p:sldId id="499" r:id="rId70"/>
    <p:sldId id="500" r:id="rId71"/>
    <p:sldId id="501" r:id="rId72"/>
    <p:sldId id="491" r:id="rId73"/>
    <p:sldId id="493" r:id="rId74"/>
    <p:sldId id="492" r:id="rId75"/>
    <p:sldId id="494" r:id="rId76"/>
    <p:sldId id="495" r:id="rId77"/>
    <p:sldId id="505" r:id="rId78"/>
    <p:sldId id="506" r:id="rId79"/>
    <p:sldId id="507" r:id="rId80"/>
    <p:sldId id="508" r:id="rId81"/>
    <p:sldId id="509" r:id="rId82"/>
    <p:sldId id="510" r:id="rId83"/>
    <p:sldId id="477" r:id="rId84"/>
    <p:sldId id="478" r:id="rId85"/>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 id="504"/>
            <p14:sldId id="499"/>
            <p14:sldId id="500"/>
            <p14:sldId id="501"/>
            <p14:sldId id="491"/>
            <p14:sldId id="493"/>
            <p14:sldId id="492"/>
            <p14:sldId id="494"/>
            <p14:sldId id="495"/>
            <p14:sldId id="505"/>
            <p14:sldId id="506"/>
            <p14:sldId id="507"/>
            <p14:sldId id="508"/>
            <p14:sldId id="509"/>
            <p14:sldId id="510"/>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2" autoAdjust="0"/>
    <p:restoredTop sz="95508" autoAdjust="0"/>
  </p:normalViewPr>
  <p:slideViewPr>
    <p:cSldViewPr snapToGrid="0">
      <p:cViewPr varScale="1">
        <p:scale>
          <a:sx n="46" d="100"/>
          <a:sy n="46" d="100"/>
        </p:scale>
        <p:origin x="62" y="840"/>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9/12/2020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9/11/2020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0" Type="http://schemas.openxmlformats.org/officeDocument/2006/relationships/tags" Target="../tags/tag20.xml"/><Relationship Id="rId41"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2805</a:t>
            </a:r>
          </a:p>
          <a:p>
            <a:r>
              <a:rPr lang="en-IN" sz="1600" b="0" dirty="0"/>
              <a:t>Boxplot (Refer Figure)</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893647"/>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r>
              <a:rPr lang="en-IN" dirty="0"/>
              <a:t>Total gaps,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 (Trial 2)</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2938</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2812</a:t>
            </a:r>
          </a:p>
          <a:p>
            <a:r>
              <a:rPr lang="en-IN" sz="1600" b="0" dirty="0"/>
              <a:t>Boxplot (Refer Figure)</a:t>
            </a:r>
          </a:p>
          <a:p>
            <a:pPr lvl="1"/>
            <a:r>
              <a:rPr lang="en-IN" sz="1600" b="0" dirty="0"/>
              <a:t>Lower limit = 0</a:t>
            </a:r>
          </a:p>
          <a:p>
            <a:pPr lvl="1"/>
            <a:r>
              <a:rPr lang="en-IN" sz="1600" b="0" dirty="0"/>
              <a:t>Upper limit = 10.84 s</a:t>
            </a:r>
          </a:p>
          <a:p>
            <a:r>
              <a:rPr lang="en-US" sz="1600" b="0" dirty="0"/>
              <a:t>Remove gaps greater than 10.78 s, N = 2658</a:t>
            </a:r>
          </a:p>
          <a:p>
            <a:pPr lvl="1"/>
            <a:r>
              <a:rPr lang="en-US" sz="1600" b="0" dirty="0"/>
              <a:t>Accepted Gaps = 480</a:t>
            </a:r>
          </a:p>
          <a:p>
            <a:pPr lvl="1"/>
            <a:r>
              <a:rPr lang="en-US" sz="1600" b="0" dirty="0"/>
              <a:t>Rejected Gaps = 2178</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pic>
        <p:nvPicPr>
          <p:cNvPr id="8" name="Picture 7">
            <a:extLst>
              <a:ext uri="{FF2B5EF4-FFF2-40B4-BE49-F238E27FC236}">
                <a16:creationId xmlns:a16="http://schemas.microsoft.com/office/drawing/2014/main" id="{F32460D6-43BE-49F6-B30D-E8519CAB2AE5}"/>
              </a:ext>
            </a:extLst>
          </p:cNvPr>
          <p:cNvPicPr>
            <a:picLocks noChangeAspect="1"/>
          </p:cNvPicPr>
          <p:nvPr/>
        </p:nvPicPr>
        <p:blipFill>
          <a:blip r:embed="rId2"/>
          <a:srcRect/>
          <a:stretch/>
        </p:blipFill>
        <p:spPr>
          <a:xfrm>
            <a:off x="6445859" y="2509900"/>
            <a:ext cx="5007409" cy="3755557"/>
          </a:xfrm>
          <a:prstGeom prst="rect">
            <a:avLst/>
          </a:prstGeom>
        </p:spPr>
      </p:pic>
    </p:spTree>
    <p:extLst>
      <p:ext uri="{BB962C8B-B14F-4D97-AF65-F5344CB8AC3E}">
        <p14:creationId xmlns:p14="http://schemas.microsoft.com/office/powerpoint/2010/main" val="468730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2)</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086229076"/>
              </p:ext>
            </p:extLst>
          </p:nvPr>
        </p:nvGraphicFramePr>
        <p:xfrm>
          <a:off x="532435" y="1797245"/>
          <a:ext cx="6652136" cy="491236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2178</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1740</a:t>
            </a:r>
          </a:p>
        </p:txBody>
      </p:sp>
    </p:spTree>
    <p:extLst>
      <p:ext uri="{BB962C8B-B14F-4D97-AF65-F5344CB8AC3E}">
        <p14:creationId xmlns:p14="http://schemas.microsoft.com/office/powerpoint/2010/main" val="5297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08109683"/>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(Quadratic)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No Lane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681448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36198272"/>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280639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descr="A screenshot of a video game&#10;&#10;Description automatically generated">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826" r="7185" b="5618"/>
          <a:stretch/>
        </p:blipFill>
        <p:spPr>
          <a:xfrm>
            <a:off x="3116424" y="1328370"/>
            <a:ext cx="8892074" cy="4930016"/>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72</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Total, N = 6009</a:t>
            </a:r>
          </a:p>
          <a:p>
            <a:pPr marL="342900" indent="-342900">
              <a:buFont typeface="Arial" panose="020B0604020202020204" pitchFamily="34" charset="0"/>
              <a:buChar char="•"/>
            </a:pPr>
            <a:r>
              <a:rPr lang="en-IN" sz="1600" dirty="0">
                <a:latin typeface="+mn-lt"/>
              </a:rPr>
              <a:t>w/ Intent, N = 4925</a:t>
            </a:r>
          </a:p>
          <a:p>
            <a:pPr marL="342900" indent="-342900">
              <a:buFont typeface="Arial" panose="020B0604020202020204" pitchFamily="34" charset="0"/>
              <a:buChar char="•"/>
            </a:pPr>
            <a:r>
              <a:rPr lang="en-IN" sz="1600" dirty="0">
                <a:latin typeface="+mn-lt"/>
              </a:rPr>
              <a:t>w/o intent, N = 1084</a:t>
            </a:r>
            <a:endParaRPr lang="en-US" sz="1600" dirty="0">
              <a:latin typeface="+mn-lt"/>
            </a:endParaRPr>
          </a:p>
        </p:txBody>
      </p:sp>
    </p:spTree>
    <p:extLst>
      <p:ext uri="{BB962C8B-B14F-4D97-AF65-F5344CB8AC3E}">
        <p14:creationId xmlns:p14="http://schemas.microsoft.com/office/powerpoint/2010/main" val="1113958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10044" r="8348" b="6530"/>
          <a:stretch/>
        </p:blipFill>
        <p:spPr>
          <a:xfrm>
            <a:off x="3611658" y="1436914"/>
            <a:ext cx="8091948" cy="4518240"/>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73</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 crossing intent data</a:t>
            </a:r>
            <a:endParaRPr lang="en-US" sz="1600" dirty="0">
              <a:latin typeface="+mn-lt"/>
            </a:endParaRPr>
          </a:p>
        </p:txBody>
      </p:sp>
    </p:spTree>
    <p:extLst>
      <p:ext uri="{BB962C8B-B14F-4D97-AF65-F5344CB8AC3E}">
        <p14:creationId xmlns:p14="http://schemas.microsoft.com/office/powerpoint/2010/main" val="35114213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735" t="3546" r="8109" b="5728"/>
          <a:stretch/>
        </p:blipFill>
        <p:spPr>
          <a:xfrm>
            <a:off x="3021723" y="1436914"/>
            <a:ext cx="8681883" cy="4673961"/>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74</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without crossing intent</a:t>
            </a:r>
            <a:endParaRPr lang="en-US" sz="1600" dirty="0">
              <a:latin typeface="+mn-lt"/>
            </a:endParaRPr>
          </a:p>
        </p:txBody>
      </p:sp>
    </p:spTree>
    <p:extLst>
      <p:ext uri="{BB962C8B-B14F-4D97-AF65-F5344CB8AC3E}">
        <p14:creationId xmlns:p14="http://schemas.microsoft.com/office/powerpoint/2010/main" val="3103152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701732002"/>
              </p:ext>
            </p:extLst>
          </p:nvPr>
        </p:nvGraphicFramePr>
        <p:xfrm>
          <a:off x="532435" y="1797245"/>
          <a:ext cx="6652136" cy="45415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75</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2308324"/>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endParaRPr lang="en-IN" dirty="0"/>
          </a:p>
          <a:p>
            <a:endParaRPr lang="en-IN" dirty="0"/>
          </a:p>
          <a:p>
            <a:pPr marL="342900" indent="-342900">
              <a:buFont typeface="Arial" panose="020B0604020202020204" pitchFamily="34" charset="0"/>
              <a:buChar char="•"/>
            </a:pPr>
            <a:r>
              <a:rPr lang="en-IN" dirty="0"/>
              <a:t>80% training</a:t>
            </a:r>
          </a:p>
        </p:txBody>
      </p:sp>
    </p:spTree>
    <p:extLst>
      <p:ext uri="{BB962C8B-B14F-4D97-AF65-F5344CB8AC3E}">
        <p14:creationId xmlns:p14="http://schemas.microsoft.com/office/powerpoint/2010/main" val="3268323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53218652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932772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4249182239"/>
              </p:ext>
            </p:extLst>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77</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12031</a:t>
            </a:r>
          </a:p>
          <a:p>
            <a:pPr marL="342900" indent="-342900">
              <a:buFont typeface="Arial" panose="020B0604020202020204" pitchFamily="34" charset="0"/>
              <a:buChar char="•"/>
            </a:pPr>
            <a:r>
              <a:rPr lang="en-IN" dirty="0"/>
              <a:t>W/O Cross Intent, n = 2713</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9630</a:t>
            </a:r>
          </a:p>
          <a:p>
            <a:pPr marL="800100" lvl="1" indent="-342900">
              <a:buFont typeface="Arial" panose="020B0604020202020204" pitchFamily="34" charset="0"/>
              <a:buChar char="•"/>
            </a:pPr>
            <a:r>
              <a:rPr lang="en-US" dirty="0"/>
              <a:t>Rejected Gaps, n = 2165</a:t>
            </a:r>
          </a:p>
        </p:txBody>
      </p:sp>
    </p:spTree>
    <p:extLst>
      <p:ext uri="{BB962C8B-B14F-4D97-AF65-F5344CB8AC3E}">
        <p14:creationId xmlns:p14="http://schemas.microsoft.com/office/powerpoint/2010/main" val="18561602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78</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281923846"/>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3225464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79</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err="1"/>
              <a:t>BootStrapped</a:t>
            </a:r>
            <a:r>
              <a:rPr lang="en-IN" dirty="0"/>
              <a:t> X 1, Cross Intent = 9630, W/O Cross Intent = 2 X 2165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003737473"/>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- 5-fold Cross validation</a:t>
            </a:r>
          </a:p>
          <a:p>
            <a:r>
              <a:rPr lang="en-US" sz="1600" dirty="0">
                <a:latin typeface="+mn-lt"/>
              </a:rPr>
              <a:t>TS – 20% test set</a:t>
            </a:r>
          </a:p>
        </p:txBody>
      </p:sp>
    </p:spTree>
    <p:extLst>
      <p:ext uri="{BB962C8B-B14F-4D97-AF65-F5344CB8AC3E}">
        <p14:creationId xmlns:p14="http://schemas.microsoft.com/office/powerpoint/2010/main" val="399904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80</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265891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1076208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0.98/0.27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5765945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82</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5819865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9 features (CV). 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536412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83</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84</a:t>
            </a:fld>
            <a:endParaRPr lang="en-US" altLang="en-US"/>
          </a:p>
        </p:txBody>
      </p:sp>
    </p:spTree>
    <p:extLst>
      <p:ext uri="{BB962C8B-B14F-4D97-AF65-F5344CB8AC3E}">
        <p14:creationId xmlns:p14="http://schemas.microsoft.com/office/powerpoint/2010/main" val="6570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19636</TotalTime>
  <Words>4859</Words>
  <Application>Microsoft Office PowerPoint</Application>
  <PresentationFormat>Widescreen</PresentationFormat>
  <Paragraphs>949</Paragraphs>
  <Slides>84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Results: Gap parameter Distribution (Trial 2)</vt:lpstr>
      <vt:lpstr>Results: SVM Gap Acceptance (Trial 2)</vt:lpstr>
      <vt:lpstr>Results: SVM Gap Acceptance</vt:lpstr>
      <vt:lpstr>Results: SVM Gap Acceptance</vt:lpstr>
      <vt:lpstr>Cross Intent parameter distribution</vt:lpstr>
      <vt:lpstr>Cross Intent parameter distribution</vt:lpstr>
      <vt:lpstr>Cross Intent parameter distribution</vt:lpstr>
      <vt:lpstr>Results: Cross Intent</vt:lpstr>
      <vt:lpstr>Results: SVM Cross Intent</vt:lpstr>
      <vt:lpstr>Results: Cross Intent (Trial 2) w/o ego car</vt:lpstr>
      <vt:lpstr>Results: SVM Cross Intent</vt:lpstr>
      <vt:lpstr>Results: SVM Cross Intent</vt:lpstr>
      <vt:lpstr>Results: Cross Intent (Trial 2) w/ ego car</vt:lpstr>
      <vt:lpstr>Results: SVM Cross Intent</vt:lpstr>
      <vt:lpstr>Results: SVM Cross Intent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Jayaraman, Suresh Kumaar</cp:lastModifiedBy>
  <cp:revision>925</cp:revision>
  <dcterms:modified xsi:type="dcterms:W3CDTF">2020-09-12T10:16:44Z</dcterms:modified>
</cp:coreProperties>
</file>