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8"/>
  </p:notesMasterIdLst>
  <p:handoutMasterIdLst>
    <p:handoutMasterId r:id="rId19"/>
  </p:handoutMasterIdLst>
  <p:sldIdLst>
    <p:sldId id="309" r:id="rId2"/>
    <p:sldId id="681" r:id="rId3"/>
    <p:sldId id="683" r:id="rId4"/>
    <p:sldId id="705" r:id="rId5"/>
    <p:sldId id="706" r:id="rId6"/>
    <p:sldId id="707" r:id="rId7"/>
    <p:sldId id="708" r:id="rId8"/>
    <p:sldId id="709" r:id="rId9"/>
    <p:sldId id="711" r:id="rId10"/>
    <p:sldId id="710" r:id="rId11"/>
    <p:sldId id="712" r:id="rId12"/>
    <p:sldId id="713" r:id="rId13"/>
    <p:sldId id="714" r:id="rId14"/>
    <p:sldId id="715" r:id="rId15"/>
    <p:sldId id="716" r:id="rId16"/>
    <p:sldId id="717" r:id="rId17"/>
  </p:sldIdLst>
  <p:sldSz cx="9144000" cy="6858000" type="screen4x3"/>
  <p:notesSz cx="6881813" cy="9120188"/>
  <p:defaultTextStyle>
    <a:defPPr>
      <a:defRPr lang="en-US"/>
    </a:defPPr>
    <a:lvl1pPr marL="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CA1"/>
    <a:srgbClr val="ECFC97"/>
    <a:srgbClr val="EBF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9042" autoAdjust="0"/>
  </p:normalViewPr>
  <p:slideViewPr>
    <p:cSldViewPr snapToGrid="0">
      <p:cViewPr>
        <p:scale>
          <a:sx n="92" d="100"/>
          <a:sy n="92" d="100"/>
        </p:scale>
        <p:origin x="1598" y="-1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82"/>
    </p:cViewPr>
  </p:sorterViewPr>
  <p:notesViewPr>
    <p:cSldViewPr snapToGrid="0">
      <p:cViewPr varScale="1">
        <p:scale>
          <a:sx n="304" d="100"/>
          <a:sy n="304" d="100"/>
        </p:scale>
        <p:origin x="208" y="25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575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575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5BC45-66ED-47E2-893A-D3BABCDC3A5A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62596"/>
            <a:ext cx="2982119" cy="4575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662596"/>
            <a:ext cx="2982119" cy="4575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4A6EE-3614-47CD-9362-DDC8AEA1C5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40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575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575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F0A6E-7066-444F-9154-C920A97B19B6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9063" y="1139825"/>
            <a:ext cx="4103687" cy="3078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389090"/>
            <a:ext cx="5505450" cy="35910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62596"/>
            <a:ext cx="2982119" cy="4575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662596"/>
            <a:ext cx="2982119" cy="4575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3DCC-7281-48A2-81AB-205AFF0B93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71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307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A73DCC-7281-48A2-81AB-205AFF0B93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29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A73DCC-7281-48A2-81AB-205AFF0B93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0319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A73DCC-7281-48A2-81AB-205AFF0B93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1028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A73DCC-7281-48A2-81AB-205AFF0B93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159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A73DCC-7281-48A2-81AB-205AFF0B93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1643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A73DCC-7281-48A2-81AB-205AFF0B93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4159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A73DCC-7281-48A2-81AB-205AFF0B93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656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64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92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A73DCC-7281-48A2-81AB-205AFF0B93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4545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A73DCC-7281-48A2-81AB-205AFF0B93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6673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A73DCC-7281-48A2-81AB-205AFF0B93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096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A73DCC-7281-48A2-81AB-205AFF0B93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3912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A73DCC-7281-48A2-81AB-205AFF0B93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878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A73DCC-7281-48A2-81AB-205AFF0B93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537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7620000" cy="1219200"/>
          </a:xfrm>
        </p:spPr>
        <p:txBody>
          <a:bodyPr anchor="t" anchorCtr="0"/>
          <a:lstStyle>
            <a:lvl1pPr algn="ctr">
              <a:defRPr sz="2400">
                <a:ln w="9000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latin typeface="Calibri" pitchFamily="34" charset="0"/>
                <a:ea typeface="Tahoma" pitchFamily="34" charset="0"/>
                <a:cs typeface="Calibri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4648200"/>
            <a:ext cx="6096000" cy="914400"/>
          </a:xfrm>
        </p:spPr>
        <p:txBody>
          <a:bodyPr/>
          <a:lstStyle>
            <a:lvl1pPr marL="0" indent="0" algn="r">
              <a:buNone/>
              <a:defRPr sz="1500">
                <a:solidFill>
                  <a:schemeClr val="tx2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1pPr>
            <a:lvl2pPr marL="342875" indent="0" algn="ctr">
              <a:buNone/>
            </a:lvl2pPr>
            <a:lvl3pPr marL="685749" indent="0" algn="ctr">
              <a:buNone/>
            </a:lvl3pPr>
            <a:lvl4pPr marL="1028624" indent="0" algn="ctr">
              <a:buNone/>
            </a:lvl4pPr>
            <a:lvl5pPr marL="1371498" indent="0" algn="ctr">
              <a:buNone/>
            </a:lvl5pPr>
            <a:lvl6pPr marL="1714373" indent="0" algn="ctr">
              <a:buNone/>
            </a:lvl6pPr>
            <a:lvl7pPr marL="2057246" indent="0" algn="ctr">
              <a:buNone/>
            </a:lvl7pPr>
            <a:lvl8pPr marL="2400120" indent="0" algn="ctr">
              <a:buNone/>
            </a:lvl8pPr>
            <a:lvl9pPr marL="2742995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" name="Rectangle 1"/>
          <p:cNvSpPr/>
          <p:nvPr/>
        </p:nvSpPr>
        <p:spPr>
          <a:xfrm>
            <a:off x="5950634" y="5496950"/>
            <a:ext cx="28956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Rectangle 11"/>
          <p:cNvSpPr/>
          <p:nvPr/>
        </p:nvSpPr>
        <p:spPr>
          <a:xfrm>
            <a:off x="5114036" y="5994576"/>
            <a:ext cx="634041" cy="178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26071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515100" y="6349313"/>
            <a:ext cx="21717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n w="90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0" name="Slide Number Placeholder 22"/>
          <p:cNvSpPr txBox="1">
            <a:spLocks/>
          </p:cNvSpPr>
          <p:nvPr/>
        </p:nvSpPr>
        <p:spPr>
          <a:xfrm>
            <a:off x="8610600" y="6491080"/>
            <a:ext cx="609600" cy="2286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defTabSz="914400" rtl="0" eaLnBrk="1" latinLnBrk="0" hangingPunct="1">
              <a:defRPr kumimoji="0" sz="1200" b="0" kern="1200" cap="none" spc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900" b="1" smtClean="0"/>
              <a:pPr/>
              <a:t>‹#›</a:t>
            </a:fld>
            <a:endParaRPr lang="en-US" sz="900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181600"/>
          </a:xfrm>
        </p:spPr>
        <p:txBody>
          <a:bodyPr>
            <a:normAutofit/>
          </a:bodyPr>
          <a:lstStyle>
            <a:lvl1pPr marL="205725" indent="-205725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1pPr>
            <a:lvl2pPr marL="411450" indent="-205725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1710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382000" y="762000"/>
            <a:ext cx="609600" cy="2286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900" b="0" cap="none" spc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cs typeface="Calibri" pitchFamily="34" charset="0"/>
              </a:defRPr>
            </a:lvl1pPr>
          </a:lstStyle>
          <a:p>
            <a:fld id="{E7122E10-4F2E-4725-A33A-6AB1F67B95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9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l" rtl="0" eaLnBrk="1" latinLnBrk="0" hangingPunct="1">
        <a:spcBef>
          <a:spcPct val="0"/>
        </a:spcBef>
        <a:buNone/>
        <a:defRPr kumimoji="0" sz="2400" b="1" kern="1200" cap="none" spc="0">
          <a:ln w="9000" cmpd="sng">
            <a:solidFill>
              <a:schemeClr val="accent4">
                <a:shade val="50000"/>
                <a:satMod val="120000"/>
              </a:schemeClr>
            </a:solidFill>
            <a:prstDash val="solid"/>
          </a:ln>
          <a:solidFill>
            <a:schemeClr val="tx2"/>
          </a:solidFill>
          <a:effectLst>
            <a:reflection blurRad="12700" stA="28000" endPos="45000" dist="1000" dir="5400000" sy="-100000" algn="bl" rotWithShape="0"/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205725" indent="-205725" algn="l" rtl="0" eaLnBrk="1" latinLnBrk="0" hangingPunct="1">
        <a:spcBef>
          <a:spcPts val="450"/>
        </a:spcBef>
        <a:buClr>
          <a:schemeClr val="accent2"/>
        </a:buClr>
        <a:buSzPct val="100000"/>
        <a:buFont typeface="Tahoma" pitchFamily="34" charset="0"/>
        <a:buChar char="|"/>
        <a:defRPr kumimoji="0" sz="21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11450" indent="-205725" algn="l" rtl="0" eaLnBrk="1" latinLnBrk="0" hangingPunct="1">
        <a:spcBef>
          <a:spcPts val="375"/>
        </a:spcBef>
        <a:buClr>
          <a:schemeClr val="accent4"/>
        </a:buClr>
        <a:buSzPct val="76000"/>
        <a:buFont typeface="Wingdings 3" pitchFamily="18" charset="2"/>
        <a:buChar char=""/>
        <a:defRPr kumimoji="0" sz="1800" kern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17174" indent="-171438" algn="l" rtl="0" eaLnBrk="1" latinLnBrk="0" hangingPunct="1">
        <a:spcBef>
          <a:spcPts val="375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822899" indent="-171438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5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028624" indent="-171438" algn="l" rtl="0" eaLnBrk="1" latinLnBrk="0" hangingPunct="1">
        <a:spcBef>
          <a:spcPts val="225"/>
        </a:spcBef>
        <a:buClr>
          <a:schemeClr val="accent2"/>
        </a:buClr>
        <a:buSzPct val="70000"/>
        <a:buFont typeface="Wingdings"/>
        <a:buChar char=""/>
        <a:defRPr kumimoji="0" sz="135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1234349" indent="-13715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498" indent="-13715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648" indent="-13715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797" indent="-13715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 smtClean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FAFNIR: </a:t>
            </a:r>
            <a:br>
              <a:rPr lang="en-US" sz="3900" dirty="0" smtClean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 smtClean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Accelerating Sparse Gathering by Using Efficient Near-Memory Intelligent Reduction</a:t>
            </a:r>
            <a:endParaRPr lang="en-US" sz="2800" dirty="0">
              <a:ln w="9000" cmpd="sng">
                <a:noFill/>
                <a:prstDash val="solid"/>
              </a:ln>
              <a:solidFill>
                <a:schemeClr val="tx2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A421B79-7D7A-9440-97DD-05255ED087A2}"/>
              </a:ext>
            </a:extLst>
          </p:cNvPr>
          <p:cNvSpPr txBox="1">
            <a:spLocks/>
          </p:cNvSpPr>
          <p:nvPr/>
        </p:nvSpPr>
        <p:spPr>
          <a:xfrm>
            <a:off x="0" y="4309265"/>
            <a:ext cx="9144000" cy="1070405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2400" b="1" kern="1200" cap="none" spc="0">
                <a:ln w="9000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latin typeface="Calibri" pitchFamily="34" charset="0"/>
                <a:ea typeface="Tahoma" pitchFamily="34" charset="0"/>
                <a:cs typeface="Calibri" pitchFamily="34" charset="0"/>
              </a:defRPr>
            </a:lvl1pPr>
          </a:lstStyle>
          <a:p>
            <a:pPr defTabSz="914400"/>
            <a:r>
              <a:rPr lang="en-US" dirty="0" err="1" smtClean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Junseo</a:t>
            </a:r>
            <a:r>
              <a:rPr lang="en-US" dirty="0" smtClean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Lee</a:t>
            </a:r>
            <a:endParaRPr lang="en-US" dirty="0">
              <a:ln w="9000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/>
            <a:r>
              <a:rPr lang="en-US" sz="20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Electrical and Computer Engineering</a:t>
            </a:r>
          </a:p>
          <a:p>
            <a:pPr defTabSz="914400"/>
            <a:r>
              <a:rPr lang="en-US" sz="2000" dirty="0">
                <a:ln w="9000" cmpd="sng">
                  <a:noFill/>
                  <a:prstDash val="solid"/>
                </a:ln>
                <a:solidFill>
                  <a:schemeClr val="accent2"/>
                </a:solidFill>
              </a:rPr>
              <a:t>Seoul National University</a:t>
            </a:r>
            <a:endParaRPr lang="en-US" sz="2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49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50EA-E0BE-354D-92FC-D75D642A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Solutions of Memory-Intensive Embedding 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0F13B-E546-914F-AAD9-C637F40F651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1" y="1142999"/>
            <a:ext cx="8767353" cy="5362303"/>
          </a:xfrm>
        </p:spPr>
        <p:txBody>
          <a:bodyPr>
            <a:normAutofit/>
          </a:bodyPr>
          <a:lstStyle/>
          <a:p>
            <a:r>
              <a:rPr lang="en-US" dirty="0" smtClean="0"/>
              <a:t>Tensor Casting (HPCA ’21)</a:t>
            </a:r>
            <a:endParaRPr lang="en-US" dirty="0" smtClean="0"/>
          </a:p>
          <a:p>
            <a:pPr lvl="1"/>
            <a:r>
              <a:rPr lang="en-US" dirty="0" smtClean="0"/>
              <a:t>Target: Backpropagation stage of embedding layer</a:t>
            </a:r>
          </a:p>
          <a:p>
            <a:pPr lvl="1"/>
            <a:r>
              <a:rPr lang="en-US" dirty="0" smtClean="0"/>
              <a:t>Contribution</a:t>
            </a:r>
          </a:p>
          <a:p>
            <a:pPr lvl="2"/>
            <a:r>
              <a:rPr lang="en-US" dirty="0" smtClean="0"/>
              <a:t>Gradient expand-coalesce operation is a b</a:t>
            </a:r>
            <a:r>
              <a:rPr lang="en-US" dirty="0" smtClean="0"/>
              <a:t>ottleneck of backpropagation stage</a:t>
            </a:r>
          </a:p>
          <a:p>
            <a:pPr lvl="2"/>
            <a:r>
              <a:rPr lang="en-US" dirty="0" smtClean="0"/>
              <a:t>Cast gradient expand-coalesce to tensor gather-reduce because it is just inverse process of gather-reduce operation</a:t>
            </a:r>
            <a:endParaRPr lang="en-KR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391989"/>
            <a:ext cx="3197965" cy="31133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213" y="3699297"/>
            <a:ext cx="5425741" cy="249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18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50EA-E0BE-354D-92FC-D75D642A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Solutions of Memory-Intensive Embedding 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0F13B-E546-914F-AAD9-C637F40F651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1" y="1142999"/>
            <a:ext cx="8767353" cy="5362303"/>
          </a:xfrm>
        </p:spPr>
        <p:txBody>
          <a:bodyPr>
            <a:normAutofit/>
          </a:bodyPr>
          <a:lstStyle/>
          <a:p>
            <a:r>
              <a:rPr lang="en-US" dirty="0" smtClean="0"/>
              <a:t>Tensor Casting (HPCA ’21)</a:t>
            </a:r>
            <a:endParaRPr lang="en-US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22" y="1769766"/>
            <a:ext cx="4125458" cy="31941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00" y="1788272"/>
            <a:ext cx="4217089" cy="20707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852" y="4169091"/>
            <a:ext cx="4243461" cy="208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27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50EA-E0BE-354D-92FC-D75D642A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Solutions of Memory-Intensive Embedding 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0F13B-E546-914F-AAD9-C637F40F651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1" y="1142999"/>
            <a:ext cx="8767353" cy="5362303"/>
          </a:xfrm>
        </p:spPr>
        <p:txBody>
          <a:bodyPr>
            <a:normAutofit/>
          </a:bodyPr>
          <a:lstStyle/>
          <a:p>
            <a:r>
              <a:rPr lang="en-US" dirty="0" smtClean="0"/>
              <a:t>Tensor Casting (HPCA ’21)</a:t>
            </a:r>
            <a:endParaRPr lang="en-US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22" y="1769766"/>
            <a:ext cx="4125458" cy="31941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00" y="1788272"/>
            <a:ext cx="4217089" cy="20707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852" y="4169091"/>
            <a:ext cx="4243461" cy="208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78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50EA-E0BE-354D-92FC-D75D642A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Solutions of Memory-Intensive Embedding 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0F13B-E546-914F-AAD9-C637F40F651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1" y="1142999"/>
            <a:ext cx="8767353" cy="5362303"/>
          </a:xfrm>
        </p:spPr>
        <p:txBody>
          <a:bodyPr>
            <a:normAutofit/>
          </a:bodyPr>
          <a:lstStyle/>
          <a:p>
            <a:r>
              <a:rPr lang="en-US" dirty="0" smtClean="0"/>
              <a:t>Tensor Casting (HPCA ’21)</a:t>
            </a:r>
            <a:endParaRPr lang="en-US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743060"/>
            <a:ext cx="4160512" cy="19160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00" y="1979798"/>
            <a:ext cx="4218807" cy="417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04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50EA-E0BE-354D-92FC-D75D642A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FAFNIR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0F13B-E546-914F-AAD9-C637F40F651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1" y="1142999"/>
            <a:ext cx="8767353" cy="5362303"/>
          </a:xfrm>
        </p:spPr>
        <p:txBody>
          <a:bodyPr>
            <a:normAutofit/>
          </a:bodyPr>
          <a:lstStyle/>
          <a:p>
            <a:r>
              <a:rPr lang="en-US" dirty="0" smtClean="0"/>
              <a:t>Challenges of embedding lookup</a:t>
            </a:r>
          </a:p>
          <a:p>
            <a:pPr lvl="1"/>
            <a:r>
              <a:rPr lang="en-US" dirty="0"/>
              <a:t>Data movement</a:t>
            </a:r>
          </a:p>
          <a:p>
            <a:pPr lvl="2"/>
            <a:r>
              <a:rPr lang="en-US" dirty="0"/>
              <a:t>(# queries</a:t>
            </a:r>
            <a:r>
              <a:rPr lang="en-US" dirty="0" smtClean="0"/>
              <a:t>) x (# </a:t>
            </a:r>
            <a:r>
              <a:rPr lang="en-US" dirty="0"/>
              <a:t>vectors in a query</a:t>
            </a:r>
            <a:r>
              <a:rPr lang="en-US" dirty="0" smtClean="0"/>
              <a:t>) x (vector </a:t>
            </a:r>
            <a:r>
              <a:rPr lang="en-US" dirty="0"/>
              <a:t>size) elements must be </a:t>
            </a:r>
            <a:r>
              <a:rPr lang="en-US" dirty="0" smtClean="0"/>
              <a:t>transferred </a:t>
            </a:r>
            <a:r>
              <a:rPr lang="en-US" dirty="0"/>
              <a:t>from memory systems to cores: </a:t>
            </a:r>
            <a:r>
              <a:rPr lang="en-US" dirty="0" smtClean="0"/>
              <a:t>not scalable</a:t>
            </a:r>
            <a:endParaRPr lang="en-US" dirty="0"/>
          </a:p>
          <a:p>
            <a:pPr lvl="2"/>
            <a:r>
              <a:rPr lang="en-US" dirty="0"/>
              <a:t>Goal: reduce the amount of data movement</a:t>
            </a:r>
          </a:p>
          <a:p>
            <a:pPr lvl="1"/>
            <a:r>
              <a:rPr lang="en-US" dirty="0"/>
              <a:t>Lack of utilization of row buffer locality</a:t>
            </a:r>
          </a:p>
          <a:p>
            <a:pPr lvl="2"/>
            <a:r>
              <a:rPr lang="en-US" dirty="0" err="1"/>
              <a:t>TensorDIMM</a:t>
            </a:r>
            <a:endParaRPr lang="en-US" dirty="0"/>
          </a:p>
          <a:p>
            <a:pPr lvl="3"/>
            <a:r>
              <a:rPr lang="en-US" dirty="0"/>
              <a:t>column-major order, which breaks the row-buffer locality in the DRAM system</a:t>
            </a:r>
          </a:p>
          <a:p>
            <a:pPr lvl="3"/>
            <a:r>
              <a:rPr lang="en-US" dirty="0"/>
              <a:t>splitting embedding vectors across more ranks causes poor utilization of </a:t>
            </a:r>
            <a:r>
              <a:rPr lang="en-US" dirty="0" smtClean="0"/>
              <a:t>row-buffers</a:t>
            </a:r>
          </a:p>
          <a:p>
            <a:pPr lvl="1"/>
            <a:r>
              <a:rPr lang="en-US" dirty="0" smtClean="0"/>
              <a:t>Relying on spatial locality</a:t>
            </a:r>
            <a:endParaRPr lang="en-US" dirty="0"/>
          </a:p>
          <a:p>
            <a:pPr lvl="2"/>
            <a:r>
              <a:rPr lang="en-US" dirty="0" err="1" smtClean="0"/>
              <a:t>RecNMP</a:t>
            </a:r>
            <a:endParaRPr lang="en-US" dirty="0"/>
          </a:p>
          <a:p>
            <a:pPr lvl="3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low spatial locality, parallel compute at NDP is low compared to that of in theory, DIMM-level </a:t>
            </a:r>
            <a:r>
              <a:rPr lang="en-US" dirty="0" err="1"/>
              <a:t>parallelsim</a:t>
            </a:r>
            <a:r>
              <a:rPr lang="en-US" dirty="0"/>
              <a:t> </a:t>
            </a:r>
            <a:r>
              <a:rPr lang="en-US" dirty="0" smtClean="0"/>
              <a:t>X</a:t>
            </a:r>
          </a:p>
          <a:p>
            <a:pPr lvl="1"/>
            <a:r>
              <a:rPr lang="en-US" dirty="0"/>
              <a:t>Connection </a:t>
            </a:r>
            <a:r>
              <a:rPr lang="en-US" dirty="0" smtClean="0"/>
              <a:t>overhead</a:t>
            </a:r>
            <a:endParaRPr lang="en-US" dirty="0"/>
          </a:p>
          <a:p>
            <a:pPr lvl="2"/>
            <a:r>
              <a:rPr lang="en-US" dirty="0" smtClean="0"/>
              <a:t># of connections (𝑐 x 𝑚) is not scalable for adding more ranks</a:t>
            </a:r>
          </a:p>
          <a:p>
            <a:pPr lvl="1"/>
            <a:r>
              <a:rPr lang="en-US" dirty="0" smtClean="0"/>
              <a:t>Using cache to reduce memory access is not a good solution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  <a:p>
            <a:pPr lvl="2"/>
            <a:r>
              <a:rPr lang="en-US" dirty="0" err="1" smtClean="0">
                <a:sym typeface="Wingdings" panose="05000000000000000000" pitchFamily="2" charset="2"/>
              </a:rPr>
              <a:t>RecNMP</a:t>
            </a:r>
            <a:r>
              <a:rPr lang="en-US" dirty="0" smtClean="0">
                <a:sym typeface="Wingdings" panose="05000000000000000000" pitchFamily="2" charset="2"/>
              </a:rPr>
              <a:t>: 128KB rank-level cache adds extra HW overhead but hit rate is ~50%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9647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50EA-E0BE-354D-92FC-D75D642A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FAFNIR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0F13B-E546-914F-AAD9-C637F40F651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1" y="1142999"/>
            <a:ext cx="8767353" cy="5362303"/>
          </a:xfrm>
        </p:spPr>
        <p:txBody>
          <a:bodyPr>
            <a:normAutofit/>
          </a:bodyPr>
          <a:lstStyle/>
          <a:p>
            <a:r>
              <a:rPr lang="en-US" dirty="0"/>
              <a:t>Comparison with prior solutions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343882" y="1649020"/>
            <a:ext cx="8525798" cy="3122485"/>
            <a:chOff x="402071" y="1698896"/>
            <a:chExt cx="8525798" cy="312248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071" y="1698896"/>
              <a:ext cx="8525798" cy="312248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327565" y="3183774"/>
                  <a:ext cx="6502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ko-KR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7565" y="3183774"/>
                  <a:ext cx="650244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28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145047" y="3183774"/>
                  <a:ext cx="6502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ko-KR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5047" y="3183774"/>
                  <a:ext cx="650244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8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021187" y="3183774"/>
                  <a:ext cx="6502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ko-KR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1187" y="3183774"/>
                  <a:ext cx="650244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28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35356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50EA-E0BE-354D-92FC-D75D642A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FAFNIR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70F13B-E546-914F-AAD9-C637F40F651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1" y="1142999"/>
                <a:ext cx="8767353" cy="536230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Contribution</a:t>
                </a:r>
              </a:p>
              <a:p>
                <a:pPr lvl="1"/>
                <a:r>
                  <a:rPr lang="en-US" dirty="0" smtClean="0"/>
                  <a:t>Reduction tree &amp; few connections</a:t>
                </a:r>
              </a:p>
              <a:p>
                <a:pPr lvl="2"/>
                <a:r>
                  <a:rPr lang="en-US" dirty="0"/>
                  <a:t>G</a:t>
                </a:r>
                <a:r>
                  <a:rPr lang="en-US" dirty="0" smtClean="0"/>
                  <a:t>uarantee that all embedding vectors in a query are definitely reduced within the tree at NDP, so only reduced vectors need to be transferred</a:t>
                </a:r>
              </a:p>
              <a:p>
                <a:pPr lvl="2"/>
                <a:r>
                  <a:rPr lang="en-US" dirty="0" smtClean="0"/>
                  <a:t>Scalable # of connections</a:t>
                </a:r>
                <a:r>
                  <a:rPr lang="en-US" dirty="0"/>
                  <a:t>: 𝑐 x </a:t>
                </a:r>
                <a:r>
                  <a:rPr lang="en-US" dirty="0" smtClean="0"/>
                  <a:t>𝑚 </a:t>
                </a:r>
                <a:r>
                  <a:rPr lang="en-US" dirty="0"/>
                  <a:t>→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−2)+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DIMM-level parallelism (??)</a:t>
                </a:r>
              </a:p>
              <a:p>
                <a:pPr lvl="2"/>
                <a:r>
                  <a:rPr lang="en-US" dirty="0" smtClean="0"/>
                  <a:t>The performance scales as adding more ranks or increasing batch size</a:t>
                </a:r>
              </a:p>
              <a:p>
                <a:pPr lvl="1"/>
                <a:r>
                  <a:rPr lang="en-US" dirty="0" smtClean="0"/>
                  <a:t>Effective memory-access reduction</a:t>
                </a:r>
              </a:p>
              <a:p>
                <a:pPr lvl="2"/>
                <a:r>
                  <a:rPr lang="en-US" dirty="0" smtClean="0"/>
                  <a:t>Only the unique memory accesses in a batch</a:t>
                </a:r>
              </a:p>
              <a:p>
                <a:pPr lvl="2"/>
                <a:r>
                  <a:rPr lang="en-US" dirty="0" smtClean="0"/>
                  <a:t>No caching mechanism which is less effective (low hit rate)</a:t>
                </a:r>
              </a:p>
              <a:p>
                <a:pPr lvl="1"/>
                <a:r>
                  <a:rPr lang="en-US" dirty="0" smtClean="0"/>
                  <a:t>Genericity</a:t>
                </a:r>
              </a:p>
              <a:p>
                <a:pPr lvl="2"/>
                <a:r>
                  <a:rPr lang="en-US" dirty="0" smtClean="0"/>
                  <a:t>Applicable to other sparse problems (sparse gathering)</a:t>
                </a:r>
              </a:p>
              <a:p>
                <a:pPr lvl="2"/>
                <a:r>
                  <a:rPr lang="en-US" dirty="0" smtClean="0"/>
                  <a:t>e.g., Sparse Matrix-Vector Multiplication (</a:t>
                </a:r>
                <a:r>
                  <a:rPr lang="en-US" dirty="0" err="1" smtClean="0"/>
                  <a:t>SpMV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70F13B-E546-914F-AAD9-C637F40F6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1" y="1142999"/>
                <a:ext cx="8767353" cy="5362303"/>
              </a:xfrm>
              <a:blipFill>
                <a:blip r:embed="rId3"/>
                <a:stretch>
                  <a:fillRect l="-974" t="-682" r="-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88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50EA-E0BE-354D-92FC-D75D642A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0F13B-E546-914F-AAD9-C637F40F651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Recommendation System?</a:t>
            </a:r>
          </a:p>
          <a:p>
            <a:r>
              <a:rPr lang="en-US" dirty="0" smtClean="0"/>
              <a:t>Example of Recommendation System: DLRM</a:t>
            </a:r>
          </a:p>
          <a:p>
            <a:r>
              <a:rPr lang="en-US" dirty="0" smtClean="0"/>
              <a:t>Bottleneck of Recommendation System: Embedding layer</a:t>
            </a:r>
          </a:p>
          <a:p>
            <a:r>
              <a:rPr lang="en-US" dirty="0" smtClean="0"/>
              <a:t>Brief Description of State-of-the-Art Solutions of Embedding</a:t>
            </a:r>
          </a:p>
          <a:p>
            <a:pPr lvl="1"/>
            <a:r>
              <a:rPr lang="en-US" dirty="0" smtClean="0"/>
              <a:t>Compositional embedding</a:t>
            </a:r>
          </a:p>
          <a:p>
            <a:pPr lvl="1"/>
            <a:r>
              <a:rPr lang="en-US" dirty="0" smtClean="0"/>
              <a:t>Tensor Casting</a:t>
            </a:r>
          </a:p>
          <a:p>
            <a:r>
              <a:rPr lang="en-US" dirty="0" smtClean="0"/>
              <a:t>FAFNIR</a:t>
            </a:r>
          </a:p>
          <a:p>
            <a:pPr lvl="1"/>
            <a:r>
              <a:rPr lang="en-US" dirty="0" smtClean="0"/>
              <a:t>Challenges of embedding lookup</a:t>
            </a:r>
          </a:p>
          <a:p>
            <a:pPr lvl="1"/>
            <a:r>
              <a:rPr lang="en-US" sz="1800" dirty="0" smtClean="0"/>
              <a:t>Comparison with prior solutions</a:t>
            </a:r>
          </a:p>
          <a:p>
            <a:pPr lvl="1"/>
            <a:r>
              <a:rPr lang="en-US" sz="1800" dirty="0" smtClean="0"/>
              <a:t>Contributions</a:t>
            </a:r>
          </a:p>
          <a:p>
            <a:pPr lvl="1"/>
            <a:r>
              <a:rPr lang="en-US" sz="1800" dirty="0" smtClean="0"/>
              <a:t>Evaluation</a:t>
            </a:r>
          </a:p>
          <a:p>
            <a:r>
              <a:rPr lang="en-US" dirty="0" smtClean="0"/>
              <a:t>Questions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27344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50EA-E0BE-354D-92FC-D75D642A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Recommendation </a:t>
            </a:r>
            <a:r>
              <a:rPr lang="en-US" dirty="0"/>
              <a:t>S</a:t>
            </a:r>
            <a:r>
              <a:rPr lang="en-US" dirty="0" smtClean="0"/>
              <a:t>ystem?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0F13B-E546-914F-AAD9-C637F40F651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Goal: Predict </a:t>
            </a:r>
            <a:r>
              <a:rPr lang="en-US" dirty="0"/>
              <a:t>the "rating" or "preference" a user would give to an </a:t>
            </a:r>
            <a:r>
              <a:rPr lang="en-US" dirty="0" smtClean="0"/>
              <a:t>item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Youtube</a:t>
            </a:r>
            <a:r>
              <a:rPr lang="en-US" dirty="0" smtClean="0"/>
              <a:t>, Netflix recommendation system, Facebook DLRM</a:t>
            </a:r>
            <a:endParaRPr lang="en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685" y="3080658"/>
            <a:ext cx="5034629" cy="303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71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51244"/>
          <a:stretch/>
        </p:blipFill>
        <p:spPr>
          <a:xfrm>
            <a:off x="2507661" y="4340744"/>
            <a:ext cx="1820501" cy="22886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541" y="4416944"/>
            <a:ext cx="4167588" cy="21362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B850EA-E0BE-354D-92FC-D75D642A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Recommendation </a:t>
            </a:r>
            <a:r>
              <a:rPr lang="en-US" dirty="0"/>
              <a:t>S</a:t>
            </a:r>
            <a:r>
              <a:rPr lang="en-US" dirty="0" smtClean="0"/>
              <a:t>ystem?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0F13B-E546-914F-AAD9-C637F40F651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</a:p>
          <a:p>
            <a:pPr lvl="1"/>
            <a:r>
              <a:rPr lang="en-US" dirty="0" smtClean="0"/>
              <a:t>If someone similar to you likes this item, you are likely to prefer the item either.</a:t>
            </a:r>
          </a:p>
          <a:p>
            <a:r>
              <a:rPr lang="en-US" dirty="0" smtClean="0"/>
              <a:t>Matrix factorization</a:t>
            </a:r>
          </a:p>
          <a:p>
            <a:pPr lvl="1"/>
            <a:r>
              <a:rPr lang="en-US" dirty="0" smtClean="0"/>
              <a:t>“Factorize” a user-item </a:t>
            </a:r>
            <a:r>
              <a:rPr lang="en-US" dirty="0" smtClean="0"/>
              <a:t>matrix into user &amp; item embedding vectors(=latent factors)</a:t>
            </a:r>
          </a:p>
          <a:p>
            <a:pPr lvl="1"/>
            <a:r>
              <a:rPr lang="en-US" dirty="0" smtClean="0"/>
              <a:t>Good for “sparse” data (lack of data)</a:t>
            </a:r>
          </a:p>
          <a:p>
            <a:pPr lvl="1"/>
            <a:r>
              <a:rPr lang="en-US" dirty="0" smtClean="0"/>
              <a:t>One of the methods of matrix factorization is SVD (singular value decomposition, but not good for sparse user-item matrix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52019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50EA-E0BE-354D-92FC-D75D642A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Recommendation System: DLRM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0F13B-E546-914F-AAD9-C637F40F651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9011194" cy="5181600"/>
          </a:xfrm>
        </p:spPr>
        <p:txBody>
          <a:bodyPr/>
          <a:lstStyle/>
          <a:p>
            <a:r>
              <a:rPr lang="en-US" dirty="0" smtClean="0"/>
              <a:t>DLRM = Deep Learning Recommendation System (Facebook)</a:t>
            </a:r>
          </a:p>
          <a:p>
            <a:r>
              <a:rPr lang="en-US" dirty="0" smtClean="0"/>
              <a:t>Sparse feature (categorical data) -&gt; Embedding layer</a:t>
            </a:r>
          </a:p>
          <a:p>
            <a:pPr lvl="1"/>
            <a:r>
              <a:rPr lang="en-US" dirty="0" smtClean="0"/>
              <a:t>e.g., watch history, location (country)</a:t>
            </a:r>
          </a:p>
          <a:p>
            <a:r>
              <a:rPr lang="en-US" dirty="0" smtClean="0"/>
              <a:t>Dense feature (continuous data) -&gt; MLP (Multilayer Perceptron)</a:t>
            </a:r>
          </a:p>
          <a:p>
            <a:pPr lvl="1"/>
            <a:r>
              <a:rPr lang="en-US" dirty="0" smtClean="0"/>
              <a:t>e.g., watch time, time since last watch</a:t>
            </a:r>
          </a:p>
          <a:p>
            <a:endParaRPr lang="en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300" y="3124849"/>
            <a:ext cx="7377793" cy="33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9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50EA-E0BE-354D-92FC-D75D642A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758646" cy="838200"/>
          </a:xfrm>
        </p:spPr>
        <p:txBody>
          <a:bodyPr>
            <a:normAutofit/>
          </a:bodyPr>
          <a:lstStyle/>
          <a:p>
            <a:r>
              <a:rPr lang="en-US" sz="2400" dirty="0"/>
              <a:t>Bottleneck of Recommendation System: Embedding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0F13B-E546-914F-AAD9-C637F40F651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SparseLengthsSum</a:t>
            </a:r>
            <a:r>
              <a:rPr lang="en-US" dirty="0" smtClean="0"/>
              <a:t>(SLS) is embedding operator in Caffe2</a:t>
            </a:r>
          </a:p>
          <a:p>
            <a:r>
              <a:rPr lang="en-US" dirty="0" smtClean="0"/>
              <a:t>RM1, 2 are two </a:t>
            </a:r>
            <a:r>
              <a:rPr lang="en-US" dirty="0" smtClean="0"/>
              <a:t>representative recommendation models in Facebook’s production datacenter</a:t>
            </a:r>
          </a:p>
          <a:p>
            <a:pPr lvl="1"/>
            <a:r>
              <a:rPr lang="en-US" dirty="0" smtClean="0"/>
              <a:t>RM1 is a comparatively smaller model with few embedding tables; RM2 has tens of embedding tables</a:t>
            </a:r>
          </a:p>
          <a:p>
            <a:r>
              <a:rPr lang="en-US" dirty="0" smtClean="0"/>
              <a:t>Operator latency: SLS(embedding layer) &gt; FC &gt; Others</a:t>
            </a:r>
            <a:endParaRPr lang="en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501" y="4091863"/>
            <a:ext cx="4098745" cy="15454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54" y="4268819"/>
            <a:ext cx="4371703" cy="145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6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50EA-E0BE-354D-92FC-D75D642A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0F13B-E546-914F-AAD9-C637F40F651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1" y="1142999"/>
            <a:ext cx="8610600" cy="5362303"/>
          </a:xfrm>
        </p:spPr>
        <p:txBody>
          <a:bodyPr>
            <a:normAutofit/>
          </a:bodyPr>
          <a:lstStyle/>
          <a:p>
            <a:r>
              <a:rPr lang="en-US" dirty="0" smtClean="0"/>
              <a:t>One-hot encoding</a:t>
            </a:r>
          </a:p>
          <a:p>
            <a:pPr lvl="1"/>
            <a:r>
              <a:rPr lang="en-US" dirty="0" smtClean="0"/>
              <a:t>One categorical data can be represented as one-hot vector</a:t>
            </a:r>
          </a:p>
          <a:p>
            <a:pPr lvl="1"/>
            <a:r>
              <a:rPr lang="en-US" dirty="0" smtClean="0"/>
              <a:t>This is not a semantic feature</a:t>
            </a:r>
          </a:p>
          <a:p>
            <a:pPr lvl="1"/>
            <a:r>
              <a:rPr lang="en-US" dirty="0" smtClean="0"/>
              <a:t>To use meaningful data for ML, one-hot vector should be converted to the feature which has its own characteristics</a:t>
            </a:r>
          </a:p>
          <a:p>
            <a:r>
              <a:rPr lang="en-US" dirty="0" smtClean="0"/>
              <a:t>Embedding vector (latent factor)</a:t>
            </a:r>
          </a:p>
          <a:p>
            <a:pPr lvl="1"/>
            <a:r>
              <a:rPr lang="en-US" dirty="0" smtClean="0"/>
              <a:t>Semantic feature representing categorical data</a:t>
            </a:r>
          </a:p>
          <a:p>
            <a:pPr lvl="1"/>
            <a:r>
              <a:rPr lang="en-US" dirty="0" smtClean="0"/>
              <a:t>Mapping to latent factor space</a:t>
            </a:r>
          </a:p>
          <a:p>
            <a:pPr lvl="1"/>
            <a:r>
              <a:rPr lang="en-US" dirty="0" smtClean="0"/>
              <a:t>The distance in the latent factor space means the similarity of two feature</a:t>
            </a:r>
            <a:endParaRPr lang="en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235" y="4652123"/>
            <a:ext cx="5645332" cy="200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49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50EA-E0BE-354D-92FC-D75D642A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 of Memory-Intensive Embedding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0F13B-E546-914F-AAD9-C637F40F651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1" y="1142999"/>
            <a:ext cx="8610600" cy="5362303"/>
          </a:xfrm>
        </p:spPr>
        <p:txBody>
          <a:bodyPr>
            <a:normAutofit/>
          </a:bodyPr>
          <a:lstStyle/>
          <a:p>
            <a:r>
              <a:rPr lang="en-US" dirty="0" smtClean="0"/>
              <a:t>Compositional embedding</a:t>
            </a:r>
          </a:p>
          <a:p>
            <a:pPr lvl="1"/>
            <a:r>
              <a:rPr lang="en-US" dirty="0" smtClean="0"/>
              <a:t>Reduce the size of embedding table</a:t>
            </a:r>
          </a:p>
          <a:p>
            <a:pPr lvl="1"/>
            <a:r>
              <a:rPr lang="en-US" dirty="0" smtClean="0"/>
              <a:t>Operation-based: concatenation, addition, element-wise multiplication</a:t>
            </a:r>
          </a:p>
          <a:p>
            <a:pPr lvl="1"/>
            <a:r>
              <a:rPr lang="en-US" dirty="0" smtClean="0"/>
              <a:t>Path-based: linear function, MLP</a:t>
            </a:r>
          </a:p>
          <a:p>
            <a:pPr lvl="1"/>
            <a:r>
              <a:rPr lang="en-US" dirty="0" smtClean="0"/>
              <a:t>Partition</a:t>
            </a:r>
          </a:p>
          <a:p>
            <a:pPr lvl="2"/>
            <a:r>
              <a:rPr lang="en-US" dirty="0" smtClean="0"/>
              <a:t>Quotien</a:t>
            </a:r>
            <a:r>
              <a:rPr lang="en-US" dirty="0" smtClean="0"/>
              <a:t>t-Remainder complementary partitions</a:t>
            </a:r>
          </a:p>
          <a:p>
            <a:pPr lvl="2"/>
            <a:r>
              <a:rPr lang="en-US" dirty="0" smtClean="0"/>
              <a:t>Generalized Quotient-Remainder complementary partitions</a:t>
            </a:r>
          </a:p>
          <a:p>
            <a:pPr lvl="2"/>
            <a:r>
              <a:rPr lang="en-US" dirty="0" smtClean="0"/>
              <a:t>Chinese remainder partitions</a:t>
            </a:r>
          </a:p>
          <a:p>
            <a:pPr lvl="2"/>
            <a:r>
              <a:rPr lang="en-US" dirty="0" smtClean="0"/>
              <a:t>Naïve partition</a:t>
            </a:r>
            <a:endParaRPr lang="en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192" y="4276451"/>
            <a:ext cx="2667000" cy="2381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895" y="4314551"/>
            <a:ext cx="26860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6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50EA-E0BE-354D-92FC-D75D642A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Solutions of Memory-Intensive Embedding (cont’d)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70F13B-E546-914F-AAD9-C637F40F651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1" y="1142999"/>
                <a:ext cx="9046028" cy="536230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Compositional embedding</a:t>
                </a:r>
              </a:p>
              <a:p>
                <a:pPr lvl="1"/>
                <a:r>
                  <a:rPr lang="en-US" dirty="0" smtClean="0"/>
                  <a:t>Partition (</a:t>
                </a:r>
                <a:r>
                  <a:rPr lang="en-US" dirty="0" err="1" smtClean="0"/>
                  <a:t>emb</a:t>
                </a:r>
                <a:r>
                  <a:rPr lang="en-US" dirty="0" smtClean="0"/>
                  <a:t> = embedding table)</a:t>
                </a:r>
              </a:p>
              <a:p>
                <a:pPr lvl="2"/>
                <a:r>
                  <a:rPr lang="en-US" dirty="0" smtClean="0"/>
                  <a:t>Quotien</a:t>
                </a:r>
                <a:r>
                  <a:rPr lang="en-US" dirty="0" smtClean="0"/>
                  <a:t>t-Remainder </a:t>
                </a:r>
                <a:r>
                  <a:rPr lang="en-US" dirty="0"/>
                  <a:t>complementary partitions </a:t>
                </a:r>
                <a:r>
                  <a:rPr lang="en-US" dirty="0" smtClean="0"/>
                  <a:t>(2 </a:t>
                </a:r>
                <a:r>
                  <a:rPr lang="en-US" dirty="0" err="1"/>
                  <a:t>embs</a:t>
                </a:r>
                <a:r>
                  <a:rPr lang="en-US" dirty="0" smtClean="0"/>
                  <a:t>) </a:t>
                </a:r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lvl="2"/>
                <a:r>
                  <a:rPr lang="en-US" dirty="0" smtClean="0"/>
                  <a:t>Generalized Quotient-Remainder complementary partitions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embs)</a:t>
                </a:r>
              </a:p>
              <a:p>
                <a:pPr lvl="2"/>
                <a:endParaRPr lang="en-US" dirty="0" smtClean="0"/>
              </a:p>
              <a:p>
                <a:pPr lvl="2"/>
                <a:endParaRPr lang="en-US" dirty="0" smtClean="0"/>
              </a:p>
              <a:p>
                <a:pPr lvl="2"/>
                <a:endParaRPr lang="en-US" dirty="0" smtClean="0"/>
              </a:p>
              <a:p>
                <a:pPr lvl="2">
                  <a:buClr>
                    <a:prstClr val="white">
                      <a:shade val="50000"/>
                    </a:prstClr>
                  </a:buClr>
                </a:pPr>
                <a:r>
                  <a:rPr lang="en-US" dirty="0" smtClean="0"/>
                  <a:t>Chinese remainder partitions </a:t>
                </a:r>
                <a:r>
                  <a:rPr lang="en-US" altLang="ko-KR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embs)</a:t>
                </a:r>
              </a:p>
              <a:p>
                <a:pPr marL="445736" lvl="2" indent="0">
                  <a:buNone/>
                </a:pPr>
                <a:endParaRPr lang="en-US" dirty="0" smtClean="0"/>
              </a:p>
              <a:p>
                <a:pPr lvl="2"/>
                <a:endParaRPr lang="en-US" dirty="0" smtClean="0"/>
              </a:p>
              <a:p>
                <a:pPr lvl="2"/>
                <a:r>
                  <a:rPr lang="en-US" dirty="0" smtClean="0"/>
                  <a:t>Naïve partition (1 </a:t>
                </a:r>
                <a:r>
                  <a:rPr lang="en-US" dirty="0" err="1" smtClean="0"/>
                  <a:t>emb</a:t>
                </a:r>
                <a:r>
                  <a:rPr lang="en-US" dirty="0" smtClean="0"/>
                  <a:t>)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lvl="1"/>
                <a:r>
                  <a:rPr lang="en-US" dirty="0" smtClean="0"/>
                  <a:t>Tradeoff: Model accuracy vs. Memory requirement (capacity, bandwidth)</a:t>
                </a:r>
                <a:endParaRPr lang="en-US" dirty="0" smtClean="0"/>
              </a:p>
              <a:p>
                <a:pPr lvl="2"/>
                <a:endParaRPr lang="en-K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70F13B-E546-914F-AAD9-C637F40F6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1" y="1142999"/>
                <a:ext cx="9046028" cy="5362303"/>
              </a:xfrm>
              <a:blipFill>
                <a:blip r:embed="rId3"/>
                <a:stretch>
                  <a:fillRect l="-944" t="-682" b="-7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448" y="5549865"/>
            <a:ext cx="1638300" cy="428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485" y="2257014"/>
            <a:ext cx="3962400" cy="7048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067" y="3428862"/>
            <a:ext cx="4486275" cy="7905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5448" y="4686435"/>
            <a:ext cx="4010025" cy="3619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9346" y="3804416"/>
            <a:ext cx="19621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90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parch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ustom 3">
      <a:majorFont>
        <a:latin typeface="Tahoma"/>
        <a:ea typeface="돋움"/>
        <a:cs typeface=""/>
      </a:majorFont>
      <a:minorFont>
        <a:latin typeface="Tahoma"/>
        <a:ea typeface="맑은 고딕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parch" id="{0B585A9E-B362-46C0-84B3-7D4DB2710985}" vid="{B2D5F7BE-D74C-4FFA-856E-A3E60104E9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68570</TotalTime>
  <Words>803</Words>
  <Application>Microsoft Office PowerPoint</Application>
  <PresentationFormat>화면 슬라이드 쇼(4:3)</PresentationFormat>
  <Paragraphs>137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맑은 고딕</vt:lpstr>
      <vt:lpstr>Arial</vt:lpstr>
      <vt:lpstr>Calibri</vt:lpstr>
      <vt:lpstr>Cambria Math</vt:lpstr>
      <vt:lpstr>Tahoma</vt:lpstr>
      <vt:lpstr>Wingdings</vt:lpstr>
      <vt:lpstr>Wingdings 3</vt:lpstr>
      <vt:lpstr>hparch</vt:lpstr>
      <vt:lpstr>FAFNIR:  Accelerating Sparse Gathering by Using Efficient Near-Memory Intelligent Reduction</vt:lpstr>
      <vt:lpstr>Contents</vt:lpstr>
      <vt:lpstr>What is Recommendation System?</vt:lpstr>
      <vt:lpstr>What is Recommendation System?</vt:lpstr>
      <vt:lpstr>Example of Recommendation System: DLRM</vt:lpstr>
      <vt:lpstr>Bottleneck of Recommendation System: Embedding layer</vt:lpstr>
      <vt:lpstr>Embedding Table</vt:lpstr>
      <vt:lpstr>Solutions of Memory-Intensive Embedding</vt:lpstr>
      <vt:lpstr>Solutions of Memory-Intensive Embedding (cont’d)</vt:lpstr>
      <vt:lpstr>Solutions of Memory-Intensive Embedding (cont’d)</vt:lpstr>
      <vt:lpstr>Solutions of Memory-Intensive Embedding (cont’d)</vt:lpstr>
      <vt:lpstr>Solutions of Memory-Intensive Embedding (cont’d)</vt:lpstr>
      <vt:lpstr>Solutions of Memory-Intensive Embedding (cont’d)</vt:lpstr>
      <vt:lpstr>FAFNIR</vt:lpstr>
      <vt:lpstr>FAFNIR</vt:lpstr>
      <vt:lpstr>FAFNIR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Transparent Management of Stacked Memory as Part-of-Memory</dc:title>
  <dc:creator>Jaewoong Sim</dc:creator>
  <cp:lastModifiedBy>pjsbeauty@naver.com</cp:lastModifiedBy>
  <cp:revision>2054</cp:revision>
  <cp:lastPrinted>2014-12-09T18:12:05Z</cp:lastPrinted>
  <dcterms:created xsi:type="dcterms:W3CDTF">2014-12-01T21:07:44Z</dcterms:created>
  <dcterms:modified xsi:type="dcterms:W3CDTF">2021-08-04T12:23:54Z</dcterms:modified>
</cp:coreProperties>
</file>