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9.png"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11.png"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13.png"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Power Analysis</a:t>
            </a:r>
          </a:p>
        </p:txBody>
      </p:sp>
      <p:sp>
        <p:nvSpPr>
          <p:cNvPr id="4" name="Text Placeholder 3"/>
          <p:cNvSpPr>
            <a:spLocks noGrp="1"/>
          </p:cNvSpPr>
          <p:nvPr>
            <p:ph idx="2" sz="half" type="body"/>
          </p:nvPr>
        </p:nvSpPr>
        <p:spPr/>
        <p:txBody>
          <a:bodyPr/>
          <a:lstStyle/>
          <a:p>
            <a:pPr lvl="0" indent="0" marL="0">
              <a:buNone/>
            </a:pPr>
            <a:r>
              <a:rPr/>
              <a:t>Jasper Slingsby</a:t>
            </a:r>
          </a:p>
          <a:p>
            <a:pPr lvl="0" indent="0" marL="0">
              <a:spcBef>
                <a:spcPts val="3000"/>
              </a:spcBef>
              <a:buNone/>
            </a:pPr>
            <a:r>
              <a:rPr b="1"/>
              <a:t>Power Analysis</a:t>
            </a:r>
          </a:p>
          <a:p>
            <a:pPr lvl="0" indent="0" marL="0">
              <a:buNone/>
            </a:pPr>
          </a:p>
          <a:p>
            <a:pPr lvl="0" indent="0" marL="0">
              <a:buNone/>
            </a:pPr>
            <a:r>
              <a:rPr/>
              <a:t>No one ever does them…</a:t>
            </a:r>
          </a:p>
          <a:p>
            <a:pPr lvl="0" indent="0" marL="0">
              <a:buNone/>
            </a:pPr>
          </a:p>
          <a:p>
            <a:pPr lvl="0" indent="0" marL="0">
              <a:buNone/>
            </a:pPr>
            <a:r>
              <a:rPr/>
              <a:t>…but they could save so much pain and suffering if they did!!!</a:t>
            </a:r>
          </a:p>
          <a:p>
            <a:pPr lvl="0" indent="0" marL="0">
              <a:spcBef>
                <a:spcPts val="3000"/>
              </a:spcBef>
              <a:buNone/>
            </a:pPr>
            <a:r>
              <a:rPr b="1"/>
              <a:t>Power Analysis</a:t>
            </a:r>
          </a:p>
          <a:p>
            <a:pPr lvl="0" indent="0" marL="0">
              <a:buNone/>
            </a:pPr>
          </a:p>
          <a:p>
            <a:pPr lvl="0" indent="0" marL="0">
              <a:buNone/>
            </a:pPr>
            <a:r>
              <a:rPr i="1"/>
              <a:t>Statistical power</a:t>
            </a:r>
            <a:r>
              <a:rPr/>
              <a:t> is the probability of a hypothesis test finding an effect if there is an effect to be found.</a:t>
            </a:r>
          </a:p>
          <a:p>
            <a:pPr lvl="0" indent="0" marL="0">
              <a:buNone/>
            </a:pPr>
          </a:p>
          <a:p>
            <a:pPr lvl="0" indent="0" marL="0">
              <a:buNone/>
            </a:pPr>
            <a:r>
              <a:rPr i="1"/>
              <a:t>Power analysis</a:t>
            </a:r>
            <a:r>
              <a:rPr/>
              <a:t> is a calculation typically used to estimate the smallest sample size needed for an experiment, given a required significance level, statistical power, and effect size.</a:t>
            </a:r>
          </a:p>
          <a:p>
            <a:pPr lvl="0"/>
            <a:r>
              <a:rPr/>
              <a:t>It is </a:t>
            </a:r>
            <a:r>
              <a:rPr i="1"/>
              <a:t>normally conducted before the data collection</a:t>
            </a:r>
            <a:r>
              <a:rPr/>
              <a:t>!</a:t>
            </a:r>
          </a:p>
          <a:p>
            <a:pPr lvl="0" indent="0" marL="0">
              <a:spcBef>
                <a:spcPts val="3000"/>
              </a:spcBef>
              <a:buNone/>
            </a:pPr>
            <a:r>
              <a:rPr b="1"/>
              <a:t>Why do power analysis?</a:t>
            </a:r>
          </a:p>
          <a:p>
            <a:pPr lvl="0" indent="0" marL="0">
              <a:buNone/>
            </a:pPr>
          </a:p>
          <a:p>
            <a:pPr lvl="0" indent="0" marL="0">
              <a:buNone/>
            </a:pPr>
            <a:r>
              <a:rPr/>
              <a:t>Firstly, it helps you plan your analyses before you’ve done your data collection, which is always useful.</a:t>
            </a:r>
          </a:p>
          <a:p>
            <a:pPr lvl="0" indent="0" marL="0">
              <a:buNone/>
            </a:pPr>
          </a:p>
          <a:p>
            <a:pPr lvl="0" indent="0" marL="0">
              <a:buNone/>
            </a:pPr>
            <a:r>
              <a:rPr/>
              <a:t>Secondly, not knowing the statistical power of your analysis can result in</a:t>
            </a:r>
          </a:p>
          <a:p>
            <a:pPr lvl="0"/>
            <a:r>
              <a:rPr/>
              <a:t>missed findings (through Type II Error), or</a:t>
            </a:r>
          </a:p>
          <a:p>
            <a:pPr lvl="0"/>
            <a:r>
              <a:rPr/>
              <a:t>false findings (through Type I Error).</a:t>
            </a:r>
          </a:p>
          <a:p>
            <a:pPr lvl="0" indent="0" marL="0">
              <a:spcBef>
                <a:spcPts val="3000"/>
              </a:spcBef>
              <a:buNone/>
            </a:pPr>
            <a:r>
              <a:rPr b="1"/>
              <a:t>Why do power analysis?</a:t>
            </a:r>
          </a:p>
          <a:p>
            <a:pPr lvl="0" indent="0" marL="0">
              <a:buNone/>
            </a:pPr>
          </a:p>
          <a:p>
            <a:pPr lvl="0" indent="0" marL="0">
              <a:buNone/>
            </a:pPr>
            <a:r>
              <a:rPr/>
              <a:t>Type II Error:</a:t>
            </a:r>
          </a:p>
          <a:p>
            <a:pPr lvl="0"/>
            <a:r>
              <a:rPr/>
              <a:t>occurs when the researcher erroneously concludes that there </a:t>
            </a:r>
            <a:r>
              <a:rPr i="1" u="sng"/>
              <a:t>is not</a:t>
            </a:r>
            <a:r>
              <a:rPr/>
              <a:t> a difference between treatments, when in reality there is…</a:t>
            </a:r>
          </a:p>
          <a:p>
            <a:pPr lvl="0"/>
            <a:r>
              <a:rPr/>
              <a:t>this is a common outcome of low statistical power</a:t>
            </a:r>
          </a:p>
          <a:p>
            <a:pPr lvl="0" indent="0" marL="0">
              <a:spcBef>
                <a:spcPts val="3000"/>
              </a:spcBef>
              <a:buNone/>
            </a:pPr>
            <a:r>
              <a:rPr b="1"/>
              <a:t>Why do power analysis?</a:t>
            </a:r>
          </a:p>
          <a:p>
            <a:pPr lvl="0" indent="0" marL="0">
              <a:buNone/>
            </a:pPr>
          </a:p>
          <a:p>
            <a:pPr lvl="0" indent="0" marL="0">
              <a:buNone/>
            </a:pPr>
            <a:r>
              <a:rPr/>
              <a:t>Type I Error:</a:t>
            </a:r>
          </a:p>
          <a:p>
            <a:pPr lvl="0"/>
            <a:r>
              <a:rPr/>
              <a:t>occurs when the researcher erroneously concludes that there </a:t>
            </a:r>
            <a:r>
              <a:rPr i="1" u="sng"/>
              <a:t>is</a:t>
            </a:r>
            <a:r>
              <a:rPr/>
              <a:t> a difference between treatments, when in reality there is not…</a:t>
            </a:r>
          </a:p>
          <a:p>
            <a:pPr lvl="0"/>
            <a:r>
              <a:rPr/>
              <a:t>less likely when there is poor statistical power, but can happen with low sample sizes of highly variable subjects, or if there is bias in sampling…</a:t>
            </a:r>
          </a:p>
          <a:p>
            <a:pPr lvl="0" indent="0" marL="0">
              <a:spcBef>
                <a:spcPts val="3000"/>
              </a:spcBef>
              <a:buNone/>
            </a:pPr>
            <a:r>
              <a:rPr b="1"/>
              <a:t>Why do power analysis?</a:t>
            </a:r>
          </a:p>
        </p:txBody>
      </p:sp>
      <p:pic>
        <p:nvPicPr>
          <p:cNvPr descr="fig:  images/type_errors_Norton_Strube_2001.png" id="0" name="Picture 1"/>
          <p:cNvPicPr>
            <a:picLocks noGrp="1" noChangeAspect="1"/>
          </p:cNvPicPr>
          <p:nvPr/>
        </p:nvPicPr>
        <p:blipFill>
          <a:blip r:embed="rId2"/>
          <a:stretch>
            <a:fillRect/>
          </a:stretch>
        </p:blipFill>
        <p:spPr bwMode="auto">
          <a:xfrm>
            <a:off x="3568700" y="584200"/>
            <a:ext cx="5105400" cy="3124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Type I and Type II Errors and how they result in false or missing findings, respectively. Image from Norton and Strube 2001, </a:t>
            </a:r>
            <a:r>
              <a:rPr i="1"/>
              <a:t>JOSPT</a:t>
            </a:r>
            <a:r>
              <a:rPr/>
              <a: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Rerun for our observed </a:t>
            </a:r>
            <a:r>
              <a:rPr b="1" i="1"/>
              <a:t>d</a:t>
            </a:r>
            <a:r>
              <a:rPr/>
              <a:t>:</a:t>
            </a:r>
          </a:p>
          <a:p>
            <a:pPr lvl="0" indent="0">
              <a:buNone/>
            </a:pPr>
            <a:r>
              <a:rPr>
                <a:solidFill>
                  <a:srgbClr val="4758AB"/>
                </a:solidFill>
                <a:latin typeface="Courier"/>
              </a:rPr>
              <a:t>pwr.t.test</a:t>
            </a:r>
            <a:r>
              <a:rPr>
                <a:solidFill>
                  <a:srgbClr val="003B4F"/>
                </a:solidFill>
                <a:latin typeface="Courier"/>
              </a:rPr>
              <a:t>(</a:t>
            </a:r>
            <a:r>
              <a:rPr>
                <a:solidFill>
                  <a:srgbClr val="657422"/>
                </a:solidFill>
                <a:latin typeface="Courier"/>
              </a:rPr>
              <a:t>d =</a:t>
            </a:r>
            <a:r>
              <a:rPr>
                <a:solidFill>
                  <a:srgbClr val="003B4F"/>
                </a:solidFill>
                <a:latin typeface="Courier"/>
              </a:rPr>
              <a:t> </a:t>
            </a:r>
            <a:r>
              <a:rPr>
                <a:solidFill>
                  <a:srgbClr val="AD0000"/>
                </a:solidFill>
                <a:latin typeface="Courier"/>
              </a:rPr>
              <a:t>0.65</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"one.sample"</a:t>
            </a:r>
            <a:r>
              <a:rPr>
                <a:solidFill>
                  <a:srgbClr val="003B4F"/>
                </a:solidFill>
                <a:latin typeface="Courier"/>
              </a:rPr>
              <a:t>, </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p>
          <a:p>
            <a:pPr lvl="0" indent="0">
              <a:buNone/>
            </a:pPr>
            <a:r>
              <a:rPr>
                <a:latin typeface="Courier"/>
              </a:rPr>
              <a:t>
     One-sample t test power calculation 
              n = 20.58039
              d = 0.65
      sig.level = 0.05
          power = 0.8
    alternative = two.sided</a:t>
            </a:r>
          </a:p>
        </p:txBody>
      </p:sp>
      <p:sp>
        <p:nvSpPr>
          <p:cNvPr id="5" name="Text Placeholder 4"/>
          <p:cNvSpPr>
            <a:spLocks noGrp="1"/>
          </p:cNvSpPr>
          <p:nvPr>
            <p:ph idx="3" sz="quarter" type="body"/>
          </p:nvPr>
        </p:nvSpPr>
        <p:spPr/>
        <p:txBody>
          <a:bodyPr/>
          <a:lstStyle/>
          <a:p>
            <a:pPr lvl="0" indent="0" marL="0">
              <a:buNone/>
            </a:pPr>
            <a:r>
              <a:rPr/>
              <a:t>And plotted:</a:t>
            </a:r>
          </a:p>
          <a:p>
            <a:pPr lvl="0" indent="0">
              <a:buNone/>
            </a:pPr>
            <a:r>
              <a:rPr>
                <a:solidFill>
                  <a:srgbClr val="4758AB"/>
                </a:solidFill>
                <a:latin typeface="Courier"/>
              </a:rPr>
              <a:t>pwr.t.test</a:t>
            </a:r>
            <a:r>
              <a:rPr>
                <a:solidFill>
                  <a:srgbClr val="003B4F"/>
                </a:solidFill>
                <a:latin typeface="Courier"/>
              </a:rPr>
              <a:t>(</a:t>
            </a:r>
            <a:r>
              <a:rPr>
                <a:solidFill>
                  <a:srgbClr val="657422"/>
                </a:solidFill>
                <a:latin typeface="Courier"/>
              </a:rPr>
              <a:t>d =</a:t>
            </a:r>
            <a:r>
              <a:rPr>
                <a:solidFill>
                  <a:srgbClr val="003B4F"/>
                </a:solidFill>
                <a:latin typeface="Courier"/>
              </a:rPr>
              <a:t> </a:t>
            </a:r>
            <a:r>
              <a:rPr>
                <a:solidFill>
                  <a:srgbClr val="AD0000"/>
                </a:solidFill>
                <a:latin typeface="Courier"/>
              </a:rPr>
              <a:t>0.65</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"one.sample"</a:t>
            </a:r>
            <a:r>
              <a:rPr>
                <a:solidFill>
                  <a:srgbClr val="003B4F"/>
                </a:solidFill>
                <a:latin typeface="Courier"/>
              </a:rPr>
              <a:t>, </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plot</a:t>
            </a:r>
            <a:r>
              <a:rPr>
                <a:solidFill>
                  <a:srgbClr val="003B4F"/>
                </a:solidFill>
                <a:latin typeface="Courier"/>
              </a:rPr>
              <a:t>()</a:t>
            </a:r>
          </a:p>
        </p:txBody>
      </p:sp>
      <p:pic>
        <p:nvPicPr>
          <p:cNvPr descr="11_PowerAnalysis_files/figure-pptx/unnamed-chunk-18-1.png" id="0" name="Picture 1"/>
          <p:cNvPicPr>
            <a:picLocks noGrp="1" noChangeAspect="1"/>
          </p:cNvPicPr>
          <p:nvPr/>
        </p:nvPicPr>
        <p:blipFill>
          <a:blip r:embed="rId2"/>
          <a:stretch>
            <a:fillRect/>
          </a:stretch>
        </p:blipFill>
        <p:spPr bwMode="auto">
          <a:xfrm>
            <a:off x="4635500" y="2095500"/>
            <a:ext cx="4038600" cy="2019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i="1"/>
              <a:t>library(pwr)</a:t>
            </a:r>
            <a:r>
              <a:rPr b="1"/>
              <a:t> functions:</a:t>
            </a:r>
          </a:p>
          <a:p>
            <a:pPr lvl="0"/>
            <a:r>
              <a:rPr>
                <a:latin typeface="Courier"/>
              </a:rPr>
              <a:t>pwr.p.test</a:t>
            </a:r>
            <a:r>
              <a:rPr/>
              <a:t>: one-sample proportion test</a:t>
            </a:r>
          </a:p>
          <a:p>
            <a:pPr lvl="0"/>
            <a:r>
              <a:rPr>
                <a:latin typeface="Courier"/>
              </a:rPr>
              <a:t>pwr.2p.test</a:t>
            </a:r>
            <a:r>
              <a:rPr/>
              <a:t>: two-sample proportion test</a:t>
            </a:r>
          </a:p>
          <a:p>
            <a:pPr lvl="0"/>
            <a:r>
              <a:rPr>
                <a:latin typeface="Courier"/>
              </a:rPr>
              <a:t>pwr.2p2n.test</a:t>
            </a:r>
            <a:r>
              <a:rPr/>
              <a:t>: two-sample proportion test (unequal sample sizes)</a:t>
            </a:r>
          </a:p>
          <a:p>
            <a:pPr lvl="0"/>
            <a:r>
              <a:rPr>
                <a:latin typeface="Courier"/>
              </a:rPr>
              <a:t>pwr.t.test</a:t>
            </a:r>
            <a:r>
              <a:rPr/>
              <a:t>: two-sample, one-sample and paired t-tests</a:t>
            </a:r>
          </a:p>
          <a:p>
            <a:pPr lvl="0"/>
            <a:r>
              <a:rPr>
                <a:latin typeface="Courier"/>
              </a:rPr>
              <a:t>pwr.t2n.test</a:t>
            </a:r>
            <a:r>
              <a:rPr/>
              <a:t>: two-sample t-tests (unequal sample sizes)</a:t>
            </a:r>
          </a:p>
          <a:p>
            <a:pPr lvl="0"/>
            <a:r>
              <a:rPr>
                <a:latin typeface="Courier"/>
              </a:rPr>
              <a:t>pwr.anova.test</a:t>
            </a:r>
            <a:r>
              <a:rPr/>
              <a:t>: one-way balanced ANOVA</a:t>
            </a:r>
          </a:p>
          <a:p>
            <a:pPr lvl="0"/>
            <a:r>
              <a:rPr>
                <a:latin typeface="Courier"/>
              </a:rPr>
              <a:t>pwr.r.test</a:t>
            </a:r>
            <a:r>
              <a:rPr/>
              <a:t>: correlation test</a:t>
            </a:r>
          </a:p>
          <a:p>
            <a:pPr lvl="0"/>
            <a:r>
              <a:rPr>
                <a:latin typeface="Courier"/>
              </a:rPr>
              <a:t>pwr.chisq.test</a:t>
            </a:r>
            <a:r>
              <a:rPr/>
              <a:t>: chi-squared test (goodness of fit and association)</a:t>
            </a:r>
          </a:p>
          <a:p>
            <a:pPr lvl="0"/>
            <a:r>
              <a:rPr>
                <a:latin typeface="Courier"/>
              </a:rPr>
              <a:t>pwr.f2.test</a:t>
            </a:r>
            <a:r>
              <a:rPr/>
              <a:t>: test for the general linear model</a:t>
            </a:r>
          </a:p>
          <a:p>
            <a:pPr lvl="0" indent="0" marL="0">
              <a:spcBef>
                <a:spcPts val="3000"/>
              </a:spcBef>
              <a:buNone/>
            </a:pPr>
            <a:r>
              <a:rPr b="1" i="1"/>
              <a:t>library(pwr)</a:t>
            </a:r>
            <a:r>
              <a:rPr b="1"/>
              <a:t> functions:</a:t>
            </a:r>
          </a:p>
          <a:p>
            <a:pPr lvl="0" indent="0" marL="0">
              <a:buNone/>
            </a:pPr>
          </a:p>
          <a:p>
            <a:pPr lvl="0" indent="0" marL="0">
              <a:spcBef>
                <a:spcPts val="3000"/>
              </a:spcBef>
              <a:buNone/>
            </a:pPr>
            <a:r>
              <a:rPr b="1"/>
              <a:t>A note on effect sizes…</a:t>
            </a:r>
          </a:p>
          <a:p>
            <a:pPr lvl="0" indent="0" marL="0">
              <a:buNone/>
            </a:pPr>
            <a:r>
              <a:rPr/>
              <a:t>Each test has a different metric of effect size, each calculated in a different way…</a:t>
            </a:r>
          </a:p>
          <a:p>
            <a:pPr lvl="0" indent="0" marL="0">
              <a:buNone/>
            </a:pPr>
            <a:r>
              <a:rPr/>
              <a:t>Fortunately, </a:t>
            </a:r>
            <a:r>
              <a:rPr i="1"/>
              <a:t>library(pwr)</a:t>
            </a:r>
            <a:r>
              <a:rPr/>
              <a:t> has a convenient function (</a:t>
            </a:r>
            <a:r>
              <a:rPr>
                <a:latin typeface="Courier"/>
              </a:rPr>
              <a:t>cohen.ES</a:t>
            </a:r>
            <a:r>
              <a:rPr/>
              <a:t>) that can provide these for you for small, medium and large effect sizes.</a:t>
            </a:r>
          </a:p>
          <a:p>
            <a:pPr lvl="0" indent="0">
              <a:buNone/>
            </a:pP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"medium"</a:t>
            </a:r>
            <a:r>
              <a:rPr>
                <a:solidFill>
                  <a:srgbClr val="003B4F"/>
                </a:solidFill>
                <a:latin typeface="Courier"/>
              </a:rPr>
              <a:t>)</a:t>
            </a:r>
          </a:p>
          <a:p>
            <a:pPr lvl="0" indent="0">
              <a:buNone/>
            </a:pPr>
            <a:r>
              <a:rPr>
                <a:latin typeface="Courier"/>
              </a:rPr>
              <a:t>
     Conventional effect size from Cohen (1982) 
           test = t
           size = medium
    effect.size = 0.5</a:t>
            </a:r>
          </a:p>
          <a:p>
            <a:pPr lvl="0" indent="0" marL="0">
              <a:buNone/>
            </a:pPr>
            <a:r>
              <a:rPr/>
              <a:t>If you’re not sure of the effect size you’d expect, the conservative approach is to use “small”</a:t>
            </a:r>
          </a:p>
          <a:p>
            <a:pPr lvl="0" indent="0" marL="0">
              <a:spcBef>
                <a:spcPts val="3000"/>
              </a:spcBef>
              <a:buNone/>
            </a:pPr>
            <a:r>
              <a:rPr b="1" i="1"/>
              <a:t>library(pwr)</a:t>
            </a:r>
            <a:r>
              <a:rPr b="1"/>
              <a:t> functions:</a:t>
            </a:r>
          </a:p>
          <a:p>
            <a:pPr lvl="0" indent="0" marL="0">
              <a:buNone/>
            </a:pPr>
          </a:p>
          <a:p>
            <a:pPr lvl="0" indent="0" marL="0">
              <a:spcBef>
                <a:spcPts val="3000"/>
              </a:spcBef>
              <a:buNone/>
            </a:pPr>
            <a:r>
              <a:rPr b="1"/>
              <a:t>A note on effect sizes…</a:t>
            </a:r>
          </a:p>
          <a:p>
            <a:pPr lvl="0" indent="0" marL="0">
              <a:buNone/>
            </a:pPr>
            <a:r>
              <a:rPr/>
              <a:t>You can pass the results of </a:t>
            </a:r>
            <a:r>
              <a:rPr>
                <a:latin typeface="Courier"/>
              </a:rPr>
              <a:t>cohen.ES1</a:t>
            </a:r>
            <a:r>
              <a:rPr/>
              <a:t> directly to the pwr function by calling the </a:t>
            </a:r>
            <a:r>
              <a:rPr>
                <a:latin typeface="Courier"/>
              </a:rPr>
              <a:t>effect.size</a:t>
            </a:r>
            <a:r>
              <a:rPr/>
              <a:t> slot in the returned object:</a:t>
            </a:r>
          </a:p>
          <a:p>
            <a:pPr lvl="0" indent="0">
              <a:buNone/>
            </a:pPr>
            <a:r>
              <a:rPr>
                <a:solidFill>
                  <a:srgbClr val="4758AB"/>
                </a:solidFill>
                <a:latin typeface="Courier"/>
              </a:rPr>
              <a:t>str</a:t>
            </a:r>
            <a:r>
              <a:rPr>
                <a:solidFill>
                  <a:srgbClr val="003B4F"/>
                </a:solidFill>
                <a:latin typeface="Courier"/>
              </a:rPr>
              <a:t>(</a:t>
            </a: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"medium"</a:t>
            </a:r>
            <a:r>
              <a:rPr>
                <a:solidFill>
                  <a:srgbClr val="003B4F"/>
                </a:solidFill>
                <a:latin typeface="Courier"/>
              </a:rPr>
              <a:t>))</a:t>
            </a:r>
          </a:p>
          <a:p>
            <a:pPr lvl="0" indent="0">
              <a:buNone/>
            </a:pPr>
            <a:r>
              <a:rPr>
                <a:latin typeface="Courier"/>
              </a:rPr>
              <a:t>List of 4
 $ test       : chr "t"
 $ size       : chr "medium"
 $ effect.size: num 0.5
 $ method     : chr "Conventional effect size from Cohen (1982)"
 - attr(*, "class")= chr "power.htest"</a:t>
            </a:r>
          </a:p>
          <a:p>
            <a:pPr lvl="0" indent="0">
              <a:buNone/>
            </a:pP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"medium"</a:t>
            </a:r>
            <a:r>
              <a:rPr>
                <a:solidFill>
                  <a:srgbClr val="003B4F"/>
                </a:solidFill>
                <a:latin typeface="Courier"/>
              </a:rPr>
              <a:t>)</a:t>
            </a:r>
            <a:r>
              <a:rPr>
                <a:solidFill>
                  <a:srgbClr val="5E5E5E"/>
                </a:solidFill>
                <a:latin typeface="Courier"/>
              </a:rPr>
              <a:t>$</a:t>
            </a:r>
            <a:r>
              <a:rPr>
                <a:solidFill>
                  <a:srgbClr val="003B4F"/>
                </a:solidFill>
                <a:latin typeface="Courier"/>
              </a:rPr>
              <a:t>effect.size</a:t>
            </a:r>
          </a:p>
          <a:p>
            <a:pPr lvl="0" indent="0">
              <a:buNone/>
            </a:pPr>
            <a:r>
              <a:rPr>
                <a:latin typeface="Courier"/>
              </a:rPr>
              <a:t>[1] 0.5</a:t>
            </a:r>
          </a:p>
          <a:p>
            <a:pPr lvl="0" indent="0" marL="0">
              <a:spcBef>
                <a:spcPts val="3000"/>
              </a:spcBef>
              <a:buNone/>
            </a:pPr>
            <a:r>
              <a:rPr b="1" i="1"/>
              <a:t>library(pwr)</a:t>
            </a:r>
            <a:r>
              <a:rPr b="1"/>
              <a:t> functions: ANOVA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For comparisons among 3 or more groups</a:t>
            </a:r>
          </a:p>
          <a:p>
            <a:pPr lvl="0" indent="0">
              <a:buNone/>
            </a:pPr>
            <a:r>
              <a:rPr>
                <a:solidFill>
                  <a:srgbClr val="4758AB"/>
                </a:solidFill>
                <a:latin typeface="Courier"/>
              </a:rPr>
              <a:t>pwr.anova.test</a:t>
            </a:r>
            <a:r>
              <a:rPr>
                <a:solidFill>
                  <a:srgbClr val="003B4F"/>
                </a:solidFill>
                <a:latin typeface="Courier"/>
              </a:rPr>
              <a:t>(</a:t>
            </a:r>
            <a:r>
              <a:rPr>
                <a:solidFill>
                  <a:srgbClr val="657422"/>
                </a:solidFill>
                <a:latin typeface="Courier"/>
              </a:rPr>
              <a:t>f =</a:t>
            </a:r>
            <a:r>
              <a:rPr>
                <a:solidFill>
                  <a:srgbClr val="003B4F"/>
                </a:solidFill>
                <a:latin typeface="Courier"/>
              </a:rPr>
              <a:t> </a:t>
            </a: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"anov"</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"small"</a:t>
            </a:r>
            <a:r>
              <a:rPr>
                <a:solidFill>
                  <a:srgbClr val="003B4F"/>
                </a:solidFill>
                <a:latin typeface="Courier"/>
              </a:rPr>
              <a:t>)</a:t>
            </a:r>
            <a:r>
              <a:rPr>
                <a:solidFill>
                  <a:srgbClr val="5E5E5E"/>
                </a:solidFill>
                <a:latin typeface="Courier"/>
              </a:rPr>
              <a:t>$</a:t>
            </a:r>
            <a:r>
              <a:rPr>
                <a:solidFill>
                  <a:srgbClr val="003B4F"/>
                </a:solidFill>
                <a:latin typeface="Courier"/>
              </a:rPr>
              <a:t>effect.size,</a:t>
            </a:r>
            <a:br/>
            <a:r>
              <a:rPr>
                <a:solidFill>
                  <a:srgbClr val="003B4F"/>
                </a:solidFill>
                <a:latin typeface="Courier"/>
              </a:rPr>
              <a:t>               </a:t>
            </a:r>
            <a:r>
              <a:rPr>
                <a:solidFill>
                  <a:srgbClr val="657422"/>
                </a:solidFill>
                <a:latin typeface="Courier"/>
              </a:rPr>
              <a:t>k =</a:t>
            </a:r>
            <a:r>
              <a:rPr>
                <a:solidFill>
                  <a:srgbClr val="003B4F"/>
                </a:solidFill>
                <a:latin typeface="Courier"/>
              </a:rPr>
              <a:t> </a:t>
            </a:r>
            <a:r>
              <a:rPr>
                <a:solidFill>
                  <a:srgbClr val="AD0000"/>
                </a:solidFill>
                <a:latin typeface="Courier"/>
              </a:rPr>
              <a:t>4</a:t>
            </a:r>
            <a:r>
              <a:rPr>
                <a:solidFill>
                  <a:srgbClr val="003B4F"/>
                </a:solidFill>
                <a:latin typeface="Courier"/>
              </a:rPr>
              <a:t>,</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0.80</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5E5E5E"/>
                </a:solidFill>
                <a:latin typeface="Courier"/>
              </a:rPr>
              <a:t>%&gt;%</a:t>
            </a:r>
            <a:br/>
            <a:r>
              <a:rPr>
                <a:solidFill>
                  <a:srgbClr val="003B4F"/>
                </a:solidFill>
                <a:latin typeface="Courier"/>
              </a:rPr>
              <a:t>  plot</a:t>
            </a:r>
          </a:p>
        </p:txBody>
      </p:sp>
      <p:pic>
        <p:nvPicPr>
          <p:cNvPr descr="11_PowerAnalysis_files/figure-pptx/unnamed-chunk-22-1.png" id="0" name="Picture 1"/>
          <p:cNvPicPr>
            <a:picLocks noGrp="1" noChangeAspect="1"/>
          </p:cNvPicPr>
          <p:nvPr/>
        </p:nvPicPr>
        <p:blipFill>
          <a:blip r:embed="rId2"/>
          <a:stretch>
            <a:fillRect/>
          </a:stretch>
        </p:blipFill>
        <p:spPr bwMode="auto">
          <a:xfrm>
            <a:off x="457200" y="2095500"/>
            <a:ext cx="4038600" cy="20193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p>
          <a:p>
            <a:pPr lvl="0" indent="0" marL="0">
              <a:buNone/>
            </a:pPr>
            <a:r>
              <a:rPr/>
              <a:t>f = Effect size</a:t>
            </a:r>
          </a:p>
          <a:p>
            <a:pPr lvl="0" indent="0" marL="0">
              <a:buNone/>
            </a:pPr>
            <a:r>
              <a:rPr/>
              <a:t>k = Number of groups</a:t>
            </a:r>
          </a:p>
        </p:txBody>
      </p:sp>
      <p:pic>
        <p:nvPicPr>
          <p:cNvPr descr="11_PowerAnalysis_files/figure-pptx/unnamed-chunk-23-1.png" id="0" name="Picture 1"/>
          <p:cNvPicPr>
            <a:picLocks noGrp="1" noChangeAspect="1"/>
          </p:cNvPicPr>
          <p:nvPr/>
        </p:nvPicPr>
        <p:blipFill>
          <a:blip r:embed="rId3"/>
          <a:stretch>
            <a:fillRect/>
          </a:stretch>
        </p:blipFill>
        <p:spPr bwMode="auto">
          <a:xfrm>
            <a:off x="4635500" y="2095500"/>
            <a:ext cx="4038600" cy="2019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i="1"/>
              <a:t>library(pwr)</a:t>
            </a:r>
            <a:r>
              <a:rPr b="1"/>
              <a:t> functions: Chi-squared</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To test whether two categorical variables (two dimensions of a contingency table) are independent</a:t>
            </a:r>
          </a:p>
          <a:p>
            <a:pPr lvl="0" indent="0">
              <a:buNone/>
            </a:pPr>
            <a:r>
              <a:rPr>
                <a:solidFill>
                  <a:srgbClr val="4758AB"/>
                </a:solidFill>
                <a:latin typeface="Courier"/>
              </a:rPr>
              <a:t>pwr.chisq.test</a:t>
            </a:r>
            <a:r>
              <a:rPr>
                <a:solidFill>
                  <a:srgbClr val="003B4F"/>
                </a:solidFill>
                <a:latin typeface="Courier"/>
              </a:rPr>
              <a:t>(</a:t>
            </a:r>
            <a:r>
              <a:rPr>
                <a:solidFill>
                  <a:srgbClr val="657422"/>
                </a:solidFill>
                <a:latin typeface="Courier"/>
              </a:rPr>
              <a:t>w =</a:t>
            </a:r>
            <a:r>
              <a:rPr>
                <a:solidFill>
                  <a:srgbClr val="003B4F"/>
                </a:solidFill>
                <a:latin typeface="Courier"/>
              </a:rPr>
              <a:t> </a:t>
            </a: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"small"</a:t>
            </a:r>
            <a:r>
              <a:rPr>
                <a:solidFill>
                  <a:srgbClr val="003B4F"/>
                </a:solidFill>
                <a:latin typeface="Courier"/>
              </a:rPr>
              <a:t>)</a:t>
            </a:r>
            <a:r>
              <a:rPr>
                <a:solidFill>
                  <a:srgbClr val="5E5E5E"/>
                </a:solidFill>
                <a:latin typeface="Courier"/>
              </a:rPr>
              <a:t>$</a:t>
            </a:r>
            <a:r>
              <a:rPr>
                <a:solidFill>
                  <a:srgbClr val="003B4F"/>
                </a:solidFill>
                <a:latin typeface="Courier"/>
              </a:rPr>
              <a:t>effect.size,</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0.80</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plot</a:t>
            </a:r>
            <a:r>
              <a:rPr>
                <a:solidFill>
                  <a:srgbClr val="003B4F"/>
                </a:solidFill>
                <a:latin typeface="Courier"/>
              </a:rPr>
              <a:t>()</a:t>
            </a:r>
          </a:p>
        </p:txBody>
      </p:sp>
      <p:pic>
        <p:nvPicPr>
          <p:cNvPr descr="11_PowerAnalysis_files/figure-pptx/unnamed-chunk-24-1.png" id="0" name="Picture 1"/>
          <p:cNvPicPr>
            <a:picLocks noGrp="1" noChangeAspect="1"/>
          </p:cNvPicPr>
          <p:nvPr/>
        </p:nvPicPr>
        <p:blipFill>
          <a:blip r:embed="rId2"/>
          <a:stretch>
            <a:fillRect/>
          </a:stretch>
        </p:blipFill>
        <p:spPr bwMode="auto">
          <a:xfrm>
            <a:off x="457200" y="2095500"/>
            <a:ext cx="4038600" cy="20193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p>
          <a:p>
            <a:pPr lvl="0" indent="0" marL="0">
              <a:buNone/>
            </a:pPr>
            <a:r>
              <a:rPr/>
              <a:t>w = Effect size</a:t>
            </a:r>
          </a:p>
          <a:p>
            <a:pPr lvl="0" indent="0" marL="0">
              <a:buNone/>
            </a:pPr>
          </a:p>
          <a:p>
            <a:pPr lvl="0" indent="0" marL="0">
              <a:buNone/>
            </a:pPr>
            <a:r>
              <a:rPr/>
              <a:t>df = Degrees of freedom</a:t>
            </a:r>
          </a:p>
          <a:p>
            <a:pPr lvl="0" indent="0" marL="0">
              <a:buNone/>
            </a:pPr>
          </a:p>
        </p:txBody>
      </p:sp>
      <p:pic>
        <p:nvPicPr>
          <p:cNvPr descr="11_PowerAnalysis_files/figure-pptx/unnamed-chunk-25-1.png" id="0" name="Picture 1"/>
          <p:cNvPicPr>
            <a:picLocks noGrp="1" noChangeAspect="1"/>
          </p:cNvPicPr>
          <p:nvPr/>
        </p:nvPicPr>
        <p:blipFill>
          <a:blip r:embed="rId3"/>
          <a:stretch>
            <a:fillRect/>
          </a:stretch>
        </p:blipFill>
        <p:spPr bwMode="auto">
          <a:xfrm>
            <a:off x="4635500" y="2095500"/>
            <a:ext cx="4038600" cy="2019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i="1"/>
              <a:t>library(pwr)</a:t>
            </a:r>
            <a:r>
              <a:rPr b="1"/>
              <a:t> functions: Correlation</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For correlation analysis</a:t>
            </a:r>
          </a:p>
          <a:p>
            <a:pPr lvl="0" indent="0">
              <a:buNone/>
            </a:pPr>
            <a:r>
              <a:rPr>
                <a:solidFill>
                  <a:srgbClr val="4758AB"/>
                </a:solidFill>
                <a:latin typeface="Courier"/>
              </a:rPr>
              <a:t>pwr.r.test</a:t>
            </a:r>
            <a:r>
              <a:rPr>
                <a:solidFill>
                  <a:srgbClr val="003B4F"/>
                </a:solidFill>
                <a:latin typeface="Courier"/>
              </a:rPr>
              <a:t>(</a:t>
            </a:r>
            <a:r>
              <a:rPr>
                <a:solidFill>
                  <a:srgbClr val="657422"/>
                </a:solidFill>
                <a:latin typeface="Courier"/>
              </a:rPr>
              <a:t>r =</a:t>
            </a:r>
            <a:r>
              <a:rPr>
                <a:solidFill>
                  <a:srgbClr val="003B4F"/>
                </a:solidFill>
                <a:latin typeface="Courier"/>
              </a:rPr>
              <a:t> </a:t>
            </a: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"r"</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"small"</a:t>
            </a:r>
            <a:r>
              <a:rPr>
                <a:solidFill>
                  <a:srgbClr val="003B4F"/>
                </a:solidFill>
                <a:latin typeface="Courier"/>
              </a:rPr>
              <a:t>)</a:t>
            </a:r>
            <a:r>
              <a:rPr>
                <a:solidFill>
                  <a:srgbClr val="5E5E5E"/>
                </a:solidFill>
                <a:latin typeface="Courier"/>
              </a:rPr>
              <a:t>$</a:t>
            </a:r>
            <a:r>
              <a:rPr>
                <a:solidFill>
                  <a:srgbClr val="003B4F"/>
                </a:solidFill>
                <a:latin typeface="Courier"/>
              </a:rPr>
              <a:t>effect.size,</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0.80</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plot</a:t>
            </a:r>
            <a:r>
              <a:rPr>
                <a:solidFill>
                  <a:srgbClr val="003B4F"/>
                </a:solidFill>
                <a:latin typeface="Courier"/>
              </a:rPr>
              <a:t>()</a:t>
            </a:r>
          </a:p>
        </p:txBody>
      </p:sp>
      <p:pic>
        <p:nvPicPr>
          <p:cNvPr descr="11_PowerAnalysis_files/figure-pptx/unnamed-chunk-26-1.png" id="0" name="Picture 1"/>
          <p:cNvPicPr>
            <a:picLocks noGrp="1" noChangeAspect="1"/>
          </p:cNvPicPr>
          <p:nvPr/>
        </p:nvPicPr>
        <p:blipFill>
          <a:blip r:embed="rId2"/>
          <a:stretch>
            <a:fillRect/>
          </a:stretch>
        </p:blipFill>
        <p:spPr bwMode="auto">
          <a:xfrm>
            <a:off x="457200" y="2095500"/>
            <a:ext cx="4038600" cy="2019300"/>
          </a:xfrm>
          <a:prstGeom prst="rect">
            <a:avLst/>
          </a:prstGeom>
          <a:noFill/>
          <a:ln w="9525">
            <a:noFill/>
            <a:headEnd/>
            <a:tailEnd/>
          </a:ln>
        </p:spPr>
      </p:pic>
      <mc:AlternateContent xmlns:mc="http://schemas.openxmlformats.org/markup-compatibility/2006">
        <mc:Choice xmlns:a14="http://schemas.microsoft.com/office/drawing/2010/main" Requires="a14">
          <p:sp>
            <p:nvSpPr>
              <p:cNvPr id="5" name="Text Placeholder 4"/>
              <p:cNvSpPr>
                <a:spLocks noGrp="1"/>
              </p:cNvSpPr>
              <p:nvPr>
                <p:ph idx="3" sz="quarter" type="body"/>
              </p:nvPr>
            </p:nvSpPr>
            <p:spPr/>
            <p:txBody>
              <a:bodyPr/>
              <a:lstStyle/>
              <a:p>
                <a:pPr lvl="0" indent="0" marL="0">
                  <a:buNone/>
                </a:pPr>
                <a:r>
                  <a:rPr/>
                  <a:t>r = correlation coefficient (i.e. it is not </a:t>
                </a:r>
                <a14:m>
                  <m:oMath xmlns:m="http://schemas.openxmlformats.org/officeDocument/2006/math">
                    <m:sSup>
                      <m:e>
                        <m:r>
                          <m:t>R</m:t>
                        </m:r>
                      </m:e>
                      <m:sup>
                        <m:r>
                          <m:t>2</m:t>
                        </m:r>
                      </m:sup>
                    </m:sSup>
                  </m:oMath>
                </a14:m>
                <a:r>
                  <a:rPr/>
                  <a:t>)</a:t>
                </a:r>
              </a:p>
              <a:p>
                <a:pPr lvl="0" indent="0" marL="0">
                  <a:buNone/>
                </a:pPr>
                <a:r>
                  <a:rPr/>
                  <a:t>Note that for regression analysis you’d need to set the “alternative” to “greater” or “less”, because it assumes that one variable is dependent on the other</a:t>
                </a:r>
              </a:p>
            </p:txBody>
          </p:sp>
        </mc:Choice>
      </mc:AlternateContent>
      <p:pic>
        <p:nvPicPr>
          <p:cNvPr descr="11_PowerAnalysis_files/figure-pptx/unnamed-chunk-27-1.png" id="0" name="Picture 1"/>
          <p:cNvPicPr>
            <a:picLocks noGrp="1" noChangeAspect="1"/>
          </p:cNvPicPr>
          <p:nvPr/>
        </p:nvPicPr>
        <p:blipFill>
          <a:blip r:embed="rId3"/>
          <a:stretch>
            <a:fillRect/>
          </a:stretch>
        </p:blipFill>
        <p:spPr bwMode="auto">
          <a:xfrm>
            <a:off x="4635500" y="2095500"/>
            <a:ext cx="4038600" cy="2019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i="1"/>
              <a:t>library(pwr)</a:t>
            </a:r>
            <a:r>
              <a:rPr b="1"/>
              <a:t> functions: GLM</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To test whether two categorical variables (two dimensions of a contingency table) are independent</a:t>
            </a:r>
          </a:p>
          <a:p>
            <a:pPr lvl="0" indent="0">
              <a:buNone/>
            </a:pPr>
            <a:r>
              <a:rPr>
                <a:solidFill>
                  <a:srgbClr val="4758AB"/>
                </a:solidFill>
                <a:latin typeface="Courier"/>
              </a:rPr>
              <a:t>pwr.f2.test</a:t>
            </a:r>
            <a:r>
              <a:rPr>
                <a:solidFill>
                  <a:srgbClr val="003B4F"/>
                </a:solidFill>
                <a:latin typeface="Courier"/>
              </a:rPr>
              <a:t>(</a:t>
            </a:r>
            <a:r>
              <a:rPr>
                <a:solidFill>
                  <a:srgbClr val="657422"/>
                </a:solidFill>
                <a:latin typeface="Courier"/>
              </a:rPr>
              <a:t>u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v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f2 =</a:t>
            </a:r>
            <a:r>
              <a:rPr>
                <a:solidFill>
                  <a:srgbClr val="003B4F"/>
                </a:solidFill>
                <a:latin typeface="Courier"/>
              </a:rPr>
              <a:t> </a:t>
            </a:r>
            <a:r>
              <a:rPr>
                <a:solidFill>
                  <a:srgbClr val="4758AB"/>
                </a:solidFill>
                <a:latin typeface="Courier"/>
              </a:rPr>
              <a:t>cohen.ES</a:t>
            </a:r>
            <a:r>
              <a:rPr>
                <a:solidFill>
                  <a:srgbClr val="003B4F"/>
                </a:solidFill>
                <a:latin typeface="Courier"/>
              </a:rPr>
              <a:t>(</a:t>
            </a:r>
            <a:r>
              <a:rPr>
                <a:solidFill>
                  <a:srgbClr val="657422"/>
                </a:solidFill>
                <a:latin typeface="Courier"/>
              </a:rPr>
              <a:t>test =</a:t>
            </a:r>
            <a:r>
              <a:rPr>
                <a:solidFill>
                  <a:srgbClr val="003B4F"/>
                </a:solidFill>
                <a:latin typeface="Courier"/>
              </a:rPr>
              <a:t> </a:t>
            </a:r>
            <a:r>
              <a:rPr>
                <a:solidFill>
                  <a:srgbClr val="20794D"/>
                </a:solidFill>
                <a:latin typeface="Courier"/>
              </a:rPr>
              <a:t>"f2"</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20794D"/>
                </a:solidFill>
                <a:latin typeface="Courier"/>
              </a:rPr>
              <a:t>"small"</a:t>
            </a:r>
            <a:r>
              <a:rPr>
                <a:solidFill>
                  <a:srgbClr val="003B4F"/>
                </a:solidFill>
                <a:latin typeface="Courier"/>
              </a:rPr>
              <a:t>)</a:t>
            </a:r>
            <a:r>
              <a:rPr>
                <a:solidFill>
                  <a:srgbClr val="5E5E5E"/>
                </a:solidFill>
                <a:latin typeface="Courier"/>
              </a:rPr>
              <a:t>$</a:t>
            </a:r>
            <a:r>
              <a:rPr>
                <a:solidFill>
                  <a:srgbClr val="003B4F"/>
                </a:solidFill>
                <a:latin typeface="Courier"/>
              </a:rPr>
              <a:t>effect.size,</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a:t>
            </a:r>
          </a:p>
          <a:p>
            <a:pPr lvl="0" indent="0">
              <a:buNone/>
            </a:pPr>
            <a:r>
              <a:rPr>
                <a:latin typeface="Courier"/>
              </a:rPr>
              <a:t>
     Multiple regression power calculation 
              u = 1
              v = 392.373
             f2 = 0.02
      sig.level = 0.05
          power = 0.8</a:t>
            </a:r>
          </a:p>
        </p:txBody>
      </p:sp>
      <p:sp>
        <p:nvSpPr>
          <p:cNvPr id="4" name="Content Placeholder 3"/>
          <p:cNvSpPr>
            <a:spLocks noGrp="1"/>
          </p:cNvSpPr>
          <p:nvPr>
            <p:ph idx="2" sz="half"/>
          </p:nvPr>
        </p:nvSpPr>
        <p:spPr/>
        <p:txBody>
          <a:bodyPr/>
          <a:lstStyle/>
          <a:p>
            <a:pPr lvl="0" indent="0" marL="0">
              <a:buNone/>
            </a:pPr>
            <a:r>
              <a:rPr/>
              <a:t>f2 = Effect size</a:t>
            </a:r>
          </a:p>
          <a:p>
            <a:pPr lvl="0" indent="0" marL="0">
              <a:buNone/>
            </a:pPr>
            <a:r>
              <a:rPr/>
              <a:t>u = degrees of freedom for numerator (= number of groups - 1)</a:t>
            </a:r>
          </a:p>
          <a:p>
            <a:pPr lvl="0" indent="0" marL="0">
              <a:buNone/>
            </a:pPr>
            <a:r>
              <a:rPr/>
              <a:t>v = degrees of freedom for denominator (= total number of individuals across groups - the number of groups)</a:t>
            </a:r>
          </a:p>
          <a:p>
            <a:pPr lvl="0" indent="0">
              <a:buNone/>
            </a:pPr>
            <a:r>
              <a:rPr>
                <a:latin typeface="Courier"/>
              </a:rPr>
              <a:t>
     Multiple regression power calculation 
              u = 1
              v = 22.50313
             f2 = 0.35
      sig.level = 0.05
          power = 0.8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plan from here…</a:t>
            </a:r>
          </a:p>
          <a:p>
            <a:pPr lvl="0" indent="0" marL="0">
              <a:buNone/>
            </a:pPr>
          </a:p>
          <a:p>
            <a:pPr lvl="0" indent="-342900" marL="342900">
              <a:buAutoNum type="arabicPeriod"/>
            </a:pPr>
            <a:r>
              <a:rPr/>
              <a:t>Think carefully about the data you plan to collect and how to analyze them</a:t>
            </a:r>
          </a:p>
          <a:p>
            <a:pPr lvl="0" indent="-342900" marL="342900">
              <a:buAutoNum type="arabicPeriod"/>
            </a:pPr>
            <a:r>
              <a:rPr/>
              <a:t>Decide on your statistical analyses/tests</a:t>
            </a:r>
          </a:p>
          <a:p>
            <a:pPr lvl="0" indent="-342900" marL="342900">
              <a:buAutoNum type="arabicPeriod"/>
            </a:pPr>
            <a:r>
              <a:rPr/>
              <a:t>Design your data spreadsheet</a:t>
            </a:r>
          </a:p>
          <a:p>
            <a:pPr lvl="0" indent="-342900" marL="342900">
              <a:buAutoNum type="arabicPeriod"/>
            </a:pPr>
            <a:r>
              <a:rPr/>
              <a:t>Design your field data sheet</a:t>
            </a:r>
          </a:p>
          <a:p>
            <a:pPr lvl="0" indent="-342900" marL="342900">
              <a:buAutoNum type="arabicPeriod"/>
            </a:pPr>
            <a:r>
              <a:rPr/>
              <a:t>Do power analyses for each of your analyses/tests to determine necessary sample sizes</a:t>
            </a:r>
          </a:p>
          <a:p>
            <a:pPr lvl="0" indent="-342900" marL="342900">
              <a:buAutoNum type="arabicPeriod"/>
            </a:pPr>
            <a:r>
              <a:rPr/>
              <a:t>If that all goes quickly, we could head into the field to collect some preliminary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Statistical Power</a:t>
                </a:r>
              </a:p>
              <a:p>
                <a:pPr lvl="0" indent="0" marL="0">
                  <a:buNone/>
                </a:pPr>
              </a:p>
              <a:p>
                <a:pPr lvl="0" indent="0" marL="0">
                  <a:buNone/>
                </a:pPr>
                <a:r>
                  <a:rPr/>
                  <a:t>Is determined by the combination of the:</a:t>
                </a:r>
              </a:p>
              <a:p>
                <a:pPr lvl="0"/>
                <a14:m>
                  <m:oMath xmlns:m="http://schemas.openxmlformats.org/officeDocument/2006/math">
                    <m:r>
                      <m:t>α</m:t>
                    </m:r>
                  </m:oMath>
                </a14:m>
                <a:r>
                  <a:rPr/>
                  <a:t> (“significance”) level required (e.g. P &lt; 0.05)</a:t>
                </a:r>
              </a:p>
              <a:p>
                <a:pPr lvl="0"/>
                <a:r>
                  <a:rPr/>
                  <a:t>difference between group means (effect size)</a:t>
                </a:r>
              </a:p>
              <a:p>
                <a:pPr lvl="0"/>
                <a:r>
                  <a:rPr/>
                  <a:t>variability among subjects</a:t>
                </a:r>
              </a:p>
              <a:p>
                <a:pPr lvl="0"/>
                <a:r>
                  <a:rPr/>
                  <a:t>sample size (the factor we usually have most control over)</a:t>
                </a:r>
              </a:p>
              <a:p>
                <a:pPr lvl="0" indent="0" marL="0">
                  <a:spcBef>
                    <a:spcPts val="3000"/>
                  </a:spcBef>
                  <a:buNone/>
                </a:pPr>
                <a14:m>
                  <m:oMath xmlns:m="http://schemas.openxmlformats.org/officeDocument/2006/math">
                    <m:r>
                      <m:t>α</m:t>
                    </m:r>
                  </m:oMath>
                </a14:m>
                <a:r>
                  <a:rPr b="1"/>
                  <a:t> (“significance”) level</a:t>
                </a:r>
              </a:p>
            </p:txBody>
          </p:sp>
        </mc:Choice>
      </mc:AlternateContent>
      <p:pic>
        <p:nvPicPr>
          <p:cNvPr descr="11_PowerAnalysis_files/figure-pptx/unnamed-chunk-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We usually use an </a:t>
                </a:r>
                <a14:m>
                  <m:oMath xmlns:m="http://schemas.openxmlformats.org/officeDocument/2006/math">
                    <m:r>
                      <m:t>α</m:t>
                    </m:r>
                  </m:oMath>
                </a14:m>
                <a:r>
                  <a:rPr/>
                  <a:t> of 0.05 to indicate significant difference.</a:t>
                </a:r>
              </a:p>
              <a:p>
                <a:pPr lvl="0"/>
                <a:r>
                  <a:rPr/>
                  <a:t>i.e. the probability of the observation not being different to the null is less than 5% (i.e. p &lt; 0.05), or the result should only be observed once or less for every 20 samples.</a:t>
                </a:r>
              </a:p>
              <a:p>
                <a:pPr lvl="0" indent="0" marL="0">
                  <a:buNone/>
                </a:pPr>
                <a:r>
                  <a:rPr/>
                  <a:t>This is a subjective cut-off, but is generally accepted in the literature…</a:t>
                </a:r>
              </a:p>
              <a:p>
                <a:pPr lvl="0" indent="0" marL="0">
                  <a:spcBef>
                    <a:spcPts val="3000"/>
                  </a:spcBef>
                  <a:buNone/>
                </a:pPr>
                <a:r>
                  <a:rPr b="1"/>
                  <a:t>Difference between group means</a:t>
                </a:r>
              </a:p>
            </p:txBody>
          </p:sp>
        </mc:Choice>
      </mc:AlternateContent>
      <p:pic>
        <p:nvPicPr>
          <p:cNvPr descr="11_PowerAnalysis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have greater statistical power when you have greater differences in means (effect size). P1 vs P3 has greater power than either P1 vs P2 or P2 vs P3.</a:t>
            </a:r>
          </a:p>
          <a:p>
            <a:pPr lvl="0" indent="0" marL="0">
              <a:spcBef>
                <a:spcPts val="3000"/>
              </a:spcBef>
              <a:buNone/>
            </a:pPr>
            <a:r>
              <a:rPr b="1"/>
              <a:t>Variability among subjects</a:t>
            </a:r>
          </a:p>
        </p:txBody>
      </p:sp>
      <p:pic>
        <p:nvPicPr>
          <p:cNvPr descr="11_PowerAnalysis_files/figure-pptx/unnamed-chunk-3-1.png" id="0" name="Picture 1"/>
          <p:cNvPicPr>
            <a:picLocks noGrp="1" noChangeAspect="1"/>
          </p:cNvPicPr>
          <p:nvPr/>
        </p:nvPicPr>
        <p:blipFill>
          <a:blip r:embed="rId2"/>
          <a:stretch>
            <a:fillRect/>
          </a:stretch>
        </p:blipFill>
        <p:spPr bwMode="auto">
          <a:xfrm>
            <a:off x="3568700" y="1460500"/>
            <a:ext cx="5105400" cy="1854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Greater variability among subjects results in larger standard deviations, reducing our ability to distinguish among groups (i.e. statistical power).</a:t>
            </a:r>
          </a:p>
          <a:p>
            <a:pPr lvl="0" indent="0" marL="0">
              <a:spcBef>
                <a:spcPts val="3000"/>
              </a:spcBef>
              <a:buNone/>
            </a:pPr>
            <a:r>
              <a:rPr b="1"/>
              <a:t>Sample size</a:t>
            </a:r>
          </a:p>
        </p:txBody>
      </p:sp>
      <p:pic>
        <p:nvPicPr>
          <p:cNvPr descr="11_PowerAnalysis_files/figure-pptx/unnamed-chunk-4-1.png" id="0" name="Picture 1"/>
          <p:cNvPicPr>
            <a:picLocks noGrp="1" noChangeAspect="1"/>
          </p:cNvPicPr>
          <p:nvPr/>
        </p:nvPicPr>
        <p:blipFill>
          <a:blip r:embed="rId2"/>
          <a:stretch>
            <a:fillRect/>
          </a:stretch>
        </p:blipFill>
        <p:spPr bwMode="auto">
          <a:xfrm>
            <a:off x="3568700" y="1460500"/>
            <a:ext cx="5105400" cy="1854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Increasing sample size increases statistical power by improving the estimate of the mean and constricting the distribution of the test statistic (i.e. reducing the standard error (SE)).</a:t>
                </a:r>
              </a:p>
              <a:p>
                <a:pPr lvl="0" indent="0" marL="0">
                  <a:spcBef>
                    <a:spcPts val="3000"/>
                  </a:spcBef>
                  <a:buNone/>
                </a:pPr>
                <a:r>
                  <a:rPr b="1"/>
                  <a:t>How do we do power analysis?</a:t>
                </a:r>
              </a:p>
              <a:p>
                <a:pPr lvl="0" indent="0" marL="0">
                  <a:buNone/>
                </a:pPr>
                <a:r>
                  <a:rPr/>
                  <a:t>Simulate the data you would expect to collect, varying the:</a:t>
                </a:r>
              </a:p>
              <a:p>
                <a:pPr lvl="0"/>
                <a14:m>
                  <m:oMath xmlns:m="http://schemas.openxmlformats.org/officeDocument/2006/math">
                    <m:r>
                      <m:t>α</m:t>
                    </m:r>
                  </m:oMath>
                </a14:m>
                <a:r>
                  <a:rPr/>
                  <a:t> (“significance”) level (e.g. P &lt; 0.05)</a:t>
                </a:r>
              </a:p>
              <a:p>
                <a:pPr lvl="0"/>
                <a:r>
                  <a:rPr/>
                  <a:t>difference between group means (effect size)</a:t>
                </a:r>
              </a:p>
              <a:p>
                <a:pPr lvl="0"/>
                <a:r>
                  <a:rPr/>
                  <a:t>variability among subjects</a:t>
                </a:r>
              </a:p>
              <a:p>
                <a:pPr lvl="0"/>
                <a:r>
                  <a:rPr/>
                  <a:t>sample size (the factor we usually have most control over)</a:t>
                </a:r>
              </a:p>
              <a:p>
                <a:pPr lvl="0" indent="0" marL="0">
                  <a:buNone/>
                </a:pPr>
                <a:r>
                  <a:rPr/>
                  <a:t>…and test for significant difference using the appropriate statistical test.</a:t>
                </a:r>
              </a:p>
              <a:p>
                <a:pPr lvl="0" indent="0" marL="0">
                  <a:spcBef>
                    <a:spcPts val="3000"/>
                  </a:spcBef>
                  <a:buNone/>
                </a:pPr>
                <a:r>
                  <a:rPr b="1"/>
                  <a:t>Simulating data</a:t>
                </a:r>
              </a:p>
              <a:p>
                <a:pPr lvl="0" indent="0" marL="0">
                  <a:buNone/>
                </a:pPr>
                <a:r>
                  <a:rPr/>
                  <a:t>First, we need to simulate some data.</a:t>
                </a:r>
              </a:p>
              <a:p>
                <a:pPr lvl="0" indent="0" marL="0">
                  <a:buNone/>
                </a:pPr>
                <a:r>
                  <a:rPr/>
                  <a:t>If we believe our data are normally distributed, we can use the handy </a:t>
                </a:r>
                <a:r>
                  <a:rPr>
                    <a:latin typeface="Courier"/>
                  </a:rPr>
                  <a:t>rnorm()</a:t>
                </a:r>
                <a:r>
                  <a:rPr/>
                  <a:t> function, like so:</a:t>
                </a:r>
              </a:p>
              <a:p>
                <a:pPr lvl="0" indent="0">
                  <a:buNone/>
                </a:pPr>
                <a:r>
                  <a:rPr>
                    <a:solidFill>
                      <a:srgbClr val="003B4F"/>
                    </a:solidFill>
                    <a:latin typeface="Courier"/>
                  </a:rPr>
                  <a:t>dat &lt;-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5E5E5E"/>
                    </a:solidFill>
                    <a:latin typeface="Courier"/>
                  </a:rPr>
                  <a:t># set the sample size</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set the mean to = 1</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set the standard deviation to = 1</a:t>
                </a:r>
              </a:p>
              <a:p>
                <a:pPr lvl="0" indent="0" marL="0">
                  <a:buNone/>
                </a:pPr>
                <a:r>
                  <a:rPr/>
                  <a:t>Type </a:t>
                </a:r>
                <a:r>
                  <a:rPr>
                    <a:latin typeface="Courier"/>
                  </a:rPr>
                  <a:t>?Distributions</a:t>
                </a:r>
                <a:r>
                  <a:rPr/>
                  <a:t>  into your R console for alternative distributions.</a:t>
                </a:r>
              </a:p>
              <a:p>
                <a:pPr lvl="0" indent="0" marL="0">
                  <a:spcBef>
                    <a:spcPts val="3000"/>
                  </a:spcBef>
                  <a:buNone/>
                </a:pPr>
                <a:r>
                  <a:rPr b="1"/>
                  <a:t>Simulating data</a:t>
                </a:r>
              </a:p>
              <a:p>
                <a:pPr lvl="0" indent="0" marL="0">
                  <a:buNone/>
                </a:pPr>
                <a:r>
                  <a:rPr/>
                  <a:t>Now let’s look at our new data</a:t>
                </a:r>
              </a:p>
              <a:p>
                <a:pPr lvl="0"/>
                <a:r>
                  <a:rPr/>
                  <a:t>This is easier if we make it a data frame</a:t>
                </a:r>
              </a:p>
              <a:p>
                <a:pPr lvl="0" indent="0">
                  <a:buNone/>
                </a:pPr>
                <a:r>
                  <a:rPr>
                    <a:solidFill>
                      <a:srgbClr val="003B4F"/>
                    </a:solidFill>
                    <a:latin typeface="Courier"/>
                  </a:rPr>
                  <a:t>df &lt;- </a:t>
                </a:r>
                <a:r>
                  <a:rPr>
                    <a:solidFill>
                      <a:srgbClr val="4758AB"/>
                    </a:solidFill>
                    <a:latin typeface="Courier"/>
                  </a:rPr>
                  <a:t>data.frame</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657422"/>
                    </a:solidFill>
                    <a:latin typeface="Courier"/>
                  </a:rPr>
                  <a:t>Treatment =</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4758AB"/>
                    </a:solidFill>
                    <a:latin typeface="Courier"/>
                  </a:rPr>
                  <a:t>head</a:t>
                </a:r>
                <a:r>
                  <a:rPr>
                    <a:solidFill>
                      <a:srgbClr val="003B4F"/>
                    </a:solidFill>
                    <a:latin typeface="Courier"/>
                  </a:rPr>
                  <a:t>(df)</a:t>
                </a:r>
              </a:p>
              <a:p>
                <a:pPr lvl="0" indent="0">
                  <a:buNone/>
                </a:pPr>
                <a:r>
                  <a:rPr>
                    <a:latin typeface="Courier"/>
                  </a:rPr>
                  <a:t>       Data Treatment
1 0.7057159         1
2 0.4368053         1
3 1.3776016         1
4 0.8569171         1
5 1.2235321         1
6 1.4042901         1</a:t>
                </a:r>
              </a:p>
              <a:p>
                <a:pPr lvl="0" indent="0" marL="0">
                  <a:spcBef>
                    <a:spcPts val="3000"/>
                  </a:spcBef>
                  <a:buNone/>
                </a:pPr>
                <a:r>
                  <a:rPr b="1"/>
                  <a:t>Simulating data</a:t>
                </a:r>
              </a:p>
              <a:p>
                <a:pPr lvl="0" indent="0" marL="0">
                  <a:buNone/>
                </a:pPr>
                <a:r>
                  <a:rPr/>
                  <a:t>We can plot it like so:</a:t>
                </a:r>
              </a:p>
              <a:p>
                <a:pPr lvl="0" indent="0">
                  <a:buNone/>
                </a:pPr>
                <a:r>
                  <a:rPr>
                    <a:solidFill>
                      <a:srgbClr val="4758AB"/>
                    </a:solidFill>
                    <a:latin typeface="Courier"/>
                  </a:rPr>
                  <a:t>ggplot</a:t>
                </a:r>
                <a:r>
                  <a:rPr>
                    <a:solidFill>
                      <a:srgbClr val="003B4F"/>
                    </a:solidFill>
                    <a:latin typeface="Courier"/>
                  </a:rPr>
                  <a:t>(df, </a:t>
                </a:r>
                <a:r>
                  <a:rPr>
                    <a:solidFill>
                      <a:srgbClr val="4758AB"/>
                    </a:solidFill>
                    <a:latin typeface="Courier"/>
                  </a:rPr>
                  <a:t>aes</a:t>
                </a:r>
                <a:r>
                  <a:rPr>
                    <a:solidFill>
                      <a:srgbClr val="003B4F"/>
                    </a:solidFill>
                    <a:latin typeface="Courier"/>
                  </a:rPr>
                  <a:t>(Data, </a:t>
                </a:r>
                <a:r>
                  <a:rPr>
                    <a:solidFill>
                      <a:srgbClr val="657422"/>
                    </a:solidFill>
                    <a:latin typeface="Courier"/>
                  </a:rPr>
                  <a:t>fill =</a:t>
                </a:r>
                <a:r>
                  <a:rPr>
                    <a:solidFill>
                      <a:srgbClr val="003B4F"/>
                    </a:solidFill>
                    <a:latin typeface="Courier"/>
                  </a:rPr>
                  <a:t> Treatment, </a:t>
                </a:r>
                <a:r>
                  <a:rPr>
                    <a:solidFill>
                      <a:srgbClr val="657422"/>
                    </a:solidFill>
                    <a:latin typeface="Courier"/>
                  </a:rPr>
                  <a:t>colour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geom_density</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0.1</a:t>
                </a:r>
                <a:r>
                  <a:rPr>
                    <a:solidFill>
                      <a:srgbClr val="003B4F"/>
                    </a:solidFill>
                    <a:latin typeface="Courier"/>
                  </a:rPr>
                  <a:t>)</a:t>
                </a:r>
              </a:p>
            </p:txBody>
          </p:sp>
        </mc:Choice>
      </mc:AlternateContent>
      <p:pic>
        <p:nvPicPr>
          <p:cNvPr descr="11_PowerAnalysis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One sample </a:t>
                </a:r>
                <a:r>
                  <a:rPr b="1" i="1"/>
                  <a:t>t</a:t>
                </a:r>
                <a:r>
                  <a:rPr b="1"/>
                  <a:t>-test</a:t>
                </a:r>
              </a:p>
              <a:p>
                <a:pPr lvl="0" indent="0" marL="0">
                  <a:buNone/>
                </a:pPr>
                <a:r>
                  <a:rPr/>
                  <a:t>Tests the hypothesis that the mean of our population is a specific value (e.g. 0).</a:t>
                </a:r>
              </a:p>
              <a:p>
                <a:pPr lvl="0" indent="0">
                  <a:buNone/>
                </a:pPr>
                <a:r>
                  <a:rPr>
                    <a:solidFill>
                      <a:srgbClr val="4758AB"/>
                    </a:solidFill>
                    <a:latin typeface="Courier"/>
                  </a:rPr>
                  <a:t>t.test</a:t>
                </a:r>
                <a:r>
                  <a:rPr>
                    <a:solidFill>
                      <a:srgbClr val="003B4F"/>
                    </a:solidFill>
                    <a:latin typeface="Courier"/>
                  </a:rPr>
                  <a:t>(</a:t>
                </a:r>
                <a:r>
                  <a:rPr>
                    <a:solidFill>
                      <a:srgbClr val="657422"/>
                    </a:solidFill>
                    <a:latin typeface="Courier"/>
                  </a:rPr>
                  <a:t>x =</a:t>
                </a:r>
                <a:r>
                  <a:rPr>
                    <a:solidFill>
                      <a:srgbClr val="003B4F"/>
                    </a:solidFill>
                    <a:latin typeface="Courier"/>
                  </a:rPr>
                  <a:t> df</a:t>
                </a:r>
                <a:r>
                  <a:rPr>
                    <a:solidFill>
                      <a:srgbClr val="5E5E5E"/>
                    </a:solidFill>
                    <a:latin typeface="Courier"/>
                  </a:rPr>
                  <a:t>$</a:t>
                </a:r>
                <a:r>
                  <a:rPr>
                    <a:solidFill>
                      <a:srgbClr val="003B4F"/>
                    </a:solidFill>
                    <a:latin typeface="Courier"/>
                  </a:rPr>
                  <a:t>Data, </a:t>
                </a:r>
                <a:r>
                  <a:rPr>
                    <a:solidFill>
                      <a:srgbClr val="5E5E5E"/>
                    </a:solidFill>
                    <a:latin typeface="Courier"/>
                  </a:rPr>
                  <a:t># set our vector of data values</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r>
                  <a:rPr>
                    <a:solidFill>
                      <a:srgbClr val="5E5E5E"/>
                    </a:solidFill>
                    <a:latin typeface="Courier"/>
                  </a:rPr>
                  <a:t># specify the alternative hypothesis (which in this case is "not zero" so it is two-sided (verses "greater" or "less"))</a:t>
                </a:r>
                <a:br/>
                <a:r>
                  <a:rPr>
                    <a:solidFill>
                      <a:srgbClr val="003B4F"/>
                    </a:solidFill>
                    <a:latin typeface="Courier"/>
                  </a:rPr>
                  <a:t>       </a:t>
                </a:r>
                <a:r>
                  <a:rPr>
                    <a:solidFill>
                      <a:srgbClr val="657422"/>
                    </a:solidFill>
                    <a:latin typeface="Courier"/>
                  </a:rPr>
                  <a:t>mu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 set the "true value" of the mean </a:t>
                </a:r>
              </a:p>
              <a:p>
                <a:pPr lvl="0" indent="0">
                  <a:buNone/>
                </a:pPr>
                <a:r>
                  <a:rPr>
                    <a:latin typeface="Courier"/>
                  </a:rPr>
                  <a:t>
    One Sample t-test
data:  df$Data
t = 6.4457, df = 49, p-value = 4.793e-08
alternative hypothesis: true mean is not equal to 0
95 percent confidence interval:
 0.6609861 1.2598437
sample estimates:
mean of x 
0.9604149 </a:t>
                </a:r>
              </a:p>
              <a:p>
                <a:pPr lvl="0" indent="0" marL="0">
                  <a:buNone/>
                </a:pPr>
                <a:r>
                  <a:rPr/>
                  <a:t>In this case, the difference is highly significant! P &lt; 0.00000005!!!</a:t>
                </a:r>
              </a:p>
              <a:p>
                <a:pPr lvl="0" indent="0" marL="0">
                  <a:spcBef>
                    <a:spcPts val="3000"/>
                  </a:spcBef>
                  <a:buNone/>
                </a:pPr>
                <a:r>
                  <a:rPr b="1"/>
                  <a:t>One sample </a:t>
                </a:r>
                <a:r>
                  <a:rPr b="1" i="1"/>
                  <a:t>t</a:t>
                </a:r>
                <a:r>
                  <a:rPr b="1"/>
                  <a:t>-test</a:t>
                </a:r>
              </a:p>
              <a:p>
                <a:pPr lvl="0" indent="0" marL="0">
                  <a:buNone/>
                </a:pPr>
                <a:r>
                  <a:rPr/>
                  <a:t>What if we fiddle with the </a:t>
                </a:r>
                <a14:m>
                  <m:oMath xmlns:m="http://schemas.openxmlformats.org/officeDocument/2006/math">
                    <m:r>
                      <m:t>α</m:t>
                    </m:r>
                  </m:oMath>
                </a14:m>
                <a:r>
                  <a:rPr b="1" i="1"/>
                  <a:t> (“significance” level)</a:t>
                </a:r>
                <a:r>
                  <a:rPr/>
                  <a:t>?</a:t>
                </a:r>
              </a:p>
              <a:p>
                <a:pPr lvl="0"/>
                <a:r>
                  <a:rPr/>
                  <a:t>You usually wouldn’t do this!!!</a:t>
                </a:r>
              </a:p>
              <a:p>
                <a:pPr lvl="0" indent="0" marL="0">
                  <a:buNone/>
                </a:pPr>
                <a:r>
                  <a:rPr/>
                  <a:t>but</a:t>
                </a:r>
              </a:p>
              <a:p>
                <a:pPr lvl="0"/>
                <a:r>
                  <a:rPr/>
                  <a:t>With one-sample </a:t>
                </a:r>
                <a:r>
                  <a:rPr i="1"/>
                  <a:t>t</a:t>
                </a:r>
                <a:r>
                  <a:rPr/>
                  <a:t>-tests one effectively does when choosing your alternative hypothesis.</a:t>
                </a:r>
              </a:p>
              <a:p>
                <a:pPr lvl="1"/>
                <a:r>
                  <a:rPr/>
                  <a:t>We set it to be “two-sided” because our alternative was that the mean is “not zero”. This means the result is only significantly different if the observed mean is in the upper or lower 2.5% of the distribution.</a:t>
                </a:r>
              </a:p>
              <a:p>
                <a:pPr lvl="0"/>
                <a:r>
                  <a:rPr/>
                  <a:t>If our alternative hypothesis was that the observed mean was “greater” or “less” then we could set that and the result would only be significantly different if the observed mean is in either the upper or lower 5% of the distribution respectively.</a:t>
                </a:r>
              </a:p>
              <a:p>
                <a:pPr lvl="1"/>
                <a:r>
                  <a:rPr/>
                  <a:t>i.e. setting the alternative to “greater” or “less” effectively makes the test more sensitive, similar to increasing the </a:t>
                </a:r>
                <a14:m>
                  <m:oMath xmlns:m="http://schemas.openxmlformats.org/officeDocument/2006/math">
                    <m:r>
                      <m:t>α</m:t>
                    </m:r>
                  </m:oMath>
                </a14:m>
              </a:p>
              <a:p>
                <a:pPr lvl="0" indent="0" marL="0">
                  <a:spcBef>
                    <a:spcPts val="3000"/>
                  </a:spcBef>
                  <a:buNone/>
                </a:pPr>
                <a:r>
                  <a:rPr b="1"/>
                  <a:t>One sample </a:t>
                </a:r>
                <a:r>
                  <a:rPr b="1" i="1"/>
                  <a:t>t</a:t>
                </a:r>
                <a:r>
                  <a:rPr b="1"/>
                  <a:t>-test</a:t>
                </a:r>
              </a:p>
              <a:p>
                <a:pPr lvl="0" indent="0" marL="0">
                  <a:buNone/>
                </a:pPr>
                <a:r>
                  <a:rPr/>
                  <a:t>Now let’s fiddle with the difference between </a:t>
                </a:r>
                <a:r>
                  <a:rPr b="1" i="1"/>
                  <a:t>group means (effect size)</a:t>
                </a:r>
                <a:r>
                  <a:rPr/>
                  <a:t>.</a:t>
                </a:r>
              </a:p>
              <a:p>
                <a:pPr lvl="0" indent="0" marL="0">
                  <a:buNone/>
                </a:pPr>
                <a:r>
                  <a:rPr/>
                  <a:t>In this case this is easiest done by shifting the </a:t>
                </a:r>
                <a:r>
                  <a:rPr i="1"/>
                  <a:t>mu</a:t>
                </a:r>
                <a:r>
                  <a:rPr/>
                  <a:t> to closer to the mean of our randomly generated data, like so</a:t>
                </a:r>
              </a:p>
              <a:p>
                <a:pPr lvl="0" indent="0">
                  <a:buNone/>
                </a:pPr>
                <a:r>
                  <a:rPr>
                    <a:solidFill>
                      <a:srgbClr val="4758AB"/>
                    </a:solidFill>
                    <a:latin typeface="Courier"/>
                  </a:rPr>
                  <a:t>t.test</a:t>
                </a:r>
                <a:r>
                  <a:rPr>
                    <a:solidFill>
                      <a:srgbClr val="003B4F"/>
                    </a:solidFill>
                    <a:latin typeface="Courier"/>
                  </a:rPr>
                  <a:t>(</a:t>
                </a:r>
                <a:r>
                  <a:rPr>
                    <a:solidFill>
                      <a:srgbClr val="657422"/>
                    </a:solidFill>
                    <a:latin typeface="Courier"/>
                  </a:rPr>
                  <a:t>x =</a:t>
                </a:r>
                <a:r>
                  <a:rPr>
                    <a:solidFill>
                      <a:srgbClr val="003B4F"/>
                    </a:solidFill>
                    <a:latin typeface="Courier"/>
                  </a:rPr>
                  <a:t> df</a:t>
                </a:r>
                <a:r>
                  <a:rPr>
                    <a:solidFill>
                      <a:srgbClr val="5E5E5E"/>
                    </a:solidFill>
                    <a:latin typeface="Courier"/>
                  </a:rPr>
                  <a:t>$</a:t>
                </a:r>
                <a:r>
                  <a:rPr>
                    <a:solidFill>
                      <a:srgbClr val="003B4F"/>
                    </a:solidFill>
                    <a:latin typeface="Courier"/>
                  </a:rPr>
                  <a:t>Data, </a:t>
                </a:r>
                <a:r>
                  <a:rPr>
                    <a:solidFill>
                      <a:srgbClr val="5E5E5E"/>
                    </a:solidFill>
                    <a:latin typeface="Courier"/>
                  </a:rPr>
                  <a:t># set our vector of data values</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r>
                  <a:rPr>
                    <a:solidFill>
                      <a:srgbClr val="5E5E5E"/>
                    </a:solidFill>
                    <a:latin typeface="Courier"/>
                  </a:rPr>
                  <a:t># specify the alternative hypothesis</a:t>
                </a:r>
                <a:br/>
                <a:r>
                  <a:rPr>
                    <a:solidFill>
                      <a:srgbClr val="003B4F"/>
                    </a:solidFill>
                    <a:latin typeface="Courier"/>
                  </a:rPr>
                  <a:t>       </a:t>
                </a:r>
                <a:r>
                  <a:rPr>
                    <a:solidFill>
                      <a:srgbClr val="657422"/>
                    </a:solidFill>
                    <a:latin typeface="Courier"/>
                  </a:rPr>
                  <a:t>mu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 set the "true value" of the mean </a:t>
                </a:r>
              </a:p>
              <a:p>
                <a:pPr lvl="0" indent="0">
                  <a:buNone/>
                </a:pPr>
                <a:r>
                  <a:rPr>
                    <a:latin typeface="Courier"/>
                  </a:rPr>
                  <a:t>
    One Sample t-test
data:  df$Data
t = 3.09, df = 49, p-value = 0.003295
alternative hypothesis: true mean is not equal to 0.5
95 percent confidence interval:
 0.6609861 1.2598437
sample estimates:
mean of x 
0.9604149 </a:t>
                </a:r>
              </a:p>
              <a:p>
                <a:pPr lvl="0" indent="0" marL="0">
                  <a:buNone/>
                </a:pPr>
                <a:r>
                  <a:rPr/>
                  <a:t>Here we’ve reduced the effect size to from 1 to 0.5, but the result is still significantly different.</a:t>
                </a:r>
              </a:p>
              <a:p>
                <a:pPr lvl="0" indent="0" marL="0">
                  <a:spcBef>
                    <a:spcPts val="3000"/>
                  </a:spcBef>
                  <a:buNone/>
                </a:pPr>
                <a:r>
                  <a:rPr b="1"/>
                  <a:t>One sample </a:t>
                </a:r>
                <a:r>
                  <a:rPr b="1" i="1"/>
                  <a:t>t</a:t>
                </a:r>
                <a:r>
                  <a:rPr b="1"/>
                  <a:t>-test</a:t>
                </a:r>
              </a:p>
              <a:p>
                <a:pPr lvl="0" indent="0" marL="0">
                  <a:buNone/>
                </a:pPr>
                <a:r>
                  <a:rPr/>
                  <a:t>Now let’s fiddle with </a:t>
                </a:r>
                <a:r>
                  <a:rPr b="1" i="1"/>
                  <a:t>variability among subjects</a:t>
                </a:r>
                <a:r>
                  <a:rPr/>
                  <a:t>.</a:t>
                </a:r>
              </a:p>
              <a:p>
                <a:pPr lvl="0" indent="0">
                  <a:buNone/>
                </a:pPr>
                <a:r>
                  <a:rPr>
                    <a:solidFill>
                      <a:srgbClr val="5E5E5E"/>
                    </a:solidFill>
                    <a:latin typeface="Courier"/>
                  </a:rPr>
                  <a:t># Make new data with greater variability (standard deviation = 2)</a:t>
                </a:r>
                <a:br/>
                <a:r>
                  <a:rPr>
                    <a:solidFill>
                      <a:srgbClr val="003B4F"/>
                    </a:solidFill>
                    <a:latin typeface="Courier"/>
                  </a:rPr>
                  <a:t>df &lt;- </a:t>
                </a:r>
                <a:r>
                  <a:rPr>
                    <a:solidFill>
                      <a:srgbClr val="4758AB"/>
                    </a:solidFill>
                    <a:latin typeface="Courier"/>
                  </a:rPr>
                  <a:t>data.frame</a:t>
                </a:r>
                <a:r>
                  <a:rPr>
                    <a:solidFill>
                      <a:srgbClr val="003B4F"/>
                    </a:solidFill>
                    <a:latin typeface="Courier"/>
                  </a:rPr>
                  <a:t>(</a:t>
                </a:r>
                <a:r>
                  <a:rPr>
                    <a:solidFill>
                      <a:srgbClr val="657422"/>
                    </a:solidFill>
                    <a:latin typeface="Courier"/>
                  </a:rPr>
                  <a:t>Data =</a:t>
                </a:r>
                <a:r>
                  <a:rPr>
                    <a:solidFill>
                      <a:srgbClr val="003B4F"/>
                    </a:solidFill>
                    <a:latin typeface="Courier"/>
                  </a:rPr>
                  <a:t> </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5E5E5E"/>
                    </a:solidFill>
                    <a:latin typeface="Courier"/>
                  </a:rPr>
                  <a:t># set the sample size</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set the mean</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set bigger standard deviation</a:t>
                </a:r>
                <a:br/>
                <a:r>
                  <a:rPr>
                    <a:solidFill>
                      <a:srgbClr val="003B4F"/>
                    </a:solidFill>
                    <a:latin typeface="Courier"/>
                  </a:rPr>
                  <a:t>                 </a:t>
                </a:r>
                <a:r>
                  <a:rPr>
                    <a:solidFill>
                      <a:srgbClr val="657422"/>
                    </a:solidFill>
                    <a:latin typeface="Courier"/>
                  </a:rPr>
                  <a:t>Treatment =</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5E5E5E"/>
                    </a:solidFill>
                    <a:latin typeface="Courier"/>
                  </a:rPr>
                  <a:t># Run t-test</a:t>
                </a:r>
                <a:br/>
                <a:r>
                  <a:rPr>
                    <a:solidFill>
                      <a:srgbClr val="4758AB"/>
                    </a:solidFill>
                    <a:latin typeface="Courier"/>
                  </a:rPr>
                  <a:t>t.test</a:t>
                </a:r>
                <a:r>
                  <a:rPr>
                    <a:solidFill>
                      <a:srgbClr val="003B4F"/>
                    </a:solidFill>
                    <a:latin typeface="Courier"/>
                  </a:rPr>
                  <a:t>(</a:t>
                </a:r>
                <a:r>
                  <a:rPr>
                    <a:solidFill>
                      <a:srgbClr val="657422"/>
                    </a:solidFill>
                    <a:latin typeface="Courier"/>
                  </a:rPr>
                  <a:t>x =</a:t>
                </a:r>
                <a:r>
                  <a:rPr>
                    <a:solidFill>
                      <a:srgbClr val="003B4F"/>
                    </a:solidFill>
                    <a:latin typeface="Courier"/>
                  </a:rPr>
                  <a:t> df</a:t>
                </a:r>
                <a:r>
                  <a:rPr>
                    <a:solidFill>
                      <a:srgbClr val="5E5E5E"/>
                    </a:solidFill>
                    <a:latin typeface="Courier"/>
                  </a:rPr>
                  <a:t>$</a:t>
                </a:r>
                <a:r>
                  <a:rPr>
                    <a:solidFill>
                      <a:srgbClr val="003B4F"/>
                    </a:solidFill>
                    <a:latin typeface="Courier"/>
                  </a:rPr>
                  <a:t>Data,</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br/>
                <a:r>
                  <a:rPr>
                    <a:solidFill>
                      <a:srgbClr val="003B4F"/>
                    </a:solidFill>
                    <a:latin typeface="Courier"/>
                  </a:rPr>
                  <a:t>       </a:t>
                </a:r>
                <a:r>
                  <a:rPr>
                    <a:solidFill>
                      <a:srgbClr val="657422"/>
                    </a:solidFill>
                    <a:latin typeface="Courier"/>
                  </a:rPr>
                  <a:t>mu =</a:t>
                </a:r>
                <a:r>
                  <a:rPr>
                    <a:solidFill>
                      <a:srgbClr val="003B4F"/>
                    </a:solidFill>
                    <a:latin typeface="Courier"/>
                  </a:rPr>
                  <a:t> </a:t>
                </a:r>
                <a:r>
                  <a:rPr>
                    <a:solidFill>
                      <a:srgbClr val="AD0000"/>
                    </a:solidFill>
                    <a:latin typeface="Courier"/>
                  </a:rPr>
                  <a:t>0.5</a:t>
                </a:r>
                <a:r>
                  <a:rPr>
                    <a:solidFill>
                      <a:srgbClr val="003B4F"/>
                    </a:solidFill>
                    <a:latin typeface="Courier"/>
                  </a:rPr>
                  <a:t>)</a:t>
                </a:r>
              </a:p>
              <a:p>
                <a:pPr lvl="0" indent="0">
                  <a:buNone/>
                </a:pPr>
                <a:r>
                  <a:rPr>
                    <a:latin typeface="Courier"/>
                  </a:rPr>
                  <a:t>
    One Sample t-test
data:  df$Data
t = 0.92312, df = 49, p-value = 0.3605
alternative hypothesis: true mean is not equal to 0.5
95 percent confidence interval:
 0.1965978 1.3189782
sample estimates:
mean of x 
 0.757788 </a:t>
                </a:r>
              </a:p>
              <a:p>
                <a:pPr lvl="0" indent="0" marL="0">
                  <a:buNone/>
                </a:pPr>
                <a:r>
                  <a:rPr/>
                  <a:t>With double the variability (standard deviation), and an effect size of 0.5, the result is no longer significantly different…</a:t>
                </a:r>
              </a:p>
              <a:p>
                <a:pPr lvl="0" indent="0" marL="0">
                  <a:spcBef>
                    <a:spcPts val="3000"/>
                  </a:spcBef>
                  <a:buNone/>
                </a:pPr>
                <a:r>
                  <a:rPr b="1"/>
                  <a:t>One sample </a:t>
                </a:r>
                <a:r>
                  <a:rPr b="1" i="1"/>
                  <a:t>t</a:t>
                </a:r>
                <a:r>
                  <a:rPr b="1"/>
                  <a:t>-test</a:t>
                </a:r>
              </a:p>
              <a:p>
                <a:pPr lvl="0" indent="0" marL="0">
                  <a:buNone/>
                </a:pPr>
                <a:r>
                  <a:rPr/>
                  <a:t>Now let’s increase the </a:t>
                </a:r>
                <a:r>
                  <a:rPr b="1" i="1"/>
                  <a:t>sample size</a:t>
                </a:r>
                <a:r>
                  <a:rPr/>
                  <a:t>.</a:t>
                </a:r>
              </a:p>
              <a:p>
                <a:pPr lvl="0" indent="0">
                  <a:buNone/>
                </a:pPr>
                <a:r>
                  <a:rPr>
                    <a:solidFill>
                      <a:srgbClr val="5E5E5E"/>
                    </a:solidFill>
                    <a:latin typeface="Courier"/>
                  </a:rPr>
                  <a:t># Make new data with greater sample size (n = 100)</a:t>
                </a:r>
                <a:br/>
                <a:r>
                  <a:rPr>
                    <a:solidFill>
                      <a:srgbClr val="003B4F"/>
                    </a:solidFill>
                    <a:latin typeface="Courier"/>
                  </a:rPr>
                  <a:t>df &lt;- </a:t>
                </a:r>
                <a:r>
                  <a:rPr>
                    <a:solidFill>
                      <a:srgbClr val="4758AB"/>
                    </a:solidFill>
                    <a:latin typeface="Courier"/>
                  </a:rPr>
                  <a:t>data.frame</a:t>
                </a:r>
                <a:r>
                  <a:rPr>
                    <a:solidFill>
                      <a:srgbClr val="003B4F"/>
                    </a:solidFill>
                    <a:latin typeface="Courier"/>
                  </a:rPr>
                  <a:t>(</a:t>
                </a:r>
                <a:r>
                  <a:rPr>
                    <a:solidFill>
                      <a:srgbClr val="657422"/>
                    </a:solidFill>
                    <a:latin typeface="Courier"/>
                  </a:rPr>
                  <a:t>Data =</a:t>
                </a:r>
                <a:r>
                  <a:rPr>
                    <a:solidFill>
                      <a:srgbClr val="003B4F"/>
                    </a:solidFill>
                    <a:latin typeface="Courier"/>
                  </a:rPr>
                  <a:t> </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AD0000"/>
                    </a:solidFill>
                    <a:latin typeface="Courier"/>
                  </a:rPr>
                  <a:t>100</a:t>
                </a:r>
                <a:r>
                  <a:rPr>
                    <a:solidFill>
                      <a:srgbClr val="003B4F"/>
                    </a:solidFill>
                    <a:latin typeface="Courier"/>
                  </a:rPr>
                  <a:t>, </a:t>
                </a:r>
                <a:r>
                  <a:rPr>
                    <a:solidFill>
                      <a:srgbClr val="5E5E5E"/>
                    </a:solidFill>
                    <a:latin typeface="Courier"/>
                  </a:rPr>
                  <a:t># set the sample size</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set the mean</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set bigger standard deviation</a:t>
                </a:r>
                <a:br/>
                <a:r>
                  <a:rPr>
                    <a:solidFill>
                      <a:srgbClr val="003B4F"/>
                    </a:solidFill>
                    <a:latin typeface="Courier"/>
                  </a:rPr>
                  <a:t>                 </a:t>
                </a:r>
                <a:r>
                  <a:rPr>
                    <a:solidFill>
                      <a:srgbClr val="657422"/>
                    </a:solidFill>
                    <a:latin typeface="Courier"/>
                  </a:rPr>
                  <a:t>Treatment =</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5E5E5E"/>
                    </a:solidFill>
                    <a:latin typeface="Courier"/>
                  </a:rPr>
                  <a:t># Run t-test</a:t>
                </a:r>
                <a:br/>
                <a:r>
                  <a:rPr>
                    <a:solidFill>
                      <a:srgbClr val="4758AB"/>
                    </a:solidFill>
                    <a:latin typeface="Courier"/>
                  </a:rPr>
                  <a:t>t.test</a:t>
                </a:r>
                <a:r>
                  <a:rPr>
                    <a:solidFill>
                      <a:srgbClr val="003B4F"/>
                    </a:solidFill>
                    <a:latin typeface="Courier"/>
                  </a:rPr>
                  <a:t>(</a:t>
                </a:r>
                <a:r>
                  <a:rPr>
                    <a:solidFill>
                      <a:srgbClr val="657422"/>
                    </a:solidFill>
                    <a:latin typeface="Courier"/>
                  </a:rPr>
                  <a:t>x =</a:t>
                </a:r>
                <a:r>
                  <a:rPr>
                    <a:solidFill>
                      <a:srgbClr val="003B4F"/>
                    </a:solidFill>
                    <a:latin typeface="Courier"/>
                  </a:rPr>
                  <a:t> df</a:t>
                </a:r>
                <a:r>
                  <a:rPr>
                    <a:solidFill>
                      <a:srgbClr val="5E5E5E"/>
                    </a:solidFill>
                    <a:latin typeface="Courier"/>
                  </a:rPr>
                  <a:t>$</a:t>
                </a:r>
                <a:r>
                  <a:rPr>
                    <a:solidFill>
                      <a:srgbClr val="003B4F"/>
                    </a:solidFill>
                    <a:latin typeface="Courier"/>
                  </a:rPr>
                  <a:t>Data,</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 </a:t>
                </a:r>
                <a:br/>
                <a:r>
                  <a:rPr>
                    <a:solidFill>
                      <a:srgbClr val="003B4F"/>
                    </a:solidFill>
                    <a:latin typeface="Courier"/>
                  </a:rPr>
                  <a:t>       </a:t>
                </a:r>
                <a:r>
                  <a:rPr>
                    <a:solidFill>
                      <a:srgbClr val="657422"/>
                    </a:solidFill>
                    <a:latin typeface="Courier"/>
                  </a:rPr>
                  <a:t>mu =</a:t>
                </a:r>
                <a:r>
                  <a:rPr>
                    <a:solidFill>
                      <a:srgbClr val="003B4F"/>
                    </a:solidFill>
                    <a:latin typeface="Courier"/>
                  </a:rPr>
                  <a:t> </a:t>
                </a:r>
                <a:r>
                  <a:rPr>
                    <a:solidFill>
                      <a:srgbClr val="AD0000"/>
                    </a:solidFill>
                    <a:latin typeface="Courier"/>
                  </a:rPr>
                  <a:t>0.5</a:t>
                </a:r>
                <a:r>
                  <a:rPr>
                    <a:solidFill>
                      <a:srgbClr val="003B4F"/>
                    </a:solidFill>
                    <a:latin typeface="Courier"/>
                  </a:rPr>
                  <a:t>)</a:t>
                </a:r>
              </a:p>
              <a:p>
                <a:pPr lvl="0" indent="0">
                  <a:buNone/>
                </a:pPr>
                <a:r>
                  <a:rPr>
                    <a:latin typeface="Courier"/>
                  </a:rPr>
                  <a:t>
    One Sample t-test
data:  df$Data
t = 3.8761, df = 99, p-value = 0.000191
alternative hypothesis: true mean is not equal to 0.5
95 percent confidence interval:
 0.8571468 1.6063205
sample estimates:
mean of x 
 1.231734 </a:t>
                </a:r>
              </a:p>
              <a:p>
                <a:pPr lvl="0" indent="0" marL="0">
                  <a:buNone/>
                </a:pPr>
                <a:r>
                  <a:rPr/>
                  <a:t>Aha! By doubling our sample size, our result is significantly different once again…</a:t>
                </a:r>
              </a:p>
              <a:p>
                <a:pPr lvl="0" indent="0" marL="0">
                  <a:spcBef>
                    <a:spcPts val="3000"/>
                  </a:spcBef>
                  <a:buNone/>
                </a:pPr>
                <a:r>
                  <a:rPr b="1"/>
                  <a:t>Estimating the number of samples</a:t>
                </a:r>
              </a:p>
              <a:p>
                <a:pPr lvl="0" indent="0" marL="0">
                  <a:buNone/>
                </a:pPr>
              </a:p>
              <a:p>
                <a:pPr lvl="0" indent="0" marL="0">
                  <a:buNone/>
                </a:pPr>
                <a:r>
                  <a:rPr/>
                  <a:t>Repeatedly rerunning our simulation with different sample size (</a:t>
                </a:r>
                <a:r>
                  <a:rPr b="1" i="1"/>
                  <a:t>n</a:t>
                </a:r>
                <a:r>
                  <a:rPr/>
                  <a:t>) would rapidly become tedious…</a:t>
                </a:r>
              </a:p>
              <a:p>
                <a:pPr lvl="0" indent="0" marL="0">
                  <a:buNone/>
                </a:pPr>
              </a:p>
              <a:p>
                <a:pPr lvl="0" indent="0" marL="0">
                  <a:buNone/>
                </a:pPr>
                <a:r>
                  <a:rPr/>
                  <a:t>Fortunately, there’s a better way!</a:t>
                </a:r>
              </a:p>
              <a:p>
                <a:pPr lvl="0" indent="0" marL="0">
                  <a:buNone/>
                </a:pPr>
              </a:p>
              <a:p>
                <a:pPr lvl="0" indent="0" marL="0">
                  <a:buNone/>
                </a:pPr>
                <a:r>
                  <a:rPr i="1"/>
                  <a:t>library(pwr)</a:t>
                </a:r>
                <a:r>
                  <a:rPr/>
                  <a:t> allows us to input the effect size and power required and returns the required </a:t>
                </a:r>
                <a:r>
                  <a:rPr b="1" i="1"/>
                  <a:t>n</a:t>
                </a:r>
                <a:r>
                  <a:rPr/>
                  <a:t>.</a:t>
                </a:r>
              </a:p>
              <a:p>
                <a:pPr lvl="0" indent="0" marL="0">
                  <a:spcBef>
                    <a:spcPts val="3000"/>
                  </a:spcBef>
                  <a:buNone/>
                </a:pPr>
                <a:r>
                  <a:rPr b="1"/>
                  <a:t>Estimating the number of samples</a:t>
                </a:r>
              </a:p>
              <a:p>
                <a:pPr lvl="0" indent="0" marL="0">
                  <a:spcBef>
                    <a:spcPts val="3000"/>
                  </a:spcBef>
                  <a:buNone/>
                </a:pPr>
                <a:r>
                  <a:rPr b="1"/>
                  <a:t>One sample </a:t>
                </a:r>
                <a:r>
                  <a:rPr b="1" i="1"/>
                  <a:t>t</a:t>
                </a:r>
                <a:r>
                  <a:rPr b="1"/>
                  <a:t>-test</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a:buNone/>
            </a:pPr>
            <a:r>
              <a:rPr>
                <a:solidFill>
                  <a:srgbClr val="4758AB"/>
                </a:solidFill>
                <a:latin typeface="Courier"/>
              </a:rPr>
              <a:t>library</a:t>
            </a:r>
            <a:r>
              <a:rPr>
                <a:solidFill>
                  <a:srgbClr val="003B4F"/>
                </a:solidFill>
                <a:latin typeface="Courier"/>
              </a:rPr>
              <a:t>(pwr)</a:t>
            </a:r>
            <a:br/>
            <a:br/>
            <a:r>
              <a:rPr>
                <a:solidFill>
                  <a:srgbClr val="4758AB"/>
                </a:solidFill>
                <a:latin typeface="Courier"/>
              </a:rPr>
              <a:t>pwr.t.test</a:t>
            </a:r>
            <a:r>
              <a:rPr>
                <a:solidFill>
                  <a:srgbClr val="003B4F"/>
                </a:solidFill>
                <a:latin typeface="Courier"/>
              </a:rPr>
              <a:t>(</a:t>
            </a:r>
            <a:r>
              <a:rPr>
                <a:solidFill>
                  <a:srgbClr val="657422"/>
                </a:solidFill>
                <a:latin typeface="Courier"/>
              </a:rPr>
              <a:t>d =</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sig.level =</a:t>
            </a:r>
            <a:r>
              <a:rPr>
                <a:solidFill>
                  <a:srgbClr val="003B4F"/>
                </a:solidFill>
                <a:latin typeface="Courier"/>
              </a:rPr>
              <a:t> </a:t>
            </a:r>
            <a:r>
              <a:rPr>
                <a:solidFill>
                  <a:srgbClr val="AD0000"/>
                </a:solidFill>
                <a:latin typeface="Courier"/>
              </a:rPr>
              <a:t>0.05</a:t>
            </a:r>
            <a:r>
              <a:rPr>
                <a:solidFill>
                  <a:srgbClr val="003B4F"/>
                </a:solidFill>
                <a:latin typeface="Courier"/>
              </a:rPr>
              <a:t>,</a:t>
            </a:r>
            <a:br/>
            <a:r>
              <a:rPr>
                <a:solidFill>
                  <a:srgbClr val="003B4F"/>
                </a:solidFill>
                <a:latin typeface="Courier"/>
              </a:rPr>
              <a:t>           </a:t>
            </a:r>
            <a:r>
              <a:rPr>
                <a:solidFill>
                  <a:srgbClr val="657422"/>
                </a:solidFill>
                <a:latin typeface="Courier"/>
              </a:rPr>
              <a:t>power =</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"one.sample"</a:t>
            </a:r>
            <a:r>
              <a:rPr>
                <a:solidFill>
                  <a:srgbClr val="003B4F"/>
                </a:solidFill>
                <a:latin typeface="Courier"/>
              </a:rPr>
              <a:t>, </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p>
          <a:p>
            <a:pPr lvl="0" indent="0">
              <a:buNone/>
            </a:pPr>
            <a:r>
              <a:rPr>
                <a:latin typeface="Courier"/>
              </a:rPr>
              <a:t>
     One-sample t test power calculation 
              n = 14.30276
              d = 0.8
      sig.level = 0.05
          power = 0.8
    alternative = two.sided</a:t>
            </a:r>
          </a:p>
          <a:p>
            <a:pPr lvl="0" indent="0" marL="0">
              <a:buNone/>
            </a:pPr>
            <a:r>
              <a:rPr/>
              <a:t>Which suggests we need 15 samples to achieve our desired statistical power.</a:t>
            </a:r>
          </a:p>
        </p:txBody>
      </p:sp>
      <p:sp>
        <p:nvSpPr>
          <p:cNvPr id="4" name="Content Placeholder 3"/>
          <p:cNvSpPr>
            <a:spLocks noGrp="1"/>
          </p:cNvSpPr>
          <p:nvPr>
            <p:ph idx="2" sz="half"/>
          </p:nvPr>
        </p:nvSpPr>
        <p:spPr/>
        <p:txBody>
          <a:bodyPr/>
          <a:lstStyle/>
          <a:p>
            <a:pPr lvl="0" indent="0" marL="0">
              <a:buNone/>
            </a:pPr>
            <a:r>
              <a:rPr/>
              <a:t>Here we have set </a:t>
            </a:r>
            <a:r>
              <a:rPr b="1" i="1"/>
              <a:t>n</a:t>
            </a:r>
            <a:r>
              <a:rPr/>
              <a:t> = </a:t>
            </a:r>
            <a:r>
              <a:rPr i="1"/>
              <a:t>NULL</a:t>
            </a:r>
            <a:r>
              <a:rPr/>
              <a:t> because that’s the property we want to estimate.</a:t>
            </a:r>
          </a:p>
          <a:p>
            <a:pPr lvl="0" indent="0" marL="0">
              <a:buNone/>
            </a:pPr>
            <a:r>
              <a:rPr b="1" i="1"/>
              <a:t>power</a:t>
            </a:r>
            <a:r>
              <a:rPr/>
              <a:t> = the power of the test (1 minus the Type II error probability), which in this case we have set to 80%</a:t>
            </a:r>
          </a:p>
          <a:p>
            <a:pPr lvl="0" indent="0" marL="0">
              <a:buNone/>
            </a:pPr>
            <a:r>
              <a:rPr b="1" i="1"/>
              <a:t>d</a:t>
            </a:r>
            <a:r>
              <a:rPr/>
              <a:t> = Cohen’s </a:t>
            </a:r>
            <a:r>
              <a:rPr i="1"/>
              <a:t>d</a:t>
            </a:r>
            <a:r>
              <a:rPr/>
              <a:t> = a measure of effect size = the difference between the means divided by the pooled standard deviation</a:t>
            </a:r>
          </a:p>
          <a:p>
            <a:pPr lvl="0"/>
            <a:r>
              <a:rPr/>
              <a:t>i.e. you input the effect size and variability in one go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Estimating the number of samples</a:t>
            </a:r>
          </a:p>
          <a:p>
            <a:pPr lvl="0" indent="0" marL="0">
              <a:spcBef>
                <a:spcPts val="3000"/>
              </a:spcBef>
              <a:buNone/>
            </a:pPr>
            <a:r>
              <a:rPr b="1"/>
              <a:t>Cohen’s </a:t>
            </a:r>
            <a:r>
              <a:rPr b="1" i="1"/>
              <a:t>d</a:t>
            </a:r>
          </a:p>
          <a:p>
            <a:pPr lvl="0" indent="0" marL="0">
              <a:buNone/>
            </a:pPr>
            <a:r>
              <a:rPr/>
              <a:t>= the difference between the means divided by the pooled standard deviation (i.e. the standard deviation of the difference)</a:t>
            </a:r>
          </a:p>
          <a:p>
            <a:pPr lvl="0" indent="0" marL="0">
              <a:buNone/>
            </a:pPr>
            <a:r>
              <a:rPr/>
              <a:t>So, for our simulated data, assuming we’re comparing our data to 0:</a:t>
            </a:r>
          </a:p>
          <a:p>
            <a:pPr lvl="0" indent="0">
              <a:buNone/>
            </a:pPr>
            <a:r>
              <a:rPr>
                <a:solidFill>
                  <a:srgbClr val="4758AB"/>
                </a:solidFill>
                <a:latin typeface="Courier"/>
              </a:rPr>
              <a:t>mean</a:t>
            </a:r>
            <a:r>
              <a:rPr>
                <a:solidFill>
                  <a:srgbClr val="003B4F"/>
                </a:solidFill>
                <a:latin typeface="Courier"/>
              </a:rPr>
              <a:t>(df</a:t>
            </a:r>
            <a:r>
              <a:rPr>
                <a:solidFill>
                  <a:srgbClr val="5E5E5E"/>
                </a:solidFill>
                <a:latin typeface="Courier"/>
              </a:rPr>
              <a:t>$</a:t>
            </a:r>
            <a:r>
              <a:rPr>
                <a:solidFill>
                  <a:srgbClr val="003B4F"/>
                </a:solidFill>
                <a:latin typeface="Courier"/>
              </a:rPr>
              <a:t>Data)</a:t>
            </a:r>
          </a:p>
          <a:p>
            <a:pPr lvl="0" indent="0">
              <a:buNone/>
            </a:pPr>
            <a:r>
              <a:rPr>
                <a:latin typeface="Courier"/>
              </a:rPr>
              <a:t>[1] 1.231734</a:t>
            </a:r>
          </a:p>
          <a:p>
            <a:pPr lvl="0" indent="0">
              <a:buNone/>
            </a:pPr>
            <a:r>
              <a:rPr>
                <a:solidFill>
                  <a:srgbClr val="4758AB"/>
                </a:solidFill>
                <a:latin typeface="Courier"/>
              </a:rPr>
              <a:t>sd</a:t>
            </a:r>
            <a:r>
              <a:rPr>
                <a:solidFill>
                  <a:srgbClr val="003B4F"/>
                </a:solidFill>
                <a:latin typeface="Courier"/>
              </a:rPr>
              <a:t>(df</a:t>
            </a:r>
            <a:r>
              <a:rPr>
                <a:solidFill>
                  <a:srgbClr val="5E5E5E"/>
                </a:solidFill>
                <a:latin typeface="Courier"/>
              </a:rPr>
              <a:t>$</a:t>
            </a:r>
            <a:r>
              <a:rPr>
                <a:solidFill>
                  <a:srgbClr val="003B4F"/>
                </a:solidFill>
                <a:latin typeface="Courier"/>
              </a:rPr>
              <a:t>Data)</a:t>
            </a:r>
          </a:p>
          <a:p>
            <a:pPr lvl="0" indent="0">
              <a:buNone/>
            </a:pPr>
            <a:r>
              <a:rPr>
                <a:latin typeface="Courier"/>
              </a:rPr>
              <a:t>[1] 1.887832</a:t>
            </a:r>
          </a:p>
          <a:p>
            <a:pPr lvl="0" indent="0">
              <a:buNone/>
            </a:pPr>
            <a:r>
              <a:rPr>
                <a:solidFill>
                  <a:srgbClr val="4758AB"/>
                </a:solidFill>
                <a:latin typeface="Courier"/>
              </a:rPr>
              <a:t>mean</a:t>
            </a:r>
            <a:r>
              <a:rPr>
                <a:solidFill>
                  <a:srgbClr val="003B4F"/>
                </a:solidFill>
                <a:latin typeface="Courier"/>
              </a:rPr>
              <a:t>(df</a:t>
            </a:r>
            <a:r>
              <a:rPr>
                <a:solidFill>
                  <a:srgbClr val="5E5E5E"/>
                </a:solidFill>
                <a:latin typeface="Courier"/>
              </a:rPr>
              <a:t>$</a:t>
            </a:r>
            <a:r>
              <a:rPr>
                <a:solidFill>
                  <a:srgbClr val="003B4F"/>
                </a:solidFill>
                <a:latin typeface="Courier"/>
              </a:rPr>
              <a:t>Data)</a:t>
            </a:r>
            <a:r>
              <a:rPr>
                <a:solidFill>
                  <a:srgbClr val="5E5E5E"/>
                </a:solidFill>
                <a:latin typeface="Courier"/>
              </a:rPr>
              <a:t>/</a:t>
            </a:r>
            <a:r>
              <a:rPr>
                <a:solidFill>
                  <a:srgbClr val="4758AB"/>
                </a:solidFill>
                <a:latin typeface="Courier"/>
              </a:rPr>
              <a:t>sd</a:t>
            </a:r>
            <a:r>
              <a:rPr>
                <a:solidFill>
                  <a:srgbClr val="003B4F"/>
                </a:solidFill>
                <a:latin typeface="Courier"/>
              </a:rPr>
              <a:t>(df</a:t>
            </a:r>
            <a:r>
              <a:rPr>
                <a:solidFill>
                  <a:srgbClr val="5E5E5E"/>
                </a:solidFill>
                <a:latin typeface="Courier"/>
              </a:rPr>
              <a:t>$</a:t>
            </a:r>
            <a:r>
              <a:rPr>
                <a:solidFill>
                  <a:srgbClr val="003B4F"/>
                </a:solidFill>
                <a:latin typeface="Courier"/>
              </a:rPr>
              <a:t>Data)</a:t>
            </a:r>
          </a:p>
          <a:p>
            <a:pPr lvl="0" indent="0">
              <a:buNone/>
            </a:pPr>
            <a:r>
              <a:rPr>
                <a:latin typeface="Courier"/>
              </a:rPr>
              <a:t>[1] 0.6524593</a:t>
            </a:r>
          </a:p>
          <a:p>
            <a:pPr lvl="0" indent="0" marL="0">
              <a:spcBef>
                <a:spcPts val="3000"/>
              </a:spcBef>
              <a:buNone/>
            </a:pPr>
            <a:r>
              <a:rPr b="1"/>
              <a:t>Estimating the number of samples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2023-02-02T11:56:59Z</dcterms:created>
  <dcterms:modified xsi:type="dcterms:W3CDTF">2023-02-02T11:56:59Z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lide-number">
    <vt:lpwstr>True</vt:lpwstr>
  </property>
  <property fmtid="{D5CDD505-2E9C-101B-9397-08002B2CF9AE}" pid="9" name="theme">
    <vt:lpwstr>dark</vt:lpwstr>
  </property>
  <property fmtid="{D5CDD505-2E9C-101B-9397-08002B2CF9AE}" pid="10" name="toc-title">
    <vt:lpwstr>Table of contents</vt:lpwstr>
  </property>
</Properties>
</file>