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7" r:id="rId7"/>
    <p:sldId id="264" r:id="rId8"/>
    <p:sldId id="265" r:id="rId9"/>
    <p:sldId id="266" r:id="rId10"/>
    <p:sldId id="263" r:id="rId11"/>
    <p:sldId id="269" r:id="rId12"/>
    <p:sldId id="260" r:id="rId13"/>
    <p:sldId id="26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F8DB9-7B46-264D-97B0-072CB4AA9EAF}">
          <p14:sldIdLst>
            <p14:sldId id="256"/>
            <p14:sldId id="257"/>
            <p14:sldId id="259"/>
            <p14:sldId id="261"/>
            <p14:sldId id="258"/>
            <p14:sldId id="267"/>
            <p14:sldId id="264"/>
            <p14:sldId id="265"/>
            <p14:sldId id="266"/>
            <p14:sldId id="263"/>
            <p14:sldId id="269"/>
            <p14:sldId id="260"/>
            <p14:sldId id="262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18" autoAdjust="0"/>
  </p:normalViewPr>
  <p:slideViewPr>
    <p:cSldViewPr snapToGrid="0" snapToObjects="1">
      <p:cViewPr varScale="1">
        <p:scale>
          <a:sx n="91" d="100"/>
          <a:sy n="91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787" y="1076127"/>
            <a:ext cx="8159655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 smtClean="0"/>
              <a:t>A DIVERSITY OF ALIEN SPECIES IMPACTS ON NATIVE COMMUNITIES IN A FIRE PRONE BIODIVERSITY HOTSPOT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1021" y="3899616"/>
            <a:ext cx="7620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What impacts on: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richness (</a:t>
            </a:r>
            <a:r>
              <a:rPr lang="en-US" sz="2400" dirty="0" err="1" smtClean="0"/>
              <a:t>spc</a:t>
            </a:r>
            <a:r>
              <a:rPr lang="en-US" sz="2400" dirty="0" smtClean="0"/>
              <a:t> number + rarefied </a:t>
            </a:r>
            <a:r>
              <a:rPr lang="en-US" sz="2400" dirty="0" err="1" smtClean="0"/>
              <a:t>spc</a:t>
            </a:r>
            <a:r>
              <a:rPr lang="en-US" sz="2400" dirty="0" smtClean="0"/>
              <a:t> number)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abundances &amp; Cover!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traits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Changes in: </a:t>
            </a:r>
            <a:r>
              <a:rPr lang="en-US" sz="2400" dirty="0" smtClean="0"/>
              <a:t>Invasive richness, abundance &amp; traits over time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95498" y="2637827"/>
            <a:ext cx="167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Invasive species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8" y="1591590"/>
            <a:ext cx="8334609" cy="52664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species traits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61" y="0"/>
            <a:ext cx="3021337" cy="2009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875" y="865319"/>
            <a:ext cx="601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species cover changes over time (p-</a:t>
            </a:r>
            <a:r>
              <a:rPr lang="en-US" dirty="0" err="1" smtClean="0"/>
              <a:t>val</a:t>
            </a:r>
            <a:r>
              <a:rPr lang="en-US" dirty="0" smtClean="0"/>
              <a:t>&lt;0.001; R2=0.13)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species traits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97845"/>
              </p:ext>
            </p:extLst>
          </p:nvPr>
        </p:nvGraphicFramePr>
        <p:xfrm>
          <a:off x="1133260" y="2401886"/>
          <a:ext cx="6096002" cy="34848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dTime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N_h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N_g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N_e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N_b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N-t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I_h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I_g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I_t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baseline="30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N_h</a:t>
                      </a:r>
                      <a:endParaRPr lang="en-US" sz="1400" b="1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0.01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N_g</a:t>
                      </a:r>
                      <a:endParaRPr lang="en-US" sz="1400" b="1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0.20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N_e</a:t>
                      </a:r>
                      <a:endParaRPr lang="en-US" sz="1400" b="1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N_b</a:t>
                      </a:r>
                      <a:endParaRPr lang="en-US" sz="1400" b="1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N-t</a:t>
                      </a:r>
                      <a:endParaRPr lang="en-US" sz="1400" b="1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I_h</a:t>
                      </a:r>
                      <a:endParaRPr lang="en-US" sz="1400" b="1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I_g</a:t>
                      </a:r>
                      <a:endParaRPr lang="en-US" sz="1400" b="1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I_t</a:t>
                      </a:r>
                      <a:endParaRPr lang="en-US" sz="1400" b="1" dirty="0" smtClean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4470" y="1234651"/>
            <a:ext cx="601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species cover changes over time (p-</a:t>
            </a:r>
            <a:r>
              <a:rPr lang="en-US" dirty="0" err="1" smtClean="0"/>
              <a:t>val</a:t>
            </a:r>
            <a:r>
              <a:rPr lang="en-US" dirty="0" smtClean="0"/>
              <a:t>&lt;0.001; R2=0.13)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65337" y="6092645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Add the </a:t>
            </a:r>
            <a:r>
              <a:rPr lang="en-US" dirty="0" err="1" smtClean="0">
                <a:sym typeface="Wingdings"/>
              </a:rPr>
              <a:t>spc</a:t>
            </a:r>
            <a:r>
              <a:rPr lang="en-US" dirty="0" smtClean="0">
                <a:sym typeface="Wingdings"/>
              </a:rPr>
              <a:t> richness and diversity?</a:t>
            </a:r>
          </a:p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Test only the periods starting in 2002?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richness over time: </a:t>
            </a:r>
            <a:r>
              <a:rPr lang="en-US" sz="2400" b="1" dirty="0" smtClean="0">
                <a:solidFill>
                  <a:schemeClr val="accent1"/>
                </a:solidFill>
              </a:rPr>
              <a:t>OBSERVED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54151"/>
              </p:ext>
            </p:extLst>
          </p:nvPr>
        </p:nvGraphicFramePr>
        <p:xfrm>
          <a:off x="0" y="703479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505437"/>
                <a:gridCol w="934984"/>
                <a:gridCol w="788281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0.18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-2.41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-2.68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0.073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50906"/>
              </p:ext>
            </p:extLst>
          </p:nvPr>
        </p:nvGraphicFramePr>
        <p:xfrm>
          <a:off x="4839063" y="647651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452932"/>
                <a:gridCol w="1102443"/>
                <a:gridCol w="673327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2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0.42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0.18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0.39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865" y="3506566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richness over time: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78304"/>
              </p:ext>
            </p:extLst>
          </p:nvPr>
        </p:nvGraphicFramePr>
        <p:xfrm>
          <a:off x="41865" y="4317154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505437"/>
                <a:gridCol w="1088488"/>
                <a:gridCol w="634777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-0.035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0.04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0.10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3667"/>
              </p:ext>
            </p:extLst>
          </p:nvPr>
        </p:nvGraphicFramePr>
        <p:xfrm>
          <a:off x="4783243" y="4275283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383157"/>
                <a:gridCol w="1200128"/>
                <a:gridCol w="645417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2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1.26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-0.069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0.24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-0.075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32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abundances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11097"/>
              </p:ext>
            </p:extLst>
          </p:nvPr>
        </p:nvGraphicFramePr>
        <p:xfrm>
          <a:off x="153950" y="717436"/>
          <a:ext cx="4304936" cy="216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2.62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-0.129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0.13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0.48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0.22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4.86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62032"/>
              </p:ext>
            </p:extLst>
          </p:nvPr>
        </p:nvGraphicFramePr>
        <p:xfrm>
          <a:off x="4720622" y="721952"/>
          <a:ext cx="4304936" cy="216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/>
                        <a:t>Sites burnt in 2000 only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4.32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-0.253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7.96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04923"/>
              </p:ext>
            </p:extLst>
          </p:nvPr>
        </p:nvGraphicFramePr>
        <p:xfrm>
          <a:off x="1074978" y="4084533"/>
          <a:ext cx="6488622" cy="1767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1437"/>
                <a:gridCol w="1081437"/>
                <a:gridCol w="1081437"/>
                <a:gridCol w="1081437"/>
                <a:gridCol w="1081437"/>
                <a:gridCol w="1081437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All_Inv</a:t>
                      </a:r>
                      <a:endParaRPr lang="en-US" sz="1400" b="1" dirty="0" smtClean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</a:t>
                      </a:r>
                      <a:r>
                        <a:rPr lang="en-US" sz="1400" dirty="0" smtClean="0"/>
                        <a:t>only)/</a:t>
                      </a:r>
                      <a:r>
                        <a:rPr lang="en-US" sz="1400" dirty="0" err="1" smtClean="0"/>
                        <a:t>herb+graminoid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* 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All 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0.61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0.122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4.34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0.07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dirty="0" smtClean="0"/>
                        <a:t>Sites burnt in 2000 only</a:t>
                      </a:r>
                      <a:endParaRPr lang="en-US" sz="1100" b="0" i="0" u="none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1.05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6.89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Invasive/native vegetation cover over time?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04737"/>
              </p:ext>
            </p:extLst>
          </p:nvPr>
        </p:nvGraphicFramePr>
        <p:xfrm>
          <a:off x="310849" y="703479"/>
          <a:ext cx="3819824" cy="21640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956"/>
                <a:gridCol w="954956"/>
                <a:gridCol w="954956"/>
                <a:gridCol w="954956"/>
              </a:tblGrid>
              <a:tr h="6090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16.61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-0.65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15.80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24230"/>
              </p:ext>
            </p:extLst>
          </p:nvPr>
        </p:nvGraphicFramePr>
        <p:xfrm>
          <a:off x="4649742" y="703479"/>
          <a:ext cx="3819824" cy="21640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956"/>
                <a:gridCol w="954956"/>
                <a:gridCol w="954956"/>
                <a:gridCol w="954956"/>
              </a:tblGrid>
              <a:tr h="6090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 smtClean="0"/>
                        <a:t>Sites burnt in 2000 only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19.94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-1.07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0.10</a:t>
                      </a:r>
                      <a:endParaRPr lang="en-US" sz="1400" b="1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18.15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76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richness : </a:t>
            </a:r>
            <a:r>
              <a:rPr lang="en-US" sz="2400" b="1" dirty="0" smtClean="0">
                <a:solidFill>
                  <a:schemeClr val="accent1"/>
                </a:solidFill>
              </a:rPr>
              <a:t>OBSERVED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81" y="3079211"/>
            <a:ext cx="6801862" cy="92333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non-invaded sites : mean richness = 2.24, decrease 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Cleared sites : less rich than non-invaded sites, increase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Invaded sites : less rich than cleared sites, greater increase over time</a:t>
            </a:r>
            <a:endParaRPr lang="en-US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7606"/>
              </p:ext>
            </p:extLst>
          </p:nvPr>
        </p:nvGraphicFramePr>
        <p:xfrm>
          <a:off x="310849" y="703479"/>
          <a:ext cx="8609872" cy="240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2.24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-1.01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0.044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0.15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1.11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-0.050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2240"/>
              </p:ext>
            </p:extLst>
          </p:nvPr>
        </p:nvGraphicFramePr>
        <p:xfrm>
          <a:off x="-1" y="4309900"/>
          <a:ext cx="9144000" cy="24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44"/>
                <a:gridCol w="904456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408170"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Sites burnt in 2000 only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1.83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-2.78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-0.73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0.18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-3.21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-0.028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0.291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0.37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-3.31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0.513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0.264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-13.23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1.206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-1.89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7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8607" y="3079211"/>
            <a:ext cx="9238426" cy="92333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non-invaded sites : mean richness = 1.74, increase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Cleared </a:t>
            </a:r>
            <a:r>
              <a:rPr lang="en-US" i="1" dirty="0" smtClean="0">
                <a:sym typeface="Wingdings"/>
              </a:rPr>
              <a:t>sites : less rich than non-invaded sites, same increase over time than </a:t>
            </a:r>
            <a:r>
              <a:rPr lang="en-US" i="1" dirty="0" smtClean="0">
                <a:sym typeface="Wingdings"/>
              </a:rPr>
              <a:t>non-invaded sites</a:t>
            </a:r>
            <a:endParaRPr lang="en-US" i="1" dirty="0" smtClean="0">
              <a:sym typeface="Wingdings"/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Invaded sites : less rich than cleared sites, greater increase over time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43" y="0"/>
            <a:ext cx="2563876" cy="81393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26710"/>
              </p:ext>
            </p:extLst>
          </p:nvPr>
        </p:nvGraphicFramePr>
        <p:xfrm>
          <a:off x="73614" y="703479"/>
          <a:ext cx="9073111" cy="240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076234"/>
                <a:gridCol w="1076234"/>
                <a:gridCol w="1539473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</a:t>
                      </a:r>
                      <a:r>
                        <a:rPr lang="en-US" sz="1400" dirty="0" smtClean="0"/>
                        <a:t>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1.74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0.09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1.95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1.73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-0.27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0.84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-0.22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richness :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74513"/>
              </p:ext>
            </p:extLst>
          </p:nvPr>
        </p:nvGraphicFramePr>
        <p:xfrm>
          <a:off x="62566" y="4239771"/>
          <a:ext cx="9039568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46"/>
                <a:gridCol w="1129946"/>
                <a:gridCol w="1129946"/>
                <a:gridCol w="1129946"/>
                <a:gridCol w="1170592"/>
                <a:gridCol w="1283858"/>
                <a:gridCol w="1297813"/>
                <a:gridCol w="767521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4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</a:t>
                      </a:r>
                      <a:r>
                        <a:rPr lang="en-US" sz="1400" dirty="0" smtClean="0"/>
                        <a:t>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1.56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-1.17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0.115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0.26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1.65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-1.65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0.53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1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OBSERVED</a:t>
            </a:r>
            <a:r>
              <a:rPr lang="en-US" sz="2400" b="1" dirty="0" smtClean="0"/>
              <a:t> VS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8039" y="1800421"/>
            <a:ext cx="58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9813" y="2692529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4215" y="3433361"/>
            <a:ext cx="6481602" cy="1618983"/>
            <a:chOff x="774988" y="4078215"/>
            <a:chExt cx="7353300" cy="2032000"/>
          </a:xfrm>
        </p:grpSpPr>
        <p:pic>
          <p:nvPicPr>
            <p:cNvPr id="5" name="Picture 4" descr="Capture d’écran 2017-02-23 à 17.39.1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8" y="4078215"/>
              <a:ext cx="7353300" cy="203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4988" y="4312637"/>
              <a:ext cx="951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R2=0.13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8694" y="5150043"/>
            <a:ext cx="6459213" cy="1588627"/>
            <a:chOff x="384248" y="4962584"/>
            <a:chExt cx="7327900" cy="1993900"/>
          </a:xfrm>
        </p:grpSpPr>
        <p:pic>
          <p:nvPicPr>
            <p:cNvPr id="10" name="Picture 9" descr="Capture d’écran 2017-02-23 à 17.43.1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48" y="4962584"/>
              <a:ext cx="7327900" cy="19939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36648" y="5305285"/>
              <a:ext cx="951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R2=0.10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6459" y="4094661"/>
            <a:ext cx="15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Rich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719" y="5717351"/>
            <a:ext cx="142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Rarefied 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8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abundances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81454"/>
              </p:ext>
            </p:extLst>
          </p:nvPr>
        </p:nvGraphicFramePr>
        <p:xfrm>
          <a:off x="310849" y="703479"/>
          <a:ext cx="8609872" cy="2103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1.02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-0.64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0.030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75069"/>
              </p:ext>
            </p:extLst>
          </p:nvPr>
        </p:nvGraphicFramePr>
        <p:xfrm>
          <a:off x="310849" y="3072929"/>
          <a:ext cx="8609872" cy="20421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/>
                        <a:t>Sites burnt in 2000 only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0.86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06577"/>
              </p:ext>
            </p:extLst>
          </p:nvPr>
        </p:nvGraphicFramePr>
        <p:xfrm>
          <a:off x="408180" y="5420850"/>
          <a:ext cx="7839216" cy="1371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958"/>
                <a:gridCol w="1126867"/>
                <a:gridCol w="990803"/>
                <a:gridCol w="1032669"/>
                <a:gridCol w="865208"/>
                <a:gridCol w="1018714"/>
                <a:gridCol w="1102443"/>
                <a:gridCol w="60355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</a:rPr>
                        <a:t>All_Nat</a:t>
                      </a:r>
                      <a:endParaRPr lang="en-US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Not-Invaded+</a:t>
                      </a:r>
                      <a:r>
                        <a:rPr lang="en-US" sz="1200" dirty="0" err="1" smtClean="0"/>
                        <a:t>Cleared</a:t>
                      </a:r>
                      <a:r>
                        <a:rPr lang="en-US" sz="1200" dirty="0" smtClean="0"/>
                        <a:t> /</a:t>
                      </a:r>
                      <a:r>
                        <a:rPr lang="en-US" sz="1200" dirty="0" err="1" smtClean="0"/>
                        <a:t>ericoid+tree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Invaded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since fire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Invaded *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Graminoid</a:t>
                      </a:r>
                      <a:r>
                        <a:rPr lang="en-US" sz="1200" dirty="0" smtClean="0"/>
                        <a:t>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Herbs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>
                          <a:solidFill>
                            <a:schemeClr val="bg1"/>
                          </a:solidFill>
                        </a:rPr>
                        <a:t>All sites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0.96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sng" dirty="0" smtClean="0">
                          <a:solidFill>
                            <a:schemeClr val="bg1"/>
                          </a:solidFill>
                        </a:rPr>
                        <a:t>Sites burnt in 2000 only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0.96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7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Invasive/native vegetation cover over time?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98842"/>
              </p:ext>
            </p:extLst>
          </p:nvPr>
        </p:nvGraphicFramePr>
        <p:xfrm>
          <a:off x="310849" y="703479"/>
          <a:ext cx="8609872" cy="2103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48.61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-21.56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-33.56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5.62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1.67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0.26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11.28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-3.81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0.01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19.66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-9.78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-13.72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1.61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0.11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-9.24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2.43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0.79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0.15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2.08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-1.20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0.10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6799"/>
              </p:ext>
            </p:extLst>
          </p:nvPr>
        </p:nvGraphicFramePr>
        <p:xfrm>
          <a:off x="310849" y="3061047"/>
          <a:ext cx="8609872" cy="20421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 smtClean="0"/>
                        <a:t>Sites burnt in 2000 only</a:t>
                      </a:r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34.39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-52.84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-29.69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5.32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7.05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0.39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16.26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-27.59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-6.96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7.57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0.10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10.36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0.12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1.91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2.17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0.30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2.39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-1.36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0.12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6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Invasive/native vegetation cover over time?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021"/>
            <a:ext cx="7507779" cy="39345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3950" y="4890610"/>
            <a:ext cx="5899263" cy="1934246"/>
            <a:chOff x="153950" y="4520518"/>
            <a:chExt cx="6618147" cy="2304338"/>
          </a:xfrm>
        </p:grpSpPr>
        <p:pic>
          <p:nvPicPr>
            <p:cNvPr id="9" name="Picture 8" descr="Capture d’écran 2017-02-23 à 18.22.1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50" y="4520518"/>
              <a:ext cx="6618147" cy="23043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9204" y="4782180"/>
              <a:ext cx="782640" cy="329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R2=0.62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8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5982" cy="3944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08" y="3185229"/>
            <a:ext cx="7008191" cy="3672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908" y="49581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3908" y="49581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Sites burnt in 2000 only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9493" cy="3348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766" y="3563584"/>
            <a:ext cx="6286233" cy="32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1346</Words>
  <Application>Microsoft Macintosh PowerPoint</Application>
  <PresentationFormat>On-screen Show (4:3)</PresentationFormat>
  <Paragraphs>694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Gallien</dc:creator>
  <cp:lastModifiedBy>Laure Gallien</cp:lastModifiedBy>
  <cp:revision>191</cp:revision>
  <dcterms:created xsi:type="dcterms:W3CDTF">2017-02-22T10:26:27Z</dcterms:created>
  <dcterms:modified xsi:type="dcterms:W3CDTF">2017-02-24T15:21:47Z</dcterms:modified>
</cp:coreProperties>
</file>