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7" r:id="rId7"/>
    <p:sldId id="264" r:id="rId8"/>
    <p:sldId id="265" r:id="rId9"/>
    <p:sldId id="266" r:id="rId10"/>
    <p:sldId id="263" r:id="rId11"/>
    <p:sldId id="260" r:id="rId12"/>
    <p:sldId id="26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7F8DB9-7B46-264D-97B0-072CB4AA9EAF}">
          <p14:sldIdLst>
            <p14:sldId id="256"/>
            <p14:sldId id="257"/>
            <p14:sldId id="259"/>
            <p14:sldId id="261"/>
            <p14:sldId id="258"/>
            <p14:sldId id="267"/>
            <p14:sldId id="264"/>
            <p14:sldId id="265"/>
            <p14:sldId id="266"/>
            <p14:sldId id="263"/>
            <p14:sldId id="260"/>
            <p14:sldId id="262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218" autoAdjust="0"/>
  </p:normalViewPr>
  <p:slideViewPr>
    <p:cSldViewPr snapToGrid="0" snapToObjects="1">
      <p:cViewPr varScale="1">
        <p:scale>
          <a:sx n="91" d="100"/>
          <a:sy n="91" d="100"/>
        </p:scale>
        <p:origin x="-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0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877BE-6C8E-B841-B644-ABAD0BD3DEB6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ED9B-C831-8846-9002-96BD483B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8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787" y="1076127"/>
            <a:ext cx="8159655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 smtClean="0"/>
              <a:t>A DIVERSITY OF ALIEN SPECIES IMPACTS ON NATIVE COMMUNITIES IN A FIRE PRONE BIODIVERSITY HOTSPOT 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01021" y="3899616"/>
            <a:ext cx="76202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 smtClean="0"/>
              <a:t>What impacts on: 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Native richness (</a:t>
            </a:r>
            <a:r>
              <a:rPr lang="en-US" sz="2400" dirty="0" err="1" smtClean="0"/>
              <a:t>spc</a:t>
            </a:r>
            <a:r>
              <a:rPr lang="en-US" sz="2400" dirty="0" smtClean="0"/>
              <a:t> number + rarefied </a:t>
            </a:r>
            <a:r>
              <a:rPr lang="en-US" sz="2400" dirty="0" err="1" smtClean="0"/>
              <a:t>spc</a:t>
            </a:r>
            <a:r>
              <a:rPr lang="en-US" sz="2400" dirty="0" smtClean="0"/>
              <a:t> number)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Native abundances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Native traits</a:t>
            </a:r>
          </a:p>
          <a:p>
            <a:endParaRPr lang="en-US" sz="2400" dirty="0" smtClean="0"/>
          </a:p>
          <a:p>
            <a:r>
              <a:rPr lang="en-US" sz="2400" i="1" u="sng" dirty="0" smtClean="0"/>
              <a:t>Changes in: </a:t>
            </a:r>
            <a:r>
              <a:rPr lang="en-US" sz="2400" dirty="0" smtClean="0"/>
              <a:t>Invasive richness, abundance &amp; traits over time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95498" y="2637827"/>
            <a:ext cx="167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Invasive species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species traits</a:t>
            </a:r>
          </a:p>
        </p:txBody>
      </p:sp>
    </p:spTree>
    <p:extLst>
      <p:ext uri="{BB962C8B-B14F-4D97-AF65-F5344CB8AC3E}">
        <p14:creationId xmlns:p14="http://schemas.microsoft.com/office/powerpoint/2010/main" val="316154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ALIEN richness over time: </a:t>
            </a:r>
            <a:r>
              <a:rPr lang="en-US" sz="2400" b="1" dirty="0" smtClean="0">
                <a:solidFill>
                  <a:schemeClr val="accent1"/>
                </a:solidFill>
              </a:rPr>
              <a:t>OBSERVED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54151"/>
              </p:ext>
            </p:extLst>
          </p:nvPr>
        </p:nvGraphicFramePr>
        <p:xfrm>
          <a:off x="0" y="703479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505437"/>
                <a:gridCol w="934984"/>
                <a:gridCol w="788281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0.18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-0.044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0.03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-2.41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-2.68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0.073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-0.142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50906"/>
              </p:ext>
            </p:extLst>
          </p:nvPr>
        </p:nvGraphicFramePr>
        <p:xfrm>
          <a:off x="4839063" y="647651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452932"/>
                <a:gridCol w="1102443"/>
                <a:gridCol w="673327"/>
              </a:tblGrid>
              <a:tr h="408170">
                <a:tc>
                  <a:txBody>
                    <a:bodyPr/>
                    <a:lstStyle/>
                    <a:p>
                      <a:r>
                        <a:rPr lang="en-US" sz="1200" b="1" i="1" u="sng" dirty="0" smtClean="0"/>
                        <a:t>Sites burnt in 2000 only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Intercept (invaded treatment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0.42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-0.102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0.18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0.39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-0.166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865" y="3506566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ALIEN richness over time: </a:t>
            </a:r>
            <a:r>
              <a:rPr lang="en-US" sz="2400" b="1" dirty="0" smtClean="0">
                <a:solidFill>
                  <a:schemeClr val="accent1"/>
                </a:solidFill>
              </a:rPr>
              <a:t>RAREFIED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78304"/>
              </p:ext>
            </p:extLst>
          </p:nvPr>
        </p:nvGraphicFramePr>
        <p:xfrm>
          <a:off x="41865" y="4317154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505437"/>
                <a:gridCol w="1088488"/>
                <a:gridCol w="634777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Intercept (invaded treatment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1.00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-0.035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0.04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0.10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83667"/>
              </p:ext>
            </p:extLst>
          </p:nvPr>
        </p:nvGraphicFramePr>
        <p:xfrm>
          <a:off x="4783243" y="4275283"/>
          <a:ext cx="4304936" cy="195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383157"/>
                <a:gridCol w="1200128"/>
                <a:gridCol w="645417"/>
              </a:tblGrid>
              <a:tr h="408170">
                <a:tc>
                  <a:txBody>
                    <a:bodyPr/>
                    <a:lstStyle/>
                    <a:p>
                      <a:r>
                        <a:rPr lang="en-US" sz="1200" b="1" i="1" u="sng" dirty="0" smtClean="0"/>
                        <a:t>Sites burnt in 2000 only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Intercept (invaded treatment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1.26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-0.069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0.24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</a:t>
                      </a:r>
                      <a:r>
                        <a:rPr lang="en-US" sz="1400" b="0" dirty="0" err="1" smtClean="0"/>
                        <a:t>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1.08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-0.075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32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ALIEN abundances over 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11097"/>
              </p:ext>
            </p:extLst>
          </p:nvPr>
        </p:nvGraphicFramePr>
        <p:xfrm>
          <a:off x="153950" y="717436"/>
          <a:ext cx="4304936" cy="2164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/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2.62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-0.129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0.13</a:t>
                      </a:r>
                      <a:r>
                        <a:rPr lang="en-US" sz="1400" baseline="0" dirty="0" smtClean="0">
                          <a:solidFill>
                            <a:srgbClr val="008000"/>
                          </a:solidFill>
                        </a:rPr>
                        <a:t> (ns)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0.12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0.48 (ns)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0.22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4.86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62032"/>
              </p:ext>
            </p:extLst>
          </p:nvPr>
        </p:nvGraphicFramePr>
        <p:xfrm>
          <a:off x="4720622" y="721952"/>
          <a:ext cx="4304936" cy="2164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sng" dirty="0" smtClean="0"/>
                        <a:t>Sites burnt in 2000 only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4.32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-0.253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0.03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7.96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-0.648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04923"/>
              </p:ext>
            </p:extLst>
          </p:nvPr>
        </p:nvGraphicFramePr>
        <p:xfrm>
          <a:off x="1074978" y="4084533"/>
          <a:ext cx="6488622" cy="17678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1437"/>
                <a:gridCol w="1081437"/>
                <a:gridCol w="1081437"/>
                <a:gridCol w="1081437"/>
                <a:gridCol w="1081437"/>
                <a:gridCol w="1081437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All_Inv</a:t>
                      </a:r>
                      <a:endParaRPr lang="en-US" sz="1400" b="1" dirty="0" smtClean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</a:t>
                      </a:r>
                      <a:r>
                        <a:rPr lang="en-US" sz="1400" dirty="0" smtClean="0"/>
                        <a:t>only)/</a:t>
                      </a:r>
                      <a:r>
                        <a:rPr lang="en-US" sz="1400" dirty="0" err="1" smtClean="0"/>
                        <a:t>herb+graminoid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* tree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/>
                        <a:t>All 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0.61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0.122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4.34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0.07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dirty="0" smtClean="0"/>
                        <a:t>Sites burnt in 2000 only</a:t>
                      </a:r>
                      <a:endParaRPr lang="en-US" sz="1100" b="0" i="0" u="none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1.05 (ns)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6.89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5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Invasive/native vegetation cover over time?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50815"/>
              </p:ext>
            </p:extLst>
          </p:nvPr>
        </p:nvGraphicFramePr>
        <p:xfrm>
          <a:off x="310849" y="703479"/>
          <a:ext cx="3819824" cy="21640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4956"/>
                <a:gridCol w="954956"/>
                <a:gridCol w="954956"/>
                <a:gridCol w="954956"/>
              </a:tblGrid>
              <a:tr h="6090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/>
                        <a:t>All sites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24230"/>
              </p:ext>
            </p:extLst>
          </p:nvPr>
        </p:nvGraphicFramePr>
        <p:xfrm>
          <a:off x="4649742" y="703479"/>
          <a:ext cx="3819824" cy="21640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4956"/>
                <a:gridCol w="954956"/>
                <a:gridCol w="954956"/>
                <a:gridCol w="954956"/>
              </a:tblGrid>
              <a:tr h="6090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 smtClean="0"/>
                        <a:t>Sites burnt in 2000 only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Intercept (invaded treatment only)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All_Inv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19.94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-1.07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0.10</a:t>
                      </a:r>
                      <a:endParaRPr lang="en-US" sz="1400" b="1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</a:tr>
              <a:tr h="1964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Inv_t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18.15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-0.96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0.12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76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richness : </a:t>
            </a:r>
            <a:r>
              <a:rPr lang="en-US" sz="2400" b="1" dirty="0" smtClean="0">
                <a:solidFill>
                  <a:schemeClr val="accent1"/>
                </a:solidFill>
              </a:rPr>
              <a:t>OBSERVED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781" y="3079211"/>
            <a:ext cx="6801862" cy="92333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non-invaded sites : mean richness = 2.24, decrease  over time</a:t>
            </a: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Cleared sites : less rich than non-invaded sites, increase over time</a:t>
            </a: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Invaded sites : less rich than cleared sites, greater increase over time</a:t>
            </a:r>
            <a:endParaRPr lang="en-US" i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27606"/>
              </p:ext>
            </p:extLst>
          </p:nvPr>
        </p:nvGraphicFramePr>
        <p:xfrm>
          <a:off x="310849" y="703479"/>
          <a:ext cx="8609872" cy="240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2.24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-1.01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-0.016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0.024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0.044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0.15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1.11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-0.95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0.41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-0.050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72240"/>
              </p:ext>
            </p:extLst>
          </p:nvPr>
        </p:nvGraphicFramePr>
        <p:xfrm>
          <a:off x="-1" y="4309900"/>
          <a:ext cx="9144000" cy="246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44"/>
                <a:gridCol w="904456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408170">
                <a:tc>
                  <a:txBody>
                    <a:bodyPr/>
                    <a:lstStyle/>
                    <a:p>
                      <a:r>
                        <a:rPr lang="en-US" b="1" i="1" u="sng" dirty="0" smtClean="0"/>
                        <a:t>Sites burnt in 2000 only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1.83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-2.78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-0.73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0.17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0.18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-3.21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-0.028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0.291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0.37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-3.31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-3.83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0.513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0.264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-13.23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1.206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-1.89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57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38607" y="3079211"/>
            <a:ext cx="9238426" cy="92333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non-invaded sites : mean richness = 1.74, increase over time</a:t>
            </a: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Cleared </a:t>
            </a:r>
            <a:r>
              <a:rPr lang="en-US" i="1" dirty="0" smtClean="0">
                <a:sym typeface="Wingdings"/>
              </a:rPr>
              <a:t>sites : less rich than non-invaded sites, same increase over time than </a:t>
            </a:r>
            <a:r>
              <a:rPr lang="en-US" i="1" dirty="0" smtClean="0">
                <a:sym typeface="Wingdings"/>
              </a:rPr>
              <a:t>non-invaded sites</a:t>
            </a:r>
            <a:endParaRPr lang="en-US" i="1" dirty="0" smtClean="0">
              <a:sym typeface="Wingdings"/>
            </a:endParaRPr>
          </a:p>
          <a:p>
            <a:pPr marL="285750" indent="-285750">
              <a:buFont typeface="Wingdings" charset="0"/>
              <a:buChar char="è"/>
            </a:pPr>
            <a:r>
              <a:rPr lang="en-US" i="1" dirty="0" smtClean="0">
                <a:sym typeface="Wingdings"/>
              </a:rPr>
              <a:t>Invaded sites : less rich than cleared sites, greater increase over time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943" y="0"/>
            <a:ext cx="2563876" cy="81393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26710"/>
              </p:ext>
            </p:extLst>
          </p:nvPr>
        </p:nvGraphicFramePr>
        <p:xfrm>
          <a:off x="73614" y="703479"/>
          <a:ext cx="9073111" cy="2407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34"/>
                <a:gridCol w="1076234"/>
                <a:gridCol w="1076234"/>
                <a:gridCol w="1539473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sng" dirty="0" smtClean="0">
                          <a:solidFill>
                            <a:srgbClr val="FFFFFF"/>
                          </a:solidFill>
                        </a:rPr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</a:t>
                      </a:r>
                      <a:r>
                        <a:rPr lang="en-US" sz="1400" dirty="0" smtClean="0"/>
                        <a:t>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1.74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-0.34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0.017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0.09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1.95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-0.077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1.73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-0.27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0.048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0.84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-0.22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0.025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0.67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0.021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richness : </a:t>
            </a:r>
            <a:r>
              <a:rPr lang="en-US" sz="2400" b="1" dirty="0" smtClean="0">
                <a:solidFill>
                  <a:schemeClr val="accent1"/>
                </a:solidFill>
              </a:rPr>
              <a:t>RAREFIED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74513"/>
              </p:ext>
            </p:extLst>
          </p:nvPr>
        </p:nvGraphicFramePr>
        <p:xfrm>
          <a:off x="62566" y="4239771"/>
          <a:ext cx="9039568" cy="256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946"/>
                <a:gridCol w="1129946"/>
                <a:gridCol w="1129946"/>
                <a:gridCol w="1129946"/>
                <a:gridCol w="1170592"/>
                <a:gridCol w="1283858"/>
                <a:gridCol w="1297813"/>
                <a:gridCol w="767521"/>
              </a:tblGrid>
              <a:tr h="408170">
                <a:tc>
                  <a:txBody>
                    <a:bodyPr/>
                    <a:lstStyle/>
                    <a:p>
                      <a:r>
                        <a:rPr lang="en-US" sz="1400" b="1" i="1" u="sng" dirty="0" smtClean="0"/>
                        <a:t>Sites burnt in 2000 only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</a:t>
                      </a:r>
                      <a:r>
                        <a:rPr lang="en-US" sz="1400" dirty="0" smtClean="0"/>
                        <a:t>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1.56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-1.17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-0.36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0.115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0.019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0.26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1.65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-1.65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1.15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0.16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0.62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-0.71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0.062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0.53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-0.18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-0.013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0.64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-0.34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0.033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0.16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21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OBSERVED</a:t>
            </a:r>
            <a:r>
              <a:rPr lang="en-US" sz="2400" b="1" dirty="0" smtClean="0"/>
              <a:t> VS </a:t>
            </a:r>
            <a:r>
              <a:rPr lang="en-US" sz="2400" b="1" dirty="0" smtClean="0">
                <a:solidFill>
                  <a:schemeClr val="accent1"/>
                </a:solidFill>
              </a:rPr>
              <a:t>RAREFIED RICHNESS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8039" y="1800421"/>
            <a:ext cx="58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Rich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29813" y="2692529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4215" y="3433361"/>
            <a:ext cx="6481602" cy="1618983"/>
            <a:chOff x="774988" y="4078215"/>
            <a:chExt cx="7353300" cy="2032000"/>
          </a:xfrm>
        </p:grpSpPr>
        <p:pic>
          <p:nvPicPr>
            <p:cNvPr id="5" name="Picture 4" descr="Capture d’écran 2017-02-23 à 17.39.1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88" y="4078215"/>
              <a:ext cx="7353300" cy="203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74988" y="4312637"/>
              <a:ext cx="951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R2=0.13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8694" y="5150043"/>
            <a:ext cx="6459213" cy="1588627"/>
            <a:chOff x="384248" y="4962584"/>
            <a:chExt cx="7327900" cy="1993900"/>
          </a:xfrm>
        </p:grpSpPr>
        <p:pic>
          <p:nvPicPr>
            <p:cNvPr id="10" name="Picture 9" descr="Capture d’écran 2017-02-23 à 17.43.1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248" y="4962584"/>
              <a:ext cx="7327900" cy="19939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36648" y="5305285"/>
              <a:ext cx="951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R2=0.10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6459" y="4094661"/>
            <a:ext cx="15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Rich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8719" y="5717351"/>
            <a:ext cx="142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Rarefied 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8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impacts on Native abundances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81454"/>
              </p:ext>
            </p:extLst>
          </p:nvPr>
        </p:nvGraphicFramePr>
        <p:xfrm>
          <a:off x="310849" y="703479"/>
          <a:ext cx="8609872" cy="2103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/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1.02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-0.64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-0.05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0.030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1.32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1.23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-0.96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75069"/>
              </p:ext>
            </p:extLst>
          </p:nvPr>
        </p:nvGraphicFramePr>
        <p:xfrm>
          <a:off x="310849" y="3072929"/>
          <a:ext cx="8609872" cy="20421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sng" dirty="0" smtClean="0"/>
                        <a:t>Sites burnt in 2000 only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0.86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-0.33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-0.037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0.022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-0.62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0.056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1.31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-0.061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1.04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-0.59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-0.84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-0.037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0.027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0.045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1.23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-1.03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-0.97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-0.016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0.018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06577"/>
              </p:ext>
            </p:extLst>
          </p:nvPr>
        </p:nvGraphicFramePr>
        <p:xfrm>
          <a:off x="408180" y="5420850"/>
          <a:ext cx="7839216" cy="1371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8958"/>
                <a:gridCol w="1126867"/>
                <a:gridCol w="990803"/>
                <a:gridCol w="1032669"/>
                <a:gridCol w="865208"/>
                <a:gridCol w="1018714"/>
                <a:gridCol w="1102443"/>
                <a:gridCol w="60355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err="1" smtClean="0">
                          <a:solidFill>
                            <a:schemeClr val="tx1"/>
                          </a:solidFill>
                        </a:rPr>
                        <a:t>All_Nat</a:t>
                      </a:r>
                      <a:endParaRPr lang="en-US" sz="16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Not-Invaded+</a:t>
                      </a:r>
                      <a:r>
                        <a:rPr lang="en-US" sz="1200" dirty="0" err="1" smtClean="0"/>
                        <a:t>Cleared</a:t>
                      </a:r>
                      <a:r>
                        <a:rPr lang="en-US" sz="1200" dirty="0" smtClean="0"/>
                        <a:t> /</a:t>
                      </a:r>
                      <a:r>
                        <a:rPr lang="en-US" sz="1200" dirty="0" err="1" smtClean="0"/>
                        <a:t>ericoid+tree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Invaded (contrast)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since fire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Invaded *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Graminoid</a:t>
                      </a:r>
                      <a:r>
                        <a:rPr lang="en-US" sz="1200" dirty="0" smtClean="0"/>
                        <a:t> (contrast)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Herbs (contrast)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R2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u="sng" dirty="0" smtClean="0">
                          <a:solidFill>
                            <a:schemeClr val="bg1"/>
                          </a:solidFill>
                        </a:rPr>
                        <a:t>All sites</a:t>
                      </a:r>
                      <a:endParaRPr lang="en-US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0.96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-0.048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1" u="sng" dirty="0" smtClean="0">
                          <a:solidFill>
                            <a:schemeClr val="bg1"/>
                          </a:solidFill>
                        </a:rPr>
                        <a:t>Sites burnt in 2000 only</a:t>
                      </a: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0.96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-0.56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-0.048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0.039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0.19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-0.10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0.01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75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Invasive/native vegetation cover over time?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98842"/>
              </p:ext>
            </p:extLst>
          </p:nvPr>
        </p:nvGraphicFramePr>
        <p:xfrm>
          <a:off x="310849" y="703479"/>
          <a:ext cx="8609872" cy="21031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/>
                        <a:t>All sites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48.61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-21.56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-33.56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5.62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1.67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0.26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11.28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-3.81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-0.42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0.90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0.01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19.66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-9.78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-13.72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1.61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-1.03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0.11</a:t>
                      </a:r>
                      <a:endParaRPr lang="en-US" sz="1400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-9.24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2.43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1.55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0.79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0.15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2.08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-1.20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0.10</a:t>
                      </a:r>
                      <a:endParaRPr lang="en-US" sz="1400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6799"/>
              </p:ext>
            </p:extLst>
          </p:nvPr>
        </p:nvGraphicFramePr>
        <p:xfrm>
          <a:off x="310849" y="3061047"/>
          <a:ext cx="8609872" cy="20421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  <a:gridCol w="1076234"/>
              </a:tblGrid>
              <a:tr h="4081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sng" dirty="0" smtClean="0"/>
                        <a:t>Sites burnt in 2000 only</a:t>
                      </a:r>
                      <a:endParaRPr lang="en-US" sz="11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Not-Invaded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 (contrast)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since fire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Cleared*time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Invaded*time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All_Nat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34.39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-52.84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-29.69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5.32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7.05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0.39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8000"/>
                          </a:solidFill>
                        </a:rPr>
                        <a:t>16.26</a:t>
                      </a:r>
                      <a:endParaRPr lang="en-US" sz="1400" b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-27.59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-6.96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8000"/>
                          </a:solidFill>
                        </a:rPr>
                        <a:t>7.57</a:t>
                      </a:r>
                      <a:endParaRPr lang="en-US" sz="1400" b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b="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0.10</a:t>
                      </a:r>
                      <a:endParaRPr lang="en-US" sz="1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10.36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0.99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0.12</a:t>
                      </a:r>
                      <a:endParaRPr lang="en-US" sz="1400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1.91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2.17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0.30</a:t>
                      </a:r>
                      <a:endParaRPr lang="en-US" sz="1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01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Nat_t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2.39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8000"/>
                          </a:solidFill>
                        </a:rPr>
                        <a:t>-1.36</a:t>
                      </a:r>
                      <a:endParaRPr lang="en-US" sz="1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0.12</a:t>
                      </a:r>
                      <a:endParaRPr lang="en-US" sz="1400" b="1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76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50" y="158072"/>
            <a:ext cx="8990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Changes in Invasive/native vegetation cover over time?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021"/>
            <a:ext cx="7507779" cy="393458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53950" y="4890610"/>
            <a:ext cx="5899263" cy="1934246"/>
            <a:chOff x="153950" y="4520518"/>
            <a:chExt cx="6618147" cy="2304338"/>
          </a:xfrm>
        </p:grpSpPr>
        <p:pic>
          <p:nvPicPr>
            <p:cNvPr id="9" name="Picture 8" descr="Capture d’écran 2017-02-23 à 18.22.1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950" y="4520518"/>
              <a:ext cx="6618147" cy="23043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99204" y="4782180"/>
              <a:ext cx="782640" cy="329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R2=0.62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82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5982" cy="3944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808" y="3185229"/>
            <a:ext cx="7008191" cy="3672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908" y="495816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3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3908" y="49581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Sites burnt in 2000 only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89493" cy="3348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766" y="3563584"/>
            <a:ext cx="6286233" cy="32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1229</Words>
  <Application>Microsoft Macintosh PowerPoint</Application>
  <PresentationFormat>On-screen Show (4:3)</PresentationFormat>
  <Paragraphs>640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 Gallien</dc:creator>
  <cp:lastModifiedBy>Laure Gallien</cp:lastModifiedBy>
  <cp:revision>157</cp:revision>
  <dcterms:created xsi:type="dcterms:W3CDTF">2017-02-22T10:26:27Z</dcterms:created>
  <dcterms:modified xsi:type="dcterms:W3CDTF">2017-02-24T09:29:36Z</dcterms:modified>
</cp:coreProperties>
</file>