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4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Preferred Technology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875561399040958"/>
          <c:y val="6.1833766893024888E-2"/>
          <c:w val="0.75562254506162974"/>
          <c:h val="0.76287928028608665"/>
        </c:manualLayout>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3"/>
                <c:pt idx="0">
                  <c:v>iPhone</c:v>
                </c:pt>
                <c:pt idx="1">
                  <c:v>Desktop PC</c:v>
                </c:pt>
                <c:pt idx="2">
                  <c:v>Laptop</c:v>
                </c:pt>
              </c:strCache>
            </c:strRef>
          </c:cat>
          <c:val>
            <c:numRef>
              <c:f>Sheet1!$B$2:$B$5</c:f>
              <c:numCache>
                <c:formatCode>General</c:formatCode>
                <c:ptCount val="4"/>
                <c:pt idx="0">
                  <c:v>2.5</c:v>
                </c:pt>
                <c:pt idx="1">
                  <c:v>4</c:v>
                </c:pt>
                <c:pt idx="2">
                  <c:v>3.5</c:v>
                </c:pt>
              </c:numCache>
            </c:numRef>
          </c:val>
          <c:extLst>
            <c:ext xmlns:c16="http://schemas.microsoft.com/office/drawing/2014/chart" uri="{C3380CC4-5D6E-409C-BE32-E72D297353CC}">
              <c16:uniqueId val="{00000000-4AE5-40C4-ABDA-B4FEC31350E4}"/>
            </c:ext>
          </c:extLst>
        </c:ser>
        <c:dLbls>
          <c:showLegendKey val="0"/>
          <c:showVal val="0"/>
          <c:showCatName val="0"/>
          <c:showSerName val="0"/>
          <c:showPercent val="0"/>
          <c:showBubbleSize val="0"/>
        </c:dLbls>
        <c:gapWidth val="150"/>
        <c:overlap val="100"/>
        <c:axId val="1133768559"/>
        <c:axId val="1133769039"/>
      </c:barChart>
      <c:catAx>
        <c:axId val="11337685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3769039"/>
        <c:crosses val="autoZero"/>
        <c:auto val="1"/>
        <c:lblAlgn val="ctr"/>
        <c:lblOffset val="100"/>
        <c:noMultiLvlLbl val="0"/>
      </c:catAx>
      <c:valAx>
        <c:axId val="113376903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3768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Preferred Technology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875561399040958"/>
          <c:y val="6.1833766893024888E-2"/>
          <c:w val="0.75562254506162974"/>
          <c:h val="0.76287928028608665"/>
        </c:manualLayout>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3"/>
                <c:pt idx="0">
                  <c:v>Laptop</c:v>
                </c:pt>
                <c:pt idx="1">
                  <c:v>iPhone</c:v>
                </c:pt>
                <c:pt idx="2">
                  <c:v>Desktop PC</c:v>
                </c:pt>
              </c:strCache>
            </c:strRef>
          </c:cat>
          <c:val>
            <c:numRef>
              <c:f>Sheet1!$B$2:$B$5</c:f>
              <c:numCache>
                <c:formatCode>General</c:formatCode>
                <c:ptCount val="4"/>
                <c:pt idx="0">
                  <c:v>5</c:v>
                </c:pt>
                <c:pt idx="1">
                  <c:v>3.7</c:v>
                </c:pt>
                <c:pt idx="2">
                  <c:v>1.3</c:v>
                </c:pt>
              </c:numCache>
            </c:numRef>
          </c:val>
          <c:extLst>
            <c:ext xmlns:c16="http://schemas.microsoft.com/office/drawing/2014/chart" uri="{C3380CC4-5D6E-409C-BE32-E72D297353CC}">
              <c16:uniqueId val="{00000000-4AE5-40C4-ABDA-B4FEC31350E4}"/>
            </c:ext>
          </c:extLst>
        </c:ser>
        <c:dLbls>
          <c:showLegendKey val="0"/>
          <c:showVal val="0"/>
          <c:showCatName val="0"/>
          <c:showSerName val="0"/>
          <c:showPercent val="0"/>
          <c:showBubbleSize val="0"/>
        </c:dLbls>
        <c:gapWidth val="150"/>
        <c:overlap val="100"/>
        <c:axId val="1133768559"/>
        <c:axId val="1133769039"/>
      </c:barChart>
      <c:catAx>
        <c:axId val="11337685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3769039"/>
        <c:crosses val="autoZero"/>
        <c:auto val="1"/>
        <c:lblAlgn val="ctr"/>
        <c:lblOffset val="100"/>
        <c:noMultiLvlLbl val="0"/>
      </c:catAx>
      <c:valAx>
        <c:axId val="113376903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3768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E8370F2-7C86-4C46-9B42-30E9B955713E}"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BC44F-B71D-4536-9909-32D601F54921}" type="slidenum">
              <a:rPr lang="en-US" smtClean="0"/>
              <a:t>‹#›</a:t>
            </a:fld>
            <a:endParaRPr lang="en-US"/>
          </a:p>
        </p:txBody>
      </p:sp>
    </p:spTree>
    <p:extLst>
      <p:ext uri="{BB962C8B-B14F-4D97-AF65-F5344CB8AC3E}">
        <p14:creationId xmlns:p14="http://schemas.microsoft.com/office/powerpoint/2010/main" val="31358824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8370F2-7C86-4C46-9B42-30E9B955713E}"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BC44F-B71D-4536-9909-32D601F54921}" type="slidenum">
              <a:rPr lang="en-US" smtClean="0"/>
              <a:t>‹#›</a:t>
            </a:fld>
            <a:endParaRPr lang="en-US"/>
          </a:p>
        </p:txBody>
      </p:sp>
    </p:spTree>
    <p:extLst>
      <p:ext uri="{BB962C8B-B14F-4D97-AF65-F5344CB8AC3E}">
        <p14:creationId xmlns:p14="http://schemas.microsoft.com/office/powerpoint/2010/main" val="29972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8370F2-7C86-4C46-9B42-30E9B955713E}"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BC44F-B71D-4536-9909-32D601F54921}" type="slidenum">
              <a:rPr lang="en-US" smtClean="0"/>
              <a:t>‹#›</a:t>
            </a:fld>
            <a:endParaRPr lang="en-US"/>
          </a:p>
        </p:txBody>
      </p:sp>
    </p:spTree>
    <p:extLst>
      <p:ext uri="{BB962C8B-B14F-4D97-AF65-F5344CB8AC3E}">
        <p14:creationId xmlns:p14="http://schemas.microsoft.com/office/powerpoint/2010/main" val="124277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8370F2-7C86-4C46-9B42-30E9B955713E}"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BC44F-B71D-4536-9909-32D601F54921}" type="slidenum">
              <a:rPr lang="en-US" smtClean="0"/>
              <a:t>‹#›</a:t>
            </a:fld>
            <a:endParaRPr lang="en-US"/>
          </a:p>
        </p:txBody>
      </p:sp>
    </p:spTree>
    <p:extLst>
      <p:ext uri="{BB962C8B-B14F-4D97-AF65-F5344CB8AC3E}">
        <p14:creationId xmlns:p14="http://schemas.microsoft.com/office/powerpoint/2010/main" val="40013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E8370F2-7C86-4C46-9B42-30E9B955713E}"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BC44F-B71D-4536-9909-32D601F54921}" type="slidenum">
              <a:rPr lang="en-US" smtClean="0"/>
              <a:t>‹#›</a:t>
            </a:fld>
            <a:endParaRPr lang="en-US"/>
          </a:p>
        </p:txBody>
      </p:sp>
    </p:spTree>
    <p:extLst>
      <p:ext uri="{BB962C8B-B14F-4D97-AF65-F5344CB8AC3E}">
        <p14:creationId xmlns:p14="http://schemas.microsoft.com/office/powerpoint/2010/main" val="658047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E8370F2-7C86-4C46-9B42-30E9B955713E}" type="datetimeFigureOut">
              <a:rPr lang="en-US" smtClean="0"/>
              <a:t>10/6/2024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7FBC44F-B71D-4536-9909-32D601F54921}" type="slidenum">
              <a:rPr lang="en-US" smtClean="0"/>
              <a:t>‹#›</a:t>
            </a:fld>
            <a:endParaRPr lang="en-US"/>
          </a:p>
        </p:txBody>
      </p:sp>
    </p:spTree>
    <p:extLst>
      <p:ext uri="{BB962C8B-B14F-4D97-AF65-F5344CB8AC3E}">
        <p14:creationId xmlns:p14="http://schemas.microsoft.com/office/powerpoint/2010/main" val="343402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E8370F2-7C86-4C46-9B42-30E9B955713E}"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BC44F-B71D-4536-9909-32D601F5492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872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8370F2-7C86-4C46-9B42-30E9B955713E}"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BC44F-B71D-4536-9909-32D601F54921}" type="slidenum">
              <a:rPr lang="en-US" smtClean="0"/>
              <a:t>‹#›</a:t>
            </a:fld>
            <a:endParaRPr lang="en-US"/>
          </a:p>
        </p:txBody>
      </p:sp>
    </p:spTree>
    <p:extLst>
      <p:ext uri="{BB962C8B-B14F-4D97-AF65-F5344CB8AC3E}">
        <p14:creationId xmlns:p14="http://schemas.microsoft.com/office/powerpoint/2010/main" val="233759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370F2-7C86-4C46-9B42-30E9B955713E}" type="datetimeFigureOut">
              <a:rPr lang="en-US" smtClean="0"/>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BC44F-B71D-4536-9909-32D601F54921}" type="slidenum">
              <a:rPr lang="en-US" smtClean="0"/>
              <a:t>‹#›</a:t>
            </a:fld>
            <a:endParaRPr lang="en-US"/>
          </a:p>
        </p:txBody>
      </p:sp>
    </p:spTree>
    <p:extLst>
      <p:ext uri="{BB962C8B-B14F-4D97-AF65-F5344CB8AC3E}">
        <p14:creationId xmlns:p14="http://schemas.microsoft.com/office/powerpoint/2010/main" val="138770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E8370F2-7C86-4C46-9B42-30E9B955713E}" type="datetimeFigureOut">
              <a:rPr lang="en-US" smtClean="0"/>
              <a:t>10/6/2024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7FBC44F-B71D-4536-9909-32D601F54921}" type="slidenum">
              <a:rPr lang="en-US" smtClean="0"/>
              <a:t>‹#›</a:t>
            </a:fld>
            <a:endParaRPr lang="en-US"/>
          </a:p>
        </p:txBody>
      </p:sp>
    </p:spTree>
    <p:extLst>
      <p:ext uri="{BB962C8B-B14F-4D97-AF65-F5344CB8AC3E}">
        <p14:creationId xmlns:p14="http://schemas.microsoft.com/office/powerpoint/2010/main" val="209262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E8370F2-7C86-4C46-9B42-30E9B955713E}" type="datetimeFigureOut">
              <a:rPr lang="en-US" smtClean="0"/>
              <a:t>10/6/2024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7FBC44F-B71D-4536-9909-32D601F54921}" type="slidenum">
              <a:rPr lang="en-US" smtClean="0"/>
              <a:t>‹#›</a:t>
            </a:fld>
            <a:endParaRPr lang="en-US"/>
          </a:p>
        </p:txBody>
      </p:sp>
    </p:spTree>
    <p:extLst>
      <p:ext uri="{BB962C8B-B14F-4D97-AF65-F5344CB8AC3E}">
        <p14:creationId xmlns:p14="http://schemas.microsoft.com/office/powerpoint/2010/main" val="1436473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E8370F2-7C86-4C46-9B42-30E9B955713E}" type="datetimeFigureOut">
              <a:rPr lang="en-US" smtClean="0"/>
              <a:t>10/6/2024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7FBC44F-B71D-4536-9909-32D601F54921}" type="slidenum">
              <a:rPr lang="en-US" smtClean="0"/>
              <a:t>‹#›</a:t>
            </a:fld>
            <a:endParaRPr lang="en-US"/>
          </a:p>
        </p:txBody>
      </p:sp>
    </p:spTree>
    <p:extLst>
      <p:ext uri="{BB962C8B-B14F-4D97-AF65-F5344CB8AC3E}">
        <p14:creationId xmlns:p14="http://schemas.microsoft.com/office/powerpoint/2010/main" val="2387577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chart" Target="../charts/char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5DA1-5D69-7F25-3963-F4F7EF2D4C89}"/>
              </a:ext>
            </a:extLst>
          </p:cNvPr>
          <p:cNvSpPr>
            <a:spLocks noGrp="1"/>
          </p:cNvSpPr>
          <p:nvPr>
            <p:ph type="ctrTitle"/>
          </p:nvPr>
        </p:nvSpPr>
        <p:spPr>
          <a:xfrm>
            <a:off x="0" y="0"/>
            <a:ext cx="12192000" cy="651850"/>
          </a:xfrm>
        </p:spPr>
        <p:txBody>
          <a:bodyPr>
            <a:noAutofit/>
          </a:bodyPr>
          <a:lstStyle/>
          <a:p>
            <a:pPr algn="l"/>
            <a:r>
              <a:rPr lang="en-US" sz="2800" dirty="0"/>
              <a:t>The Rising Freshman</a:t>
            </a:r>
          </a:p>
        </p:txBody>
      </p:sp>
      <p:sp>
        <p:nvSpPr>
          <p:cNvPr id="3" name="Subtitle 2">
            <a:extLst>
              <a:ext uri="{FF2B5EF4-FFF2-40B4-BE49-F238E27FC236}">
                <a16:creationId xmlns:a16="http://schemas.microsoft.com/office/drawing/2014/main" id="{846EA0EC-5326-A1F1-EE16-E200FF6DBA6B}"/>
              </a:ext>
            </a:extLst>
          </p:cNvPr>
          <p:cNvSpPr>
            <a:spLocks noGrp="1"/>
          </p:cNvSpPr>
          <p:nvPr>
            <p:ph type="subTitle" idx="1"/>
          </p:nvPr>
        </p:nvSpPr>
        <p:spPr>
          <a:xfrm>
            <a:off x="1" y="4191142"/>
            <a:ext cx="4539250" cy="2666857"/>
          </a:xfrm>
        </p:spPr>
        <p:txBody>
          <a:bodyPr>
            <a:normAutofit/>
          </a:bodyPr>
          <a:lstStyle/>
          <a:p>
            <a:pPr algn="l"/>
            <a:r>
              <a:rPr lang="en-US" dirty="0"/>
              <a:t>About</a:t>
            </a:r>
          </a:p>
          <a:p>
            <a:pPr algn="l"/>
            <a:r>
              <a:rPr lang="en-US" sz="1400" dirty="0"/>
              <a:t>An excited young student about to enter his first year of college. His main interests are video games, sports, and computers with a passion for technology that led him to study computer science. The university he went to is close to home, but not close enough to commute to daily, and now he needs to find a place to live. He’s unfamiliar with his options and is deciding on whether he wants to live in an on-campus dorm or an off-campus apartment. He’s also concerned about picking the wrong thing as he is on a tight budget.</a:t>
            </a:r>
            <a:endParaRPr lang="en-US" sz="1200" dirty="0"/>
          </a:p>
        </p:txBody>
      </p:sp>
      <p:pic>
        <p:nvPicPr>
          <p:cNvPr id="1026" name="Picture 2" descr="2,100+ College Student Profile Stock Photos, Pictures &amp; Royalty-Free Images  - iStock | College students, College student interview, College professor">
            <a:extLst>
              <a:ext uri="{FF2B5EF4-FFF2-40B4-BE49-F238E27FC236}">
                <a16:creationId xmlns:a16="http://schemas.microsoft.com/office/drawing/2014/main" id="{3D476509-22B8-C541-9571-BE85379763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821"/>
          <a:stretch/>
        </p:blipFill>
        <p:spPr bwMode="auto">
          <a:xfrm>
            <a:off x="-20900" y="912532"/>
            <a:ext cx="4385740" cy="32786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5775F9-390A-55AB-0C59-D989495025B1}"/>
              </a:ext>
            </a:extLst>
          </p:cNvPr>
          <p:cNvSpPr txBox="1"/>
          <p:nvPr/>
        </p:nvSpPr>
        <p:spPr>
          <a:xfrm>
            <a:off x="-20900" y="912532"/>
            <a:ext cx="1641470" cy="1754326"/>
          </a:xfrm>
          <a:prstGeom prst="rect">
            <a:avLst/>
          </a:prstGeom>
          <a:solidFill>
            <a:schemeClr val="bg2"/>
          </a:solidFill>
        </p:spPr>
        <p:txBody>
          <a:bodyPr wrap="square" rtlCol="0">
            <a:spAutoFit/>
          </a:bodyPr>
          <a:lstStyle/>
          <a:p>
            <a:r>
              <a:rPr lang="en-US" sz="1200" dirty="0"/>
              <a:t>Name: Langston Matthews</a:t>
            </a:r>
          </a:p>
          <a:p>
            <a:r>
              <a:rPr lang="en-US" sz="1200" dirty="0"/>
              <a:t>Age: 18</a:t>
            </a:r>
          </a:p>
          <a:p>
            <a:r>
              <a:rPr lang="en-US" sz="1200" dirty="0"/>
              <a:t>Gender: Male</a:t>
            </a:r>
          </a:p>
          <a:p>
            <a:r>
              <a:rPr lang="en-US" sz="1200" dirty="0"/>
              <a:t>Occupation: Full Time Student</a:t>
            </a:r>
          </a:p>
          <a:p>
            <a:r>
              <a:rPr lang="en-US" sz="1200" dirty="0"/>
              <a:t>Family: Unmarried</a:t>
            </a:r>
          </a:p>
          <a:p>
            <a:r>
              <a:rPr lang="en-US" sz="1200" dirty="0"/>
              <a:t>Location: Philadelphia, PA</a:t>
            </a:r>
          </a:p>
        </p:txBody>
      </p:sp>
      <p:sp>
        <p:nvSpPr>
          <p:cNvPr id="5" name="TextBox 4">
            <a:extLst>
              <a:ext uri="{FF2B5EF4-FFF2-40B4-BE49-F238E27FC236}">
                <a16:creationId xmlns:a16="http://schemas.microsoft.com/office/drawing/2014/main" id="{F8FE8374-7487-4DE3-740F-E296506105EC}"/>
              </a:ext>
            </a:extLst>
          </p:cNvPr>
          <p:cNvSpPr txBox="1"/>
          <p:nvPr/>
        </p:nvSpPr>
        <p:spPr>
          <a:xfrm>
            <a:off x="4539251" y="712564"/>
            <a:ext cx="6491335" cy="307777"/>
          </a:xfrm>
          <a:prstGeom prst="rect">
            <a:avLst/>
          </a:prstGeom>
          <a:noFill/>
        </p:spPr>
        <p:txBody>
          <a:bodyPr wrap="square" rtlCol="0">
            <a:spAutoFit/>
          </a:bodyPr>
          <a:lstStyle/>
          <a:p>
            <a:r>
              <a:rPr lang="en-US" sz="1400" dirty="0"/>
              <a:t>“I know I don’t want to commute but I’m having trouble comparing my options”</a:t>
            </a:r>
          </a:p>
        </p:txBody>
      </p:sp>
      <p:sp>
        <p:nvSpPr>
          <p:cNvPr id="6" name="TextBox 5">
            <a:extLst>
              <a:ext uri="{FF2B5EF4-FFF2-40B4-BE49-F238E27FC236}">
                <a16:creationId xmlns:a16="http://schemas.microsoft.com/office/drawing/2014/main" id="{523492D7-514E-FBBA-85AB-4F1D23A4860C}"/>
              </a:ext>
            </a:extLst>
          </p:cNvPr>
          <p:cNvSpPr txBox="1"/>
          <p:nvPr/>
        </p:nvSpPr>
        <p:spPr>
          <a:xfrm>
            <a:off x="4539251" y="1223068"/>
            <a:ext cx="7340023" cy="1015663"/>
          </a:xfrm>
          <a:prstGeom prst="rect">
            <a:avLst/>
          </a:prstGeom>
          <a:noFill/>
        </p:spPr>
        <p:txBody>
          <a:bodyPr wrap="none" rtlCol="0">
            <a:spAutoFit/>
          </a:bodyPr>
          <a:lstStyle/>
          <a:p>
            <a:r>
              <a:rPr lang="en-US" dirty="0"/>
              <a:t>Goals and Motivations</a:t>
            </a:r>
          </a:p>
          <a:p>
            <a:pPr marL="285750" indent="-285750">
              <a:buFont typeface="Arial" panose="020B0604020202020204" pitchFamily="34" charset="0"/>
              <a:buChar char="•"/>
            </a:pPr>
            <a:r>
              <a:rPr lang="en-US" sz="1400" dirty="0"/>
              <a:t>Wants the most cost-effective living options to reduce the financial burden on his parents</a:t>
            </a:r>
          </a:p>
          <a:p>
            <a:pPr marL="285750" indent="-285750">
              <a:buFont typeface="Arial" panose="020B0604020202020204" pitchFamily="34" charset="0"/>
              <a:buChar char="•"/>
            </a:pPr>
            <a:r>
              <a:rPr lang="en-US" sz="1400" dirty="0"/>
              <a:t>Looking for a way to compare on-campus vs. off-campus living costs</a:t>
            </a:r>
          </a:p>
          <a:p>
            <a:pPr marL="285750" indent="-285750">
              <a:buFont typeface="Arial" panose="020B0604020202020204" pitchFamily="34" charset="0"/>
              <a:buChar char="•"/>
            </a:pPr>
            <a:r>
              <a:rPr lang="en-US" sz="1400" dirty="0"/>
              <a:t>Doesn’t want to have to walk too far to his classes</a:t>
            </a:r>
          </a:p>
        </p:txBody>
      </p:sp>
      <p:sp>
        <p:nvSpPr>
          <p:cNvPr id="7" name="TextBox 6">
            <a:extLst>
              <a:ext uri="{FF2B5EF4-FFF2-40B4-BE49-F238E27FC236}">
                <a16:creationId xmlns:a16="http://schemas.microsoft.com/office/drawing/2014/main" id="{FB663C44-DCD1-2891-AD09-90D1A93CE0D9}"/>
              </a:ext>
            </a:extLst>
          </p:cNvPr>
          <p:cNvSpPr txBox="1"/>
          <p:nvPr/>
        </p:nvSpPr>
        <p:spPr>
          <a:xfrm>
            <a:off x="4539251" y="2297527"/>
            <a:ext cx="7420376" cy="1231106"/>
          </a:xfrm>
          <a:prstGeom prst="rect">
            <a:avLst/>
          </a:prstGeom>
          <a:noFill/>
        </p:spPr>
        <p:txBody>
          <a:bodyPr wrap="square" rtlCol="0">
            <a:spAutoFit/>
          </a:bodyPr>
          <a:lstStyle/>
          <a:p>
            <a:r>
              <a:rPr lang="en-US" dirty="0"/>
              <a:t>Frustrations</a:t>
            </a:r>
          </a:p>
          <a:p>
            <a:pPr marL="285750" indent="-285750">
              <a:buFont typeface="Arial" panose="020B0604020202020204" pitchFamily="34" charset="0"/>
              <a:buChar char="•"/>
            </a:pPr>
            <a:r>
              <a:rPr lang="en-US" sz="1400" dirty="0"/>
              <a:t>Feels that the information on housing provided by the university is confusing or lacking</a:t>
            </a:r>
          </a:p>
          <a:p>
            <a:pPr marL="285750" indent="-285750">
              <a:buFont typeface="Arial" panose="020B0604020202020204" pitchFamily="34" charset="0"/>
              <a:buChar char="•"/>
            </a:pPr>
            <a:r>
              <a:rPr lang="en-US" sz="1400" dirty="0"/>
              <a:t>Is annoyed with having to jump between apartment websites and sources; would rather have it all in one place</a:t>
            </a:r>
          </a:p>
          <a:p>
            <a:pPr marL="285750" indent="-285750">
              <a:buFont typeface="Arial" panose="020B0604020202020204" pitchFamily="34" charset="0"/>
              <a:buChar char="•"/>
            </a:pPr>
            <a:r>
              <a:rPr lang="en-US" sz="1400" dirty="0"/>
              <a:t>Concerned with what his roommate situation will be like</a:t>
            </a:r>
          </a:p>
        </p:txBody>
      </p:sp>
      <p:sp>
        <p:nvSpPr>
          <p:cNvPr id="8" name="TextBox 7">
            <a:extLst>
              <a:ext uri="{FF2B5EF4-FFF2-40B4-BE49-F238E27FC236}">
                <a16:creationId xmlns:a16="http://schemas.microsoft.com/office/drawing/2014/main" id="{C449261C-CC3C-5455-21CD-89FAE79822BA}"/>
              </a:ext>
            </a:extLst>
          </p:cNvPr>
          <p:cNvSpPr txBox="1"/>
          <p:nvPr/>
        </p:nvSpPr>
        <p:spPr>
          <a:xfrm>
            <a:off x="4539251" y="3585292"/>
            <a:ext cx="7420376" cy="1231106"/>
          </a:xfrm>
          <a:prstGeom prst="rect">
            <a:avLst/>
          </a:prstGeom>
          <a:noFill/>
        </p:spPr>
        <p:txBody>
          <a:bodyPr wrap="square" rtlCol="0">
            <a:spAutoFit/>
          </a:bodyPr>
          <a:lstStyle/>
          <a:p>
            <a:r>
              <a:rPr lang="en-US" dirty="0"/>
              <a:t>Hobbies</a:t>
            </a:r>
          </a:p>
          <a:p>
            <a:r>
              <a:rPr lang="en-US" sz="1400" dirty="0"/>
              <a:t>Enjoys being active and going outside for walks, runs, or sports but also balances it with staying inside to play video games or studying. He loves building computers and takes any opportunity to help his friends pick out the best parts. On the weekend he always goes out with friends to parties, movies, or sports games.</a:t>
            </a:r>
          </a:p>
        </p:txBody>
      </p:sp>
      <p:graphicFrame>
        <p:nvGraphicFramePr>
          <p:cNvPr id="11" name="Chart 10">
            <a:extLst>
              <a:ext uri="{FF2B5EF4-FFF2-40B4-BE49-F238E27FC236}">
                <a16:creationId xmlns:a16="http://schemas.microsoft.com/office/drawing/2014/main" id="{D72EA4DA-6EE4-4936-CE85-AADB9EBAB134}"/>
              </a:ext>
            </a:extLst>
          </p:cNvPr>
          <p:cNvGraphicFramePr/>
          <p:nvPr>
            <p:extLst>
              <p:ext uri="{D42A27DB-BD31-4B8C-83A1-F6EECF244321}">
                <p14:modId xmlns:p14="http://schemas.microsoft.com/office/powerpoint/2010/main" val="3656469101"/>
              </p:ext>
            </p:extLst>
          </p:nvPr>
        </p:nvGraphicFramePr>
        <p:xfrm>
          <a:off x="4747759" y="4803682"/>
          <a:ext cx="6936241" cy="20723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7219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5DA1-5D69-7F25-3963-F4F7EF2D4C89}"/>
              </a:ext>
            </a:extLst>
          </p:cNvPr>
          <p:cNvSpPr>
            <a:spLocks noGrp="1"/>
          </p:cNvSpPr>
          <p:nvPr>
            <p:ph type="ctrTitle"/>
          </p:nvPr>
        </p:nvSpPr>
        <p:spPr>
          <a:xfrm>
            <a:off x="0" y="0"/>
            <a:ext cx="12192000" cy="651850"/>
          </a:xfrm>
        </p:spPr>
        <p:txBody>
          <a:bodyPr>
            <a:noAutofit/>
          </a:bodyPr>
          <a:lstStyle/>
          <a:p>
            <a:pPr algn="l"/>
            <a:r>
              <a:rPr lang="en-US" sz="2800" dirty="0"/>
              <a:t>The career climber</a:t>
            </a:r>
          </a:p>
        </p:txBody>
      </p:sp>
      <p:sp>
        <p:nvSpPr>
          <p:cNvPr id="3" name="Subtitle 2">
            <a:extLst>
              <a:ext uri="{FF2B5EF4-FFF2-40B4-BE49-F238E27FC236}">
                <a16:creationId xmlns:a16="http://schemas.microsoft.com/office/drawing/2014/main" id="{846EA0EC-5326-A1F1-EE16-E200FF6DBA6B}"/>
              </a:ext>
            </a:extLst>
          </p:cNvPr>
          <p:cNvSpPr>
            <a:spLocks noGrp="1"/>
          </p:cNvSpPr>
          <p:nvPr>
            <p:ph type="subTitle" idx="1"/>
          </p:nvPr>
        </p:nvSpPr>
        <p:spPr>
          <a:xfrm>
            <a:off x="-20900" y="4111192"/>
            <a:ext cx="5244750" cy="2746808"/>
          </a:xfrm>
        </p:spPr>
        <p:txBody>
          <a:bodyPr>
            <a:normAutofit/>
          </a:bodyPr>
          <a:lstStyle/>
          <a:p>
            <a:pPr algn="l"/>
            <a:r>
              <a:rPr lang="en-US" dirty="0"/>
              <a:t>About</a:t>
            </a:r>
          </a:p>
          <a:p>
            <a:pPr algn="l"/>
            <a:r>
              <a:rPr lang="en-US" sz="1400" dirty="0"/>
              <a:t>Ethan Wilkes is a 24-year-old marketing associate fresh out of college. He’s just a few years into his career but has already made strides in building his portfolio and developing a strong professional network. As Ethan thinks about his next career move, he’s also facing concerns about finding the right place to live. He's worried about finding an apartment that fits both his lifestyle and budget, and he's trying to weigh the costs of city living against his desire for professional growth. Balancing these financial concerns with his career aspirations and personal happiness is at the forefront of his mind.</a:t>
            </a:r>
            <a:endParaRPr lang="en-US" sz="1200" dirty="0"/>
          </a:p>
        </p:txBody>
      </p:sp>
      <p:sp>
        <p:nvSpPr>
          <p:cNvPr id="5" name="TextBox 4">
            <a:extLst>
              <a:ext uri="{FF2B5EF4-FFF2-40B4-BE49-F238E27FC236}">
                <a16:creationId xmlns:a16="http://schemas.microsoft.com/office/drawing/2014/main" id="{F8FE8374-7487-4DE3-740F-E296506105EC}"/>
              </a:ext>
            </a:extLst>
          </p:cNvPr>
          <p:cNvSpPr txBox="1"/>
          <p:nvPr/>
        </p:nvSpPr>
        <p:spPr>
          <a:xfrm>
            <a:off x="4539251" y="622910"/>
            <a:ext cx="6491335" cy="523220"/>
          </a:xfrm>
          <a:prstGeom prst="rect">
            <a:avLst/>
          </a:prstGeom>
          <a:noFill/>
        </p:spPr>
        <p:txBody>
          <a:bodyPr wrap="square" rtlCol="0">
            <a:spAutoFit/>
          </a:bodyPr>
          <a:lstStyle/>
          <a:p>
            <a:r>
              <a:rPr lang="en-US" sz="1400" dirty="0"/>
              <a:t>"I'm trying to find a place that feels right, but with rent prices so high, it's hard to make the right call without breaking the bank."</a:t>
            </a:r>
          </a:p>
        </p:txBody>
      </p:sp>
      <p:sp>
        <p:nvSpPr>
          <p:cNvPr id="6" name="TextBox 5">
            <a:extLst>
              <a:ext uri="{FF2B5EF4-FFF2-40B4-BE49-F238E27FC236}">
                <a16:creationId xmlns:a16="http://schemas.microsoft.com/office/drawing/2014/main" id="{523492D7-514E-FBBA-85AB-4F1D23A4860C}"/>
              </a:ext>
            </a:extLst>
          </p:cNvPr>
          <p:cNvSpPr txBox="1"/>
          <p:nvPr/>
        </p:nvSpPr>
        <p:spPr>
          <a:xfrm>
            <a:off x="4538417" y="1098127"/>
            <a:ext cx="7338618" cy="1231106"/>
          </a:xfrm>
          <a:prstGeom prst="rect">
            <a:avLst/>
          </a:prstGeom>
          <a:noFill/>
        </p:spPr>
        <p:txBody>
          <a:bodyPr wrap="square" rtlCol="0">
            <a:spAutoFit/>
          </a:bodyPr>
          <a:lstStyle/>
          <a:p>
            <a:r>
              <a:rPr lang="en-US" dirty="0"/>
              <a:t>Goals and Motivations</a:t>
            </a:r>
          </a:p>
          <a:p>
            <a:pPr marL="285750" indent="-285750">
              <a:buFont typeface="Arial" panose="020B0604020202020204" pitchFamily="34" charset="0"/>
              <a:buChar char="•"/>
            </a:pPr>
            <a:r>
              <a:rPr lang="en-US" sz="1400" dirty="0"/>
              <a:t>Aims to find an affordable apartment that won’t strain his budget.</a:t>
            </a:r>
          </a:p>
          <a:p>
            <a:pPr marL="285750" indent="-285750">
              <a:buFont typeface="Arial" panose="020B0604020202020204" pitchFamily="34" charset="0"/>
              <a:buChar char="•"/>
            </a:pPr>
            <a:r>
              <a:rPr lang="en-US" sz="1400" dirty="0"/>
              <a:t>Wants to weigh the pros and cons of different neighborhoods to ensure he and his girlfriend find a place that suits their needs and preferences.  </a:t>
            </a:r>
          </a:p>
          <a:p>
            <a:pPr marL="285750" indent="-285750">
              <a:buFont typeface="Arial" panose="020B0604020202020204" pitchFamily="34" charset="0"/>
              <a:buChar char="•"/>
            </a:pPr>
            <a:r>
              <a:rPr lang="en-US" sz="1400" dirty="0"/>
              <a:t>Seeks a convenient location that allows easy access to his workplace and outdoor activities.</a:t>
            </a:r>
            <a:endParaRPr lang="en-US" sz="1100" dirty="0"/>
          </a:p>
        </p:txBody>
      </p:sp>
      <p:sp>
        <p:nvSpPr>
          <p:cNvPr id="7" name="TextBox 6">
            <a:extLst>
              <a:ext uri="{FF2B5EF4-FFF2-40B4-BE49-F238E27FC236}">
                <a16:creationId xmlns:a16="http://schemas.microsoft.com/office/drawing/2014/main" id="{FB663C44-DCD1-2891-AD09-90D1A93CE0D9}"/>
              </a:ext>
            </a:extLst>
          </p:cNvPr>
          <p:cNvSpPr txBox="1"/>
          <p:nvPr/>
        </p:nvSpPr>
        <p:spPr>
          <a:xfrm>
            <a:off x="2525724" y="2271267"/>
            <a:ext cx="9269112" cy="1446550"/>
          </a:xfrm>
          <a:prstGeom prst="rect">
            <a:avLst/>
          </a:prstGeom>
          <a:noFill/>
        </p:spPr>
        <p:txBody>
          <a:bodyPr wrap="square" rtlCol="0">
            <a:spAutoFit/>
          </a:bodyPr>
          <a:lstStyle/>
          <a:p>
            <a:r>
              <a:rPr lang="en-US" dirty="0"/>
              <a:t>Frustrations</a:t>
            </a:r>
          </a:p>
          <a:p>
            <a:pPr marL="285750" indent="-285750">
              <a:buFont typeface="Arial" panose="020B0604020202020204" pitchFamily="34" charset="0"/>
              <a:buChar char="•"/>
            </a:pPr>
            <a:r>
              <a:rPr lang="en-US" sz="1400" dirty="0"/>
              <a:t>Frustrated by the rising rent prices, making it challenging to find a place that fits his budget without sacrificing quality.  </a:t>
            </a:r>
          </a:p>
          <a:p>
            <a:pPr marL="285750" indent="-285750">
              <a:buFont typeface="Arial" panose="020B0604020202020204" pitchFamily="34" charset="0"/>
              <a:buChar char="•"/>
            </a:pPr>
            <a:r>
              <a:rPr lang="en-US" sz="1400" dirty="0"/>
              <a:t>Annoyed by the overwhelming amount of apartment listings and conflicting information, wishing there was a more streamlined way to compare options.  </a:t>
            </a:r>
          </a:p>
          <a:p>
            <a:pPr marL="285750" indent="-285750">
              <a:buFont typeface="Arial" panose="020B0604020202020204" pitchFamily="34" charset="0"/>
              <a:buChar char="•"/>
            </a:pPr>
            <a:r>
              <a:rPr lang="en-US" sz="1400" dirty="0"/>
              <a:t>Concerned about the potential for long commutes if he doesn’t find a conveniently located apartment, which could affect his work-life balance and time spent with his girlfriend. </a:t>
            </a:r>
            <a:endParaRPr lang="en-US" sz="1100" dirty="0"/>
          </a:p>
        </p:txBody>
      </p:sp>
      <p:sp>
        <p:nvSpPr>
          <p:cNvPr id="8" name="TextBox 7">
            <a:extLst>
              <a:ext uri="{FF2B5EF4-FFF2-40B4-BE49-F238E27FC236}">
                <a16:creationId xmlns:a16="http://schemas.microsoft.com/office/drawing/2014/main" id="{C449261C-CC3C-5455-21CD-89FAE79822BA}"/>
              </a:ext>
            </a:extLst>
          </p:cNvPr>
          <p:cNvSpPr txBox="1"/>
          <p:nvPr/>
        </p:nvSpPr>
        <p:spPr>
          <a:xfrm>
            <a:off x="2525724" y="3744539"/>
            <a:ext cx="9269112" cy="584775"/>
          </a:xfrm>
          <a:prstGeom prst="rect">
            <a:avLst/>
          </a:prstGeom>
          <a:noFill/>
        </p:spPr>
        <p:txBody>
          <a:bodyPr wrap="square" rtlCol="0">
            <a:spAutoFit/>
          </a:bodyPr>
          <a:lstStyle/>
          <a:p>
            <a:r>
              <a:rPr lang="en-US" dirty="0"/>
              <a:t>Hobbies</a:t>
            </a:r>
          </a:p>
          <a:p>
            <a:r>
              <a:rPr lang="en-US" sz="1400" dirty="0"/>
              <a:t>Living in Tucson, AZ, Ethan enjoys the vibrant outdoor culture, often going hiking or biking on weekends.</a:t>
            </a:r>
          </a:p>
        </p:txBody>
      </p:sp>
      <p:graphicFrame>
        <p:nvGraphicFramePr>
          <p:cNvPr id="11" name="Chart 10">
            <a:extLst>
              <a:ext uri="{FF2B5EF4-FFF2-40B4-BE49-F238E27FC236}">
                <a16:creationId xmlns:a16="http://schemas.microsoft.com/office/drawing/2014/main" id="{D72EA4DA-6EE4-4936-CE85-AADB9EBAB134}"/>
              </a:ext>
            </a:extLst>
          </p:cNvPr>
          <p:cNvGraphicFramePr/>
          <p:nvPr>
            <p:extLst>
              <p:ext uri="{D42A27DB-BD31-4B8C-83A1-F6EECF244321}">
                <p14:modId xmlns:p14="http://schemas.microsoft.com/office/powerpoint/2010/main" val="3940251350"/>
              </p:ext>
            </p:extLst>
          </p:nvPr>
        </p:nvGraphicFramePr>
        <p:xfrm>
          <a:off x="4747759" y="4803682"/>
          <a:ext cx="6936241" cy="2072379"/>
        </p:xfrm>
        <a:graphic>
          <a:graphicData uri="http://schemas.openxmlformats.org/drawingml/2006/chart">
            <c:chart xmlns:c="http://schemas.openxmlformats.org/drawingml/2006/chart" xmlns:r="http://schemas.openxmlformats.org/officeDocument/2006/relationships" r:id="rId2"/>
          </a:graphicData>
        </a:graphic>
      </p:graphicFrame>
      <p:pic>
        <p:nvPicPr>
          <p:cNvPr id="2050" name="Picture 2" descr="Premium Photo | Smiling asian student holding laptop looking at camera in  university campus Education concept">
            <a:extLst>
              <a:ext uri="{FF2B5EF4-FFF2-40B4-BE49-F238E27FC236}">
                <a16:creationId xmlns:a16="http://schemas.microsoft.com/office/drawing/2014/main" id="{8C755D34-F922-0886-AE58-54E7198DB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2564"/>
            <a:ext cx="2312866" cy="33986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5775F9-390A-55AB-0C59-D989495025B1}"/>
              </a:ext>
            </a:extLst>
          </p:cNvPr>
          <p:cNvSpPr txBox="1"/>
          <p:nvPr/>
        </p:nvSpPr>
        <p:spPr>
          <a:xfrm>
            <a:off x="2291965" y="712564"/>
            <a:ext cx="2033593" cy="1384995"/>
          </a:xfrm>
          <a:prstGeom prst="rect">
            <a:avLst/>
          </a:prstGeom>
          <a:solidFill>
            <a:schemeClr val="bg2"/>
          </a:solidFill>
        </p:spPr>
        <p:txBody>
          <a:bodyPr wrap="square" rtlCol="0">
            <a:spAutoFit/>
          </a:bodyPr>
          <a:lstStyle/>
          <a:p>
            <a:r>
              <a:rPr lang="en-US" sz="1200" dirty="0"/>
              <a:t>Name: Ethan Wilkes</a:t>
            </a:r>
          </a:p>
          <a:p>
            <a:r>
              <a:rPr lang="en-US" sz="1200" dirty="0"/>
              <a:t>Age: 24</a:t>
            </a:r>
          </a:p>
          <a:p>
            <a:r>
              <a:rPr lang="en-US" sz="1200" dirty="0"/>
              <a:t>Gender: Male</a:t>
            </a:r>
          </a:p>
          <a:p>
            <a:r>
              <a:rPr lang="en-US" sz="1200" dirty="0"/>
              <a:t>Occupation: Marketing Associate</a:t>
            </a:r>
          </a:p>
          <a:p>
            <a:r>
              <a:rPr lang="en-US" sz="1200" dirty="0"/>
              <a:t>Family: Girlfriend</a:t>
            </a:r>
          </a:p>
          <a:p>
            <a:r>
              <a:rPr lang="en-US" sz="1200" dirty="0"/>
              <a:t>Location: Tucson,  AZ</a:t>
            </a:r>
          </a:p>
        </p:txBody>
      </p:sp>
    </p:spTree>
    <p:extLst>
      <p:ext uri="{BB962C8B-B14F-4D97-AF65-F5344CB8AC3E}">
        <p14:creationId xmlns:p14="http://schemas.microsoft.com/office/powerpoint/2010/main" val="1113709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848</TotalTime>
  <Words>617</Words>
  <Application>Microsoft Office PowerPoint</Application>
  <PresentationFormat>Widescreen</PresentationFormat>
  <Paragraphs>42</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Gill Sans MT</vt:lpstr>
      <vt:lpstr>Parcel</vt:lpstr>
      <vt:lpstr>The Rising Freshman</vt:lpstr>
      <vt:lpstr>The career climber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Slootsky</dc:creator>
  <cp:lastModifiedBy>Joshua Slootsky</cp:lastModifiedBy>
  <cp:revision>2</cp:revision>
  <dcterms:created xsi:type="dcterms:W3CDTF">2024-10-06T23:26:03Z</dcterms:created>
  <dcterms:modified xsi:type="dcterms:W3CDTF">2024-10-07T13:34:09Z</dcterms:modified>
</cp:coreProperties>
</file>