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72" r:id="rId6"/>
    <p:sldId id="293" r:id="rId7"/>
    <p:sldId id="301" r:id="rId8"/>
    <p:sldId id="273" r:id="rId9"/>
    <p:sldId id="298" r:id="rId10"/>
    <p:sldId id="274" r:id="rId11"/>
    <p:sldId id="275" r:id="rId12"/>
    <p:sldId id="304" r:id="rId13"/>
    <p:sldId id="305" r:id="rId14"/>
    <p:sldId id="306" r:id="rId15"/>
    <p:sldId id="307" r:id="rId16"/>
    <p:sldId id="299" r:id="rId17"/>
    <p:sldId id="276" r:id="rId18"/>
    <p:sldId id="277" r:id="rId19"/>
    <p:sldId id="300" r:id="rId20"/>
    <p:sldId id="295" r:id="rId21"/>
    <p:sldId id="278" r:id="rId22"/>
    <p:sldId id="294" r:id="rId23"/>
    <p:sldId id="296" r:id="rId24"/>
    <p:sldId id="279" r:id="rId25"/>
    <p:sldId id="297" r:id="rId26"/>
    <p:sldId id="280" r:id="rId27"/>
    <p:sldId id="302" r:id="rId28"/>
    <p:sldId id="281" r:id="rId29"/>
    <p:sldId id="303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2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EB1C6-6D63-423D-BE84-9923A21F205B}" type="datetimeFigureOut">
              <a:rPr lang="en-US" smtClean="0"/>
              <a:t>6/29/2011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AC66-E6D3-4D12-B008-46BE1405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04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8F960-3D12-4D2F-8411-F0A077B62D43}" type="datetimeFigureOut">
              <a:rPr lang="en-US" smtClean="0"/>
              <a:t>6/29/2011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EF65F-BB36-4D4B-9201-D4E4F847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73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" y="0"/>
            <a:ext cx="9142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343400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3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577840"/>
          </a:xfrm>
          <a:prstGeom prst="rect">
            <a:avLst/>
          </a:prstGeom>
        </p:spPr>
        <p:txBody>
          <a:bodyPr vert="eaVert"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577840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62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247900" y="2286000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5E8AB4"/>
                </a:solidFill>
              </a:rPr>
              <a:t>Thank You!</a:t>
            </a:r>
          </a:p>
          <a:p>
            <a:pPr algn="ctr"/>
            <a:endParaRPr lang="en-US" sz="2400" dirty="0" smtClean="0">
              <a:solidFill>
                <a:srgbClr val="5E8AB4"/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www.agilethought.com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25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38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400">
                <a:solidFill>
                  <a:schemeClr val="accent4"/>
                </a:solidFill>
              </a:defRPr>
            </a:lvl2pPr>
            <a:lvl3pPr>
              <a:defRPr sz="2000">
                <a:solidFill>
                  <a:schemeClr val="accent4"/>
                </a:solidFill>
              </a:defRPr>
            </a:lvl3pPr>
            <a:lvl4pPr>
              <a:defRPr sz="1800">
                <a:solidFill>
                  <a:schemeClr val="accent4"/>
                </a:solidFill>
              </a:defRPr>
            </a:lvl4pPr>
            <a:lvl5pPr>
              <a:defRPr sz="1800">
                <a:solidFill>
                  <a:schemeClr val="accent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400">
                <a:solidFill>
                  <a:schemeClr val="accent4"/>
                </a:solidFill>
              </a:defRPr>
            </a:lvl2pPr>
            <a:lvl3pPr>
              <a:defRPr sz="2000">
                <a:solidFill>
                  <a:schemeClr val="accent4"/>
                </a:solidFill>
              </a:defRPr>
            </a:lvl3pPr>
            <a:lvl4pPr>
              <a:defRPr sz="1800">
                <a:solidFill>
                  <a:schemeClr val="accent4"/>
                </a:solidFill>
              </a:defRPr>
            </a:lvl4pPr>
            <a:lvl5pPr>
              <a:defRPr sz="1800">
                <a:solidFill>
                  <a:schemeClr val="accent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33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6732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accent4"/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accent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6732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4"/>
                </a:solidFill>
              </a:defRPr>
            </a:lvl1pPr>
            <a:lvl2pPr>
              <a:defRPr sz="2000">
                <a:solidFill>
                  <a:schemeClr val="accent4"/>
                </a:solidFill>
              </a:defRPr>
            </a:lvl2pPr>
            <a:lvl3pPr>
              <a:defRPr sz="1800">
                <a:solidFill>
                  <a:schemeClr val="accent4"/>
                </a:solidFill>
              </a:defRPr>
            </a:lvl3pPr>
            <a:lvl4pPr>
              <a:defRPr sz="1600">
                <a:solidFill>
                  <a:schemeClr val="accent4"/>
                </a:solidFill>
              </a:defRPr>
            </a:lvl4pPr>
            <a:lvl5pPr>
              <a:defRPr sz="1600">
                <a:solidFill>
                  <a:schemeClr val="accent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7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12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1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5958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25958"/>
            <a:ext cx="5111750" cy="550468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4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accent4"/>
                </a:solidFill>
              </a:defRPr>
            </a:lvl3pPr>
            <a:lvl4pPr>
              <a:defRPr sz="2000">
                <a:solidFill>
                  <a:schemeClr val="accent4"/>
                </a:solidFill>
              </a:defRPr>
            </a:lvl4pPr>
            <a:lvl5pPr>
              <a:defRPr sz="2000">
                <a:solidFill>
                  <a:schemeClr val="accent4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88009"/>
            <a:ext cx="3008313" cy="43555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3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76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505200" y="6387127"/>
            <a:ext cx="2133600" cy="307777"/>
          </a:xfrm>
        </p:spPr>
        <p:txBody>
          <a:bodyPr/>
          <a:lstStyle/>
          <a:p>
            <a:fld id="{650324F4-1D05-421C-B26C-36E7B632B1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74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2900" y="306822"/>
            <a:ext cx="8458200" cy="586686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0" y="6019800"/>
            <a:ext cx="9144000" cy="307777"/>
            <a:chOff x="0" y="5840772"/>
            <a:chExt cx="9144000" cy="307777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5857500"/>
              <a:ext cx="9144000" cy="274320"/>
            </a:xfrm>
            <a:prstGeom prst="rect">
              <a:avLst/>
            </a:prstGeom>
            <a:solidFill>
              <a:srgbClr val="5E8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3303814" y="5840772"/>
              <a:ext cx="5486400" cy="307777"/>
            </a:xfrm>
            <a:prstGeom prst="rect">
              <a:avLst/>
            </a:prstGeom>
            <a:noFill/>
          </p:spPr>
          <p:txBody>
            <a:bodyPr wrap="square" lIns="91440" rIns="0" rtlCol="0">
              <a:spAutoFit/>
            </a:bodyPr>
            <a:lstStyle/>
            <a:p>
              <a:pPr algn="r"/>
              <a:r>
                <a:rPr lang="en-US" sz="1400" i="1" dirty="0" smtClean="0">
                  <a:solidFill>
                    <a:schemeClr val="bg1"/>
                  </a:solidFill>
                </a:rPr>
                <a:t>Insightful</a:t>
              </a:r>
              <a:r>
                <a:rPr lang="en-US" sz="1400" i="1" baseline="0" dirty="0" smtClean="0">
                  <a:solidFill>
                    <a:schemeClr val="bg1"/>
                  </a:solidFill>
                </a:rPr>
                <a:t> Solutions :: Innovative Technologies</a:t>
              </a:r>
              <a:endParaRPr lang="en-US" sz="1400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6419088"/>
            <a:ext cx="1790700" cy="306245"/>
          </a:xfrm>
          <a:prstGeom prst="rect">
            <a:avLst/>
          </a:prstGeom>
        </p:spPr>
      </p:pic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87127"/>
            <a:ext cx="2133600" cy="307777"/>
          </a:xfrm>
          <a:prstGeom prst="rect">
            <a:avLst/>
          </a:prstGeom>
        </p:spPr>
        <p:txBody>
          <a:bodyPr rIns="91440" anchor="ctr" anchorCtr="1">
            <a:spAutoFit/>
          </a:bodyPr>
          <a:lstStyle>
            <a:lvl1pPr>
              <a:defRPr sz="1400"/>
            </a:lvl1pPr>
          </a:lstStyle>
          <a:p>
            <a:fld id="{8327F3C1-9D4F-44C6-A706-2C589EEEA0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9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son.smale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better.com/gregyoung/" TargetMode="External"/><Relationship Id="rId2" Type="http://schemas.openxmlformats.org/officeDocument/2006/relationships/hyperlink" Target="http://cqrsinf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jonathanoliver.com/" TargetMode="External"/><Relationship Id="rId4" Type="http://schemas.openxmlformats.org/officeDocument/2006/relationships/hyperlink" Target="http://www.udidahan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CRUD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12800"/>
            <a:ext cx="627997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9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Screen with Link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33" y="1676400"/>
            <a:ext cx="718723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0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Deactivate Item Task Screen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122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1" y="1371600"/>
            <a:ext cx="568065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5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CQRS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Interface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32" y="1515917"/>
            <a:ext cx="6818073" cy="301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4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Interface after CQRS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19" y="762450"/>
            <a:ext cx="7214722" cy="396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68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z="3200" dirty="0" smtClean="0"/>
              <a:t>Commands and Queries have different needs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1"/>
          </a:xfrm>
        </p:spPr>
        <p:txBody>
          <a:bodyPr/>
          <a:lstStyle/>
          <a:p>
            <a:pPr marL="0" indent="0">
              <a:buNone/>
            </a:pPr>
            <a:r>
              <a:rPr lang="en-US" sz="1600" b="1" u="sng" dirty="0"/>
              <a:t>Consistency</a:t>
            </a:r>
          </a:p>
          <a:p>
            <a:r>
              <a:rPr lang="en-US" sz="1600" dirty="0"/>
              <a:t>Command: It is far easier to process transactions with consistent data than to handle all of the edge </a:t>
            </a:r>
            <a:r>
              <a:rPr lang="en-US" sz="1600" dirty="0" smtClean="0"/>
              <a:t>cases </a:t>
            </a:r>
            <a:r>
              <a:rPr lang="en-US" sz="1600" dirty="0"/>
              <a:t>that eventual consistency can bring into play.</a:t>
            </a:r>
          </a:p>
          <a:p>
            <a:r>
              <a:rPr lang="en-US" sz="1600" dirty="0"/>
              <a:t>Query: Most systems can be eventually consistent on the Query side.</a:t>
            </a:r>
          </a:p>
          <a:p>
            <a:pPr marL="0" indent="0">
              <a:buNone/>
            </a:pPr>
            <a:r>
              <a:rPr lang="en-US" sz="1600" b="1" u="sng" dirty="0"/>
              <a:t>Data Storage</a:t>
            </a:r>
          </a:p>
          <a:p>
            <a:r>
              <a:rPr lang="en-US" sz="1600" dirty="0"/>
              <a:t>Command: The Command side being a transaction processor in a relational structure would want to </a:t>
            </a:r>
            <a:r>
              <a:rPr lang="en-US" sz="1600" dirty="0" smtClean="0"/>
              <a:t>store </a:t>
            </a:r>
            <a:r>
              <a:rPr lang="en-US" sz="1600" dirty="0"/>
              <a:t>data in a normalized way, probably near </a:t>
            </a:r>
            <a:r>
              <a:rPr lang="en-US" sz="1600" dirty="0" smtClean="0"/>
              <a:t>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Normal Form.</a:t>
            </a:r>
          </a:p>
          <a:p>
            <a:r>
              <a:rPr lang="en-US" sz="1600" dirty="0" smtClean="0"/>
              <a:t>Query</a:t>
            </a:r>
            <a:r>
              <a:rPr lang="en-US" sz="1600" dirty="0"/>
              <a:t>: The Query side would want data in a </a:t>
            </a:r>
            <a:r>
              <a:rPr lang="en-US" sz="1600" dirty="0" smtClean="0"/>
              <a:t>de-normalized </a:t>
            </a:r>
            <a:r>
              <a:rPr lang="en-US" sz="1600" dirty="0"/>
              <a:t>way to minimize the number of joins needed </a:t>
            </a:r>
            <a:r>
              <a:rPr lang="en-US" sz="1600" dirty="0" smtClean="0"/>
              <a:t>to </a:t>
            </a:r>
            <a:r>
              <a:rPr lang="en-US" sz="1600" dirty="0"/>
              <a:t>get a given set of data. In a relational structure likely in </a:t>
            </a:r>
            <a:r>
              <a:rPr lang="en-US" sz="1600" dirty="0" smtClean="0"/>
              <a:t>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Normal Form.</a:t>
            </a:r>
            <a:endParaRPr lang="en-US" sz="1600" dirty="0"/>
          </a:p>
          <a:p>
            <a:pPr marL="0" indent="0">
              <a:buNone/>
            </a:pPr>
            <a:r>
              <a:rPr lang="en-US" sz="1600" b="1" u="sng" dirty="0"/>
              <a:t>Scalability</a:t>
            </a:r>
          </a:p>
          <a:p>
            <a:r>
              <a:rPr lang="en-US" sz="1600" dirty="0"/>
              <a:t>Command: In most systems, especially web systems, the Command side generally processes a very small </a:t>
            </a:r>
            <a:r>
              <a:rPr lang="en-US" sz="1600" dirty="0" smtClean="0"/>
              <a:t>number </a:t>
            </a:r>
            <a:r>
              <a:rPr lang="en-US" sz="1600" dirty="0"/>
              <a:t>of transactions as a percentage of the whole. Scalability therefore is not always important.</a:t>
            </a:r>
          </a:p>
          <a:p>
            <a:r>
              <a:rPr lang="en-US" sz="1600" dirty="0"/>
              <a:t>Query: In most systems, especially web systems, the Query side generally processes a very large number </a:t>
            </a:r>
            <a:r>
              <a:rPr lang="en-US" sz="1600" dirty="0" smtClean="0"/>
              <a:t>of </a:t>
            </a:r>
            <a:r>
              <a:rPr lang="en-US" sz="1600" dirty="0"/>
              <a:t>transactions as a percentage of the whole (often times 2 or more orders of magnitude). </a:t>
            </a:r>
            <a:r>
              <a:rPr lang="en-US" sz="1600" dirty="0" smtClean="0"/>
              <a:t>Scalability is most </a:t>
            </a:r>
            <a:r>
              <a:rPr lang="en-US" sz="1600" dirty="0"/>
              <a:t>often needed for the query side.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825" y="5354404"/>
            <a:ext cx="3865985" cy="505568"/>
          </a:xfrm>
        </p:spPr>
        <p:txBody>
          <a:bodyPr/>
          <a:lstStyle/>
          <a:p>
            <a:r>
              <a:rPr lang="en-US" dirty="0" smtClean="0"/>
              <a:t>The Query Side</a:t>
            </a:r>
            <a:endParaRPr lang="en-US" dirty="0"/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68" y="391878"/>
            <a:ext cx="4333875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Tier Query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SELECT * FROM </a:t>
            </a:r>
            <a:r>
              <a:rPr lang="en-US" dirty="0" err="1" smtClean="0"/>
              <a:t>MyTable</a:t>
            </a:r>
            <a:r>
              <a:rPr lang="en-US" dirty="0" smtClean="0"/>
              <a:t> WHERE ID = @ID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3581400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1676400"/>
            <a:ext cx="2895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 View Model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>
            <a:off x="4305300" y="2590800"/>
            <a:ext cx="381000" cy="990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3200400"/>
          </a:xfrm>
        </p:spPr>
        <p:txBody>
          <a:bodyPr/>
          <a:lstStyle/>
          <a:p>
            <a:pPr algn="ctr"/>
            <a:r>
              <a:rPr lang="en-US" dirty="0" smtClean="0"/>
              <a:t>Command </a:t>
            </a:r>
            <a:r>
              <a:rPr lang="en-US" dirty="0" smtClean="0"/>
              <a:t>and Query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Responsibility Segregation </a:t>
            </a:r>
            <a:br>
              <a:rPr lang="en-US" dirty="0" smtClean="0"/>
            </a:br>
            <a:r>
              <a:rPr lang="en-US" dirty="0" smtClean="0"/>
              <a:t>(CQRS)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411" y="5320836"/>
            <a:ext cx="5486400" cy="566738"/>
          </a:xfrm>
        </p:spPr>
        <p:txBody>
          <a:bodyPr/>
          <a:lstStyle/>
          <a:p>
            <a:r>
              <a:rPr lang="en-US" dirty="0" smtClean="0"/>
              <a:t>The Command Side</a:t>
            </a:r>
            <a:endParaRPr lang="en-US" dirty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931" y="111125"/>
            <a:ext cx="47244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92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Domain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Separated Data Models with CQRS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38" y="207952"/>
            <a:ext cx="6115779" cy="462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3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24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Event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87" y="1864205"/>
            <a:ext cx="6609927" cy="205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1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vs.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1"/>
          </a:xfrm>
        </p:spPr>
        <p:txBody>
          <a:bodyPr/>
          <a:lstStyle/>
          <a:p>
            <a:endParaRPr lang="en-US" sz="1800" dirty="0" smtClean="0"/>
          </a:p>
          <a:p>
            <a:r>
              <a:rPr lang="en-US" sz="1800" dirty="0" smtClean="0"/>
              <a:t>Command </a:t>
            </a:r>
            <a:r>
              <a:rPr lang="en-US" sz="1800" dirty="0"/>
              <a:t>and Events are both messages with data and no behavior (DTO</a:t>
            </a:r>
            <a:r>
              <a:rPr lang="en-US" sz="1800" dirty="0" smtClean="0"/>
              <a:t>).</a:t>
            </a:r>
          </a:p>
          <a:p>
            <a:endParaRPr lang="en-US" sz="1800" dirty="0"/>
          </a:p>
          <a:p>
            <a:r>
              <a:rPr lang="en-US" sz="1800" dirty="0" smtClean="0"/>
              <a:t>Commands are something you are telling the system to do (can be rejected).</a:t>
            </a:r>
          </a:p>
          <a:p>
            <a:r>
              <a:rPr lang="en-US" sz="1800" dirty="0" smtClean="0"/>
              <a:t>Events are something that has already happened (cannot be changed).</a:t>
            </a:r>
          </a:p>
          <a:p>
            <a:endParaRPr lang="en-US" sz="1800" dirty="0" smtClean="0"/>
          </a:p>
          <a:p>
            <a:r>
              <a:rPr lang="en-US" sz="1800" dirty="0" smtClean="0"/>
              <a:t>Commands are written in the present tense (i.e. </a:t>
            </a:r>
            <a:r>
              <a:rPr lang="en-US" sz="1800" dirty="0" err="1" smtClean="0"/>
              <a:t>AddItemToCart</a:t>
            </a:r>
            <a:r>
              <a:rPr lang="en-US" sz="1800" dirty="0" smtClean="0"/>
              <a:t>).</a:t>
            </a:r>
          </a:p>
          <a:p>
            <a:r>
              <a:rPr lang="en-US" sz="1800" dirty="0" smtClean="0"/>
              <a:t>Events are written in the past tense (i.e. </a:t>
            </a:r>
            <a:r>
              <a:rPr lang="en-US" sz="1800" dirty="0" err="1" smtClean="0"/>
              <a:t>ItemAddedToCart</a:t>
            </a:r>
            <a:r>
              <a:rPr lang="en-US" sz="1800" dirty="0" smtClean="0"/>
              <a:t>).</a:t>
            </a:r>
          </a:p>
          <a:p>
            <a:endParaRPr lang="en-US" sz="1800" dirty="0"/>
          </a:p>
          <a:p>
            <a:r>
              <a:rPr lang="en-US" sz="1800" dirty="0" smtClean="0"/>
              <a:t>Commands are sent</a:t>
            </a:r>
            <a:r>
              <a:rPr lang="en-US" sz="1800" dirty="0"/>
              <a:t>.</a:t>
            </a:r>
            <a:endParaRPr lang="en-US" sz="1800" dirty="0" smtClean="0"/>
          </a:p>
          <a:p>
            <a:r>
              <a:rPr lang="en-US" sz="1800" dirty="0" smtClean="0"/>
              <a:t>Events are published to subscribers.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Commands are processed by a single handler.</a:t>
            </a:r>
          </a:p>
          <a:p>
            <a:r>
              <a:rPr lang="en-US" sz="1800" dirty="0"/>
              <a:t>Events can be processed by multiple handlers.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37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View of an Order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79" y="1258349"/>
            <a:ext cx="6434931" cy="35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3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Simplified Ledger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4" y="2428612"/>
            <a:ext cx="7606157" cy="139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33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Hand erasing entry from spreadsheet (1491R-1039060 / E000258 © Exactostock)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r="5619"/>
          <a:stretch>
            <a:fillRect/>
          </a:stretch>
        </p:blipFill>
        <p:spPr bwMode="auto">
          <a:xfrm>
            <a:off x="704676" y="0"/>
            <a:ext cx="7810150" cy="58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07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Jason Smale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Consultant @ AgileThought</a:t>
            </a:r>
          </a:p>
          <a:p>
            <a:r>
              <a:rPr lang="en-US" dirty="0" smtClean="0"/>
              <a:t>Over 11 years of software development experience</a:t>
            </a:r>
          </a:p>
          <a:p>
            <a:r>
              <a:rPr lang="en-US" dirty="0" smtClean="0"/>
              <a:t>Blog: </a:t>
            </a:r>
            <a:r>
              <a:rPr lang="en-US" dirty="0">
                <a:hlinkClick r:id="rId2"/>
              </a:rPr>
              <a:t>http://blog.jason.smale.org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jasonsmale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View of Order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47" y="831907"/>
            <a:ext cx="5959999" cy="397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5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no delete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10" y="425392"/>
            <a:ext cx="6689842" cy="436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25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Event Stream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666" y="172774"/>
            <a:ext cx="2570848" cy="464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68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Stream with Snapshot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46" y="206331"/>
            <a:ext cx="2545680" cy="460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61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 with Event Sourcing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5" y="124683"/>
            <a:ext cx="6194891" cy="46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0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of CQRS with Event Sourcing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89" y="238983"/>
            <a:ext cx="6454950" cy="457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7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1"/>
          </a:xfrm>
        </p:spPr>
        <p:txBody>
          <a:bodyPr/>
          <a:lstStyle/>
          <a:p>
            <a:r>
              <a:rPr lang="en-US" dirty="0" smtClean="0"/>
              <a:t>CQRS: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://cqrsinfo.com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Greg Young: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://codebetter.com/gregyoung/</a:t>
            </a:r>
            <a:endParaRPr lang="en-US" dirty="0" smtClean="0"/>
          </a:p>
          <a:p>
            <a:r>
              <a:rPr lang="en-US" dirty="0" smtClean="0"/>
              <a:t>Udi </a:t>
            </a:r>
            <a:r>
              <a:rPr lang="en-US" dirty="0" err="1" smtClean="0"/>
              <a:t>Dahan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://www.udidahan.com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Jonathan Oliver: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http://blog.jonathanoliver.com/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5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cultofmac.cultofmaccom.netdna-cdn.com/wordpress/wp-content/uploads/2009/12/ThinkDiffer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805180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Stereotypical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99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N-Tier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819400" y="4114800"/>
            <a:ext cx="33528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3429000"/>
            <a:ext cx="3352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9400" y="2743200"/>
            <a:ext cx="3352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400" y="2057400"/>
            <a:ext cx="3352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1371600"/>
            <a:ext cx="3352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6206067" y="2391833"/>
            <a:ext cx="30480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10867" y="2400300"/>
            <a:ext cx="1642533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Client Interaction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4" name="Picture 6" descr="imag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262"/>
          <a:stretch>
            <a:fillRect/>
          </a:stretch>
        </p:blipFill>
        <p:spPr bwMode="auto">
          <a:xfrm>
            <a:off x="1049338" y="612775"/>
            <a:ext cx="69786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1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in XML of a DTO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52" y="1132514"/>
            <a:ext cx="5967473" cy="34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9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Based Interface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324F4-1D05-421C-B26C-36E7B632B13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199264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922353"/>
      </p:ext>
    </p:extLst>
  </p:cSld>
  <p:clrMapOvr>
    <a:masterClrMapping/>
  </p:clrMapOvr>
</p:sld>
</file>

<file path=ppt/theme/theme1.xml><?xml version="1.0" encoding="utf-8"?>
<a:theme xmlns:a="http://schemas.openxmlformats.org/drawingml/2006/main" name="AgileThought">
  <a:themeElements>
    <a:clrScheme name="AgileThought">
      <a:dk1>
        <a:sysClr val="windowText" lastClr="000000"/>
      </a:dk1>
      <a:lt1>
        <a:sysClr val="window" lastClr="FFFFFF"/>
      </a:lt1>
      <a:dk2>
        <a:srgbClr val="5E8AB4"/>
      </a:dk2>
      <a:lt2>
        <a:srgbClr val="EEECE1"/>
      </a:lt2>
      <a:accent1>
        <a:srgbClr val="A2BAE0"/>
      </a:accent1>
      <a:accent2>
        <a:srgbClr val="FF9E1B"/>
      </a:accent2>
      <a:accent3>
        <a:srgbClr val="FFCB25"/>
      </a:accent3>
      <a:accent4>
        <a:srgbClr val="7F7F7F"/>
      </a:accent4>
      <a:accent5>
        <a:srgbClr val="254372"/>
      </a:accent5>
      <a:accent6>
        <a:srgbClr val="D8D8D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CC0ED43BB99499F5B6B0C7013DF66" ma:contentTypeVersion="0" ma:contentTypeDescription="Create a new document." ma:contentTypeScope="" ma:versionID="e4bc6f49d29b44612d03ef7ae775c3c3">
  <xsd:schema xmlns:xsd="http://www.w3.org/2001/XMLSchema" xmlns:p="http://schemas.microsoft.com/office/2006/metadata/properties" targetNamespace="http://schemas.microsoft.com/office/2006/metadata/properties" ma:root="true" ma:fieldsID="06f85212665b5df8fd7aa90b7999a8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B90AC3A-0BC2-40A9-9731-7D4AAA2E43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52C2E9-8646-4590-B1BF-E11DB9F1E98F}">
  <ds:schemaRefs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A829B1A-EB61-4264-B452-98A6EF6AEE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AgileThought</Template>
  <TotalTime>358</TotalTime>
  <Words>451</Words>
  <Application>Microsoft Office PowerPoint</Application>
  <PresentationFormat>On-screen Show (4:3)</PresentationFormat>
  <Paragraphs>89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AgileThought</vt:lpstr>
      <vt:lpstr>PowerPoint Presentation</vt:lpstr>
      <vt:lpstr>Command and Query  Responsibility Segregation  (CQRS)</vt:lpstr>
      <vt:lpstr>About Jason Smale</vt:lpstr>
      <vt:lpstr>PowerPoint Presentation</vt:lpstr>
      <vt:lpstr>Stereotypical Architecture</vt:lpstr>
      <vt:lpstr>N-Tier Architecture</vt:lpstr>
      <vt:lpstr>Typical Client Interaction</vt:lpstr>
      <vt:lpstr>Example in XML of a DTO</vt:lpstr>
      <vt:lpstr>Task Based Interface</vt:lpstr>
      <vt:lpstr>Typical CRUD Screen</vt:lpstr>
      <vt:lpstr>Listing Screen with Link</vt:lpstr>
      <vt:lpstr>Deactivate Item Task Screen</vt:lpstr>
      <vt:lpstr>CQRS</vt:lpstr>
      <vt:lpstr>Service Interface</vt:lpstr>
      <vt:lpstr>Service Interface after CQRS</vt:lpstr>
      <vt:lpstr>Commands and Queries have different needs</vt:lpstr>
      <vt:lpstr>Queries</vt:lpstr>
      <vt:lpstr>The Query Side</vt:lpstr>
      <vt:lpstr>2 Tier Query Model</vt:lpstr>
      <vt:lpstr>Commands</vt:lpstr>
      <vt:lpstr>The Command Side</vt:lpstr>
      <vt:lpstr>Domain Model</vt:lpstr>
      <vt:lpstr>Separated Data Models with CQRS</vt:lpstr>
      <vt:lpstr>Events</vt:lpstr>
      <vt:lpstr>A Simple Event</vt:lpstr>
      <vt:lpstr>Events vs. Commands</vt:lpstr>
      <vt:lpstr>Structural View of an Order</vt:lpstr>
      <vt:lpstr>A Simplified Ledger</vt:lpstr>
      <vt:lpstr>PowerPoint Presentation</vt:lpstr>
      <vt:lpstr>Transactional View of Order</vt:lpstr>
      <vt:lpstr>There is no delete</vt:lpstr>
      <vt:lpstr>An Event Stream</vt:lpstr>
      <vt:lpstr>Event Stream with Snapshot</vt:lpstr>
      <vt:lpstr>CQRS with Event Sourcing</vt:lpstr>
      <vt:lpstr>High Level of CQRS with Event Sourcing</vt:lpstr>
      <vt:lpstr>References and Resources</vt:lpstr>
      <vt:lpstr>PowerPoint Presentation</vt:lpstr>
    </vt:vector>
  </TitlesOfParts>
  <Company>AgileThought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Smale</dc:creator>
  <cp:lastModifiedBy>Jason Smale</cp:lastModifiedBy>
  <cp:revision>19</cp:revision>
  <dcterms:created xsi:type="dcterms:W3CDTF">2011-06-28T17:27:59Z</dcterms:created>
  <dcterms:modified xsi:type="dcterms:W3CDTF">2011-06-29T15:57:41Z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0x010100368CC0ED43BB99499F5B6B0C7013DF66</vt:lpwstr>
  </property>
</Properties>
</file>