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7" r:id="rId3"/>
    <p:sldId id="261" r:id="rId4"/>
    <p:sldId id="272" r:id="rId5"/>
    <p:sldId id="276" r:id="rId6"/>
    <p:sldId id="273" r:id="rId7"/>
    <p:sldId id="274" r:id="rId8"/>
    <p:sldId id="277" r:id="rId9"/>
    <p:sldId id="275" r:id="rId10"/>
  </p:sldIdLst>
  <p:sldSz cx="12192000" cy="6858000"/>
  <p:notesSz cx="6858000" cy="9144000"/>
  <p:custDataLst>
    <p:tags r:id="rId11"/>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2417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8FB837D-C827-4EFA-A057-4D05807E0F7C}" styleName="Estilo com Tema 1 - Destaque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7" autoAdjust="0"/>
    <p:restoredTop sz="94660"/>
  </p:normalViewPr>
  <p:slideViewPr>
    <p:cSldViewPr snapToGrid="0">
      <p:cViewPr>
        <p:scale>
          <a:sx n="101" d="100"/>
          <a:sy n="101" d="100"/>
        </p:scale>
        <p:origin x="65" y="49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2373"/>
            <a:ext cx="12192000" cy="6867027"/>
            <a:chOff x="0" y="-2373"/>
            <a:chExt cx="12192000" cy="6867027"/>
          </a:xfrm>
        </p:grpSpPr>
        <p:sp>
          <p:nvSpPr>
            <p:cNvPr id="8" name="Rectangle 7"/>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rot="5400000">
            <a:off x="10089390" y="1792223"/>
            <a:ext cx="990599" cy="304799"/>
          </a:xfrm>
        </p:spPr>
        <p:txBody>
          <a:bodyPr anchor="t"/>
          <a:lstStyle>
            <a:lvl1pPr algn="l">
              <a:defRPr b="0" i="0">
                <a:solidFill>
                  <a:schemeClr val="bg1"/>
                </a:solidFill>
              </a:defRPr>
            </a:lvl1pPr>
          </a:lstStyle>
          <a:p>
            <a:fld id="{1E700B27-DE4C-4B9E-BB11-B9027034A00F}" type="datetimeFigureOut">
              <a:rPr lang="en-US" dirty="0"/>
              <a:pPr/>
              <a:t>5/30/2022</a:t>
            </a:fld>
            <a:endParaRPr lang="en-US" dirty="0"/>
          </a:p>
        </p:txBody>
      </p:sp>
      <p:sp>
        <p:nvSpPr>
          <p:cNvPr id="5" name="Footer Placeholder 4"/>
          <p:cNvSpPr>
            <a:spLocks noGrp="1"/>
          </p:cNvSpPr>
          <p:nvPr>
            <p:ph type="ftr" sz="quarter" idx="11"/>
          </p:nvPr>
        </p:nvSpPr>
        <p:spPr>
          <a:xfrm rot="5400000">
            <a:off x="8959592" y="3226820"/>
            <a:ext cx="3859795" cy="304801"/>
          </a:xfrm>
        </p:spPr>
        <p:txBody>
          <a:bodyPr/>
          <a:lstStyle>
            <a:lvl1pPr>
              <a:defRPr b="0" i="0">
                <a:solidFill>
                  <a:schemeClr val="bg1"/>
                </a:solidFill>
              </a:defRPr>
            </a:lvl1pPr>
          </a:lstStyle>
          <a:p>
            <a:r>
              <a:rPr lang="en-US" dirty="0"/>
              <a:t>
              </a:t>
            </a:r>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4966674"/>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6" y="5536665"/>
            <a:ext cx="8825656" cy="493712"/>
          </a:xfrm>
        </p:spPr>
        <p:txBody>
          <a:bodyPr>
            <a:normAutofit/>
          </a:bodyPr>
          <a:lstStyle>
            <a:lvl1pPr marL="0" indent="0">
              <a:buNone/>
              <a:defRPr sz="12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40F4739-9812-4A9F-890D-2AD6BA5F6EE8}" type="datetimeFigureOut">
              <a:rPr lang="en-US" dirty="0"/>
              <a:t>5/30/2022</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12" name="Group 11"/>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3416"/>
            <a:ext cx="8825659" cy="1379755"/>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8845AC5-A3F8-44AA-BA8F-596CDCC976D3}" type="datetimeFigureOut">
              <a:rPr lang="en-US" dirty="0"/>
              <a:t>5/30/2022</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7" name="Group 6"/>
          <p:cNvGrpSpPr/>
          <p:nvPr/>
        </p:nvGrpSpPr>
        <p:grpSpPr>
          <a:xfrm>
            <a:off x="0" y="-2373"/>
            <a:ext cx="12192000" cy="6867027"/>
            <a:chOff x="0" y="-2373"/>
            <a:chExt cx="12192000" cy="6867027"/>
          </a:xfrm>
        </p:grpSpPr>
        <p:sp>
          <p:nvSpPr>
            <p:cNvPr id="15" name="Rectangle 14"/>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3" name="TextBox 12"/>
          <p:cNvSpPr txBox="1"/>
          <p:nvPr/>
        </p:nvSpPr>
        <p:spPr>
          <a:xfrm>
            <a:off x="9719438" y="2631815"/>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9" name="TextBox 8"/>
          <p:cNvSpPr txBox="1"/>
          <p:nvPr/>
        </p:nvSpPr>
        <p:spPr>
          <a:xfrm>
            <a:off x="898295" y="591093"/>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2" name="Title 1"/>
          <p:cNvSpPr>
            <a:spLocks noGrp="1"/>
          </p:cNvSpPr>
          <p:nvPr>
            <p:ph type="title"/>
          </p:nvPr>
        </p:nvSpPr>
        <p:spPr>
          <a:xfrm>
            <a:off x="1581878" y="980517"/>
            <a:ext cx="8453906" cy="2698249"/>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25772" cy="342174"/>
          </a:xfrm>
        </p:spPr>
        <p:txBody>
          <a:bodyPr anchor="t">
            <a:normAutofit/>
          </a:bodyPr>
          <a:lstStyle>
            <a:lvl1pPr marL="0" indent="0">
              <a:buNone/>
              <a:defRPr lang="en-US" sz="1400" b="0" i="0" kern="1200" cap="small" dirty="0">
                <a:solidFill>
                  <a:schemeClr val="accent1"/>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C873B183-A821-4095-A363-9EC968635539}" type="datetimeFigureOut">
              <a:rPr lang="en-US" dirty="0"/>
              <a:t>5/30/2022</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32" name="Rectangle 3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18" name="Group 17"/>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33068"/>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74D01B4-0AA5-45E6-B2E6-5FA4078AEBCF}" type="datetimeFigureOut">
              <a:rPr lang="en-US" dirty="0"/>
              <a:t>5/30/2022</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17299"/>
            <a:ext cx="312916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4" y="3193561"/>
            <a:ext cx="3129168" cy="283349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2"/>
            <a:ext cx="314538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93561"/>
            <a:ext cx="3145380" cy="283349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6700" y="2617299"/>
            <a:ext cx="3161029"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6700" y="3193561"/>
            <a:ext cx="3164719" cy="28334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22" name="Straight Connector 21"/>
          <p:cNvCxnSpPr/>
          <p:nvPr/>
        </p:nvCxnSpPr>
        <p:spPr>
          <a:xfrm>
            <a:off x="440397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77240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147335C-0450-40D7-8612-B3203BED4F28}" type="datetimeFigureOut">
              <a:rPr lang="en-US" dirty="0"/>
              <a:t>5/30/2022</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2" y="4532845"/>
            <a:ext cx="30504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1334552"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3" y="5109107"/>
            <a:ext cx="3050437"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72537" y="4532846"/>
            <a:ext cx="3046766" cy="651156"/>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4748463" y="2603500"/>
            <a:ext cx="2691241"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68865" y="5184002"/>
            <a:ext cx="3050438" cy="84305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3434" y="4532847"/>
            <a:ext cx="3050438" cy="651154"/>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3434" y="5184001"/>
            <a:ext cx="3050437" cy="843054"/>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388153" y="2603500"/>
            <a:ext cx="0" cy="351759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1905" y="2603500"/>
            <a:ext cx="0" cy="34925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D246A105-2A1C-4284-B4EA-07CF89B1A393}" type="datetimeFigureOut">
              <a:rPr lang="en-US" dirty="0"/>
              <a:t>5/30/2022</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3" y="973668"/>
            <a:ext cx="8825660"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DBE609-F3F2-45E6-BD6A-E03A8C86C1AE}" type="datetimeFigureOut">
              <a:rPr lang="en-US" dirty="0"/>
              <a:t>5/30/2022</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8"/>
            <a:ext cx="1413933" cy="4748589"/>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8"/>
            <a:ext cx="6247546"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A24AD68-089C-4467-A8F3-EA2BBCA6B44E}" type="datetimeFigureOut">
              <a:rPr lang="en-US" dirty="0"/>
              <a:t>5/30/2022</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5C51FCE-E4BB-4680-8E50-3C0E348D2609}" type="datetimeFigureOut">
              <a:rPr lang="en-US" dirty="0"/>
              <a:t>5/30/2022</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3" name="Group 12"/>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5"/>
            <a:ext cx="4351023"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8" y="2677644"/>
            <a:ext cx="3755379" cy="2283823"/>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AAA073D-A903-47F8-8D16-77642FB0DF1F}" type="datetimeFigureOut">
              <a:rPr lang="en-US" dirty="0"/>
              <a:t>5/30/2022</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B91FA40-626B-4CA1-85D0-7A9016E395BA}" type="datetimeFigureOut">
              <a:rPr lang="en-US" dirty="0"/>
              <a:t>5/30/2022</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0" y="3179762"/>
            <a:ext cx="4825159"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3F425EA-B9DC-48A7-991E-9A82573B1B21}" type="datetimeFigureOut">
              <a:rPr lang="en-US" dirty="0"/>
              <a:t>5/30/2022</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6CB97F8-6CEB-469B-AFCC-889F2A2B1D5A}" type="datetimeFigureOut">
              <a:rPr lang="en-US" dirty="0"/>
              <a:t>5/30/2022</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A9179F-009E-4FA5-B091-7EBB82A185BD}" type="datetimeFigureOut">
              <a:rPr lang="en-US" dirty="0"/>
              <a:t>5/30/2022</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4" name="Group 13"/>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Oval 15"/>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295400"/>
            <a:ext cx="2793159"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5"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5" y="2895600"/>
            <a:ext cx="2793158" cy="3129279"/>
          </a:xfrm>
        </p:spPr>
        <p:txBody>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E665CEB-0076-4E37-B880-BCEA9784DE0A}" type="datetimeFigureOut">
              <a:rPr lang="en-US" dirty="0"/>
              <a:t>5/30/2022</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20" name="Group 19"/>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60" cy="173566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6149E5E-3896-4118-99A7-7B85668F1C5E}" type="datetimeFigureOut">
              <a:rPr lang="en-US" dirty="0"/>
              <a:t>5/30/2022</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9" name="Group 8"/>
          <p:cNvGrpSpPr/>
          <p:nvPr userDrawn="1"/>
        </p:nvGrpSpPr>
        <p:grpSpPr>
          <a:xfrm>
            <a:off x="0" y="-2373"/>
            <a:ext cx="12192000" cy="6867027"/>
            <a:chOff x="0" y="-2373"/>
            <a:chExt cx="12192000" cy="6867027"/>
          </a:xfrm>
        </p:grpSpPr>
        <p:sp>
          <p:nvSpPr>
            <p:cNvPr id="26" name="Rectangle 25"/>
            <p:cNvSpPr/>
            <p:nvPr/>
          </p:nvSpPr>
          <p:spPr>
            <a:xfrm>
              <a:off x="0" y="0"/>
              <a:ext cx="12192000" cy="6858000"/>
            </a:xfrm>
            <a:prstGeom prst="rect">
              <a:avLst/>
            </a:prstGeom>
            <a:blipFill>
              <a:blip r:embed="rId19">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userDrawn="1"/>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0" name="Freeform 5"/>
            <p:cNvSpPr/>
            <p:nvPr userDrawn="1"/>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3" y="973668"/>
            <a:ext cx="8761413" cy="706964"/>
          </a:xfrm>
          <a:prstGeom prst="rect">
            <a:avLst/>
          </a:prstGeom>
        </p:spPr>
        <p:txBody>
          <a:bodyPr vert="horz" lIns="91440" tIns="45720" rIns="91440" bIns="45720" rtlCol="0" anchor="ctr">
            <a:noAutofit/>
          </a:bodyPr>
          <a:lstStyle/>
          <a:p>
            <a:r>
              <a:rPr lang="en-US" dirty="0"/>
              <a:t>Click to edit Master title style</a:t>
            </a:r>
          </a:p>
        </p:txBody>
      </p:sp>
      <p:sp>
        <p:nvSpPr>
          <p:cNvPr id="3" name="Text Placeholder 2"/>
          <p:cNvSpPr>
            <a:spLocks noGrp="1"/>
          </p:cNvSpPr>
          <p:nvPr>
            <p:ph type="body" idx="1"/>
          </p:nvPr>
        </p:nvSpPr>
        <p:spPr>
          <a:xfrm>
            <a:off x="1154955" y="2603500"/>
            <a:ext cx="8761412"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0938" y="6394061"/>
            <a:ext cx="990599" cy="304799"/>
          </a:xfrm>
          <a:prstGeom prst="rect">
            <a:avLst/>
          </a:prstGeom>
        </p:spPr>
        <p:txBody>
          <a:bodyPr vert="horz" lIns="91440" tIns="45720" rIns="91440" bIns="45720" rtlCol="0" anchor="t"/>
          <a:lstStyle>
            <a:lvl1pPr algn="r">
              <a:defRPr sz="1000" b="1" i="0">
                <a:solidFill>
                  <a:schemeClr val="accent1"/>
                </a:solidFill>
              </a:defRPr>
            </a:lvl1pPr>
          </a:lstStyle>
          <a:p>
            <a:fld id="{7E0D914D-B099-4142-A885-11F276715148}" type="datetimeFigureOut">
              <a:rPr lang="en-US" dirty="0"/>
              <a:t>5/30/2022</a:t>
            </a:fld>
            <a:endParaRPr lang="en-US" dirty="0"/>
          </a:p>
        </p:txBody>
      </p:sp>
      <p:sp>
        <p:nvSpPr>
          <p:cNvPr id="5" name="Footer Placeholder 4"/>
          <p:cNvSpPr>
            <a:spLocks noGrp="1"/>
          </p:cNvSpPr>
          <p:nvPr>
            <p:ph type="ftr" sz="quarter" idx="3"/>
          </p:nvPr>
        </p:nvSpPr>
        <p:spPr>
          <a:xfrm>
            <a:off x="528358" y="6391838"/>
            <a:ext cx="3859795" cy="304801"/>
          </a:xfrm>
          <a:prstGeom prst="rect">
            <a:avLst/>
          </a:prstGeom>
        </p:spPr>
        <p:txBody>
          <a:bodyPr vert="horz" lIns="91440" tIns="45720" rIns="91440" bIns="45720" rtlCol="0" anchor="b"/>
          <a:lstStyle>
            <a:lvl1pPr algn="l">
              <a:defRPr sz="1000" b="1" i="0">
                <a:solidFill>
                  <a:schemeClr val="accent1"/>
                </a:solidFill>
                <a:latin typeface="+mn-lt"/>
              </a:defRPr>
            </a:lvl1pPr>
          </a:lstStyle>
          <a:p>
            <a:r>
              <a:rPr lang="en-US" dirty="0"/>
              <a:t>
              </a:t>
            </a:r>
          </a:p>
        </p:txBody>
      </p:sp>
      <p:sp>
        <p:nvSpPr>
          <p:cNvPr id="22" name="Rectangle 2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bg1"/>
                </a:solidFill>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www.ganttproject.biz/"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pt-PT" b="1" dirty="0"/>
              <a:t>SPOMS</a:t>
            </a:r>
            <a:br>
              <a:rPr lang="pt-PT" b="1" dirty="0"/>
            </a:br>
            <a:r>
              <a:rPr lang="pt-PT" sz="3600" b="1" dirty="0"/>
              <a:t>Progresso – Sprint C</a:t>
            </a:r>
            <a:br>
              <a:rPr lang="pt-PT" sz="3600" b="1" dirty="0"/>
            </a:br>
            <a:endParaRPr lang="pt-PT" sz="1800" b="1" dirty="0"/>
          </a:p>
        </p:txBody>
      </p:sp>
      <p:sp>
        <p:nvSpPr>
          <p:cNvPr id="3" name="Subtitle 2"/>
          <p:cNvSpPr>
            <a:spLocks noGrp="1"/>
          </p:cNvSpPr>
          <p:nvPr>
            <p:ph type="subTitle" idx="1"/>
          </p:nvPr>
        </p:nvSpPr>
        <p:spPr/>
        <p:txBody>
          <a:bodyPr>
            <a:normAutofit fontScale="77500" lnSpcReduction="20000"/>
          </a:bodyPr>
          <a:lstStyle/>
          <a:p>
            <a:endParaRPr lang="pt-PT" b="1" cap="none" dirty="0">
              <a:latin typeface="+mj-lt"/>
            </a:endParaRPr>
          </a:p>
          <a:p>
            <a:r>
              <a:rPr lang="pt-PT" b="1" cap="none" dirty="0">
                <a:latin typeface="+mj-lt"/>
              </a:rPr>
              <a:t>Data 30/05/2022</a:t>
            </a:r>
          </a:p>
          <a:p>
            <a:r>
              <a:rPr lang="pt-PT" b="1" cap="none" dirty="0">
                <a:latin typeface="+mj-lt"/>
              </a:rPr>
              <a:t>Equipa 2DI-2</a:t>
            </a:r>
          </a:p>
        </p:txBody>
      </p:sp>
      <p:sp>
        <p:nvSpPr>
          <p:cNvPr id="4" name="CaixaDeTexto 3">
            <a:extLst>
              <a:ext uri="{FF2B5EF4-FFF2-40B4-BE49-F238E27FC236}">
                <a16:creationId xmlns:a16="http://schemas.microsoft.com/office/drawing/2014/main" id="{91FEED84-2010-60DC-69A1-201528C4ABD5}"/>
              </a:ext>
            </a:extLst>
          </p:cNvPr>
          <p:cNvSpPr txBox="1"/>
          <p:nvPr/>
        </p:nvSpPr>
        <p:spPr>
          <a:xfrm>
            <a:off x="7200900" y="4392483"/>
            <a:ext cx="4160520" cy="1631216"/>
          </a:xfrm>
          <a:prstGeom prst="rect">
            <a:avLst/>
          </a:prstGeom>
          <a:noFill/>
        </p:spPr>
        <p:txBody>
          <a:bodyPr wrap="square" rtlCol="0">
            <a:spAutoFit/>
          </a:bodyPr>
          <a:lstStyle/>
          <a:p>
            <a:pPr algn="r"/>
            <a:r>
              <a:rPr lang="pt-PT" sz="1600" b="1" dirty="0">
                <a:solidFill>
                  <a:schemeClr val="bg2"/>
                </a:solidFill>
                <a:latin typeface="+mj-lt"/>
                <a:ea typeface="+mj-ea"/>
                <a:cs typeface="+mj-cs"/>
              </a:rPr>
              <a:t>1200871</a:t>
            </a:r>
            <a:r>
              <a:rPr lang="pt-PT" sz="3600" dirty="0"/>
              <a:t> </a:t>
            </a:r>
            <a:r>
              <a:rPr lang="pt-PT" sz="1600" b="1" dirty="0">
                <a:solidFill>
                  <a:schemeClr val="bg2"/>
                </a:solidFill>
                <a:latin typeface="+mj-lt"/>
                <a:ea typeface="+mj-ea"/>
                <a:cs typeface="+mj-cs"/>
              </a:rPr>
              <a:t>José Monteiro</a:t>
            </a:r>
          </a:p>
          <a:p>
            <a:pPr algn="r"/>
            <a:r>
              <a:rPr lang="pt-PT" sz="1600" b="1" dirty="0">
                <a:solidFill>
                  <a:schemeClr val="bg2"/>
                </a:solidFill>
                <a:latin typeface="+mj-lt"/>
                <a:ea typeface="+mj-ea"/>
                <a:cs typeface="+mj-cs"/>
              </a:rPr>
              <a:t>1200587 Paulo Couto</a:t>
            </a:r>
          </a:p>
          <a:p>
            <a:pPr algn="r"/>
            <a:r>
              <a:rPr lang="pt-PT" sz="1600" b="1" dirty="0">
                <a:solidFill>
                  <a:schemeClr val="bg2"/>
                </a:solidFill>
                <a:latin typeface="+mj-lt"/>
                <a:ea typeface="+mj-ea"/>
                <a:cs typeface="+mj-cs"/>
              </a:rPr>
              <a:t>1200972 José Rocha</a:t>
            </a:r>
          </a:p>
          <a:p>
            <a:pPr algn="r"/>
            <a:r>
              <a:rPr lang="pt-PT" sz="1600" b="1" dirty="0">
                <a:solidFill>
                  <a:schemeClr val="bg2"/>
                </a:solidFill>
                <a:latin typeface="+mj-lt"/>
                <a:ea typeface="+mj-ea"/>
                <a:cs typeface="+mj-cs"/>
              </a:rPr>
              <a:t>1201008 </a:t>
            </a:r>
            <a:r>
              <a:rPr lang="pt-PT" sz="1600" b="1" dirty="0" err="1">
                <a:solidFill>
                  <a:schemeClr val="bg2"/>
                </a:solidFill>
                <a:latin typeface="+mj-lt"/>
                <a:ea typeface="+mj-ea"/>
                <a:cs typeface="+mj-cs"/>
              </a:rPr>
              <a:t>Luis</a:t>
            </a:r>
            <a:r>
              <a:rPr lang="pt-PT" sz="1600" b="1" dirty="0">
                <a:solidFill>
                  <a:schemeClr val="bg2"/>
                </a:solidFill>
                <a:latin typeface="+mj-lt"/>
                <a:ea typeface="+mj-ea"/>
                <a:cs typeface="+mj-cs"/>
              </a:rPr>
              <a:t> Ferreira</a:t>
            </a:r>
          </a:p>
          <a:p>
            <a:pPr algn="r"/>
            <a:r>
              <a:rPr lang="pt-PT" sz="1600" b="1" dirty="0">
                <a:solidFill>
                  <a:schemeClr val="bg2"/>
                </a:solidFill>
                <a:latin typeface="+mj-lt"/>
                <a:ea typeface="+mj-ea"/>
                <a:cs typeface="+mj-cs"/>
              </a:rPr>
              <a:t>1192221 João Marques</a:t>
            </a:r>
          </a:p>
        </p:txBody>
      </p:sp>
    </p:spTree>
    <p:extLst>
      <p:ext uri="{BB962C8B-B14F-4D97-AF65-F5344CB8AC3E}">
        <p14:creationId xmlns:p14="http://schemas.microsoft.com/office/powerpoint/2010/main" val="21253956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a:t>Resumo</a:t>
            </a:r>
          </a:p>
        </p:txBody>
      </p:sp>
      <p:sp>
        <p:nvSpPr>
          <p:cNvPr id="7" name="Content Placeholder 2"/>
          <p:cNvSpPr>
            <a:spLocks noGrp="1"/>
          </p:cNvSpPr>
          <p:nvPr>
            <p:ph idx="1"/>
          </p:nvPr>
        </p:nvSpPr>
        <p:spPr>
          <a:xfrm>
            <a:off x="491320" y="2603499"/>
            <a:ext cx="11189818" cy="4080635"/>
          </a:xfrm>
        </p:spPr>
        <p:txBody>
          <a:bodyPr>
            <a:normAutofit/>
          </a:bodyPr>
          <a:lstStyle/>
          <a:p>
            <a:pPr>
              <a:lnSpc>
                <a:spcPct val="150000"/>
              </a:lnSpc>
            </a:pPr>
            <a:r>
              <a:rPr lang="pt-PT" b="1" dirty="0"/>
              <a:t>Fases do projeto</a:t>
            </a:r>
          </a:p>
          <a:p>
            <a:pPr lvl="1">
              <a:lnSpc>
                <a:spcPct val="150000"/>
              </a:lnSpc>
            </a:pPr>
            <a:r>
              <a:rPr lang="pt-PT" dirty="0"/>
              <a:t>Planeamento</a:t>
            </a:r>
          </a:p>
          <a:p>
            <a:pPr lvl="1">
              <a:lnSpc>
                <a:spcPct val="150000"/>
              </a:lnSpc>
            </a:pPr>
            <a:r>
              <a:rPr lang="pt-PT" dirty="0"/>
              <a:t>Implementação</a:t>
            </a:r>
          </a:p>
          <a:p>
            <a:pPr lvl="1">
              <a:lnSpc>
                <a:spcPct val="150000"/>
              </a:lnSpc>
            </a:pPr>
            <a:r>
              <a:rPr lang="pt-PT" dirty="0"/>
              <a:t>Revisão</a:t>
            </a:r>
          </a:p>
          <a:p>
            <a:pPr marL="457200" lvl="1" indent="0">
              <a:lnSpc>
                <a:spcPct val="150000"/>
              </a:lnSpc>
              <a:buNone/>
            </a:pPr>
            <a:endParaRPr lang="pt-PT" dirty="0"/>
          </a:p>
          <a:p>
            <a:pPr>
              <a:lnSpc>
                <a:spcPct val="150000"/>
              </a:lnSpc>
            </a:pPr>
            <a:r>
              <a:rPr lang="pt-PT" b="1" dirty="0"/>
              <a:t>Outros assuntos</a:t>
            </a:r>
            <a:endParaRPr lang="pt-PT" dirty="0"/>
          </a:p>
          <a:p>
            <a:pPr marL="457200" lvl="1" indent="0">
              <a:lnSpc>
                <a:spcPct val="150000"/>
              </a:lnSpc>
              <a:buNone/>
            </a:pPr>
            <a:endParaRPr lang="pt-PT" dirty="0"/>
          </a:p>
        </p:txBody>
      </p:sp>
    </p:spTree>
    <p:extLst>
      <p:ext uri="{BB962C8B-B14F-4D97-AF65-F5344CB8AC3E}">
        <p14:creationId xmlns:p14="http://schemas.microsoft.com/office/powerpoint/2010/main" val="1781911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a:t>Planeamento</a:t>
            </a:r>
          </a:p>
        </p:txBody>
      </p:sp>
      <p:sp>
        <p:nvSpPr>
          <p:cNvPr id="3" name="Retângulo 2"/>
          <p:cNvSpPr/>
          <p:nvPr/>
        </p:nvSpPr>
        <p:spPr>
          <a:xfrm>
            <a:off x="6815883" y="1350721"/>
            <a:ext cx="3006016" cy="369332"/>
          </a:xfrm>
          <a:prstGeom prst="rect">
            <a:avLst/>
          </a:prstGeom>
        </p:spPr>
        <p:txBody>
          <a:bodyPr wrap="none">
            <a:spAutoFit/>
          </a:bodyPr>
          <a:lstStyle/>
          <a:p>
            <a:r>
              <a:rPr lang="pt-PT" i="1" dirty="0">
                <a:solidFill>
                  <a:srgbClr val="FFD900"/>
                </a:solidFill>
                <a:latin typeface="Playfair Display"/>
                <a:hlinkClick r:id="rId2"/>
              </a:rPr>
              <a:t>http://www.ganttproject.biz/</a:t>
            </a:r>
            <a:r>
              <a:rPr lang="pt-PT" i="1" dirty="0">
                <a:solidFill>
                  <a:srgbClr val="FFD900"/>
                </a:solidFill>
                <a:latin typeface="Playfair Display"/>
              </a:rPr>
              <a:t> </a:t>
            </a:r>
            <a:r>
              <a:rPr lang="pt-PT" dirty="0">
                <a:solidFill>
                  <a:srgbClr val="000000"/>
                </a:solidFill>
                <a:latin typeface="Playfair Display"/>
              </a:rPr>
              <a:t>​</a:t>
            </a:r>
            <a:endParaRPr lang="pt-PT" dirty="0"/>
          </a:p>
        </p:txBody>
      </p:sp>
      <p:pic>
        <p:nvPicPr>
          <p:cNvPr id="5" name="Imagem 4">
            <a:extLst>
              <a:ext uri="{FF2B5EF4-FFF2-40B4-BE49-F238E27FC236}">
                <a16:creationId xmlns:a16="http://schemas.microsoft.com/office/drawing/2014/main" id="{94646B78-F18A-61A0-FC77-F0B1D45C7DA9}"/>
              </a:ext>
            </a:extLst>
          </p:cNvPr>
          <p:cNvPicPr>
            <a:picLocks noChangeAspect="1"/>
          </p:cNvPicPr>
          <p:nvPr/>
        </p:nvPicPr>
        <p:blipFill>
          <a:blip r:embed="rId3"/>
          <a:stretch>
            <a:fillRect/>
          </a:stretch>
        </p:blipFill>
        <p:spPr>
          <a:xfrm>
            <a:off x="234315" y="2611146"/>
            <a:ext cx="11723370" cy="3619658"/>
          </a:xfrm>
          <a:prstGeom prst="rect">
            <a:avLst/>
          </a:prstGeom>
        </p:spPr>
      </p:pic>
    </p:spTree>
    <p:extLst>
      <p:ext uri="{BB962C8B-B14F-4D97-AF65-F5344CB8AC3E}">
        <p14:creationId xmlns:p14="http://schemas.microsoft.com/office/powerpoint/2010/main" val="11130178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a:t>Atividades Concluídas</a:t>
            </a:r>
          </a:p>
        </p:txBody>
      </p:sp>
      <p:graphicFrame>
        <p:nvGraphicFramePr>
          <p:cNvPr id="7" name="Tabela 8"/>
          <p:cNvGraphicFramePr>
            <a:graphicFrameLocks noGrp="1"/>
          </p:cNvGraphicFramePr>
          <p:nvPr>
            <p:extLst>
              <p:ext uri="{D42A27DB-BD31-4B8C-83A1-F6EECF244321}">
                <p14:modId xmlns:p14="http://schemas.microsoft.com/office/powerpoint/2010/main" val="1919992271"/>
              </p:ext>
            </p:extLst>
          </p:nvPr>
        </p:nvGraphicFramePr>
        <p:xfrm>
          <a:off x="696091" y="2334531"/>
          <a:ext cx="10799818" cy="4116960"/>
        </p:xfrm>
        <a:graphic>
          <a:graphicData uri="http://schemas.openxmlformats.org/drawingml/2006/table">
            <a:tbl>
              <a:tblPr/>
              <a:tblGrid>
                <a:gridCol w="801239">
                  <a:extLst>
                    <a:ext uri="{9D8B030D-6E8A-4147-A177-3AD203B41FA5}">
                      <a16:colId xmlns:a16="http://schemas.microsoft.com/office/drawing/2014/main" val="20000"/>
                    </a:ext>
                  </a:extLst>
                </a:gridCol>
                <a:gridCol w="3997226">
                  <a:extLst>
                    <a:ext uri="{9D8B030D-6E8A-4147-A177-3AD203B41FA5}">
                      <a16:colId xmlns:a16="http://schemas.microsoft.com/office/drawing/2014/main" val="20001"/>
                    </a:ext>
                  </a:extLst>
                </a:gridCol>
                <a:gridCol w="2039675">
                  <a:extLst>
                    <a:ext uri="{9D8B030D-6E8A-4147-A177-3AD203B41FA5}">
                      <a16:colId xmlns:a16="http://schemas.microsoft.com/office/drawing/2014/main" val="20002"/>
                    </a:ext>
                  </a:extLst>
                </a:gridCol>
                <a:gridCol w="1568981">
                  <a:extLst>
                    <a:ext uri="{9D8B030D-6E8A-4147-A177-3AD203B41FA5}">
                      <a16:colId xmlns:a16="http://schemas.microsoft.com/office/drawing/2014/main" val="20003"/>
                    </a:ext>
                  </a:extLst>
                </a:gridCol>
                <a:gridCol w="1529756">
                  <a:extLst>
                    <a:ext uri="{9D8B030D-6E8A-4147-A177-3AD203B41FA5}">
                      <a16:colId xmlns:a16="http://schemas.microsoft.com/office/drawing/2014/main" val="20004"/>
                    </a:ext>
                  </a:extLst>
                </a:gridCol>
                <a:gridCol w="862941">
                  <a:extLst>
                    <a:ext uri="{9D8B030D-6E8A-4147-A177-3AD203B41FA5}">
                      <a16:colId xmlns:a16="http://schemas.microsoft.com/office/drawing/2014/main" val="20005"/>
                    </a:ext>
                  </a:extLst>
                </a:gridCol>
              </a:tblGrid>
              <a:tr h="235965">
                <a:tc>
                  <a:txBody>
                    <a:bodyPr/>
                    <a:lstStyle/>
                    <a:p>
                      <a:pPr marL="0" marR="0" lvl="0" indent="0" algn="ctr" defTabSz="914400" rtl="0" eaLnBrk="1" fontAlgn="base" latinLnBrk="0" hangingPunct="1">
                        <a:lnSpc>
                          <a:spcPct val="100000"/>
                        </a:lnSpc>
                        <a:spcBef>
                          <a:spcPct val="20000"/>
                        </a:spcBef>
                        <a:spcAft>
                          <a:spcPct val="0"/>
                        </a:spcAft>
                        <a:buClrTx/>
                        <a:buSzTx/>
                        <a:buFontTx/>
                        <a:buNone/>
                        <a:tabLst/>
                        <a:defRPr/>
                      </a:pPr>
                      <a:r>
                        <a:rPr lang="pt-PT" sz="1200" b="1" kern="1200" noProof="0" dirty="0">
                          <a:solidFill>
                            <a:schemeClr val="bg1"/>
                          </a:solidFill>
                          <a:latin typeface="+mj-lt"/>
                          <a:ea typeface="+mn-ea"/>
                          <a:cs typeface="Times New Roman" pitchFamily="18" charset="0"/>
                        </a:rPr>
                        <a:t>ID</a:t>
                      </a:r>
                    </a:p>
                  </a:txBody>
                  <a:tcPr marL="90000" marR="90000" marT="46800" marB="46800" anchor="ct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0099AB"/>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defRPr/>
                      </a:pPr>
                      <a:r>
                        <a:rPr lang="pt-PT" sz="1200" b="1" kern="1200" noProof="0" dirty="0">
                          <a:solidFill>
                            <a:schemeClr val="bg1"/>
                          </a:solidFill>
                          <a:latin typeface="+mj-lt"/>
                          <a:ea typeface="+mn-ea"/>
                          <a:cs typeface="Times New Roman" pitchFamily="18" charset="0"/>
                        </a:rPr>
                        <a:t>Atividade</a:t>
                      </a:r>
                    </a:p>
                  </a:txBody>
                  <a:tcPr marL="90000" marR="90000" marT="46800" marB="46800" anchor="ct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0099AB"/>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sz="1200" b="1" kern="1200" noProof="0" dirty="0">
                          <a:solidFill>
                            <a:schemeClr val="bg1"/>
                          </a:solidFill>
                          <a:latin typeface="+mn-lt"/>
                          <a:ea typeface="+mn-ea"/>
                          <a:cs typeface="Times New Roman" pitchFamily="18" charset="0"/>
                        </a:rPr>
                        <a:t>Responsável</a:t>
                      </a:r>
                      <a:endParaRPr lang="pt-PT" sz="1200" b="1" kern="1200" noProof="0" dirty="0">
                        <a:solidFill>
                          <a:schemeClr val="bg1"/>
                        </a:solidFill>
                        <a:latin typeface="+mj-lt"/>
                        <a:ea typeface="+mn-ea"/>
                        <a:cs typeface="Times New Roman" pitchFamily="18" charset="0"/>
                      </a:endParaRPr>
                    </a:p>
                  </a:txBody>
                  <a:tcPr marL="90000" marR="90000" marT="46800" marB="46800" anchor="ct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0099AB"/>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sz="1200" b="1" kern="1200" noProof="0" dirty="0" err="1">
                          <a:solidFill>
                            <a:schemeClr val="bg1"/>
                          </a:solidFill>
                          <a:latin typeface="+mj-lt"/>
                          <a:ea typeface="+mn-ea"/>
                          <a:cs typeface="Times New Roman" pitchFamily="18" charset="0"/>
                        </a:rPr>
                        <a:t>Baseline</a:t>
                      </a:r>
                      <a:endParaRPr lang="pt-PT" sz="1200" b="1" kern="1200" noProof="0" dirty="0">
                        <a:solidFill>
                          <a:schemeClr val="bg1"/>
                        </a:solidFill>
                        <a:latin typeface="+mj-lt"/>
                        <a:ea typeface="+mn-ea"/>
                        <a:cs typeface="Times New Roman" pitchFamily="18" charset="0"/>
                      </a:endParaRPr>
                    </a:p>
                  </a:txBody>
                  <a:tcPr marL="90000" marR="90000" marT="46800" marB="46800" anchor="ct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0099AB"/>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sz="1200" b="1" kern="1200" noProof="0" dirty="0">
                          <a:solidFill>
                            <a:schemeClr val="bg1"/>
                          </a:solidFill>
                          <a:latin typeface="+mj-lt"/>
                          <a:ea typeface="+mn-ea"/>
                          <a:cs typeface="Times New Roman" pitchFamily="18" charset="0"/>
                        </a:rPr>
                        <a:t>Real</a:t>
                      </a:r>
                    </a:p>
                  </a:txBody>
                  <a:tcPr marL="90000" marR="90000" marT="46800" marB="46800" anchor="ct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0099AB"/>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sz="1200" b="1" kern="1200" noProof="0" dirty="0">
                          <a:solidFill>
                            <a:schemeClr val="bg1"/>
                          </a:solidFill>
                          <a:latin typeface="+mj-lt"/>
                          <a:ea typeface="+mn-ea"/>
                          <a:cs typeface="Times New Roman" pitchFamily="18" charset="0"/>
                        </a:rPr>
                        <a:t>Estado</a:t>
                      </a:r>
                    </a:p>
                  </a:txBody>
                  <a:tcPr marL="90000" marR="90000" marT="46800" marB="46800" anchor="ct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0099AB"/>
                    </a:solidFill>
                  </a:tcPr>
                </a:tc>
                <a:extLst>
                  <a:ext uri="{0D108BD9-81ED-4DB2-BD59-A6C34878D82A}">
                    <a16:rowId xmlns:a16="http://schemas.microsoft.com/office/drawing/2014/main" val="10000"/>
                  </a:ext>
                </a:extLst>
              </a:tr>
              <a:tr h="405520">
                <a:tc>
                  <a:txBody>
                    <a:bodyPr/>
                    <a:lstStyle/>
                    <a:p>
                      <a:pPr marL="0" algn="ctr" defTabSz="914400" rtl="0" eaLnBrk="1" latinLnBrk="0" hangingPunct="1">
                        <a:lnSpc>
                          <a:spcPct val="100000"/>
                        </a:lnSpc>
                        <a:spcBef>
                          <a:spcPts val="300"/>
                        </a:spcBef>
                        <a:spcAft>
                          <a:spcPts val="300"/>
                        </a:spcAft>
                      </a:pPr>
                      <a:r>
                        <a:rPr lang="pt-PT" sz="1200" kern="1200" noProof="0" dirty="0">
                          <a:solidFill>
                            <a:schemeClr val="tx1"/>
                          </a:solidFill>
                          <a:latin typeface="+mj-lt"/>
                          <a:ea typeface="+mn-ea"/>
                          <a:cs typeface="Times New Roman" pitchFamily="18" charset="0"/>
                        </a:rPr>
                        <a:t>US1501</a:t>
                      </a:r>
                    </a:p>
                  </a:txBody>
                  <a:tcPr marL="68580" marR="6858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chemeClr val="bg1"/>
                    </a:solidFill>
                  </a:tcPr>
                </a:tc>
                <a:tc>
                  <a:txBody>
                    <a:bodyPr/>
                    <a:lstStyle/>
                    <a:p>
                      <a:pPr marL="0" algn="ctr" defTabSz="914400" rtl="0" eaLnBrk="1" latinLnBrk="0" hangingPunct="1">
                        <a:lnSpc>
                          <a:spcPct val="100000"/>
                        </a:lnSpc>
                        <a:spcBef>
                          <a:spcPts val="300"/>
                        </a:spcBef>
                        <a:spcAft>
                          <a:spcPts val="300"/>
                        </a:spcAft>
                      </a:pPr>
                      <a:r>
                        <a:rPr lang="en-US" sz="1200" kern="1200" noProof="0" dirty="0">
                          <a:solidFill>
                            <a:schemeClr val="tx1"/>
                          </a:solidFill>
                          <a:latin typeface="+mj-lt"/>
                          <a:ea typeface="+mn-ea"/>
                          <a:cs typeface="Times New Roman" pitchFamily="18" charset="0"/>
                        </a:rPr>
                        <a:t>As Customer, I want to view/search the product catalog and be able to add a product to the shopping cart.</a:t>
                      </a:r>
                      <a:endParaRPr lang="pt-PT" sz="1200" kern="1200" noProof="0" dirty="0">
                        <a:solidFill>
                          <a:schemeClr val="tx1"/>
                        </a:solidFill>
                        <a:latin typeface="+mj-lt"/>
                        <a:ea typeface="+mn-ea"/>
                        <a:cs typeface="Times New Roman" pitchFamily="18" charset="0"/>
                      </a:endParaRPr>
                    </a:p>
                  </a:txBody>
                  <a:tcPr marL="68580" marR="6858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chemeClr val="bg1"/>
                    </a:solidFill>
                  </a:tcPr>
                </a:tc>
                <a:tc>
                  <a:txBody>
                    <a:bodyPr/>
                    <a:lstStyle/>
                    <a:p>
                      <a:pPr marL="0" marR="0" indent="0" algn="ctr" defTabSz="914400" rtl="0" eaLnBrk="1" fontAlgn="auto" latinLnBrk="0" hangingPunct="1">
                        <a:lnSpc>
                          <a:spcPct val="100000"/>
                        </a:lnSpc>
                        <a:spcBef>
                          <a:spcPts val="300"/>
                        </a:spcBef>
                        <a:spcAft>
                          <a:spcPts val="300"/>
                        </a:spcAft>
                        <a:buClrTx/>
                        <a:buSzTx/>
                        <a:buFontTx/>
                        <a:buNone/>
                        <a:tabLst/>
                        <a:defRPr/>
                      </a:pPr>
                      <a:r>
                        <a:rPr lang="pt-PT" sz="1200" kern="1200" noProof="0" dirty="0">
                          <a:solidFill>
                            <a:schemeClr val="tx1"/>
                          </a:solidFill>
                          <a:latin typeface="+mn-lt"/>
                          <a:ea typeface="+mn-ea"/>
                          <a:cs typeface="Times New Roman" pitchFamily="18" charset="0"/>
                        </a:rPr>
                        <a:t>José Monteiro</a:t>
                      </a:r>
                    </a:p>
                  </a:txBody>
                  <a:tcPr marL="68580" marR="6858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pt-PT" sz="1200" b="0" i="0" u="none" strike="noStrike" kern="1200" cap="none" normalizeH="0" baseline="0" dirty="0">
                          <a:ln>
                            <a:noFill/>
                          </a:ln>
                          <a:solidFill>
                            <a:schemeClr val="tx1"/>
                          </a:solidFill>
                          <a:effectLst/>
                          <a:latin typeface="+mj-lt"/>
                          <a:ea typeface="+mn-ea"/>
                          <a:cs typeface="+mn-cs"/>
                        </a:rPr>
                        <a:t>Início: 11-04-2022</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pt-PT" sz="1200" b="0" i="0" u="none" strike="noStrike" kern="1200" cap="none" normalizeH="0" baseline="0" dirty="0">
                          <a:ln>
                            <a:noFill/>
                          </a:ln>
                          <a:solidFill>
                            <a:schemeClr val="tx1"/>
                          </a:solidFill>
                          <a:effectLst/>
                          <a:latin typeface="+mj-lt"/>
                          <a:ea typeface="+mn-ea"/>
                          <a:cs typeface="+mn-cs"/>
                        </a:rPr>
                        <a:t>Fim: 01-05-2022</a:t>
                      </a:r>
                    </a:p>
                  </a:txBody>
                  <a:tcPr marT="36000" marB="36000" anchor="ct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pt-PT" sz="1200" b="0" i="0" u="none" strike="noStrike" kern="1200" cap="none" normalizeH="0" baseline="0" dirty="0">
                          <a:ln>
                            <a:noFill/>
                          </a:ln>
                          <a:solidFill>
                            <a:schemeClr val="tx1"/>
                          </a:solidFill>
                          <a:effectLst/>
                          <a:latin typeface="+mj-lt"/>
                          <a:ea typeface="+mn-ea"/>
                          <a:cs typeface="+mn-cs"/>
                        </a:rPr>
                        <a:t>  Início: 13-04-2022</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pt-PT" sz="1200" b="0" i="0" u="none" strike="noStrike" kern="1200" cap="none" normalizeH="0" baseline="0" dirty="0">
                          <a:ln>
                            <a:noFill/>
                          </a:ln>
                          <a:solidFill>
                            <a:schemeClr val="tx1"/>
                          </a:solidFill>
                          <a:effectLst/>
                          <a:latin typeface="+mj-lt"/>
                          <a:ea typeface="+mn-ea"/>
                          <a:cs typeface="+mn-cs"/>
                        </a:rPr>
                        <a:t>  Fim: 30-05-2022</a:t>
                      </a:r>
                    </a:p>
                  </a:txBody>
                  <a:tcPr marL="18000" marR="18000" marT="36000" marB="36000" anchor="ct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chemeClr val="bg1"/>
                    </a:solidFill>
                  </a:tcPr>
                </a:tc>
                <a:tc>
                  <a:txBody>
                    <a:bodyPr/>
                    <a:lstStyle/>
                    <a:p>
                      <a:pPr marL="0" marR="0" indent="0" algn="ctr" defTabSz="914400" rtl="0" eaLnBrk="1" fontAlgn="auto" latinLnBrk="0" hangingPunct="1">
                        <a:lnSpc>
                          <a:spcPct val="100000"/>
                        </a:lnSpc>
                        <a:spcBef>
                          <a:spcPts val="300"/>
                        </a:spcBef>
                        <a:spcAft>
                          <a:spcPts val="300"/>
                        </a:spcAft>
                        <a:buClrTx/>
                        <a:buSzTx/>
                        <a:buFontTx/>
                        <a:buNone/>
                        <a:tabLst/>
                        <a:defRPr/>
                      </a:pPr>
                      <a:r>
                        <a:rPr kumimoji="0" lang="pt-PT" sz="2400" b="0" i="0" u="none" strike="noStrike" kern="1200" cap="none" normalizeH="0" baseline="0" dirty="0">
                          <a:ln>
                            <a:noFill/>
                          </a:ln>
                          <a:solidFill>
                            <a:schemeClr val="tx1"/>
                          </a:solidFill>
                          <a:effectLst/>
                          <a:latin typeface="+mj-lt"/>
                          <a:ea typeface="+mn-ea"/>
                          <a:cs typeface="Arial" pitchFamily="34" charset="0"/>
                          <a:sym typeface="Wingdings"/>
                        </a:rPr>
                        <a:t></a:t>
                      </a:r>
                      <a:endParaRPr lang="pt-PT" sz="2400" kern="1200" noProof="0" dirty="0">
                        <a:solidFill>
                          <a:schemeClr val="tx1"/>
                        </a:solidFill>
                        <a:latin typeface="+mj-lt"/>
                        <a:ea typeface="+mn-ea"/>
                        <a:cs typeface="Times New Roman" pitchFamily="18" charset="0"/>
                      </a:endParaRPr>
                    </a:p>
                  </a:txBody>
                  <a:tcPr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396027">
                <a:tc>
                  <a:txBody>
                    <a:bodyPr/>
                    <a:lstStyle/>
                    <a:p>
                      <a:pPr marL="0" marR="0" indent="0" algn="ctr" defTabSz="914400" rtl="0" eaLnBrk="1" fontAlgn="auto" latinLnBrk="0" hangingPunct="1">
                        <a:lnSpc>
                          <a:spcPct val="100000"/>
                        </a:lnSpc>
                        <a:spcBef>
                          <a:spcPts val="300"/>
                        </a:spcBef>
                        <a:spcAft>
                          <a:spcPts val="300"/>
                        </a:spcAft>
                        <a:buClrTx/>
                        <a:buSzTx/>
                        <a:buFontTx/>
                        <a:buNone/>
                        <a:tabLst/>
                        <a:defRPr/>
                      </a:pPr>
                      <a:r>
                        <a:rPr lang="pt-PT" sz="1200" kern="1200" noProof="0" dirty="0">
                          <a:solidFill>
                            <a:schemeClr val="tx1"/>
                          </a:solidFill>
                          <a:latin typeface="+mj-lt"/>
                          <a:ea typeface="+mn-ea"/>
                          <a:cs typeface="Times New Roman" pitchFamily="18" charset="0"/>
                        </a:rPr>
                        <a:t>US1901</a:t>
                      </a:r>
                    </a:p>
                  </a:txBody>
                  <a:tcPr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chemeClr val="bg1"/>
                    </a:solidFill>
                  </a:tcPr>
                </a:tc>
                <a:tc>
                  <a:txBody>
                    <a:bodyPr/>
                    <a:lstStyle/>
                    <a:p>
                      <a:pPr marL="0" marR="0" indent="0" algn="ctr" defTabSz="914400" rtl="0" eaLnBrk="1" fontAlgn="auto" latinLnBrk="0" hangingPunct="1">
                        <a:lnSpc>
                          <a:spcPct val="100000"/>
                        </a:lnSpc>
                        <a:spcBef>
                          <a:spcPts val="300"/>
                        </a:spcBef>
                        <a:spcAft>
                          <a:spcPts val="300"/>
                        </a:spcAft>
                        <a:buClrTx/>
                        <a:buSzTx/>
                        <a:buFontTx/>
                        <a:buNone/>
                        <a:tabLst/>
                        <a:defRPr/>
                      </a:pPr>
                      <a:r>
                        <a:rPr lang="en-US" sz="1200" kern="1200" noProof="0" dirty="0">
                          <a:solidFill>
                            <a:schemeClr val="tx1"/>
                          </a:solidFill>
                          <a:latin typeface="+mj-lt"/>
                          <a:ea typeface="+mn-ea"/>
                          <a:cs typeface="Times New Roman" pitchFamily="18" charset="0"/>
                        </a:rPr>
                        <a:t>As Project Manager, I want that the "</a:t>
                      </a:r>
                      <a:r>
                        <a:rPr lang="en-US" sz="1200" kern="1200" noProof="0" dirty="0" err="1">
                          <a:solidFill>
                            <a:schemeClr val="tx1"/>
                          </a:solidFill>
                          <a:latin typeface="+mj-lt"/>
                          <a:ea typeface="+mn-ea"/>
                          <a:cs typeface="Times New Roman" pitchFamily="18" charset="0"/>
                        </a:rPr>
                        <a:t>OrdersServer</a:t>
                      </a:r>
                      <a:r>
                        <a:rPr lang="en-US" sz="1200" kern="1200" noProof="0" dirty="0">
                          <a:solidFill>
                            <a:schemeClr val="tx1"/>
                          </a:solidFill>
                          <a:latin typeface="+mj-lt"/>
                          <a:ea typeface="+mn-ea"/>
                          <a:cs typeface="Times New Roman" pitchFamily="18" charset="0"/>
                        </a:rPr>
                        <a:t>" component supports properly, at request, the needs of the "</a:t>
                      </a:r>
                      <a:r>
                        <a:rPr lang="en-US" sz="1200" kern="1200" noProof="0" dirty="0" err="1">
                          <a:solidFill>
                            <a:schemeClr val="tx1"/>
                          </a:solidFill>
                          <a:latin typeface="+mj-lt"/>
                          <a:ea typeface="+mn-ea"/>
                          <a:cs typeface="Times New Roman" pitchFamily="18" charset="0"/>
                        </a:rPr>
                        <a:t>CustomerApp</a:t>
                      </a:r>
                      <a:r>
                        <a:rPr lang="en-US" sz="1200" kern="1200" noProof="0" dirty="0">
                          <a:solidFill>
                            <a:schemeClr val="tx1"/>
                          </a:solidFill>
                          <a:latin typeface="+mj-lt"/>
                          <a:ea typeface="+mn-ea"/>
                          <a:cs typeface="Times New Roman" pitchFamily="18" charset="0"/>
                        </a:rPr>
                        <a:t>" application.</a:t>
                      </a:r>
                      <a:endParaRPr lang="pt-PT" sz="1200" kern="1200" noProof="0" dirty="0">
                        <a:solidFill>
                          <a:schemeClr val="tx1"/>
                        </a:solidFill>
                        <a:latin typeface="+mj-lt"/>
                        <a:ea typeface="+mn-ea"/>
                        <a:cs typeface="Times New Roman" pitchFamily="18" charset="0"/>
                      </a:endParaRPr>
                    </a:p>
                  </a:txBody>
                  <a:tcPr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chemeClr val="bg1"/>
                    </a:solidFill>
                  </a:tcPr>
                </a:tc>
                <a:tc>
                  <a:txBody>
                    <a:bodyPr/>
                    <a:lstStyle/>
                    <a:p>
                      <a:pPr marL="0" marR="0" indent="0" algn="ctr" defTabSz="914400" rtl="0" eaLnBrk="1" fontAlgn="auto" latinLnBrk="0" hangingPunct="1">
                        <a:lnSpc>
                          <a:spcPct val="100000"/>
                        </a:lnSpc>
                        <a:spcBef>
                          <a:spcPts val="300"/>
                        </a:spcBef>
                        <a:spcAft>
                          <a:spcPts val="300"/>
                        </a:spcAft>
                        <a:buClrTx/>
                        <a:buSzTx/>
                        <a:buFontTx/>
                        <a:buNone/>
                        <a:tabLst/>
                        <a:defRPr/>
                      </a:pPr>
                      <a:r>
                        <a:rPr lang="pt-PT" sz="1200" kern="1200" noProof="0" dirty="0">
                          <a:solidFill>
                            <a:schemeClr val="tx1"/>
                          </a:solidFill>
                          <a:latin typeface="+mn-lt"/>
                          <a:ea typeface="+mn-ea"/>
                          <a:cs typeface="Times New Roman" pitchFamily="18" charset="0"/>
                        </a:rPr>
                        <a:t>Luís Ferreira</a:t>
                      </a:r>
                      <a:endParaRPr lang="pt-PT" sz="1200" kern="1200" noProof="0" dirty="0">
                        <a:solidFill>
                          <a:schemeClr val="tx1"/>
                        </a:solidFill>
                        <a:latin typeface="+mj-lt"/>
                        <a:ea typeface="+mn-ea"/>
                        <a:cs typeface="Times New Roman" pitchFamily="18" charset="0"/>
                      </a:endParaRPr>
                    </a:p>
                  </a:txBody>
                  <a:tcPr marL="68580" marR="6858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pt-PT" sz="1200" b="0" i="0" u="none" strike="noStrike" kern="1200" cap="none" normalizeH="0" baseline="0" dirty="0">
                          <a:ln>
                            <a:noFill/>
                          </a:ln>
                          <a:solidFill>
                            <a:schemeClr val="tx1"/>
                          </a:solidFill>
                          <a:effectLst/>
                          <a:latin typeface="+mj-lt"/>
                          <a:ea typeface="+mn-ea"/>
                          <a:cs typeface="+mn-cs"/>
                        </a:rPr>
                        <a:t>  Início: 11-04-2022</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pt-PT" sz="1200" b="0" i="0" u="none" strike="noStrike" kern="1200" cap="none" normalizeH="0" baseline="0" dirty="0">
                          <a:ln>
                            <a:noFill/>
                          </a:ln>
                          <a:solidFill>
                            <a:schemeClr val="tx1"/>
                          </a:solidFill>
                          <a:effectLst/>
                          <a:latin typeface="+mj-lt"/>
                          <a:ea typeface="+mn-ea"/>
                          <a:cs typeface="+mn-cs"/>
                        </a:rPr>
                        <a:t>  Fim: 01-05-2022</a:t>
                      </a:r>
                    </a:p>
                  </a:txBody>
                  <a:tcPr marL="0" marR="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pt-PT" sz="1200" b="0" i="0" u="none" strike="noStrike" kern="1200" cap="none" normalizeH="0" baseline="0" dirty="0">
                          <a:ln>
                            <a:noFill/>
                          </a:ln>
                          <a:solidFill>
                            <a:schemeClr val="tx1"/>
                          </a:solidFill>
                          <a:effectLst/>
                          <a:latin typeface="+mj-lt"/>
                          <a:ea typeface="+mn-ea"/>
                          <a:cs typeface="+mn-cs"/>
                        </a:rPr>
                        <a:t>  Início: 16-04-2022</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pt-PT" sz="1200" b="0" i="0" u="none" strike="noStrike" kern="1200" cap="none" normalizeH="0" baseline="0" dirty="0">
                          <a:ln>
                            <a:noFill/>
                          </a:ln>
                          <a:solidFill>
                            <a:schemeClr val="tx1"/>
                          </a:solidFill>
                          <a:effectLst/>
                          <a:latin typeface="+mj-lt"/>
                          <a:ea typeface="+mn-ea"/>
                          <a:cs typeface="+mn-cs"/>
                        </a:rPr>
                        <a:t>  Fim: 30/05/2022</a:t>
                      </a:r>
                    </a:p>
                  </a:txBody>
                  <a:tcPr marL="0" marR="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auto" latinLnBrk="0" hangingPunct="1">
                        <a:lnSpc>
                          <a:spcPct val="100000"/>
                        </a:lnSpc>
                        <a:spcBef>
                          <a:spcPts val="300"/>
                        </a:spcBef>
                        <a:spcAft>
                          <a:spcPts val="300"/>
                        </a:spcAft>
                        <a:buClrTx/>
                        <a:buSzTx/>
                        <a:buFontTx/>
                        <a:buNone/>
                        <a:tabLst/>
                        <a:defRPr/>
                      </a:pPr>
                      <a:r>
                        <a:rPr kumimoji="0" lang="pt-PT" sz="2400" b="0" i="0" u="none" strike="noStrike" kern="1200" cap="none" normalizeH="0" baseline="0" dirty="0">
                          <a:ln>
                            <a:noFill/>
                          </a:ln>
                          <a:solidFill>
                            <a:schemeClr val="tx1"/>
                          </a:solidFill>
                          <a:effectLst/>
                          <a:latin typeface="+mn-lt"/>
                          <a:ea typeface="+mn-ea"/>
                          <a:cs typeface="Arial" pitchFamily="34" charset="0"/>
                          <a:sym typeface="Wingdings"/>
                        </a:rPr>
                        <a:t></a:t>
                      </a:r>
                      <a:endParaRPr lang="pt-PT" sz="2400" kern="1200" noProof="0" dirty="0">
                        <a:solidFill>
                          <a:schemeClr val="tx1"/>
                        </a:solidFill>
                        <a:latin typeface="+mn-lt"/>
                        <a:ea typeface="+mn-ea"/>
                        <a:cs typeface="Times New Roman" pitchFamily="18" charset="0"/>
                      </a:endParaRPr>
                    </a:p>
                  </a:txBody>
                  <a:tcPr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396027">
                <a:tc>
                  <a:txBody>
                    <a:bodyPr/>
                    <a:lstStyle/>
                    <a:p>
                      <a:pPr marL="0" marR="0" indent="0" algn="ctr" defTabSz="914400" rtl="0" eaLnBrk="1" fontAlgn="auto" latinLnBrk="0" hangingPunct="1">
                        <a:lnSpc>
                          <a:spcPct val="100000"/>
                        </a:lnSpc>
                        <a:spcBef>
                          <a:spcPts val="300"/>
                        </a:spcBef>
                        <a:spcAft>
                          <a:spcPts val="300"/>
                        </a:spcAft>
                        <a:buClrTx/>
                        <a:buSzTx/>
                        <a:buFontTx/>
                        <a:buNone/>
                        <a:tabLst/>
                        <a:defRPr/>
                      </a:pPr>
                      <a:r>
                        <a:rPr lang="pt-PT" sz="1200" kern="1200" noProof="0" dirty="0">
                          <a:solidFill>
                            <a:schemeClr val="tx1"/>
                          </a:solidFill>
                          <a:latin typeface="+mj-lt"/>
                          <a:ea typeface="+mn-ea"/>
                          <a:cs typeface="Times New Roman" pitchFamily="18" charset="0"/>
                        </a:rPr>
                        <a:t>US2003</a:t>
                      </a:r>
                    </a:p>
                  </a:txBody>
                  <a:tcPr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chemeClr val="bg1"/>
                    </a:solidFill>
                  </a:tcPr>
                </a:tc>
                <a:tc>
                  <a:txBody>
                    <a:bodyPr/>
                    <a:lstStyle/>
                    <a:p>
                      <a:pPr marL="0" marR="0" indent="0" algn="ctr" defTabSz="914400" rtl="0" eaLnBrk="1" fontAlgn="auto" latinLnBrk="0" hangingPunct="1">
                        <a:lnSpc>
                          <a:spcPct val="100000"/>
                        </a:lnSpc>
                        <a:spcBef>
                          <a:spcPts val="300"/>
                        </a:spcBef>
                        <a:spcAft>
                          <a:spcPts val="300"/>
                        </a:spcAft>
                        <a:buClrTx/>
                        <a:buSzTx/>
                        <a:buFontTx/>
                        <a:buNone/>
                        <a:tabLst/>
                        <a:defRPr/>
                      </a:pPr>
                      <a:r>
                        <a:rPr lang="en-US" sz="1200" kern="1200" noProof="0" dirty="0">
                          <a:solidFill>
                            <a:schemeClr val="tx1"/>
                          </a:solidFill>
                          <a:latin typeface="+mj-lt"/>
                          <a:ea typeface="+mn-ea"/>
                          <a:cs typeface="Times New Roman" pitchFamily="18" charset="0"/>
                        </a:rPr>
                        <a:t>As Warehouse Employee, I want to access the list of orders that need to be prepared by an AGV and be able to ask/force any of those orders to be immediately prepared by an AGV available.</a:t>
                      </a:r>
                      <a:endParaRPr lang="pt-PT" sz="1200" kern="1200" noProof="0" dirty="0">
                        <a:solidFill>
                          <a:schemeClr val="tx1"/>
                        </a:solidFill>
                        <a:latin typeface="+mj-lt"/>
                        <a:ea typeface="+mn-ea"/>
                        <a:cs typeface="Times New Roman" pitchFamily="18" charset="0"/>
                      </a:endParaRPr>
                    </a:p>
                  </a:txBody>
                  <a:tcPr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chemeClr val="bg1"/>
                    </a:solidFill>
                  </a:tcPr>
                </a:tc>
                <a:tc>
                  <a:txBody>
                    <a:bodyPr/>
                    <a:lstStyle/>
                    <a:p>
                      <a:pPr marL="0" marR="0" indent="0" algn="ctr" defTabSz="914400" rtl="0" eaLnBrk="1" fontAlgn="auto" latinLnBrk="0" hangingPunct="1">
                        <a:lnSpc>
                          <a:spcPct val="100000"/>
                        </a:lnSpc>
                        <a:spcBef>
                          <a:spcPts val="300"/>
                        </a:spcBef>
                        <a:spcAft>
                          <a:spcPts val="300"/>
                        </a:spcAft>
                        <a:buClrTx/>
                        <a:buSzTx/>
                        <a:buFontTx/>
                        <a:buNone/>
                        <a:tabLst/>
                        <a:defRPr/>
                      </a:pPr>
                      <a:r>
                        <a:rPr lang="pt-PT" sz="1200" kern="1200" noProof="0" dirty="0">
                          <a:solidFill>
                            <a:schemeClr val="tx1"/>
                          </a:solidFill>
                          <a:latin typeface="+mj-lt"/>
                          <a:ea typeface="+mn-ea"/>
                          <a:cs typeface="Times New Roman" pitchFamily="18" charset="0"/>
                        </a:rPr>
                        <a:t>Paulo Couto</a:t>
                      </a:r>
                    </a:p>
                  </a:txBody>
                  <a:tcPr marL="68580" marR="6858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pt-PT" sz="1200" b="0" i="0" u="none" strike="noStrike" kern="1200" cap="none" normalizeH="0" baseline="0" dirty="0">
                          <a:ln>
                            <a:noFill/>
                          </a:ln>
                          <a:solidFill>
                            <a:schemeClr val="tx1"/>
                          </a:solidFill>
                          <a:effectLst/>
                          <a:latin typeface="+mn-lt"/>
                          <a:ea typeface="+mn-ea"/>
                          <a:cs typeface="+mn-cs"/>
                        </a:rPr>
                        <a:t> Início: 11-04-2022</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pt-PT" sz="1200" b="0" i="0" u="none" strike="noStrike" kern="1200" cap="none" normalizeH="0" baseline="0" dirty="0">
                          <a:ln>
                            <a:noFill/>
                          </a:ln>
                          <a:solidFill>
                            <a:schemeClr val="tx1"/>
                          </a:solidFill>
                          <a:effectLst/>
                          <a:latin typeface="+mn-lt"/>
                          <a:ea typeface="+mn-ea"/>
                          <a:cs typeface="+mn-cs"/>
                        </a:rPr>
                        <a:t> Fim: 01-05-2022</a:t>
                      </a:r>
                    </a:p>
                  </a:txBody>
                  <a:tcPr marL="0" marR="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pt-PT" sz="1200" b="0" i="0" u="none" strike="noStrike" kern="1200" cap="none" normalizeH="0" baseline="0" dirty="0">
                          <a:ln>
                            <a:noFill/>
                          </a:ln>
                          <a:solidFill>
                            <a:schemeClr val="tx1"/>
                          </a:solidFill>
                          <a:effectLst/>
                          <a:latin typeface="+mn-lt"/>
                          <a:ea typeface="+mn-ea"/>
                          <a:cs typeface="+mn-cs"/>
                        </a:rPr>
                        <a:t>Início: 20-04-2022</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pt-PT" sz="1200" b="0" i="0" u="none" strike="noStrike" kern="1200" cap="none" normalizeH="0" baseline="0" dirty="0">
                          <a:ln>
                            <a:noFill/>
                          </a:ln>
                          <a:solidFill>
                            <a:schemeClr val="tx1"/>
                          </a:solidFill>
                          <a:effectLst/>
                          <a:latin typeface="+mn-lt"/>
                          <a:ea typeface="+mn-ea"/>
                          <a:cs typeface="+mn-cs"/>
                        </a:rPr>
                        <a:t>  Fim: 30/05/2022</a:t>
                      </a:r>
                    </a:p>
                  </a:txBody>
                  <a:tcPr marL="0" marR="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auto" latinLnBrk="0" hangingPunct="1">
                        <a:lnSpc>
                          <a:spcPct val="100000"/>
                        </a:lnSpc>
                        <a:spcBef>
                          <a:spcPts val="300"/>
                        </a:spcBef>
                        <a:spcAft>
                          <a:spcPts val="300"/>
                        </a:spcAft>
                        <a:buClrTx/>
                        <a:buSzTx/>
                        <a:buFontTx/>
                        <a:buNone/>
                        <a:tabLst/>
                        <a:defRPr/>
                      </a:pPr>
                      <a:r>
                        <a:rPr kumimoji="0" lang="pt-PT" sz="2400" b="0" i="0" u="none" strike="noStrike" kern="1200" cap="none" normalizeH="0" baseline="0" dirty="0">
                          <a:ln>
                            <a:noFill/>
                          </a:ln>
                          <a:solidFill>
                            <a:schemeClr val="tx1"/>
                          </a:solidFill>
                          <a:effectLst/>
                          <a:latin typeface="+mn-lt"/>
                          <a:ea typeface="+mn-ea"/>
                          <a:cs typeface="Arial" pitchFamily="34" charset="0"/>
                          <a:sym typeface="Wingdings"/>
                        </a:rPr>
                        <a:t></a:t>
                      </a:r>
                      <a:endParaRPr lang="pt-PT" sz="2400" kern="1200" noProof="0" dirty="0">
                        <a:solidFill>
                          <a:schemeClr val="tx1"/>
                        </a:solidFill>
                        <a:latin typeface="+mn-lt"/>
                        <a:ea typeface="+mn-ea"/>
                        <a:cs typeface="Times New Roman" pitchFamily="18" charset="0"/>
                      </a:endParaRPr>
                    </a:p>
                  </a:txBody>
                  <a:tcPr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2266879363"/>
                  </a:ext>
                </a:extLst>
              </a:tr>
              <a:tr h="407674">
                <a:tc>
                  <a:txBody>
                    <a:bodyPr/>
                    <a:lstStyle/>
                    <a:p>
                      <a:pPr marL="0" marR="0" indent="0" algn="ctr" defTabSz="914400" rtl="0" eaLnBrk="1" fontAlgn="auto" latinLnBrk="0" hangingPunct="1">
                        <a:lnSpc>
                          <a:spcPct val="100000"/>
                        </a:lnSpc>
                        <a:spcBef>
                          <a:spcPts val="300"/>
                        </a:spcBef>
                        <a:spcAft>
                          <a:spcPts val="300"/>
                        </a:spcAft>
                        <a:buClrTx/>
                        <a:buSzTx/>
                        <a:buFontTx/>
                        <a:buNone/>
                        <a:tabLst/>
                        <a:defRPr/>
                      </a:pPr>
                      <a:r>
                        <a:rPr lang="pt-PT" sz="1200" kern="1200" noProof="0" dirty="0">
                          <a:solidFill>
                            <a:schemeClr val="tx1"/>
                          </a:solidFill>
                          <a:latin typeface="+mj-lt"/>
                          <a:ea typeface="+mn-ea"/>
                          <a:cs typeface="Times New Roman" pitchFamily="18" charset="0"/>
                        </a:rPr>
                        <a:t>US2004</a:t>
                      </a:r>
                    </a:p>
                  </a:txBody>
                  <a:tcPr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chemeClr val="bg1"/>
                    </a:solidFill>
                  </a:tcPr>
                </a:tc>
                <a:tc>
                  <a:txBody>
                    <a:bodyPr/>
                    <a:lstStyle/>
                    <a:p>
                      <a:pPr marL="0" marR="0" indent="0" algn="ctr" defTabSz="914400" rtl="0" eaLnBrk="1" fontAlgn="auto" latinLnBrk="0" hangingPunct="1">
                        <a:lnSpc>
                          <a:spcPct val="100000"/>
                        </a:lnSpc>
                        <a:spcBef>
                          <a:spcPts val="300"/>
                        </a:spcBef>
                        <a:spcAft>
                          <a:spcPts val="300"/>
                        </a:spcAft>
                        <a:buClrTx/>
                        <a:buSzTx/>
                        <a:buFontTx/>
                        <a:buNone/>
                        <a:tabLst/>
                        <a:defRPr/>
                      </a:pPr>
                      <a:r>
                        <a:rPr lang="en-US" sz="1200" kern="1200" noProof="0" dirty="0">
                          <a:solidFill>
                            <a:schemeClr val="tx1"/>
                          </a:solidFill>
                          <a:latin typeface="+mj-lt"/>
                          <a:ea typeface="+mn-ea"/>
                          <a:cs typeface="Times New Roman" pitchFamily="18" charset="0"/>
                        </a:rPr>
                        <a:t>As Warehouse Employee, I want to access the list of orders that have already been prepared by the AGVs and be able to update any of those orders as having been dispatched for customer delivery.</a:t>
                      </a:r>
                      <a:endParaRPr lang="pt-PT" sz="1200" kern="1200" noProof="0" dirty="0">
                        <a:solidFill>
                          <a:schemeClr val="tx1"/>
                        </a:solidFill>
                        <a:latin typeface="+mj-lt"/>
                        <a:ea typeface="+mn-ea"/>
                        <a:cs typeface="Times New Roman" pitchFamily="18" charset="0"/>
                      </a:endParaRPr>
                    </a:p>
                  </a:txBody>
                  <a:tcPr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chemeClr val="bg1"/>
                    </a:solidFill>
                  </a:tcPr>
                </a:tc>
                <a:tc>
                  <a:txBody>
                    <a:bodyPr/>
                    <a:lstStyle/>
                    <a:p>
                      <a:pPr marL="0" marR="0" indent="0" algn="ctr" defTabSz="914400" rtl="0" eaLnBrk="1" fontAlgn="auto" latinLnBrk="0" hangingPunct="1">
                        <a:lnSpc>
                          <a:spcPct val="100000"/>
                        </a:lnSpc>
                        <a:spcBef>
                          <a:spcPts val="300"/>
                        </a:spcBef>
                        <a:spcAft>
                          <a:spcPts val="300"/>
                        </a:spcAft>
                        <a:buClrTx/>
                        <a:buSzTx/>
                        <a:buFontTx/>
                        <a:buNone/>
                        <a:tabLst/>
                        <a:defRPr/>
                      </a:pPr>
                      <a:r>
                        <a:rPr lang="pt-PT" sz="1200" kern="1200" noProof="0" dirty="0">
                          <a:solidFill>
                            <a:schemeClr val="tx1"/>
                          </a:solidFill>
                          <a:latin typeface="+mj-lt"/>
                          <a:ea typeface="+mn-ea"/>
                          <a:cs typeface="Times New Roman" pitchFamily="18" charset="0"/>
                        </a:rPr>
                        <a:t>José Rocha</a:t>
                      </a:r>
                    </a:p>
                  </a:txBody>
                  <a:tcPr marL="68580" marR="6858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pt-PT" sz="1200" b="0" i="0" u="none" strike="noStrike" kern="1200" cap="none" normalizeH="0" baseline="0" dirty="0">
                          <a:ln>
                            <a:noFill/>
                          </a:ln>
                          <a:solidFill>
                            <a:schemeClr val="tx1"/>
                          </a:solidFill>
                          <a:effectLst/>
                          <a:latin typeface="+mj-lt"/>
                          <a:ea typeface="+mn-ea"/>
                          <a:cs typeface="+mn-cs"/>
                        </a:rPr>
                        <a:t> </a:t>
                      </a:r>
                      <a:r>
                        <a:rPr kumimoji="0" lang="pt-PT" sz="1200" b="0" i="0" u="none" strike="noStrike" kern="1200" cap="none" normalizeH="0" baseline="0" dirty="0">
                          <a:ln>
                            <a:noFill/>
                          </a:ln>
                          <a:solidFill>
                            <a:schemeClr val="tx1"/>
                          </a:solidFill>
                          <a:effectLst/>
                          <a:latin typeface="+mn-lt"/>
                          <a:ea typeface="+mn-ea"/>
                          <a:cs typeface="+mn-cs"/>
                        </a:rPr>
                        <a:t>Início: 11-04-2022</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pt-PT" sz="1200" b="0" i="0" u="none" strike="noStrike" kern="1200" cap="none" normalizeH="0" baseline="0" dirty="0">
                          <a:ln>
                            <a:noFill/>
                          </a:ln>
                          <a:solidFill>
                            <a:schemeClr val="tx1"/>
                          </a:solidFill>
                          <a:effectLst/>
                          <a:latin typeface="+mn-lt"/>
                          <a:ea typeface="+mn-ea"/>
                          <a:cs typeface="+mn-cs"/>
                        </a:rPr>
                        <a:t> Fim: 01-05-2022</a:t>
                      </a:r>
                    </a:p>
                  </a:txBody>
                  <a:tcPr marL="0" marR="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pt-PT" sz="1200" b="0" i="0" u="none" strike="noStrike" kern="1200" cap="none" normalizeH="0" baseline="0" dirty="0">
                          <a:ln>
                            <a:noFill/>
                          </a:ln>
                          <a:solidFill>
                            <a:schemeClr val="tx1"/>
                          </a:solidFill>
                          <a:effectLst/>
                          <a:latin typeface="+mj-lt"/>
                          <a:ea typeface="+mn-ea"/>
                          <a:cs typeface="+mn-cs"/>
                        </a:rPr>
                        <a:t> </a:t>
                      </a:r>
                      <a:r>
                        <a:rPr kumimoji="0" lang="pt-PT" sz="1200" b="0" i="0" u="none" strike="noStrike" kern="1200" cap="none" normalizeH="0" baseline="0" dirty="0">
                          <a:ln>
                            <a:noFill/>
                          </a:ln>
                          <a:solidFill>
                            <a:schemeClr val="tx1"/>
                          </a:solidFill>
                          <a:effectLst/>
                          <a:latin typeface="+mn-lt"/>
                          <a:ea typeface="+mn-ea"/>
                          <a:cs typeface="+mn-cs"/>
                        </a:rPr>
                        <a:t>Início: 18-04-2022</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pt-PT" sz="1200" b="0" i="0" u="none" strike="noStrike" kern="1200" cap="none" normalizeH="0" baseline="0" dirty="0">
                          <a:ln>
                            <a:noFill/>
                          </a:ln>
                          <a:solidFill>
                            <a:schemeClr val="tx1"/>
                          </a:solidFill>
                          <a:effectLst/>
                          <a:latin typeface="+mn-lt"/>
                          <a:ea typeface="+mn-ea"/>
                          <a:cs typeface="+mn-cs"/>
                        </a:rPr>
                        <a:t>  Fim: 30/05/2022</a:t>
                      </a:r>
                    </a:p>
                  </a:txBody>
                  <a:tcPr marL="0" marR="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auto" latinLnBrk="0" hangingPunct="1">
                        <a:lnSpc>
                          <a:spcPct val="100000"/>
                        </a:lnSpc>
                        <a:spcBef>
                          <a:spcPts val="300"/>
                        </a:spcBef>
                        <a:spcAft>
                          <a:spcPts val="300"/>
                        </a:spcAft>
                        <a:buClrTx/>
                        <a:buSzTx/>
                        <a:buFontTx/>
                        <a:buNone/>
                        <a:tabLst/>
                        <a:defRPr/>
                      </a:pPr>
                      <a:r>
                        <a:rPr kumimoji="0" lang="pt-PT" sz="2400" b="0" i="0" u="none" strike="noStrike" kern="1200" cap="none" normalizeH="0" baseline="0" dirty="0">
                          <a:ln>
                            <a:noFill/>
                          </a:ln>
                          <a:solidFill>
                            <a:schemeClr val="tx1"/>
                          </a:solidFill>
                          <a:effectLst/>
                          <a:latin typeface="+mn-lt"/>
                          <a:ea typeface="+mn-ea"/>
                          <a:cs typeface="Arial" pitchFamily="34" charset="0"/>
                          <a:sym typeface="Wingdings"/>
                        </a:rPr>
                        <a:t></a:t>
                      </a:r>
                      <a:endParaRPr lang="pt-PT" sz="2400" kern="1200" noProof="0" dirty="0">
                        <a:solidFill>
                          <a:schemeClr val="tx1"/>
                        </a:solidFill>
                        <a:latin typeface="+mn-lt"/>
                        <a:ea typeface="+mn-ea"/>
                        <a:cs typeface="Times New Roman" pitchFamily="18" charset="0"/>
                      </a:endParaRPr>
                    </a:p>
                  </a:txBody>
                  <a:tcPr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407674">
                <a:tc>
                  <a:txBody>
                    <a:bodyPr/>
                    <a:lstStyle/>
                    <a:p>
                      <a:pPr marL="0" marR="0" indent="0" algn="ctr" defTabSz="914400" rtl="0" eaLnBrk="1" fontAlgn="auto" latinLnBrk="0" hangingPunct="1">
                        <a:lnSpc>
                          <a:spcPct val="100000"/>
                        </a:lnSpc>
                        <a:spcBef>
                          <a:spcPts val="300"/>
                        </a:spcBef>
                        <a:spcAft>
                          <a:spcPts val="300"/>
                        </a:spcAft>
                        <a:buClrTx/>
                        <a:buSzTx/>
                        <a:buFontTx/>
                        <a:buNone/>
                        <a:tabLst/>
                        <a:defRPr/>
                      </a:pPr>
                      <a:r>
                        <a:rPr lang="pt-PT" sz="1200" kern="1200" noProof="0" dirty="0">
                          <a:solidFill>
                            <a:schemeClr val="tx1"/>
                          </a:solidFill>
                          <a:latin typeface="+mj-lt"/>
                          <a:ea typeface="+mn-ea"/>
                          <a:cs typeface="Times New Roman" pitchFamily="18" charset="0"/>
                        </a:rPr>
                        <a:t>US2005</a:t>
                      </a:r>
                    </a:p>
                  </a:txBody>
                  <a:tcPr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chemeClr val="bg1"/>
                    </a:solidFill>
                  </a:tcPr>
                </a:tc>
                <a:tc>
                  <a:txBody>
                    <a:bodyPr/>
                    <a:lstStyle/>
                    <a:p>
                      <a:pPr marL="0" marR="0" indent="0" algn="ctr" defTabSz="914400" rtl="0" eaLnBrk="1" fontAlgn="auto" latinLnBrk="0" hangingPunct="1">
                        <a:lnSpc>
                          <a:spcPct val="100000"/>
                        </a:lnSpc>
                        <a:spcBef>
                          <a:spcPts val="300"/>
                        </a:spcBef>
                        <a:spcAft>
                          <a:spcPts val="300"/>
                        </a:spcAft>
                        <a:buClrTx/>
                        <a:buSzTx/>
                        <a:buFontTx/>
                        <a:buNone/>
                        <a:tabLst/>
                        <a:defRPr/>
                      </a:pPr>
                      <a:r>
                        <a:rPr lang="en-US" sz="1200" kern="1200" noProof="0" dirty="0">
                          <a:solidFill>
                            <a:schemeClr val="tx1"/>
                          </a:solidFill>
                          <a:latin typeface="+mj-lt"/>
                          <a:ea typeface="+mn-ea"/>
                          <a:cs typeface="Times New Roman" pitchFamily="18" charset="0"/>
                        </a:rPr>
                        <a:t>As Warehouse Employee, I want to open a web dashboard presenting the current status of the AGVs as well as their position in the warehouse layout and keeps updated automatically (e.g.: at each minute).</a:t>
                      </a:r>
                      <a:endParaRPr lang="pt-PT" sz="1200" kern="1200" noProof="0" dirty="0">
                        <a:solidFill>
                          <a:schemeClr val="tx1"/>
                        </a:solidFill>
                        <a:latin typeface="+mj-lt"/>
                        <a:ea typeface="+mn-ea"/>
                        <a:cs typeface="Times New Roman" pitchFamily="18" charset="0"/>
                      </a:endParaRPr>
                    </a:p>
                  </a:txBody>
                  <a:tcPr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chemeClr val="bg1"/>
                    </a:solidFill>
                  </a:tcPr>
                </a:tc>
                <a:tc>
                  <a:txBody>
                    <a:bodyPr/>
                    <a:lstStyle/>
                    <a:p>
                      <a:pPr marL="0" marR="0" indent="0" algn="ctr" defTabSz="914400" rtl="0" eaLnBrk="1" fontAlgn="auto" latinLnBrk="0" hangingPunct="1">
                        <a:lnSpc>
                          <a:spcPct val="100000"/>
                        </a:lnSpc>
                        <a:spcBef>
                          <a:spcPts val="300"/>
                        </a:spcBef>
                        <a:spcAft>
                          <a:spcPts val="300"/>
                        </a:spcAft>
                        <a:buClrTx/>
                        <a:buSzTx/>
                        <a:buFontTx/>
                        <a:buNone/>
                        <a:tabLst/>
                        <a:defRPr/>
                      </a:pPr>
                      <a:r>
                        <a:rPr lang="pt-PT" sz="1200" kern="1200" noProof="0" dirty="0">
                          <a:solidFill>
                            <a:schemeClr val="tx1"/>
                          </a:solidFill>
                          <a:latin typeface="+mj-lt"/>
                          <a:ea typeface="+mn-ea"/>
                          <a:cs typeface="Times New Roman" pitchFamily="18" charset="0"/>
                        </a:rPr>
                        <a:t>José Monteiro</a:t>
                      </a:r>
                    </a:p>
                  </a:txBody>
                  <a:tcPr marL="68580" marR="6858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pt-PT" sz="1200" b="0" i="0" u="none" strike="noStrike" kern="1200" cap="none" normalizeH="0" baseline="0" dirty="0">
                          <a:ln>
                            <a:noFill/>
                          </a:ln>
                          <a:solidFill>
                            <a:schemeClr val="tx1"/>
                          </a:solidFill>
                          <a:effectLst/>
                          <a:latin typeface="+mn-lt"/>
                          <a:ea typeface="+mn-ea"/>
                          <a:cs typeface="+mn-cs"/>
                        </a:rPr>
                        <a:t>Início: 27-04-2022</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pt-PT" sz="1200" b="0" i="0" u="none" strike="noStrike" kern="1200" cap="none" normalizeH="0" baseline="0" dirty="0">
                          <a:ln>
                            <a:noFill/>
                          </a:ln>
                          <a:solidFill>
                            <a:schemeClr val="tx1"/>
                          </a:solidFill>
                          <a:effectLst/>
                          <a:latin typeface="+mn-lt"/>
                          <a:ea typeface="+mn-ea"/>
                          <a:cs typeface="+mn-cs"/>
                        </a:rPr>
                        <a:t>Fim: 01-05-2022</a:t>
                      </a:r>
                    </a:p>
                  </a:txBody>
                  <a:tcPr marL="0" marR="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pt-PT" sz="1200" b="0" i="0" u="none" strike="noStrike" kern="1200" cap="none" normalizeH="0" baseline="0" dirty="0">
                          <a:ln>
                            <a:noFill/>
                          </a:ln>
                          <a:solidFill>
                            <a:schemeClr val="tx1"/>
                          </a:solidFill>
                          <a:effectLst/>
                          <a:latin typeface="+mn-lt"/>
                          <a:ea typeface="+mn-ea"/>
                          <a:cs typeface="+mn-cs"/>
                        </a:rPr>
                        <a:t>Início: 13-04-2022</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pt-PT" sz="1200" b="0" i="0" u="none" strike="noStrike" kern="1200" cap="none" normalizeH="0" baseline="0" dirty="0">
                          <a:ln>
                            <a:noFill/>
                          </a:ln>
                          <a:solidFill>
                            <a:schemeClr val="tx1"/>
                          </a:solidFill>
                          <a:effectLst/>
                          <a:latin typeface="+mn-lt"/>
                          <a:ea typeface="+mn-ea"/>
                          <a:cs typeface="+mn-cs"/>
                        </a:rPr>
                        <a:t>  Fim: 30/05/2022</a:t>
                      </a:r>
                    </a:p>
                  </a:txBody>
                  <a:tcPr marL="0" marR="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auto" latinLnBrk="0" hangingPunct="1">
                        <a:lnSpc>
                          <a:spcPct val="100000"/>
                        </a:lnSpc>
                        <a:spcBef>
                          <a:spcPts val="300"/>
                        </a:spcBef>
                        <a:spcAft>
                          <a:spcPts val="300"/>
                        </a:spcAft>
                        <a:buClrTx/>
                        <a:buSzTx/>
                        <a:buFontTx/>
                        <a:buNone/>
                        <a:tabLst/>
                        <a:defRPr/>
                      </a:pPr>
                      <a:r>
                        <a:rPr kumimoji="0" lang="pt-PT" sz="2400" b="0" i="0" u="none" strike="noStrike" kern="1200" cap="none" normalizeH="0" baseline="0" dirty="0">
                          <a:ln>
                            <a:noFill/>
                          </a:ln>
                          <a:solidFill>
                            <a:schemeClr val="tx1"/>
                          </a:solidFill>
                          <a:effectLst/>
                          <a:latin typeface="+mn-lt"/>
                          <a:ea typeface="+mn-ea"/>
                          <a:cs typeface="Arial" pitchFamily="34" charset="0"/>
                          <a:sym typeface="Wingdings"/>
                        </a:rPr>
                        <a:t></a:t>
                      </a:r>
                      <a:endParaRPr lang="pt-PT" sz="2400" kern="1200" noProof="0" dirty="0">
                        <a:solidFill>
                          <a:schemeClr val="tx1"/>
                        </a:solidFill>
                        <a:latin typeface="+mn-lt"/>
                        <a:ea typeface="+mn-ea"/>
                        <a:cs typeface="Times New Roman" pitchFamily="18" charset="0"/>
                      </a:endParaRPr>
                    </a:p>
                  </a:txBody>
                  <a:tcPr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3362309631"/>
                  </a:ext>
                </a:extLst>
              </a:tr>
            </a:tbl>
          </a:graphicData>
        </a:graphic>
      </p:graphicFrame>
    </p:spTree>
    <p:extLst>
      <p:ext uri="{BB962C8B-B14F-4D97-AF65-F5344CB8AC3E}">
        <p14:creationId xmlns:p14="http://schemas.microsoft.com/office/powerpoint/2010/main" val="23848872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a:t>Atividades Concluídas</a:t>
            </a:r>
          </a:p>
        </p:txBody>
      </p:sp>
      <p:graphicFrame>
        <p:nvGraphicFramePr>
          <p:cNvPr id="7" name="Tabela 8"/>
          <p:cNvGraphicFramePr>
            <a:graphicFrameLocks noGrp="1"/>
          </p:cNvGraphicFramePr>
          <p:nvPr>
            <p:extLst>
              <p:ext uri="{D42A27DB-BD31-4B8C-83A1-F6EECF244321}">
                <p14:modId xmlns:p14="http://schemas.microsoft.com/office/powerpoint/2010/main" val="3567434496"/>
              </p:ext>
            </p:extLst>
          </p:nvPr>
        </p:nvGraphicFramePr>
        <p:xfrm>
          <a:off x="696091" y="2329120"/>
          <a:ext cx="10799818" cy="4391280"/>
        </p:xfrm>
        <a:graphic>
          <a:graphicData uri="http://schemas.openxmlformats.org/drawingml/2006/table">
            <a:tbl>
              <a:tblPr/>
              <a:tblGrid>
                <a:gridCol w="801239">
                  <a:extLst>
                    <a:ext uri="{9D8B030D-6E8A-4147-A177-3AD203B41FA5}">
                      <a16:colId xmlns:a16="http://schemas.microsoft.com/office/drawing/2014/main" val="20000"/>
                    </a:ext>
                  </a:extLst>
                </a:gridCol>
                <a:gridCol w="3997226">
                  <a:extLst>
                    <a:ext uri="{9D8B030D-6E8A-4147-A177-3AD203B41FA5}">
                      <a16:colId xmlns:a16="http://schemas.microsoft.com/office/drawing/2014/main" val="20001"/>
                    </a:ext>
                  </a:extLst>
                </a:gridCol>
                <a:gridCol w="2039675">
                  <a:extLst>
                    <a:ext uri="{9D8B030D-6E8A-4147-A177-3AD203B41FA5}">
                      <a16:colId xmlns:a16="http://schemas.microsoft.com/office/drawing/2014/main" val="20002"/>
                    </a:ext>
                  </a:extLst>
                </a:gridCol>
                <a:gridCol w="1568981">
                  <a:extLst>
                    <a:ext uri="{9D8B030D-6E8A-4147-A177-3AD203B41FA5}">
                      <a16:colId xmlns:a16="http://schemas.microsoft.com/office/drawing/2014/main" val="20003"/>
                    </a:ext>
                  </a:extLst>
                </a:gridCol>
                <a:gridCol w="1529756">
                  <a:extLst>
                    <a:ext uri="{9D8B030D-6E8A-4147-A177-3AD203B41FA5}">
                      <a16:colId xmlns:a16="http://schemas.microsoft.com/office/drawing/2014/main" val="20004"/>
                    </a:ext>
                  </a:extLst>
                </a:gridCol>
                <a:gridCol w="862941">
                  <a:extLst>
                    <a:ext uri="{9D8B030D-6E8A-4147-A177-3AD203B41FA5}">
                      <a16:colId xmlns:a16="http://schemas.microsoft.com/office/drawing/2014/main" val="20005"/>
                    </a:ext>
                  </a:extLst>
                </a:gridCol>
              </a:tblGrid>
              <a:tr h="235965">
                <a:tc>
                  <a:txBody>
                    <a:bodyPr/>
                    <a:lstStyle/>
                    <a:p>
                      <a:pPr marL="0" marR="0" lvl="0" indent="0" algn="ctr" defTabSz="914400" rtl="0" eaLnBrk="1" fontAlgn="base" latinLnBrk="0" hangingPunct="1">
                        <a:lnSpc>
                          <a:spcPct val="100000"/>
                        </a:lnSpc>
                        <a:spcBef>
                          <a:spcPct val="20000"/>
                        </a:spcBef>
                        <a:spcAft>
                          <a:spcPct val="0"/>
                        </a:spcAft>
                        <a:buClrTx/>
                        <a:buSzTx/>
                        <a:buFontTx/>
                        <a:buNone/>
                        <a:tabLst/>
                        <a:defRPr/>
                      </a:pPr>
                      <a:r>
                        <a:rPr lang="pt-PT" sz="1200" b="1" kern="1200" noProof="0" dirty="0">
                          <a:solidFill>
                            <a:schemeClr val="bg1"/>
                          </a:solidFill>
                          <a:latin typeface="+mj-lt"/>
                          <a:ea typeface="+mn-ea"/>
                          <a:cs typeface="Times New Roman" pitchFamily="18" charset="0"/>
                        </a:rPr>
                        <a:t>ID</a:t>
                      </a:r>
                    </a:p>
                  </a:txBody>
                  <a:tcPr marL="90000" marR="90000" marT="46800" marB="46800" anchor="ct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0099AB"/>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defRPr/>
                      </a:pPr>
                      <a:r>
                        <a:rPr lang="pt-PT" sz="1200" b="1" kern="1200" noProof="0" dirty="0">
                          <a:solidFill>
                            <a:schemeClr val="bg1"/>
                          </a:solidFill>
                          <a:latin typeface="+mj-lt"/>
                          <a:ea typeface="+mn-ea"/>
                          <a:cs typeface="Times New Roman" pitchFamily="18" charset="0"/>
                        </a:rPr>
                        <a:t>Atividade</a:t>
                      </a:r>
                    </a:p>
                  </a:txBody>
                  <a:tcPr marL="90000" marR="90000" marT="46800" marB="46800" anchor="ct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0099AB"/>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sz="1200" b="1" kern="1200" noProof="0" dirty="0">
                          <a:solidFill>
                            <a:schemeClr val="bg1"/>
                          </a:solidFill>
                          <a:latin typeface="+mn-lt"/>
                          <a:ea typeface="+mn-ea"/>
                          <a:cs typeface="Times New Roman" pitchFamily="18" charset="0"/>
                        </a:rPr>
                        <a:t>Responsável</a:t>
                      </a:r>
                      <a:endParaRPr lang="pt-PT" sz="1200" b="1" kern="1200" noProof="0" dirty="0">
                        <a:solidFill>
                          <a:schemeClr val="bg1"/>
                        </a:solidFill>
                        <a:latin typeface="+mj-lt"/>
                        <a:ea typeface="+mn-ea"/>
                        <a:cs typeface="Times New Roman" pitchFamily="18" charset="0"/>
                      </a:endParaRPr>
                    </a:p>
                  </a:txBody>
                  <a:tcPr marL="90000" marR="90000" marT="46800" marB="46800" anchor="ct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0099AB"/>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sz="1200" b="1" kern="1200" noProof="0" dirty="0" err="1">
                          <a:solidFill>
                            <a:schemeClr val="bg1"/>
                          </a:solidFill>
                          <a:latin typeface="+mj-lt"/>
                          <a:ea typeface="+mn-ea"/>
                          <a:cs typeface="Times New Roman" pitchFamily="18" charset="0"/>
                        </a:rPr>
                        <a:t>Baseline</a:t>
                      </a:r>
                      <a:endParaRPr lang="pt-PT" sz="1200" b="1" kern="1200" noProof="0" dirty="0">
                        <a:solidFill>
                          <a:schemeClr val="bg1"/>
                        </a:solidFill>
                        <a:latin typeface="+mj-lt"/>
                        <a:ea typeface="+mn-ea"/>
                        <a:cs typeface="Times New Roman" pitchFamily="18" charset="0"/>
                      </a:endParaRPr>
                    </a:p>
                  </a:txBody>
                  <a:tcPr marL="90000" marR="90000" marT="46800" marB="46800" anchor="ct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0099AB"/>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sz="1200" b="1" kern="1200" noProof="0" dirty="0">
                          <a:solidFill>
                            <a:schemeClr val="bg1"/>
                          </a:solidFill>
                          <a:latin typeface="+mj-lt"/>
                          <a:ea typeface="+mn-ea"/>
                          <a:cs typeface="Times New Roman" pitchFamily="18" charset="0"/>
                        </a:rPr>
                        <a:t>Real</a:t>
                      </a:r>
                    </a:p>
                  </a:txBody>
                  <a:tcPr marL="90000" marR="90000" marT="46800" marB="46800" anchor="ct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0099AB"/>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sz="1200" b="1" kern="1200" noProof="0" dirty="0">
                          <a:solidFill>
                            <a:schemeClr val="bg1"/>
                          </a:solidFill>
                          <a:latin typeface="+mj-lt"/>
                          <a:ea typeface="+mn-ea"/>
                          <a:cs typeface="Times New Roman" pitchFamily="18" charset="0"/>
                        </a:rPr>
                        <a:t>Estado</a:t>
                      </a:r>
                    </a:p>
                  </a:txBody>
                  <a:tcPr marL="90000" marR="90000" marT="46800" marB="46800" anchor="ct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0099AB"/>
                    </a:solidFill>
                  </a:tcPr>
                </a:tc>
                <a:extLst>
                  <a:ext uri="{0D108BD9-81ED-4DB2-BD59-A6C34878D82A}">
                    <a16:rowId xmlns:a16="http://schemas.microsoft.com/office/drawing/2014/main" val="10000"/>
                  </a:ext>
                </a:extLst>
              </a:tr>
              <a:tr h="405520">
                <a:tc>
                  <a:txBody>
                    <a:bodyPr/>
                    <a:lstStyle/>
                    <a:p>
                      <a:pPr marL="0" marR="0" lvl="0" indent="0" algn="ctr" defTabSz="914400" rtl="0" eaLnBrk="1" fontAlgn="auto" latinLnBrk="0" hangingPunct="1">
                        <a:lnSpc>
                          <a:spcPct val="100000"/>
                        </a:lnSpc>
                        <a:spcBef>
                          <a:spcPts val="300"/>
                        </a:spcBef>
                        <a:spcAft>
                          <a:spcPts val="300"/>
                        </a:spcAft>
                        <a:buClrTx/>
                        <a:buSzTx/>
                        <a:buFontTx/>
                        <a:buNone/>
                        <a:tabLst/>
                        <a:defRPr/>
                      </a:pPr>
                      <a:r>
                        <a:rPr lang="pt-PT" sz="1200" kern="1200" noProof="0" dirty="0">
                          <a:solidFill>
                            <a:schemeClr val="tx1"/>
                          </a:solidFill>
                          <a:latin typeface="+mn-lt"/>
                          <a:ea typeface="+mn-ea"/>
                          <a:cs typeface="Times New Roman" pitchFamily="18" charset="0"/>
                        </a:rPr>
                        <a:t>US3000</a:t>
                      </a:r>
                    </a:p>
                  </a:txBody>
                  <a:tcPr marL="68580" marR="6858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chemeClr val="bg1"/>
                    </a:solidFill>
                  </a:tcPr>
                </a:tc>
                <a:tc>
                  <a:txBody>
                    <a:bodyPr/>
                    <a:lstStyle/>
                    <a:p>
                      <a:pPr marL="0" algn="ctr" defTabSz="914400" rtl="0" eaLnBrk="1" latinLnBrk="0" hangingPunct="1">
                        <a:lnSpc>
                          <a:spcPct val="100000"/>
                        </a:lnSpc>
                        <a:spcBef>
                          <a:spcPts val="300"/>
                        </a:spcBef>
                        <a:spcAft>
                          <a:spcPts val="300"/>
                        </a:spcAft>
                      </a:pPr>
                      <a:r>
                        <a:rPr lang="en-US" sz="1200" kern="1200" noProof="0" dirty="0">
                          <a:solidFill>
                            <a:schemeClr val="tx1"/>
                          </a:solidFill>
                          <a:latin typeface="+mj-lt"/>
                          <a:ea typeface="+mn-ea"/>
                          <a:cs typeface="Times New Roman" pitchFamily="18" charset="0"/>
                        </a:rPr>
                        <a:t>As Project Manager, I want the team to specify a grammar allowing to express several kinds of questionnaires.</a:t>
                      </a:r>
                      <a:endParaRPr lang="pt-PT" sz="1200" kern="1200" noProof="0" dirty="0">
                        <a:solidFill>
                          <a:schemeClr val="tx1"/>
                        </a:solidFill>
                        <a:latin typeface="+mj-lt"/>
                        <a:ea typeface="+mn-ea"/>
                        <a:cs typeface="Times New Roman" pitchFamily="18" charset="0"/>
                      </a:endParaRPr>
                    </a:p>
                  </a:txBody>
                  <a:tcPr marL="68580" marR="6858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chemeClr val="bg1"/>
                    </a:solidFill>
                  </a:tcPr>
                </a:tc>
                <a:tc>
                  <a:txBody>
                    <a:bodyPr/>
                    <a:lstStyle/>
                    <a:p>
                      <a:pPr marL="0" marR="0" indent="0" algn="ctr" defTabSz="914400" rtl="0" eaLnBrk="1" fontAlgn="auto" latinLnBrk="0" hangingPunct="1">
                        <a:lnSpc>
                          <a:spcPct val="100000"/>
                        </a:lnSpc>
                        <a:spcBef>
                          <a:spcPts val="300"/>
                        </a:spcBef>
                        <a:spcAft>
                          <a:spcPts val="300"/>
                        </a:spcAft>
                        <a:buClrTx/>
                        <a:buSzTx/>
                        <a:buFontTx/>
                        <a:buNone/>
                        <a:tabLst/>
                        <a:defRPr/>
                      </a:pPr>
                      <a:r>
                        <a:rPr lang="pt-PT" sz="1200" kern="1200" noProof="0" dirty="0">
                          <a:solidFill>
                            <a:schemeClr val="tx1"/>
                          </a:solidFill>
                          <a:latin typeface="+mn-lt"/>
                          <a:ea typeface="+mn-ea"/>
                          <a:cs typeface="Times New Roman" pitchFamily="18" charset="0"/>
                        </a:rPr>
                        <a:t>João Marques/José Monteiro</a:t>
                      </a:r>
                    </a:p>
                  </a:txBody>
                  <a:tcPr marL="68580" marR="6858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pt-PT" sz="1200" b="0" i="0" u="none" strike="noStrike" kern="1200" cap="none" normalizeH="0" baseline="0" dirty="0">
                        <a:ln>
                          <a:noFill/>
                        </a:ln>
                        <a:solidFill>
                          <a:schemeClr val="tx1"/>
                        </a:solidFill>
                        <a:effectLst/>
                        <a:latin typeface="+mj-lt"/>
                        <a:ea typeface="+mn-ea"/>
                        <a:cs typeface="+mn-cs"/>
                      </a:endParaRPr>
                    </a:p>
                  </a:txBody>
                  <a:tcPr marT="36000" marB="36000" anchor="ct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pt-PT" sz="1200" b="0" i="0" u="none" strike="noStrike" kern="1200" cap="none" normalizeH="0" baseline="0" dirty="0">
                        <a:ln>
                          <a:noFill/>
                        </a:ln>
                        <a:solidFill>
                          <a:schemeClr val="tx1"/>
                        </a:solidFill>
                        <a:effectLst/>
                        <a:latin typeface="+mj-lt"/>
                        <a:ea typeface="+mn-ea"/>
                        <a:cs typeface="+mn-cs"/>
                      </a:endParaRPr>
                    </a:p>
                  </a:txBody>
                  <a:tcPr marL="18000" marR="18000" marT="36000" marB="36000" anchor="ct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auto" latinLnBrk="0" hangingPunct="1">
                        <a:lnSpc>
                          <a:spcPct val="100000"/>
                        </a:lnSpc>
                        <a:spcBef>
                          <a:spcPts val="300"/>
                        </a:spcBef>
                        <a:spcAft>
                          <a:spcPts val="300"/>
                        </a:spcAft>
                        <a:buClrTx/>
                        <a:buSzTx/>
                        <a:buFontTx/>
                        <a:buNone/>
                        <a:tabLst/>
                        <a:defRPr/>
                      </a:pPr>
                      <a:r>
                        <a:rPr kumimoji="0" lang="pt-PT" sz="2400" b="0" i="0" u="none" strike="noStrike" kern="1200" cap="none" normalizeH="0" baseline="0" dirty="0">
                          <a:ln>
                            <a:noFill/>
                          </a:ln>
                          <a:solidFill>
                            <a:schemeClr val="tx1"/>
                          </a:solidFill>
                          <a:effectLst/>
                          <a:latin typeface="+mn-lt"/>
                          <a:ea typeface="+mn-ea"/>
                          <a:cs typeface="Arial" pitchFamily="34" charset="0"/>
                          <a:sym typeface="Wingdings"/>
                        </a:rPr>
                        <a:t></a:t>
                      </a:r>
                      <a:endParaRPr lang="pt-PT" sz="2400" kern="1200" noProof="0" dirty="0">
                        <a:solidFill>
                          <a:schemeClr val="tx1"/>
                        </a:solidFill>
                        <a:latin typeface="+mn-lt"/>
                        <a:ea typeface="+mn-ea"/>
                        <a:cs typeface="Times New Roman" pitchFamily="18" charset="0"/>
                      </a:endParaRPr>
                    </a:p>
                  </a:txBody>
                  <a:tcPr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980213593"/>
                  </a:ext>
                </a:extLst>
              </a:tr>
              <a:tr h="405520">
                <a:tc>
                  <a:txBody>
                    <a:bodyPr/>
                    <a:lstStyle/>
                    <a:p>
                      <a:pPr marL="0" algn="ctr" defTabSz="914400" rtl="0" eaLnBrk="1" latinLnBrk="0" hangingPunct="1">
                        <a:lnSpc>
                          <a:spcPct val="100000"/>
                        </a:lnSpc>
                        <a:spcBef>
                          <a:spcPts val="300"/>
                        </a:spcBef>
                        <a:spcAft>
                          <a:spcPts val="300"/>
                        </a:spcAft>
                      </a:pPr>
                      <a:r>
                        <a:rPr lang="pt-PT" sz="1200" kern="1200" noProof="0" dirty="0">
                          <a:solidFill>
                            <a:schemeClr val="tx1"/>
                          </a:solidFill>
                          <a:latin typeface="+mn-lt"/>
                          <a:ea typeface="+mn-ea"/>
                          <a:cs typeface="Times New Roman" pitchFamily="18" charset="0"/>
                        </a:rPr>
                        <a:t>US3001</a:t>
                      </a:r>
                      <a:endParaRPr lang="pt-PT" sz="1200" kern="1200" noProof="0" dirty="0">
                        <a:solidFill>
                          <a:schemeClr val="tx1"/>
                        </a:solidFill>
                        <a:latin typeface="+mj-lt"/>
                        <a:ea typeface="+mn-ea"/>
                        <a:cs typeface="Times New Roman" pitchFamily="18" charset="0"/>
                      </a:endParaRPr>
                    </a:p>
                  </a:txBody>
                  <a:tcPr marL="68580" marR="6858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chemeClr val="bg1"/>
                    </a:solidFill>
                  </a:tcPr>
                </a:tc>
                <a:tc>
                  <a:txBody>
                    <a:bodyPr/>
                    <a:lstStyle/>
                    <a:p>
                      <a:pPr marL="0" algn="ctr" defTabSz="914400" rtl="0" eaLnBrk="1" latinLnBrk="0" hangingPunct="1">
                        <a:lnSpc>
                          <a:spcPct val="100000"/>
                        </a:lnSpc>
                        <a:spcBef>
                          <a:spcPts val="300"/>
                        </a:spcBef>
                        <a:spcAft>
                          <a:spcPts val="300"/>
                        </a:spcAft>
                      </a:pPr>
                      <a:r>
                        <a:rPr lang="en-US" sz="1200" kern="1200" noProof="0" dirty="0">
                          <a:solidFill>
                            <a:schemeClr val="tx1"/>
                          </a:solidFill>
                          <a:latin typeface="+mj-lt"/>
                          <a:ea typeface="+mn-ea"/>
                          <a:cs typeface="Times New Roman" pitchFamily="18" charset="0"/>
                        </a:rPr>
                        <a:t>As Sales Manager, I want to create a new questionnaire to be further answered by customers meeting the specified criteria (e.g.: have ordered a given product; belong to a given age group).</a:t>
                      </a:r>
                      <a:endParaRPr lang="pt-PT" sz="1200" kern="1200" noProof="0" dirty="0">
                        <a:solidFill>
                          <a:schemeClr val="tx1"/>
                        </a:solidFill>
                        <a:latin typeface="+mj-lt"/>
                        <a:ea typeface="+mn-ea"/>
                        <a:cs typeface="Times New Roman" pitchFamily="18" charset="0"/>
                      </a:endParaRPr>
                    </a:p>
                  </a:txBody>
                  <a:tcPr marL="68580" marR="6858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chemeClr val="bg1"/>
                    </a:solidFill>
                  </a:tcPr>
                </a:tc>
                <a:tc>
                  <a:txBody>
                    <a:bodyPr/>
                    <a:lstStyle/>
                    <a:p>
                      <a:pPr marL="0" marR="0" indent="0" algn="ctr" defTabSz="914400" rtl="0" eaLnBrk="1" fontAlgn="auto" latinLnBrk="0" hangingPunct="1">
                        <a:lnSpc>
                          <a:spcPct val="100000"/>
                        </a:lnSpc>
                        <a:spcBef>
                          <a:spcPts val="300"/>
                        </a:spcBef>
                        <a:spcAft>
                          <a:spcPts val="300"/>
                        </a:spcAft>
                        <a:buClrTx/>
                        <a:buSzTx/>
                        <a:buFontTx/>
                        <a:buNone/>
                        <a:tabLst/>
                        <a:defRPr/>
                      </a:pPr>
                      <a:r>
                        <a:rPr lang="pt-PT" sz="1200" kern="1200" noProof="0" dirty="0">
                          <a:solidFill>
                            <a:schemeClr val="tx1"/>
                          </a:solidFill>
                          <a:latin typeface="+mn-lt"/>
                          <a:ea typeface="+mn-ea"/>
                          <a:cs typeface="Times New Roman" pitchFamily="18" charset="0"/>
                        </a:rPr>
                        <a:t>Luís Ferreira / José Rocha</a:t>
                      </a:r>
                    </a:p>
                  </a:txBody>
                  <a:tcPr marL="68580" marR="6858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pt-PT" sz="1200" b="0" i="0" u="none" strike="noStrike" kern="1200" cap="none" normalizeH="0" baseline="0" dirty="0">
                        <a:ln>
                          <a:noFill/>
                        </a:ln>
                        <a:solidFill>
                          <a:schemeClr val="tx1"/>
                        </a:solidFill>
                        <a:effectLst/>
                        <a:latin typeface="+mj-lt"/>
                        <a:ea typeface="+mn-ea"/>
                        <a:cs typeface="+mn-cs"/>
                      </a:endParaRPr>
                    </a:p>
                  </a:txBody>
                  <a:tcPr marT="36000" marB="36000" anchor="ct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pt-PT" sz="1200" b="0" i="0" u="none" strike="noStrike" kern="1200" cap="none" normalizeH="0" baseline="0" dirty="0">
                        <a:ln>
                          <a:noFill/>
                        </a:ln>
                        <a:solidFill>
                          <a:schemeClr val="tx1"/>
                        </a:solidFill>
                        <a:effectLst/>
                        <a:latin typeface="+mj-lt"/>
                        <a:ea typeface="+mn-ea"/>
                        <a:cs typeface="+mn-cs"/>
                      </a:endParaRPr>
                    </a:p>
                  </a:txBody>
                  <a:tcPr marL="18000" marR="18000" marT="36000" marB="36000" anchor="ct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auto" latinLnBrk="0" hangingPunct="1">
                        <a:lnSpc>
                          <a:spcPct val="100000"/>
                        </a:lnSpc>
                        <a:spcBef>
                          <a:spcPts val="300"/>
                        </a:spcBef>
                        <a:spcAft>
                          <a:spcPts val="300"/>
                        </a:spcAft>
                        <a:buClrTx/>
                        <a:buSzTx/>
                        <a:buFontTx/>
                        <a:buNone/>
                        <a:tabLst/>
                        <a:defRPr/>
                      </a:pPr>
                      <a:r>
                        <a:rPr kumimoji="0" lang="pt-PT" sz="2400" b="0" i="0" u="none" strike="noStrike" kern="1200" cap="none" normalizeH="0" baseline="0" dirty="0">
                          <a:ln>
                            <a:noFill/>
                          </a:ln>
                          <a:solidFill>
                            <a:schemeClr val="tx1"/>
                          </a:solidFill>
                          <a:effectLst/>
                          <a:latin typeface="+mn-lt"/>
                          <a:ea typeface="+mn-ea"/>
                          <a:cs typeface="Arial" pitchFamily="34" charset="0"/>
                          <a:sym typeface="Wingdings"/>
                        </a:rPr>
                        <a:t></a:t>
                      </a:r>
                      <a:endParaRPr lang="pt-PT" sz="2400" kern="1200" noProof="0" dirty="0">
                        <a:solidFill>
                          <a:schemeClr val="tx1"/>
                        </a:solidFill>
                        <a:latin typeface="+mn-lt"/>
                        <a:ea typeface="+mn-ea"/>
                        <a:cs typeface="Times New Roman" pitchFamily="18" charset="0"/>
                      </a:endParaRPr>
                    </a:p>
                  </a:txBody>
                  <a:tcPr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2332754820"/>
                  </a:ext>
                </a:extLst>
              </a:tr>
              <a:tr h="405520">
                <a:tc>
                  <a:txBody>
                    <a:bodyPr/>
                    <a:lstStyle/>
                    <a:p>
                      <a:pPr marL="0" algn="ctr" defTabSz="914400" rtl="0" eaLnBrk="1" latinLnBrk="0" hangingPunct="1">
                        <a:lnSpc>
                          <a:spcPct val="100000"/>
                        </a:lnSpc>
                        <a:spcBef>
                          <a:spcPts val="300"/>
                        </a:spcBef>
                        <a:spcAft>
                          <a:spcPts val="300"/>
                        </a:spcAft>
                      </a:pPr>
                      <a:r>
                        <a:rPr lang="pt-PT" sz="1200" kern="1200" noProof="0" dirty="0">
                          <a:solidFill>
                            <a:schemeClr val="tx1"/>
                          </a:solidFill>
                          <a:latin typeface="+mn-lt"/>
                          <a:ea typeface="+mn-ea"/>
                          <a:cs typeface="Times New Roman" pitchFamily="18" charset="0"/>
                        </a:rPr>
                        <a:t>US4001</a:t>
                      </a:r>
                      <a:endParaRPr lang="pt-PT" sz="1200" kern="1200" noProof="0" dirty="0">
                        <a:solidFill>
                          <a:schemeClr val="tx1"/>
                        </a:solidFill>
                        <a:latin typeface="+mj-lt"/>
                        <a:ea typeface="+mn-ea"/>
                        <a:cs typeface="Times New Roman" pitchFamily="18" charset="0"/>
                      </a:endParaRPr>
                    </a:p>
                  </a:txBody>
                  <a:tcPr marL="68580" marR="6858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chemeClr val="bg1"/>
                    </a:solidFill>
                  </a:tcPr>
                </a:tc>
                <a:tc>
                  <a:txBody>
                    <a:bodyPr/>
                    <a:lstStyle/>
                    <a:p>
                      <a:pPr marL="0" algn="ctr" defTabSz="914400" rtl="0" eaLnBrk="1" latinLnBrk="0" hangingPunct="1">
                        <a:lnSpc>
                          <a:spcPct val="100000"/>
                        </a:lnSpc>
                        <a:spcBef>
                          <a:spcPts val="300"/>
                        </a:spcBef>
                        <a:spcAft>
                          <a:spcPts val="300"/>
                        </a:spcAft>
                      </a:pPr>
                      <a:r>
                        <a:rPr lang="en-US" sz="1200" kern="1200" noProof="0" dirty="0">
                          <a:solidFill>
                            <a:schemeClr val="tx1"/>
                          </a:solidFill>
                          <a:latin typeface="+mj-lt"/>
                          <a:ea typeface="+mn-ea"/>
                          <a:cs typeface="Times New Roman" pitchFamily="18" charset="0"/>
                        </a:rPr>
                        <a:t>As Project Manager, I want that the "</a:t>
                      </a:r>
                      <a:r>
                        <a:rPr lang="en-US" sz="1200" kern="1200" noProof="0" dirty="0" err="1">
                          <a:solidFill>
                            <a:schemeClr val="tx1"/>
                          </a:solidFill>
                          <a:latin typeface="+mj-lt"/>
                          <a:ea typeface="+mn-ea"/>
                          <a:cs typeface="Times New Roman" pitchFamily="18" charset="0"/>
                        </a:rPr>
                        <a:t>AGVManager</a:t>
                      </a:r>
                      <a:r>
                        <a:rPr lang="en-US" sz="1200" kern="1200" noProof="0" dirty="0">
                          <a:solidFill>
                            <a:schemeClr val="tx1"/>
                          </a:solidFill>
                          <a:latin typeface="+mj-lt"/>
                          <a:ea typeface="+mn-ea"/>
                          <a:cs typeface="Times New Roman" pitchFamily="18" charset="0"/>
                        </a:rPr>
                        <a:t>" component supports properly, at request, the needs of the "</a:t>
                      </a:r>
                      <a:r>
                        <a:rPr lang="en-US" sz="1200" kern="1200" noProof="0" dirty="0" err="1">
                          <a:solidFill>
                            <a:schemeClr val="tx1"/>
                          </a:solidFill>
                          <a:latin typeface="+mj-lt"/>
                          <a:ea typeface="+mn-ea"/>
                          <a:cs typeface="Times New Roman" pitchFamily="18" charset="0"/>
                        </a:rPr>
                        <a:t>BackOfficeApp</a:t>
                      </a:r>
                      <a:r>
                        <a:rPr lang="en-US" sz="1200" kern="1200" noProof="0" dirty="0">
                          <a:solidFill>
                            <a:schemeClr val="tx1"/>
                          </a:solidFill>
                          <a:latin typeface="+mj-lt"/>
                          <a:ea typeface="+mn-ea"/>
                          <a:cs typeface="Times New Roman" pitchFamily="18" charset="0"/>
                        </a:rPr>
                        <a:t>" application as well as the needs the AGV digital twin.</a:t>
                      </a:r>
                      <a:endParaRPr lang="pt-PT" sz="1200" kern="1200" noProof="0" dirty="0">
                        <a:solidFill>
                          <a:schemeClr val="tx1"/>
                        </a:solidFill>
                        <a:latin typeface="+mj-lt"/>
                        <a:ea typeface="+mn-ea"/>
                        <a:cs typeface="Times New Roman" pitchFamily="18" charset="0"/>
                      </a:endParaRPr>
                    </a:p>
                  </a:txBody>
                  <a:tcPr marL="68580" marR="6858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chemeClr val="bg1"/>
                    </a:solidFill>
                  </a:tcPr>
                </a:tc>
                <a:tc>
                  <a:txBody>
                    <a:bodyPr/>
                    <a:lstStyle/>
                    <a:p>
                      <a:pPr marL="0" marR="0" indent="0" algn="ctr" defTabSz="914400" rtl="0" eaLnBrk="1" fontAlgn="auto" latinLnBrk="0" hangingPunct="1">
                        <a:lnSpc>
                          <a:spcPct val="100000"/>
                        </a:lnSpc>
                        <a:spcBef>
                          <a:spcPts val="300"/>
                        </a:spcBef>
                        <a:spcAft>
                          <a:spcPts val="300"/>
                        </a:spcAft>
                        <a:buClrTx/>
                        <a:buSzTx/>
                        <a:buFontTx/>
                        <a:buNone/>
                        <a:tabLst/>
                        <a:defRPr/>
                      </a:pPr>
                      <a:r>
                        <a:rPr lang="pt-PT" sz="1200" kern="1200" noProof="0" dirty="0">
                          <a:solidFill>
                            <a:schemeClr val="tx1"/>
                          </a:solidFill>
                          <a:latin typeface="+mn-lt"/>
                          <a:ea typeface="+mn-ea"/>
                          <a:cs typeface="Times New Roman" pitchFamily="18" charset="0"/>
                        </a:rPr>
                        <a:t>José Rocha</a:t>
                      </a:r>
                    </a:p>
                  </a:txBody>
                  <a:tcPr marL="68580" marR="6858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pt-PT" sz="1200" b="0" i="0" u="none" strike="noStrike" kern="1200" cap="none" normalizeH="0" baseline="0" dirty="0">
                        <a:ln>
                          <a:noFill/>
                        </a:ln>
                        <a:solidFill>
                          <a:schemeClr val="tx1"/>
                        </a:solidFill>
                        <a:effectLst/>
                        <a:latin typeface="+mj-lt"/>
                        <a:ea typeface="+mn-ea"/>
                        <a:cs typeface="+mn-cs"/>
                      </a:endParaRPr>
                    </a:p>
                  </a:txBody>
                  <a:tcPr marT="36000" marB="36000" anchor="ct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pt-PT" sz="1200" b="0" i="0" u="none" strike="noStrike" kern="1200" cap="none" normalizeH="0" baseline="0" dirty="0">
                        <a:ln>
                          <a:noFill/>
                        </a:ln>
                        <a:solidFill>
                          <a:schemeClr val="tx1"/>
                        </a:solidFill>
                        <a:effectLst/>
                        <a:latin typeface="+mj-lt"/>
                        <a:ea typeface="+mn-ea"/>
                        <a:cs typeface="+mn-cs"/>
                      </a:endParaRPr>
                    </a:p>
                  </a:txBody>
                  <a:tcPr marL="18000" marR="18000" marT="36000" marB="36000" anchor="ct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auto" latinLnBrk="0" hangingPunct="1">
                        <a:lnSpc>
                          <a:spcPct val="100000"/>
                        </a:lnSpc>
                        <a:spcBef>
                          <a:spcPts val="300"/>
                        </a:spcBef>
                        <a:spcAft>
                          <a:spcPts val="300"/>
                        </a:spcAft>
                        <a:buClrTx/>
                        <a:buSzTx/>
                        <a:buFontTx/>
                        <a:buNone/>
                        <a:tabLst/>
                        <a:defRPr/>
                      </a:pPr>
                      <a:r>
                        <a:rPr kumimoji="0" lang="pt-PT" sz="2400" b="0" i="0" u="none" strike="noStrike" kern="1200" cap="none" normalizeH="0" baseline="0" dirty="0">
                          <a:ln>
                            <a:noFill/>
                          </a:ln>
                          <a:solidFill>
                            <a:schemeClr val="tx1"/>
                          </a:solidFill>
                          <a:effectLst/>
                          <a:latin typeface="+mn-lt"/>
                          <a:ea typeface="+mn-ea"/>
                          <a:cs typeface="Arial" pitchFamily="34" charset="0"/>
                          <a:sym typeface="Wingdings"/>
                        </a:rPr>
                        <a:t></a:t>
                      </a:r>
                      <a:endParaRPr lang="pt-PT" sz="2400" kern="1200" noProof="0" dirty="0">
                        <a:solidFill>
                          <a:schemeClr val="tx1"/>
                        </a:solidFill>
                        <a:latin typeface="+mn-lt"/>
                        <a:ea typeface="+mn-ea"/>
                        <a:cs typeface="Times New Roman" pitchFamily="18" charset="0"/>
                      </a:endParaRPr>
                    </a:p>
                  </a:txBody>
                  <a:tcPr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409773853"/>
                  </a:ext>
                </a:extLst>
              </a:tr>
              <a:tr h="405520">
                <a:tc>
                  <a:txBody>
                    <a:bodyPr/>
                    <a:lstStyle/>
                    <a:p>
                      <a:pPr marL="0" algn="ctr" defTabSz="914400" rtl="0" eaLnBrk="1" latinLnBrk="0" hangingPunct="1">
                        <a:lnSpc>
                          <a:spcPct val="100000"/>
                        </a:lnSpc>
                        <a:spcBef>
                          <a:spcPts val="300"/>
                        </a:spcBef>
                        <a:spcAft>
                          <a:spcPts val="300"/>
                        </a:spcAft>
                      </a:pPr>
                      <a:r>
                        <a:rPr lang="pt-PT" sz="1200" kern="1200" noProof="0" dirty="0">
                          <a:solidFill>
                            <a:schemeClr val="tx1"/>
                          </a:solidFill>
                          <a:latin typeface="+mn-lt"/>
                          <a:ea typeface="+mn-ea"/>
                          <a:cs typeface="Times New Roman" pitchFamily="18" charset="0"/>
                        </a:rPr>
                        <a:t>US4002</a:t>
                      </a:r>
                      <a:endParaRPr lang="pt-PT" sz="1200" kern="1200" noProof="0" dirty="0">
                        <a:solidFill>
                          <a:schemeClr val="tx1"/>
                        </a:solidFill>
                        <a:latin typeface="+mj-lt"/>
                        <a:ea typeface="+mn-ea"/>
                        <a:cs typeface="Times New Roman" pitchFamily="18" charset="0"/>
                      </a:endParaRPr>
                    </a:p>
                  </a:txBody>
                  <a:tcPr marL="68580" marR="6858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chemeClr val="bg1"/>
                    </a:solidFill>
                  </a:tcPr>
                </a:tc>
                <a:tc>
                  <a:txBody>
                    <a:bodyPr/>
                    <a:lstStyle/>
                    <a:p>
                      <a:pPr marL="0" algn="ctr" defTabSz="914400" rtl="0" eaLnBrk="1" latinLnBrk="0" hangingPunct="1">
                        <a:lnSpc>
                          <a:spcPct val="100000"/>
                        </a:lnSpc>
                        <a:spcBef>
                          <a:spcPts val="300"/>
                        </a:spcBef>
                        <a:spcAft>
                          <a:spcPts val="300"/>
                        </a:spcAft>
                      </a:pPr>
                      <a:r>
                        <a:rPr lang="en-US" sz="1200" kern="1200" noProof="0" dirty="0">
                          <a:solidFill>
                            <a:schemeClr val="tx1"/>
                          </a:solidFill>
                          <a:latin typeface="+mj-lt"/>
                          <a:ea typeface="+mn-ea"/>
                          <a:cs typeface="Times New Roman" pitchFamily="18" charset="0"/>
                        </a:rPr>
                        <a:t>As Project Manager, I want that the "</a:t>
                      </a:r>
                      <a:r>
                        <a:rPr lang="en-US" sz="1200" kern="1200" noProof="0" dirty="0" err="1">
                          <a:solidFill>
                            <a:schemeClr val="tx1"/>
                          </a:solidFill>
                          <a:latin typeface="+mj-lt"/>
                          <a:ea typeface="+mn-ea"/>
                          <a:cs typeface="Times New Roman" pitchFamily="18" charset="0"/>
                        </a:rPr>
                        <a:t>AGVManager</a:t>
                      </a:r>
                      <a:r>
                        <a:rPr lang="en-US" sz="1200" kern="1200" noProof="0" dirty="0">
                          <a:solidFill>
                            <a:schemeClr val="tx1"/>
                          </a:solidFill>
                          <a:latin typeface="+mj-lt"/>
                          <a:ea typeface="+mn-ea"/>
                          <a:cs typeface="Times New Roman" pitchFamily="18" charset="0"/>
                        </a:rPr>
                        <a:t>" component is enhanced with a basic FIFO algorithm to automatically assign tasks to AGVs.</a:t>
                      </a:r>
                      <a:endParaRPr lang="pt-PT" sz="1200" kern="1200" noProof="0" dirty="0">
                        <a:solidFill>
                          <a:schemeClr val="tx1"/>
                        </a:solidFill>
                        <a:latin typeface="+mj-lt"/>
                        <a:ea typeface="+mn-ea"/>
                        <a:cs typeface="Times New Roman" pitchFamily="18" charset="0"/>
                      </a:endParaRPr>
                    </a:p>
                  </a:txBody>
                  <a:tcPr marL="68580" marR="6858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chemeClr val="bg1"/>
                    </a:solidFill>
                  </a:tcPr>
                </a:tc>
                <a:tc>
                  <a:txBody>
                    <a:bodyPr/>
                    <a:lstStyle/>
                    <a:p>
                      <a:pPr marL="0" marR="0" indent="0" algn="ctr" defTabSz="914400" rtl="0" eaLnBrk="1" fontAlgn="auto" latinLnBrk="0" hangingPunct="1">
                        <a:lnSpc>
                          <a:spcPct val="100000"/>
                        </a:lnSpc>
                        <a:spcBef>
                          <a:spcPts val="300"/>
                        </a:spcBef>
                        <a:spcAft>
                          <a:spcPts val="300"/>
                        </a:spcAft>
                        <a:buClrTx/>
                        <a:buSzTx/>
                        <a:buFontTx/>
                        <a:buNone/>
                        <a:tabLst/>
                        <a:defRPr/>
                      </a:pPr>
                      <a:r>
                        <a:rPr lang="pt-PT" sz="1200" kern="1200" noProof="0" dirty="0">
                          <a:solidFill>
                            <a:schemeClr val="tx1"/>
                          </a:solidFill>
                          <a:latin typeface="+mn-lt"/>
                          <a:ea typeface="+mn-ea"/>
                          <a:cs typeface="Times New Roman" pitchFamily="18" charset="0"/>
                        </a:rPr>
                        <a:t>Paulo Couto</a:t>
                      </a:r>
                    </a:p>
                  </a:txBody>
                  <a:tcPr marL="68580" marR="6858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pt-PT" sz="1200" b="0" i="0" u="none" strike="noStrike" kern="1200" cap="none" normalizeH="0" baseline="0" dirty="0">
                        <a:ln>
                          <a:noFill/>
                        </a:ln>
                        <a:solidFill>
                          <a:schemeClr val="tx1"/>
                        </a:solidFill>
                        <a:effectLst/>
                        <a:latin typeface="+mj-lt"/>
                        <a:ea typeface="+mn-ea"/>
                        <a:cs typeface="+mn-cs"/>
                      </a:endParaRPr>
                    </a:p>
                  </a:txBody>
                  <a:tcPr marT="36000" marB="36000" anchor="ct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pt-PT" sz="1200" b="0" i="0" u="none" strike="noStrike" kern="1200" cap="none" normalizeH="0" baseline="0" dirty="0">
                        <a:ln>
                          <a:noFill/>
                        </a:ln>
                        <a:solidFill>
                          <a:schemeClr val="tx1"/>
                        </a:solidFill>
                        <a:effectLst/>
                        <a:latin typeface="+mj-lt"/>
                        <a:ea typeface="+mn-ea"/>
                        <a:cs typeface="+mn-cs"/>
                      </a:endParaRPr>
                    </a:p>
                  </a:txBody>
                  <a:tcPr marL="18000" marR="18000" marT="36000" marB="36000" anchor="ct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auto" latinLnBrk="0" hangingPunct="1">
                        <a:lnSpc>
                          <a:spcPct val="100000"/>
                        </a:lnSpc>
                        <a:spcBef>
                          <a:spcPts val="300"/>
                        </a:spcBef>
                        <a:spcAft>
                          <a:spcPts val="300"/>
                        </a:spcAft>
                        <a:buClrTx/>
                        <a:buSzTx/>
                        <a:buFontTx/>
                        <a:buNone/>
                        <a:tabLst/>
                        <a:defRPr/>
                      </a:pPr>
                      <a:r>
                        <a:rPr kumimoji="0" lang="pt-PT" sz="2400" b="0" i="0" u="none" strike="noStrike" kern="1200" cap="none" normalizeH="0" baseline="0" dirty="0">
                          <a:ln>
                            <a:noFill/>
                          </a:ln>
                          <a:solidFill>
                            <a:schemeClr val="tx1"/>
                          </a:solidFill>
                          <a:effectLst/>
                          <a:latin typeface="+mn-lt"/>
                          <a:ea typeface="+mn-ea"/>
                          <a:cs typeface="Arial" pitchFamily="34" charset="0"/>
                          <a:sym typeface="Wingdings"/>
                        </a:rPr>
                        <a:t></a:t>
                      </a:r>
                      <a:endParaRPr lang="pt-PT" sz="2400" kern="1200" noProof="0" dirty="0">
                        <a:solidFill>
                          <a:schemeClr val="tx1"/>
                        </a:solidFill>
                        <a:latin typeface="+mn-lt"/>
                        <a:ea typeface="+mn-ea"/>
                        <a:cs typeface="Times New Roman" pitchFamily="18" charset="0"/>
                      </a:endParaRPr>
                    </a:p>
                  </a:txBody>
                  <a:tcPr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3217965903"/>
                  </a:ext>
                </a:extLst>
              </a:tr>
              <a:tr h="405520">
                <a:tc>
                  <a:txBody>
                    <a:bodyPr/>
                    <a:lstStyle/>
                    <a:p>
                      <a:pPr marL="0" algn="ctr" defTabSz="914400" rtl="0" eaLnBrk="1" latinLnBrk="0" hangingPunct="1">
                        <a:lnSpc>
                          <a:spcPct val="100000"/>
                        </a:lnSpc>
                        <a:spcBef>
                          <a:spcPts val="300"/>
                        </a:spcBef>
                        <a:spcAft>
                          <a:spcPts val="300"/>
                        </a:spcAft>
                      </a:pPr>
                      <a:r>
                        <a:rPr lang="pt-PT" sz="1200" kern="1200" noProof="0" dirty="0">
                          <a:solidFill>
                            <a:schemeClr val="tx1"/>
                          </a:solidFill>
                          <a:latin typeface="+mj-lt"/>
                          <a:ea typeface="+mn-ea"/>
                          <a:cs typeface="Times New Roman" pitchFamily="18" charset="0"/>
                        </a:rPr>
                        <a:t>US5001</a:t>
                      </a:r>
                    </a:p>
                  </a:txBody>
                  <a:tcPr marL="68580" marR="6858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chemeClr val="bg1"/>
                    </a:solidFill>
                  </a:tcPr>
                </a:tc>
                <a:tc>
                  <a:txBody>
                    <a:bodyPr/>
                    <a:lstStyle/>
                    <a:p>
                      <a:pPr marL="0" algn="ctr" defTabSz="914400" rtl="0" eaLnBrk="1" latinLnBrk="0" hangingPunct="1">
                        <a:lnSpc>
                          <a:spcPct val="100000"/>
                        </a:lnSpc>
                        <a:spcBef>
                          <a:spcPts val="300"/>
                        </a:spcBef>
                        <a:spcAft>
                          <a:spcPts val="300"/>
                        </a:spcAft>
                      </a:pPr>
                      <a:r>
                        <a:rPr lang="en-US" sz="1200" kern="1200" noProof="0" dirty="0">
                          <a:solidFill>
                            <a:schemeClr val="tx1"/>
                          </a:solidFill>
                          <a:latin typeface="+mj-lt"/>
                          <a:ea typeface="+mn-ea"/>
                          <a:cs typeface="Times New Roman" pitchFamily="18" charset="0"/>
                        </a:rPr>
                        <a:t>As Project Manager, I want that the team start developing the input communication module of the AGV digital twin to accept requests from the "</a:t>
                      </a:r>
                      <a:r>
                        <a:rPr lang="en-US" sz="1200" kern="1200" noProof="0" dirty="0" err="1">
                          <a:solidFill>
                            <a:schemeClr val="tx1"/>
                          </a:solidFill>
                          <a:latin typeface="+mj-lt"/>
                          <a:ea typeface="+mn-ea"/>
                          <a:cs typeface="Times New Roman" pitchFamily="18" charset="0"/>
                        </a:rPr>
                        <a:t>AGVManager</a:t>
                      </a:r>
                      <a:r>
                        <a:rPr lang="en-US" sz="1200" kern="1200" noProof="0" dirty="0">
                          <a:solidFill>
                            <a:schemeClr val="tx1"/>
                          </a:solidFill>
                          <a:latin typeface="+mj-lt"/>
                          <a:ea typeface="+mn-ea"/>
                          <a:cs typeface="Times New Roman" pitchFamily="18" charset="0"/>
                        </a:rPr>
                        <a:t>".</a:t>
                      </a:r>
                      <a:endParaRPr lang="pt-PT" sz="1200" kern="1200" noProof="0" dirty="0">
                        <a:solidFill>
                          <a:schemeClr val="tx1"/>
                        </a:solidFill>
                        <a:latin typeface="+mj-lt"/>
                        <a:ea typeface="+mn-ea"/>
                        <a:cs typeface="Times New Roman" pitchFamily="18" charset="0"/>
                      </a:endParaRPr>
                    </a:p>
                  </a:txBody>
                  <a:tcPr marL="68580" marR="6858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chemeClr val="bg1"/>
                    </a:solidFill>
                  </a:tcPr>
                </a:tc>
                <a:tc>
                  <a:txBody>
                    <a:bodyPr/>
                    <a:lstStyle/>
                    <a:p>
                      <a:pPr marL="0" marR="0" indent="0" algn="ctr" defTabSz="914400" rtl="0" eaLnBrk="1" fontAlgn="auto" latinLnBrk="0" hangingPunct="1">
                        <a:lnSpc>
                          <a:spcPct val="100000"/>
                        </a:lnSpc>
                        <a:spcBef>
                          <a:spcPts val="300"/>
                        </a:spcBef>
                        <a:spcAft>
                          <a:spcPts val="300"/>
                        </a:spcAft>
                        <a:buClrTx/>
                        <a:buSzTx/>
                        <a:buFontTx/>
                        <a:buNone/>
                        <a:tabLst/>
                        <a:defRPr/>
                      </a:pPr>
                      <a:r>
                        <a:rPr lang="pt-PT" sz="1200" kern="1200" noProof="0" dirty="0">
                          <a:solidFill>
                            <a:schemeClr val="tx1"/>
                          </a:solidFill>
                          <a:latin typeface="+mn-lt"/>
                          <a:ea typeface="+mn-ea"/>
                          <a:cs typeface="Times New Roman" pitchFamily="18" charset="0"/>
                        </a:rPr>
                        <a:t>João Marques</a:t>
                      </a:r>
                    </a:p>
                  </a:txBody>
                  <a:tcPr marL="68580" marR="6858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pt-PT" sz="1200" b="0" i="0" u="none" strike="noStrike" kern="1200" cap="none" normalizeH="0" baseline="0" dirty="0">
                          <a:ln>
                            <a:noFill/>
                          </a:ln>
                          <a:solidFill>
                            <a:schemeClr val="tx1"/>
                          </a:solidFill>
                          <a:effectLst/>
                          <a:latin typeface="+mj-lt"/>
                          <a:ea typeface="+mn-ea"/>
                          <a:cs typeface="+mn-cs"/>
                        </a:rPr>
                        <a:t>Início: 11-04-2022</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pt-PT" sz="1200" b="0" i="0" u="none" strike="noStrike" kern="1200" cap="none" normalizeH="0" baseline="0" dirty="0">
                          <a:ln>
                            <a:noFill/>
                          </a:ln>
                          <a:solidFill>
                            <a:schemeClr val="tx1"/>
                          </a:solidFill>
                          <a:effectLst/>
                          <a:latin typeface="+mj-lt"/>
                          <a:ea typeface="+mn-ea"/>
                          <a:cs typeface="+mn-cs"/>
                        </a:rPr>
                        <a:t>Fim: 01-05-2022</a:t>
                      </a:r>
                    </a:p>
                  </a:txBody>
                  <a:tcPr marT="36000" marB="36000" anchor="ct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pt-PT" sz="1200" b="0" i="0" u="none" strike="noStrike" kern="1200" cap="none" normalizeH="0" baseline="0" dirty="0">
                          <a:ln>
                            <a:noFill/>
                          </a:ln>
                          <a:solidFill>
                            <a:schemeClr val="tx1"/>
                          </a:solidFill>
                          <a:effectLst/>
                          <a:latin typeface="+mj-lt"/>
                          <a:ea typeface="+mn-ea"/>
                          <a:cs typeface="+mn-cs"/>
                        </a:rPr>
                        <a:t>  Início: 13-04-2022</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pt-PT" sz="1200" b="0" i="0" u="none" strike="noStrike" kern="1200" cap="none" normalizeH="0" baseline="0" dirty="0">
                          <a:ln>
                            <a:noFill/>
                          </a:ln>
                          <a:solidFill>
                            <a:schemeClr val="tx1"/>
                          </a:solidFill>
                          <a:effectLst/>
                          <a:latin typeface="+mj-lt"/>
                          <a:ea typeface="+mn-ea"/>
                          <a:cs typeface="+mn-cs"/>
                        </a:rPr>
                        <a:t>  Fim: 30-05-2022</a:t>
                      </a:r>
                    </a:p>
                  </a:txBody>
                  <a:tcPr marL="18000" marR="18000" marT="36000" marB="36000" anchor="ct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chemeClr val="bg1"/>
                    </a:solidFill>
                  </a:tcPr>
                </a:tc>
                <a:tc>
                  <a:txBody>
                    <a:bodyPr/>
                    <a:lstStyle/>
                    <a:p>
                      <a:pPr marL="0" marR="0" indent="0" algn="ctr" defTabSz="914400" rtl="0" eaLnBrk="1" fontAlgn="auto" latinLnBrk="0" hangingPunct="1">
                        <a:lnSpc>
                          <a:spcPct val="100000"/>
                        </a:lnSpc>
                        <a:spcBef>
                          <a:spcPts val="300"/>
                        </a:spcBef>
                        <a:spcAft>
                          <a:spcPts val="300"/>
                        </a:spcAft>
                        <a:buClrTx/>
                        <a:buSzTx/>
                        <a:buFontTx/>
                        <a:buNone/>
                        <a:tabLst/>
                        <a:defRPr/>
                      </a:pPr>
                      <a:r>
                        <a:rPr kumimoji="0" lang="pt-PT" sz="2400" b="0" i="0" u="none" strike="noStrike" kern="1200" cap="none" normalizeH="0" baseline="0" dirty="0">
                          <a:ln>
                            <a:noFill/>
                          </a:ln>
                          <a:solidFill>
                            <a:schemeClr val="tx1"/>
                          </a:solidFill>
                          <a:effectLst/>
                          <a:latin typeface="+mj-lt"/>
                          <a:ea typeface="+mn-ea"/>
                          <a:cs typeface="Arial" pitchFamily="34" charset="0"/>
                          <a:sym typeface="Wingdings"/>
                        </a:rPr>
                        <a:t></a:t>
                      </a:r>
                      <a:endParaRPr lang="pt-PT" sz="2400" kern="1200" noProof="0" dirty="0">
                        <a:solidFill>
                          <a:schemeClr val="tx1"/>
                        </a:solidFill>
                        <a:latin typeface="+mj-lt"/>
                        <a:ea typeface="+mn-ea"/>
                        <a:cs typeface="Times New Roman" pitchFamily="18" charset="0"/>
                      </a:endParaRPr>
                    </a:p>
                  </a:txBody>
                  <a:tcPr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441646">
                <a:tc>
                  <a:txBody>
                    <a:bodyPr/>
                    <a:lstStyle/>
                    <a:p>
                      <a:pPr marL="0" marR="0" indent="0" algn="ctr" defTabSz="914400" rtl="0" eaLnBrk="1" fontAlgn="auto" latinLnBrk="0" hangingPunct="1">
                        <a:lnSpc>
                          <a:spcPct val="100000"/>
                        </a:lnSpc>
                        <a:spcBef>
                          <a:spcPts val="300"/>
                        </a:spcBef>
                        <a:spcAft>
                          <a:spcPts val="300"/>
                        </a:spcAft>
                        <a:buClrTx/>
                        <a:buSzTx/>
                        <a:buFontTx/>
                        <a:buNone/>
                        <a:tabLst/>
                        <a:defRPr/>
                      </a:pPr>
                      <a:r>
                        <a:rPr lang="pt-PT" sz="1200" kern="1200" noProof="0" dirty="0">
                          <a:solidFill>
                            <a:schemeClr val="tx1"/>
                          </a:solidFill>
                          <a:latin typeface="+mj-lt"/>
                          <a:ea typeface="+mn-ea"/>
                          <a:cs typeface="Times New Roman" pitchFamily="18" charset="0"/>
                        </a:rPr>
                        <a:t>US5002</a:t>
                      </a:r>
                    </a:p>
                  </a:txBody>
                  <a:tcPr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chemeClr val="bg1"/>
                    </a:solidFill>
                  </a:tcPr>
                </a:tc>
                <a:tc>
                  <a:txBody>
                    <a:bodyPr/>
                    <a:lstStyle/>
                    <a:p>
                      <a:pPr marL="0" marR="0" indent="0" algn="ctr" defTabSz="914400" rtl="0" eaLnBrk="1" fontAlgn="auto" latinLnBrk="0" hangingPunct="1">
                        <a:lnSpc>
                          <a:spcPct val="100000"/>
                        </a:lnSpc>
                        <a:spcBef>
                          <a:spcPts val="300"/>
                        </a:spcBef>
                        <a:spcAft>
                          <a:spcPts val="300"/>
                        </a:spcAft>
                        <a:buClrTx/>
                        <a:buSzTx/>
                        <a:buFontTx/>
                        <a:buNone/>
                        <a:tabLst/>
                        <a:defRPr/>
                      </a:pPr>
                      <a:r>
                        <a:rPr lang="en-US" sz="1200" kern="1200" noProof="0" dirty="0">
                          <a:solidFill>
                            <a:schemeClr val="tx1"/>
                          </a:solidFill>
                          <a:latin typeface="+mj-lt"/>
                          <a:ea typeface="+mn-ea"/>
                          <a:cs typeface="Times New Roman" pitchFamily="18" charset="0"/>
                        </a:rPr>
                        <a:t>As Project Manager, I want that the team start developing the output communication module of the AGV digital twin to update its status on the "</a:t>
                      </a:r>
                      <a:r>
                        <a:rPr lang="en-US" sz="1200" kern="1200" noProof="0" dirty="0" err="1">
                          <a:solidFill>
                            <a:schemeClr val="tx1"/>
                          </a:solidFill>
                          <a:latin typeface="+mj-lt"/>
                          <a:ea typeface="+mn-ea"/>
                          <a:cs typeface="Times New Roman" pitchFamily="18" charset="0"/>
                        </a:rPr>
                        <a:t>AGVManager</a:t>
                      </a:r>
                      <a:r>
                        <a:rPr lang="en-US" sz="1200" kern="1200" noProof="0" dirty="0">
                          <a:solidFill>
                            <a:schemeClr val="tx1"/>
                          </a:solidFill>
                          <a:latin typeface="+mj-lt"/>
                          <a:ea typeface="+mn-ea"/>
                          <a:cs typeface="Times New Roman" pitchFamily="18" charset="0"/>
                        </a:rPr>
                        <a:t>".</a:t>
                      </a:r>
                      <a:endParaRPr lang="pt-PT" sz="1200" kern="1200" noProof="0" dirty="0">
                        <a:solidFill>
                          <a:schemeClr val="tx1"/>
                        </a:solidFill>
                        <a:latin typeface="+mj-lt"/>
                        <a:ea typeface="+mn-ea"/>
                        <a:cs typeface="Times New Roman" pitchFamily="18" charset="0"/>
                      </a:endParaRPr>
                    </a:p>
                  </a:txBody>
                  <a:tcPr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chemeClr val="bg1"/>
                    </a:solidFill>
                  </a:tcPr>
                </a:tc>
                <a:tc>
                  <a:txBody>
                    <a:bodyPr/>
                    <a:lstStyle/>
                    <a:p>
                      <a:pPr marL="0" marR="0" indent="0" algn="ctr" defTabSz="914400" rtl="0" eaLnBrk="1" fontAlgn="auto" latinLnBrk="0" hangingPunct="1">
                        <a:lnSpc>
                          <a:spcPct val="100000"/>
                        </a:lnSpc>
                        <a:spcBef>
                          <a:spcPts val="300"/>
                        </a:spcBef>
                        <a:spcAft>
                          <a:spcPts val="300"/>
                        </a:spcAft>
                        <a:buClrTx/>
                        <a:buSzTx/>
                        <a:buFontTx/>
                        <a:buNone/>
                        <a:tabLst/>
                        <a:defRPr/>
                      </a:pPr>
                      <a:r>
                        <a:rPr lang="pt-PT" sz="1200" kern="1200" noProof="0" dirty="0">
                          <a:solidFill>
                            <a:schemeClr val="tx1"/>
                          </a:solidFill>
                          <a:latin typeface="+mn-lt"/>
                          <a:ea typeface="+mn-ea"/>
                          <a:cs typeface="Times New Roman" pitchFamily="18" charset="0"/>
                        </a:rPr>
                        <a:t>Luís Ferreira</a:t>
                      </a:r>
                      <a:endParaRPr lang="pt-PT" sz="1200" kern="1200" noProof="0" dirty="0">
                        <a:solidFill>
                          <a:schemeClr val="tx1"/>
                        </a:solidFill>
                        <a:latin typeface="+mj-lt"/>
                        <a:ea typeface="+mn-ea"/>
                        <a:cs typeface="Times New Roman" pitchFamily="18" charset="0"/>
                      </a:endParaRPr>
                    </a:p>
                  </a:txBody>
                  <a:tcPr marL="68580" marR="6858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pt-PT" sz="1200" b="0" i="0" u="none" strike="noStrike" kern="1200" cap="none" normalizeH="0" baseline="0" dirty="0">
                          <a:ln>
                            <a:noFill/>
                          </a:ln>
                          <a:solidFill>
                            <a:schemeClr val="tx1"/>
                          </a:solidFill>
                          <a:effectLst/>
                          <a:latin typeface="+mj-lt"/>
                          <a:ea typeface="+mn-ea"/>
                          <a:cs typeface="+mn-cs"/>
                        </a:rPr>
                        <a:t>  Início: 11-04-2022</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pt-PT" sz="1200" b="0" i="0" u="none" strike="noStrike" kern="1200" cap="none" normalizeH="0" baseline="0" dirty="0">
                          <a:ln>
                            <a:noFill/>
                          </a:ln>
                          <a:solidFill>
                            <a:schemeClr val="tx1"/>
                          </a:solidFill>
                          <a:effectLst/>
                          <a:latin typeface="+mj-lt"/>
                          <a:ea typeface="+mn-ea"/>
                          <a:cs typeface="+mn-cs"/>
                        </a:rPr>
                        <a:t>  Fim: 01-05-2022</a:t>
                      </a:r>
                    </a:p>
                  </a:txBody>
                  <a:tcPr marL="0" marR="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pt-PT" sz="1200" b="0" i="0" u="none" strike="noStrike" kern="1200" cap="none" normalizeH="0" baseline="0" dirty="0">
                          <a:ln>
                            <a:noFill/>
                          </a:ln>
                          <a:solidFill>
                            <a:schemeClr val="tx1"/>
                          </a:solidFill>
                          <a:effectLst/>
                          <a:latin typeface="+mj-lt"/>
                          <a:ea typeface="+mn-ea"/>
                          <a:cs typeface="+mn-cs"/>
                        </a:rPr>
                        <a:t>  Início: 16-04-2022</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pt-PT" sz="1200" b="0" i="0" u="none" strike="noStrike" kern="1200" cap="none" normalizeH="0" baseline="0" dirty="0">
                          <a:ln>
                            <a:noFill/>
                          </a:ln>
                          <a:solidFill>
                            <a:schemeClr val="tx1"/>
                          </a:solidFill>
                          <a:effectLst/>
                          <a:latin typeface="+mj-lt"/>
                          <a:ea typeface="+mn-ea"/>
                          <a:cs typeface="+mn-cs"/>
                        </a:rPr>
                        <a:t>  Fim: 30/05/2022</a:t>
                      </a:r>
                    </a:p>
                  </a:txBody>
                  <a:tcPr marL="0" marR="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auto" latinLnBrk="0" hangingPunct="1">
                        <a:lnSpc>
                          <a:spcPct val="100000"/>
                        </a:lnSpc>
                        <a:spcBef>
                          <a:spcPts val="300"/>
                        </a:spcBef>
                        <a:spcAft>
                          <a:spcPts val="300"/>
                        </a:spcAft>
                        <a:buClrTx/>
                        <a:buSzTx/>
                        <a:buFontTx/>
                        <a:buNone/>
                        <a:tabLst/>
                        <a:defRPr/>
                      </a:pPr>
                      <a:r>
                        <a:rPr kumimoji="0" lang="pt-PT" sz="2400" b="0" i="0" u="none" strike="noStrike" kern="1200" cap="none" normalizeH="0" baseline="0" dirty="0">
                          <a:ln>
                            <a:noFill/>
                          </a:ln>
                          <a:solidFill>
                            <a:schemeClr val="tx1"/>
                          </a:solidFill>
                          <a:effectLst/>
                          <a:latin typeface="+mn-lt"/>
                          <a:ea typeface="+mn-ea"/>
                          <a:cs typeface="Arial" pitchFamily="34" charset="0"/>
                          <a:sym typeface="Wingdings"/>
                        </a:rPr>
                        <a:t></a:t>
                      </a:r>
                      <a:endParaRPr lang="pt-PT" sz="2400" kern="1200" noProof="0" dirty="0">
                        <a:solidFill>
                          <a:schemeClr val="tx1"/>
                        </a:solidFill>
                        <a:latin typeface="+mn-lt"/>
                        <a:ea typeface="+mn-ea"/>
                        <a:cs typeface="Times New Roman" pitchFamily="18" charset="0"/>
                      </a:endParaRPr>
                    </a:p>
                  </a:txBody>
                  <a:tcPr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2976172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a:t>Atividades Em Curso/A Iniciar</a:t>
            </a:r>
          </a:p>
        </p:txBody>
      </p:sp>
      <p:graphicFrame>
        <p:nvGraphicFramePr>
          <p:cNvPr id="7" name="Tabela 8"/>
          <p:cNvGraphicFramePr>
            <a:graphicFrameLocks noGrp="1"/>
          </p:cNvGraphicFramePr>
          <p:nvPr>
            <p:extLst>
              <p:ext uri="{D42A27DB-BD31-4B8C-83A1-F6EECF244321}">
                <p14:modId xmlns:p14="http://schemas.microsoft.com/office/powerpoint/2010/main" val="1865504686"/>
              </p:ext>
            </p:extLst>
          </p:nvPr>
        </p:nvGraphicFramePr>
        <p:xfrm>
          <a:off x="459474" y="2928890"/>
          <a:ext cx="11273051" cy="991599"/>
        </p:xfrm>
        <a:graphic>
          <a:graphicData uri="http://schemas.openxmlformats.org/drawingml/2006/table">
            <a:tbl>
              <a:tblPr/>
              <a:tblGrid>
                <a:gridCol w="827565">
                  <a:extLst>
                    <a:ext uri="{9D8B030D-6E8A-4147-A177-3AD203B41FA5}">
                      <a16:colId xmlns:a16="http://schemas.microsoft.com/office/drawing/2014/main" val="20000"/>
                    </a:ext>
                  </a:extLst>
                </a:gridCol>
                <a:gridCol w="4181162">
                  <a:extLst>
                    <a:ext uri="{9D8B030D-6E8A-4147-A177-3AD203B41FA5}">
                      <a16:colId xmlns:a16="http://schemas.microsoft.com/office/drawing/2014/main" val="20001"/>
                    </a:ext>
                  </a:extLst>
                </a:gridCol>
                <a:gridCol w="2129051">
                  <a:extLst>
                    <a:ext uri="{9D8B030D-6E8A-4147-A177-3AD203B41FA5}">
                      <a16:colId xmlns:a16="http://schemas.microsoft.com/office/drawing/2014/main" val="20002"/>
                    </a:ext>
                  </a:extLst>
                </a:gridCol>
                <a:gridCol w="1637731">
                  <a:extLst>
                    <a:ext uri="{9D8B030D-6E8A-4147-A177-3AD203B41FA5}">
                      <a16:colId xmlns:a16="http://schemas.microsoft.com/office/drawing/2014/main" val="20003"/>
                    </a:ext>
                  </a:extLst>
                </a:gridCol>
                <a:gridCol w="1596788">
                  <a:extLst>
                    <a:ext uri="{9D8B030D-6E8A-4147-A177-3AD203B41FA5}">
                      <a16:colId xmlns:a16="http://schemas.microsoft.com/office/drawing/2014/main" val="20004"/>
                    </a:ext>
                  </a:extLst>
                </a:gridCol>
                <a:gridCol w="900754">
                  <a:extLst>
                    <a:ext uri="{9D8B030D-6E8A-4147-A177-3AD203B41FA5}">
                      <a16:colId xmlns:a16="http://schemas.microsoft.com/office/drawing/2014/main" val="20005"/>
                    </a:ext>
                  </a:extLst>
                </a:gridCol>
              </a:tblGrid>
              <a:tr h="332264">
                <a:tc>
                  <a:txBody>
                    <a:bodyPr/>
                    <a:lstStyle/>
                    <a:p>
                      <a:pPr marL="0" marR="0" lvl="0" indent="0" algn="ctr" defTabSz="914400" rtl="0" eaLnBrk="1" fontAlgn="base" latinLnBrk="0" hangingPunct="1">
                        <a:lnSpc>
                          <a:spcPct val="100000"/>
                        </a:lnSpc>
                        <a:spcBef>
                          <a:spcPct val="20000"/>
                        </a:spcBef>
                        <a:spcAft>
                          <a:spcPct val="0"/>
                        </a:spcAft>
                        <a:buClrTx/>
                        <a:buSzTx/>
                        <a:buFontTx/>
                        <a:buNone/>
                        <a:tabLst/>
                        <a:defRPr/>
                      </a:pPr>
                      <a:r>
                        <a:rPr lang="pt-PT" sz="1200" b="1" kern="1200" noProof="0" dirty="0">
                          <a:solidFill>
                            <a:schemeClr val="bg1"/>
                          </a:solidFill>
                          <a:latin typeface="+mj-lt"/>
                          <a:ea typeface="+mn-ea"/>
                          <a:cs typeface="Times New Roman" pitchFamily="18" charset="0"/>
                        </a:rPr>
                        <a:t>ID</a:t>
                      </a:r>
                    </a:p>
                  </a:txBody>
                  <a:tcPr marL="90000" marR="90000" marT="46800" marB="46800" anchor="ct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0099AB"/>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defRPr/>
                      </a:pPr>
                      <a:r>
                        <a:rPr lang="pt-PT" sz="1200" b="1" kern="1200" noProof="0" dirty="0">
                          <a:solidFill>
                            <a:schemeClr val="bg1"/>
                          </a:solidFill>
                          <a:latin typeface="+mj-lt"/>
                          <a:ea typeface="+mn-ea"/>
                          <a:cs typeface="Times New Roman" pitchFamily="18" charset="0"/>
                        </a:rPr>
                        <a:t>Atividade</a:t>
                      </a:r>
                    </a:p>
                  </a:txBody>
                  <a:tcPr marL="90000" marR="90000" marT="46800" marB="46800" anchor="ct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0099AB"/>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sz="1200" b="1" kern="1200" noProof="0" dirty="0">
                          <a:solidFill>
                            <a:schemeClr val="bg1"/>
                          </a:solidFill>
                          <a:latin typeface="+mn-lt"/>
                          <a:ea typeface="+mn-ea"/>
                          <a:cs typeface="Times New Roman" pitchFamily="18" charset="0"/>
                        </a:rPr>
                        <a:t>Responsável</a:t>
                      </a:r>
                      <a:endParaRPr lang="pt-PT" sz="1200" b="1" kern="1200" noProof="0" dirty="0">
                        <a:solidFill>
                          <a:schemeClr val="bg1"/>
                        </a:solidFill>
                        <a:latin typeface="+mj-lt"/>
                        <a:ea typeface="+mn-ea"/>
                        <a:cs typeface="Times New Roman" pitchFamily="18" charset="0"/>
                      </a:endParaRPr>
                    </a:p>
                  </a:txBody>
                  <a:tcPr marL="90000" marR="90000" marT="46800" marB="46800" anchor="ct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0099AB"/>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sz="1200" b="1" kern="1200" noProof="0" dirty="0" err="1">
                          <a:solidFill>
                            <a:schemeClr val="bg1"/>
                          </a:solidFill>
                          <a:latin typeface="+mj-lt"/>
                          <a:ea typeface="+mn-ea"/>
                          <a:cs typeface="Times New Roman" pitchFamily="18" charset="0"/>
                        </a:rPr>
                        <a:t>Baseline</a:t>
                      </a:r>
                      <a:endParaRPr lang="pt-PT" sz="1200" b="1" kern="1200" noProof="0" dirty="0">
                        <a:solidFill>
                          <a:schemeClr val="bg1"/>
                        </a:solidFill>
                        <a:latin typeface="+mj-lt"/>
                        <a:ea typeface="+mn-ea"/>
                        <a:cs typeface="Times New Roman" pitchFamily="18" charset="0"/>
                      </a:endParaRPr>
                    </a:p>
                  </a:txBody>
                  <a:tcPr marL="90000" marR="90000" marT="46800" marB="46800" anchor="ct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0099AB"/>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sz="1200" b="1" kern="1200" noProof="0" dirty="0">
                          <a:solidFill>
                            <a:schemeClr val="bg1"/>
                          </a:solidFill>
                          <a:latin typeface="+mj-lt"/>
                          <a:ea typeface="+mn-ea"/>
                          <a:cs typeface="Times New Roman" pitchFamily="18" charset="0"/>
                        </a:rPr>
                        <a:t>Real</a:t>
                      </a:r>
                    </a:p>
                  </a:txBody>
                  <a:tcPr marL="90000" marR="90000" marT="46800" marB="46800" anchor="ct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0099AB"/>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sz="1200" b="1" kern="1200" noProof="0" dirty="0">
                          <a:solidFill>
                            <a:schemeClr val="bg1"/>
                          </a:solidFill>
                          <a:latin typeface="+mj-lt"/>
                          <a:ea typeface="+mn-ea"/>
                          <a:cs typeface="Times New Roman" pitchFamily="18" charset="0"/>
                        </a:rPr>
                        <a:t>Estado</a:t>
                      </a:r>
                    </a:p>
                  </a:txBody>
                  <a:tcPr marL="90000" marR="90000" marT="46800" marB="46800" anchor="ct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0099AB"/>
                    </a:solidFill>
                  </a:tcPr>
                </a:tc>
                <a:extLst>
                  <a:ext uri="{0D108BD9-81ED-4DB2-BD59-A6C34878D82A}">
                    <a16:rowId xmlns:a16="http://schemas.microsoft.com/office/drawing/2014/main" val="10000"/>
                  </a:ext>
                </a:extLst>
              </a:tr>
              <a:tr h="659335">
                <a:tc>
                  <a:txBody>
                    <a:bodyPr/>
                    <a:lstStyle/>
                    <a:p>
                      <a:pPr marL="0" algn="ctr" defTabSz="914400" rtl="0" eaLnBrk="1" latinLnBrk="0" hangingPunct="1">
                        <a:lnSpc>
                          <a:spcPct val="100000"/>
                        </a:lnSpc>
                        <a:spcBef>
                          <a:spcPts val="300"/>
                        </a:spcBef>
                        <a:spcAft>
                          <a:spcPts val="300"/>
                        </a:spcAft>
                      </a:pPr>
                      <a:r>
                        <a:rPr lang="pt-PT" sz="1200" kern="1200" noProof="0" dirty="0">
                          <a:solidFill>
                            <a:schemeClr val="tx1"/>
                          </a:solidFill>
                          <a:latin typeface="+mj-lt"/>
                          <a:ea typeface="+mn-ea"/>
                          <a:cs typeface="Times New Roman" pitchFamily="18" charset="0"/>
                        </a:rPr>
                        <a:t>G004</a:t>
                      </a:r>
                    </a:p>
                  </a:txBody>
                  <a:tcPr marL="68580" marR="6858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chemeClr val="bg1"/>
                    </a:solidFill>
                  </a:tcPr>
                </a:tc>
                <a:tc>
                  <a:txBody>
                    <a:bodyPr/>
                    <a:lstStyle/>
                    <a:p>
                      <a:pPr marL="0" algn="ctr" defTabSz="914400" rtl="0" eaLnBrk="1" latinLnBrk="0" hangingPunct="1">
                        <a:lnSpc>
                          <a:spcPct val="100000"/>
                        </a:lnSpc>
                        <a:spcBef>
                          <a:spcPts val="300"/>
                        </a:spcBef>
                        <a:spcAft>
                          <a:spcPts val="300"/>
                        </a:spcAft>
                      </a:pPr>
                      <a:r>
                        <a:rPr lang="pt-PT" sz="1200" kern="1200" noProof="0" dirty="0">
                          <a:solidFill>
                            <a:schemeClr val="tx1"/>
                          </a:solidFill>
                          <a:latin typeface="+mj-lt"/>
                          <a:ea typeface="+mn-ea"/>
                          <a:cs typeface="Times New Roman" pitchFamily="18" charset="0"/>
                        </a:rPr>
                        <a:t>As Project Manager, I </a:t>
                      </a:r>
                      <a:r>
                        <a:rPr lang="pt-PT" sz="1200" kern="1200" noProof="0" dirty="0" err="1">
                          <a:solidFill>
                            <a:schemeClr val="tx1"/>
                          </a:solidFill>
                          <a:latin typeface="+mj-lt"/>
                          <a:ea typeface="+mn-ea"/>
                          <a:cs typeface="Times New Roman" pitchFamily="18" charset="0"/>
                        </a:rPr>
                        <a:t>want</a:t>
                      </a:r>
                      <a:r>
                        <a:rPr lang="pt-PT" sz="1200" kern="1200" noProof="0" dirty="0">
                          <a:solidFill>
                            <a:schemeClr val="tx1"/>
                          </a:solidFill>
                          <a:latin typeface="+mj-lt"/>
                          <a:ea typeface="+mn-ea"/>
                          <a:cs typeface="Times New Roman" pitchFamily="18" charset="0"/>
                        </a:rPr>
                        <a:t> </a:t>
                      </a:r>
                      <a:r>
                        <a:rPr lang="pt-PT" sz="1200" kern="1200" noProof="0" dirty="0" err="1">
                          <a:solidFill>
                            <a:schemeClr val="tx1"/>
                          </a:solidFill>
                          <a:latin typeface="+mj-lt"/>
                          <a:ea typeface="+mn-ea"/>
                          <a:cs typeface="Times New Roman" pitchFamily="18" charset="0"/>
                        </a:rPr>
                        <a:t>the</a:t>
                      </a:r>
                      <a:r>
                        <a:rPr lang="pt-PT" sz="1200" kern="1200" noProof="0" dirty="0">
                          <a:solidFill>
                            <a:schemeClr val="tx1"/>
                          </a:solidFill>
                          <a:latin typeface="+mj-lt"/>
                          <a:ea typeface="+mn-ea"/>
                          <a:cs typeface="Times New Roman" pitchFamily="18" charset="0"/>
                        </a:rPr>
                        <a:t> team to configure </a:t>
                      </a:r>
                      <a:r>
                        <a:rPr lang="pt-PT" sz="1200" kern="1200" noProof="0" dirty="0" err="1">
                          <a:solidFill>
                            <a:schemeClr val="tx1"/>
                          </a:solidFill>
                          <a:latin typeface="+mj-lt"/>
                          <a:ea typeface="+mn-ea"/>
                          <a:cs typeface="Times New Roman" pitchFamily="18" charset="0"/>
                        </a:rPr>
                        <a:t>the</a:t>
                      </a:r>
                      <a:r>
                        <a:rPr lang="pt-PT" sz="1200" kern="1200" noProof="0" dirty="0">
                          <a:solidFill>
                            <a:schemeClr val="tx1"/>
                          </a:solidFill>
                          <a:latin typeface="+mj-lt"/>
                          <a:ea typeface="+mn-ea"/>
                          <a:cs typeface="Times New Roman" pitchFamily="18" charset="0"/>
                        </a:rPr>
                        <a:t> </a:t>
                      </a:r>
                      <a:r>
                        <a:rPr lang="pt-PT" sz="1200" kern="1200" noProof="0" dirty="0" err="1">
                          <a:solidFill>
                            <a:schemeClr val="tx1"/>
                          </a:solidFill>
                          <a:latin typeface="+mj-lt"/>
                          <a:ea typeface="+mn-ea"/>
                          <a:cs typeface="Times New Roman" pitchFamily="18" charset="0"/>
                        </a:rPr>
                        <a:t>project</a:t>
                      </a:r>
                      <a:r>
                        <a:rPr lang="pt-PT" sz="1200" kern="1200" noProof="0" dirty="0">
                          <a:solidFill>
                            <a:schemeClr val="tx1"/>
                          </a:solidFill>
                          <a:latin typeface="+mj-lt"/>
                          <a:ea typeface="+mn-ea"/>
                          <a:cs typeface="Times New Roman" pitchFamily="18" charset="0"/>
                        </a:rPr>
                        <a:t> </a:t>
                      </a:r>
                      <a:r>
                        <a:rPr lang="pt-PT" sz="1200" kern="1200" noProof="0" dirty="0" err="1">
                          <a:solidFill>
                            <a:schemeClr val="tx1"/>
                          </a:solidFill>
                          <a:latin typeface="+mj-lt"/>
                          <a:ea typeface="+mn-ea"/>
                          <a:cs typeface="Times New Roman" pitchFamily="18" charset="0"/>
                        </a:rPr>
                        <a:t>structure</a:t>
                      </a:r>
                      <a:r>
                        <a:rPr lang="pt-PT" sz="1200" kern="1200" noProof="0" dirty="0">
                          <a:solidFill>
                            <a:schemeClr val="tx1"/>
                          </a:solidFill>
                          <a:latin typeface="+mj-lt"/>
                          <a:ea typeface="+mn-ea"/>
                          <a:cs typeface="Times New Roman" pitchFamily="18" charset="0"/>
                        </a:rPr>
                        <a:t> to </a:t>
                      </a:r>
                      <a:r>
                        <a:rPr lang="pt-PT" sz="1200" kern="1200" noProof="0" dirty="0" err="1">
                          <a:solidFill>
                            <a:schemeClr val="tx1"/>
                          </a:solidFill>
                          <a:latin typeface="+mj-lt"/>
                          <a:ea typeface="+mn-ea"/>
                          <a:cs typeface="Times New Roman" pitchFamily="18" charset="0"/>
                        </a:rPr>
                        <a:t>facilitate</a:t>
                      </a:r>
                      <a:r>
                        <a:rPr lang="pt-PT" sz="1200" kern="1200" noProof="0" dirty="0">
                          <a:solidFill>
                            <a:schemeClr val="tx1"/>
                          </a:solidFill>
                          <a:latin typeface="+mj-lt"/>
                          <a:ea typeface="+mn-ea"/>
                          <a:cs typeface="Times New Roman" pitchFamily="18" charset="0"/>
                        </a:rPr>
                        <a:t> / </a:t>
                      </a:r>
                      <a:r>
                        <a:rPr lang="pt-PT" sz="1200" kern="1200" noProof="0" dirty="0" err="1">
                          <a:solidFill>
                            <a:schemeClr val="tx1"/>
                          </a:solidFill>
                          <a:latin typeface="+mj-lt"/>
                          <a:ea typeface="+mn-ea"/>
                          <a:cs typeface="Times New Roman" pitchFamily="18" charset="0"/>
                        </a:rPr>
                        <a:t>accelerate</a:t>
                      </a:r>
                      <a:r>
                        <a:rPr lang="pt-PT" sz="1200" kern="1200" noProof="0" dirty="0">
                          <a:solidFill>
                            <a:schemeClr val="tx1"/>
                          </a:solidFill>
                          <a:latin typeface="+mj-lt"/>
                          <a:ea typeface="+mn-ea"/>
                          <a:cs typeface="Times New Roman" pitchFamily="18" charset="0"/>
                        </a:rPr>
                        <a:t> </a:t>
                      </a:r>
                      <a:r>
                        <a:rPr lang="pt-PT" sz="1200" kern="1200" noProof="0" dirty="0" err="1">
                          <a:solidFill>
                            <a:schemeClr val="tx1"/>
                          </a:solidFill>
                          <a:latin typeface="+mj-lt"/>
                          <a:ea typeface="+mn-ea"/>
                          <a:cs typeface="Times New Roman" pitchFamily="18" charset="0"/>
                        </a:rPr>
                        <a:t>the</a:t>
                      </a:r>
                      <a:r>
                        <a:rPr lang="pt-PT" sz="1200" kern="1200" noProof="0" dirty="0">
                          <a:solidFill>
                            <a:schemeClr val="tx1"/>
                          </a:solidFill>
                          <a:latin typeface="+mj-lt"/>
                          <a:ea typeface="+mn-ea"/>
                          <a:cs typeface="Times New Roman" pitchFamily="18" charset="0"/>
                        </a:rPr>
                        <a:t> </a:t>
                      </a:r>
                      <a:r>
                        <a:rPr lang="pt-PT" sz="1200" kern="1200" noProof="0" dirty="0" err="1">
                          <a:solidFill>
                            <a:schemeClr val="tx1"/>
                          </a:solidFill>
                          <a:latin typeface="+mj-lt"/>
                          <a:ea typeface="+mn-ea"/>
                          <a:cs typeface="Times New Roman" pitchFamily="18" charset="0"/>
                        </a:rPr>
                        <a:t>development</a:t>
                      </a:r>
                      <a:r>
                        <a:rPr lang="pt-PT" sz="1200" kern="1200" noProof="0" dirty="0">
                          <a:solidFill>
                            <a:schemeClr val="tx1"/>
                          </a:solidFill>
                          <a:latin typeface="+mj-lt"/>
                          <a:ea typeface="+mn-ea"/>
                          <a:cs typeface="Times New Roman" pitchFamily="18" charset="0"/>
                        </a:rPr>
                        <a:t> </a:t>
                      </a:r>
                      <a:r>
                        <a:rPr lang="pt-PT" sz="1200" kern="1200" noProof="0" dirty="0" err="1">
                          <a:solidFill>
                            <a:schemeClr val="tx1"/>
                          </a:solidFill>
                          <a:latin typeface="+mj-lt"/>
                          <a:ea typeface="+mn-ea"/>
                          <a:cs typeface="Times New Roman" pitchFamily="18" charset="0"/>
                        </a:rPr>
                        <a:t>of</a:t>
                      </a:r>
                      <a:r>
                        <a:rPr lang="pt-PT" sz="1200" kern="1200" noProof="0" dirty="0">
                          <a:solidFill>
                            <a:schemeClr val="tx1"/>
                          </a:solidFill>
                          <a:latin typeface="+mj-lt"/>
                          <a:ea typeface="+mn-ea"/>
                          <a:cs typeface="Times New Roman" pitchFamily="18" charset="0"/>
                        </a:rPr>
                        <a:t> </a:t>
                      </a:r>
                      <a:r>
                        <a:rPr lang="pt-PT" sz="1200" kern="1200" noProof="0" dirty="0" err="1">
                          <a:solidFill>
                            <a:schemeClr val="tx1"/>
                          </a:solidFill>
                          <a:latin typeface="+mj-lt"/>
                          <a:ea typeface="+mn-ea"/>
                          <a:cs typeface="Times New Roman" pitchFamily="18" charset="0"/>
                        </a:rPr>
                        <a:t>upcoming</a:t>
                      </a:r>
                      <a:r>
                        <a:rPr lang="pt-PT" sz="1200" kern="1200" noProof="0" dirty="0">
                          <a:solidFill>
                            <a:schemeClr val="tx1"/>
                          </a:solidFill>
                          <a:latin typeface="+mj-lt"/>
                          <a:ea typeface="+mn-ea"/>
                          <a:cs typeface="Times New Roman" pitchFamily="18" charset="0"/>
                        </a:rPr>
                        <a:t> </a:t>
                      </a:r>
                      <a:r>
                        <a:rPr lang="pt-PT" sz="1200" kern="1200" noProof="0" dirty="0" err="1">
                          <a:solidFill>
                            <a:schemeClr val="tx1"/>
                          </a:solidFill>
                          <a:latin typeface="+mj-lt"/>
                          <a:ea typeface="+mn-ea"/>
                          <a:cs typeface="Times New Roman" pitchFamily="18" charset="0"/>
                        </a:rPr>
                        <a:t>user</a:t>
                      </a:r>
                      <a:r>
                        <a:rPr lang="pt-PT" sz="1200" kern="1200" noProof="0" dirty="0">
                          <a:solidFill>
                            <a:schemeClr val="tx1"/>
                          </a:solidFill>
                          <a:latin typeface="+mj-lt"/>
                          <a:ea typeface="+mn-ea"/>
                          <a:cs typeface="Times New Roman" pitchFamily="18" charset="0"/>
                        </a:rPr>
                        <a:t> </a:t>
                      </a:r>
                      <a:r>
                        <a:rPr lang="pt-PT" sz="1200" kern="1200" noProof="0" dirty="0" err="1">
                          <a:solidFill>
                            <a:schemeClr val="tx1"/>
                          </a:solidFill>
                          <a:latin typeface="+mj-lt"/>
                          <a:ea typeface="+mn-ea"/>
                          <a:cs typeface="Times New Roman" pitchFamily="18" charset="0"/>
                        </a:rPr>
                        <a:t>stories</a:t>
                      </a:r>
                      <a:r>
                        <a:rPr lang="pt-PT" sz="1200" kern="1200" noProof="0" dirty="0">
                          <a:solidFill>
                            <a:schemeClr val="tx1"/>
                          </a:solidFill>
                          <a:latin typeface="+mj-lt"/>
                          <a:ea typeface="+mn-ea"/>
                          <a:cs typeface="Times New Roman" pitchFamily="18" charset="0"/>
                        </a:rPr>
                        <a:t>.</a:t>
                      </a:r>
                    </a:p>
                  </a:txBody>
                  <a:tcPr marL="68580" marR="6858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chemeClr val="bg1"/>
                    </a:solidFill>
                  </a:tcPr>
                </a:tc>
                <a:tc>
                  <a:txBody>
                    <a:bodyPr/>
                    <a:lstStyle/>
                    <a:p>
                      <a:pPr marL="0" marR="0" indent="0" algn="ctr" defTabSz="914400" rtl="0" eaLnBrk="1" fontAlgn="auto" latinLnBrk="0" hangingPunct="1">
                        <a:lnSpc>
                          <a:spcPct val="100000"/>
                        </a:lnSpc>
                        <a:spcBef>
                          <a:spcPts val="300"/>
                        </a:spcBef>
                        <a:spcAft>
                          <a:spcPts val="300"/>
                        </a:spcAft>
                        <a:buClrTx/>
                        <a:buSzTx/>
                        <a:buFontTx/>
                        <a:buNone/>
                        <a:tabLst/>
                        <a:defRPr/>
                      </a:pPr>
                      <a:r>
                        <a:rPr lang="pt-PT" sz="1200" kern="1200" noProof="0" dirty="0">
                          <a:solidFill>
                            <a:schemeClr val="tx1"/>
                          </a:solidFill>
                          <a:latin typeface="+mj-lt"/>
                          <a:ea typeface="+mn-ea"/>
                          <a:cs typeface="Times New Roman" pitchFamily="18" charset="0"/>
                        </a:rPr>
                        <a:t>Team</a:t>
                      </a:r>
                    </a:p>
                  </a:txBody>
                  <a:tcPr marL="68580" marR="6858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pt-PT" sz="1200" b="0" i="0" u="none" strike="noStrike" kern="1200" cap="none" normalizeH="0" baseline="0" dirty="0">
                          <a:ln>
                            <a:noFill/>
                          </a:ln>
                          <a:solidFill>
                            <a:schemeClr val="tx1"/>
                          </a:solidFill>
                          <a:effectLst/>
                          <a:latin typeface="+mj-lt"/>
                          <a:ea typeface="+mn-ea"/>
                          <a:cs typeface="+mn-cs"/>
                        </a:rPr>
                        <a:t>Início: 16-05-2022</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pt-PT" sz="1200" b="0" i="0" u="none" strike="noStrike" kern="1200" cap="none" normalizeH="0" baseline="0" dirty="0">
                          <a:ln>
                            <a:noFill/>
                          </a:ln>
                          <a:solidFill>
                            <a:schemeClr val="tx1"/>
                          </a:solidFill>
                          <a:effectLst/>
                          <a:latin typeface="+mj-lt"/>
                          <a:ea typeface="+mn-ea"/>
                          <a:cs typeface="+mn-cs"/>
                        </a:rPr>
                        <a:t>Fim: 29-05-2022</a:t>
                      </a:r>
                    </a:p>
                  </a:txBody>
                  <a:tcPr marT="36000" marB="36000" anchor="ct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pt-PT" sz="1200" b="0" i="0" u="none" strike="noStrike" kern="1200" cap="none" normalizeH="0" baseline="0" dirty="0">
                          <a:ln>
                            <a:noFill/>
                          </a:ln>
                          <a:solidFill>
                            <a:schemeClr val="tx1"/>
                          </a:solidFill>
                          <a:effectLst/>
                          <a:latin typeface="+mj-lt"/>
                          <a:ea typeface="+mn-ea"/>
                          <a:cs typeface="+mn-cs"/>
                        </a:rPr>
                        <a:t>  Início: 16-05-2022</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pt-PT" sz="1200" b="0" i="0" u="none" strike="noStrike" kern="1200" cap="none" normalizeH="0" baseline="0" dirty="0">
                          <a:ln>
                            <a:noFill/>
                          </a:ln>
                          <a:solidFill>
                            <a:schemeClr val="tx1"/>
                          </a:solidFill>
                          <a:effectLst/>
                          <a:latin typeface="+mj-lt"/>
                          <a:ea typeface="+mn-ea"/>
                          <a:cs typeface="+mn-cs"/>
                        </a:rPr>
                        <a:t>  Fim: 29-05-2022</a:t>
                      </a:r>
                    </a:p>
                  </a:txBody>
                  <a:tcPr marL="18000" marR="18000" marT="36000" marB="36000" anchor="ct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auto" latinLnBrk="0" hangingPunct="1">
                        <a:lnSpc>
                          <a:spcPct val="100000"/>
                        </a:lnSpc>
                        <a:spcBef>
                          <a:spcPts val="300"/>
                        </a:spcBef>
                        <a:spcAft>
                          <a:spcPts val="300"/>
                        </a:spcAft>
                        <a:buClrTx/>
                        <a:buSzTx/>
                        <a:buFontTx/>
                        <a:buNone/>
                        <a:tabLst/>
                        <a:defRPr/>
                      </a:pPr>
                      <a:r>
                        <a:rPr lang="pt-PT" sz="2400" b="0" i="0" u="none" strike="noStrike" kern="1200" dirty="0">
                          <a:solidFill>
                            <a:srgbClr val="00B050"/>
                          </a:solidFill>
                          <a:latin typeface="+mn-lt"/>
                          <a:ea typeface="+mn-ea"/>
                          <a:cs typeface="+mn-cs"/>
                          <a:sym typeface="Wingdings"/>
                        </a:rPr>
                        <a:t></a:t>
                      </a:r>
                      <a:endParaRPr lang="pt-PT" sz="2400" kern="1200" noProof="0" dirty="0">
                        <a:solidFill>
                          <a:schemeClr val="tx1"/>
                        </a:solidFill>
                        <a:latin typeface="+mn-lt"/>
                        <a:ea typeface="+mn-ea"/>
                        <a:cs typeface="Times New Roman" pitchFamily="18" charset="0"/>
                      </a:endParaRPr>
                    </a:p>
                  </a:txBody>
                  <a:tcPr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0135894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tângulo 2"/>
          <p:cNvSpPr/>
          <p:nvPr/>
        </p:nvSpPr>
        <p:spPr>
          <a:xfrm>
            <a:off x="574766" y="2813933"/>
            <a:ext cx="10859588" cy="1477328"/>
          </a:xfrm>
          <a:prstGeom prst="rect">
            <a:avLst/>
          </a:prstGeom>
        </p:spPr>
        <p:txBody>
          <a:bodyPr wrap="square">
            <a:spAutoFit/>
          </a:bodyPr>
          <a:lstStyle/>
          <a:p>
            <a:pPr marL="400050" indent="-400050">
              <a:buAutoNum type="romanLcParenBoth"/>
            </a:pPr>
            <a:r>
              <a:rPr lang="pt-PT" dirty="0"/>
              <a:t>principais objetivos do sistema; </a:t>
            </a:r>
          </a:p>
          <a:p>
            <a:pPr marL="400050" indent="-400050">
              <a:buAutoNum type="romanLcParenBoth"/>
            </a:pPr>
            <a:r>
              <a:rPr lang="pt-PT" dirty="0"/>
              <a:t>processo de desenvolvimento adotado e planeamento; </a:t>
            </a:r>
          </a:p>
          <a:p>
            <a:pPr marL="400050" indent="-400050">
              <a:buAutoNum type="romanLcParenBoth"/>
            </a:pPr>
            <a:r>
              <a:rPr lang="pt-PT" dirty="0"/>
              <a:t>metodologia de trabalho em equipa e estratégia para resolução de conflitos; </a:t>
            </a:r>
          </a:p>
          <a:p>
            <a:pPr marL="400050" indent="-400050">
              <a:buAutoNum type="romanLcParenBoth"/>
            </a:pPr>
            <a:r>
              <a:rPr lang="pt-PT" dirty="0"/>
              <a:t>qualidade do produto; </a:t>
            </a:r>
          </a:p>
          <a:p>
            <a:pPr marL="400050" indent="-400050">
              <a:buAutoNum type="romanLcParenBoth"/>
            </a:pPr>
            <a:r>
              <a:rPr lang="pt-PT" dirty="0"/>
              <a:t>resultados esperados; </a:t>
            </a:r>
          </a:p>
        </p:txBody>
      </p:sp>
      <p:sp>
        <p:nvSpPr>
          <p:cNvPr id="4" name="Título 3"/>
          <p:cNvSpPr>
            <a:spLocks noGrp="1"/>
          </p:cNvSpPr>
          <p:nvPr>
            <p:ph type="title"/>
          </p:nvPr>
        </p:nvSpPr>
        <p:spPr/>
        <p:txBody>
          <a:bodyPr/>
          <a:lstStyle/>
          <a:p>
            <a:r>
              <a:rPr lang="pt-PT" dirty="0"/>
              <a:t>SPOMS</a:t>
            </a:r>
          </a:p>
        </p:txBody>
      </p:sp>
    </p:spTree>
    <p:extLst>
      <p:ext uri="{BB962C8B-B14F-4D97-AF65-F5344CB8AC3E}">
        <p14:creationId xmlns:p14="http://schemas.microsoft.com/office/powerpoint/2010/main" val="23404924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77423-FCC6-5F8D-FFE4-4B48B98A0BE2}"/>
              </a:ext>
            </a:extLst>
          </p:cNvPr>
          <p:cNvSpPr>
            <a:spLocks noGrp="1"/>
          </p:cNvSpPr>
          <p:nvPr>
            <p:ph type="title"/>
          </p:nvPr>
        </p:nvSpPr>
        <p:spPr/>
        <p:txBody>
          <a:bodyPr/>
          <a:lstStyle/>
          <a:p>
            <a:r>
              <a:rPr lang="pt-PT" dirty="0" err="1"/>
              <a:t>Daily</a:t>
            </a:r>
            <a:r>
              <a:rPr lang="pt-PT" dirty="0"/>
              <a:t> Meetings</a:t>
            </a:r>
            <a:endParaRPr lang="en-US" dirty="0"/>
          </a:p>
        </p:txBody>
      </p:sp>
      <p:pic>
        <p:nvPicPr>
          <p:cNvPr id="5" name="Content Placeholder 4">
            <a:extLst>
              <a:ext uri="{FF2B5EF4-FFF2-40B4-BE49-F238E27FC236}">
                <a16:creationId xmlns:a16="http://schemas.microsoft.com/office/drawing/2014/main" id="{F1B255A1-D072-7B26-D260-FE294A3D63D3}"/>
              </a:ext>
            </a:extLst>
          </p:cNvPr>
          <p:cNvPicPr>
            <a:picLocks noGrp="1" noChangeAspect="1"/>
          </p:cNvPicPr>
          <p:nvPr>
            <p:ph idx="1"/>
          </p:nvPr>
        </p:nvPicPr>
        <p:blipFill>
          <a:blip r:embed="rId2"/>
          <a:stretch>
            <a:fillRect/>
          </a:stretch>
        </p:blipFill>
        <p:spPr>
          <a:xfrm>
            <a:off x="1952672" y="2603500"/>
            <a:ext cx="7167468" cy="3416300"/>
          </a:xfrm>
        </p:spPr>
      </p:pic>
    </p:spTree>
    <p:extLst>
      <p:ext uri="{BB962C8B-B14F-4D97-AF65-F5344CB8AC3E}">
        <p14:creationId xmlns:p14="http://schemas.microsoft.com/office/powerpoint/2010/main" val="18301425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pt-PT" b="1" dirty="0"/>
              <a:t>SPOMS</a:t>
            </a:r>
            <a:br>
              <a:rPr lang="pt-PT" b="1" dirty="0"/>
            </a:br>
            <a:r>
              <a:rPr lang="pt-PT" sz="3600" b="1" dirty="0"/>
              <a:t>Progresso – Sprint C</a:t>
            </a:r>
            <a:br>
              <a:rPr lang="pt-PT" sz="3600" b="1" dirty="0"/>
            </a:br>
            <a:endParaRPr lang="pt-PT" sz="1800" b="1" dirty="0"/>
          </a:p>
        </p:txBody>
      </p:sp>
      <p:sp>
        <p:nvSpPr>
          <p:cNvPr id="3" name="Subtitle 2"/>
          <p:cNvSpPr>
            <a:spLocks noGrp="1"/>
          </p:cNvSpPr>
          <p:nvPr>
            <p:ph type="subTitle" idx="1"/>
          </p:nvPr>
        </p:nvSpPr>
        <p:spPr/>
        <p:txBody>
          <a:bodyPr>
            <a:normAutofit/>
          </a:bodyPr>
          <a:lstStyle/>
          <a:p>
            <a:endParaRPr lang="pt-PT" b="1" cap="none" dirty="0">
              <a:latin typeface="+mj-lt"/>
            </a:endParaRPr>
          </a:p>
          <a:p>
            <a:r>
              <a:rPr lang="pt-PT" b="1" cap="none" dirty="0">
                <a:latin typeface="+mj-lt"/>
              </a:rPr>
              <a:t>Data 30/05/2022</a:t>
            </a:r>
          </a:p>
        </p:txBody>
      </p:sp>
    </p:spTree>
    <p:extLst>
      <p:ext uri="{BB962C8B-B14F-4D97-AF65-F5344CB8AC3E}">
        <p14:creationId xmlns:p14="http://schemas.microsoft.com/office/powerpoint/2010/main" val="421101939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NKNOELEADERBOARD" val="892293317"/>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A3AB87EF-B655-4FFF-8D05-F333AD7F2789}"/>
    </a:ext>
  </a:extLst>
</a:theme>
</file>

<file path=docProps/app.xml><?xml version="1.0" encoding="utf-8"?>
<Properties xmlns="http://schemas.openxmlformats.org/officeDocument/2006/extended-properties" xmlns:vt="http://schemas.openxmlformats.org/officeDocument/2006/docPropsVTypes">
  <Template>Ion Boardroom</Template>
  <TotalTime>0</TotalTime>
  <Words>657</Words>
  <Application>Microsoft Office PowerPoint</Application>
  <PresentationFormat>Widescreen</PresentationFormat>
  <Paragraphs>129</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Century Gothic</vt:lpstr>
      <vt:lpstr>Playfair Display</vt:lpstr>
      <vt:lpstr>Wingdings 3</vt:lpstr>
      <vt:lpstr>Ion Boardroom</vt:lpstr>
      <vt:lpstr>SPOMS Progresso – Sprint C </vt:lpstr>
      <vt:lpstr>Resumo</vt:lpstr>
      <vt:lpstr>Planeamento</vt:lpstr>
      <vt:lpstr>Atividades Concluídas</vt:lpstr>
      <vt:lpstr>Atividades Concluídas</vt:lpstr>
      <vt:lpstr>Atividades Em Curso/A Iniciar</vt:lpstr>
      <vt:lpstr>SPOMS</vt:lpstr>
      <vt:lpstr>Daily Meetings</vt:lpstr>
      <vt:lpstr>SPOMS Progresso – Sprint C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Gerir projetos</dc:title>
  <dc:creator>Ana Abreu</dc:creator>
  <cp:lastModifiedBy>Lara Leão De Sá Duarte</cp:lastModifiedBy>
  <cp:revision>62</cp:revision>
  <dcterms:created xsi:type="dcterms:W3CDTF">2015-06-02T09:01:30Z</dcterms:created>
  <dcterms:modified xsi:type="dcterms:W3CDTF">2022-05-30T11:24:29Z</dcterms:modified>
</cp:coreProperties>
</file>