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60"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5764" autoAdjust="0"/>
  </p:normalViewPr>
  <p:slideViewPr>
    <p:cSldViewPr snapToGrid="0" snapToObjects="1" showGuides="1">
      <p:cViewPr>
        <p:scale>
          <a:sx n="80" d="100"/>
          <a:sy n="80" d="100"/>
        </p:scale>
        <p:origin x="-4808" y="-565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7/15/16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7/15/16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9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cxnSp>
        <p:nvCxnSpPr>
          <p:cNvPr id="7" name="6 Conector recto"/>
          <p:cNvCxnSpPr/>
          <p:nvPr userDrawn="1"/>
        </p:nvCxnSpPr>
        <p:spPr>
          <a:xfrm>
            <a:off x="11265408"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userDrawn="1"/>
        </p:nvCxnSpPr>
        <p:spPr>
          <a:xfrm>
            <a:off x="32595312" y="7936992"/>
            <a:ext cx="36576" cy="2143353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emf"/><Relationship Id="rId6" Type="http://schemas.openxmlformats.org/officeDocument/2006/relationships/image" Target="../media/image14.gif"/><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9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9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9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9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1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1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Facebook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2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2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97431" tIns="248716" rIns="497431" bIns="24871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497431" tIns="248716" rIns="497431" bIns="24871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txBox="1">
            <a:spLocks/>
          </p:cNvSpPr>
          <p:nvPr/>
        </p:nvSpPr>
        <p:spPr>
          <a:xfrm>
            <a:off x="0" y="2"/>
            <a:ext cx="43891200" cy="3657599"/>
          </a:xfrm>
          <a:prstGeom prst="rect">
            <a:avLst/>
          </a:prstGeom>
          <a:gradFill>
            <a:gsLst>
              <a:gs pos="86000">
                <a:srgbClr val="F4F4F4"/>
              </a:gs>
              <a:gs pos="66000">
                <a:schemeClr val="bg1"/>
              </a:gs>
              <a:gs pos="100000">
                <a:schemeClr val="bg1">
                  <a:lumMod val="95000"/>
                </a:schemeClr>
              </a:gs>
            </a:gsLst>
            <a:lin ang="5400000" scaled="1"/>
          </a:gradFill>
        </p:spPr>
        <p:txBody>
          <a:bodyPr lIns="128016" tIns="64008" rIns="128016" bIns="64008"/>
          <a:lstStyle>
            <a:lvl1pPr algn="r" defTabSz="3553084" rtl="0" eaLnBrk="1" latinLnBrk="0" hangingPunct="1">
              <a:spcBef>
                <a:spcPct val="0"/>
              </a:spcBef>
              <a:buNone/>
              <a:defRPr sz="17100" kern="1200" baseline="0">
                <a:solidFill>
                  <a:schemeClr val="tx1"/>
                </a:solidFill>
                <a:latin typeface="+mj-lt"/>
                <a:ea typeface="+mj-ea"/>
                <a:cs typeface="+mj-cs"/>
              </a:defRPr>
            </a:lvl1pPr>
          </a:lstStyle>
          <a:p>
            <a:endParaRPr lang="en-US" sz="20500" dirty="0">
              <a:solidFill>
                <a:prstClr val="black"/>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1" y="30289500"/>
            <a:ext cx="4440169" cy="1693071"/>
          </a:xfrm>
          <a:prstGeom prst="rect">
            <a:avLst/>
          </a:prstGeom>
        </p:spPr>
      </p:pic>
      <p:pic>
        <p:nvPicPr>
          <p:cNvPr id="10" name="Picture 20" descr="nsf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6458" y="29603701"/>
            <a:ext cx="2380343" cy="288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5"/>
          <a:stretch>
            <a:fillRect/>
          </a:stretch>
        </p:blipFill>
        <p:spPr>
          <a:xfrm>
            <a:off x="1567544" y="678820"/>
            <a:ext cx="6662057" cy="2518919"/>
          </a:xfrm>
          <a:prstGeom prst="rect">
            <a:avLst/>
          </a:prstGeom>
        </p:spPr>
      </p:pic>
      <p:sp>
        <p:nvSpPr>
          <p:cNvPr id="5" name="Rectangle 4"/>
          <p:cNvSpPr/>
          <p:nvPr userDrawn="1"/>
        </p:nvSpPr>
        <p:spPr>
          <a:xfrm>
            <a:off x="18592800" y="29603701"/>
            <a:ext cx="21539200" cy="2899255"/>
          </a:xfrm>
          <a:prstGeom prst="rect">
            <a:avLst/>
          </a:prstGeom>
        </p:spPr>
        <p:txBody>
          <a:bodyPr wrap="square" lIns="128016" tIns="64008" rIns="128016" bIns="64008">
            <a:spAutoFit/>
          </a:bodyPr>
          <a:lstStyle/>
          <a:p>
            <a:pPr defTabSz="4388840"/>
            <a:r>
              <a:rPr lang="en-GB" sz="4500" dirty="0" smtClean="0">
                <a:solidFill>
                  <a:prstClr val="black"/>
                </a:solidFill>
              </a:rPr>
              <a:t>This work is funded by the National Science Foundation, Network for Computational Nanotechnology Cyberplatform, Award EEC-1227110.  Any opinions, findings, conclusions or recommendations expressed in this material are those of the authors and do not necessarily reflect the views of the National Science Foundation.</a:t>
            </a:r>
            <a:endParaRPr lang="en-GB" altLang="en-US" sz="4500" dirty="0">
              <a:solidFill>
                <a:prstClr val="black"/>
              </a:solidFill>
            </a:endParaRPr>
          </a:p>
        </p:txBody>
      </p:sp>
      <p:pic>
        <p:nvPicPr>
          <p:cNvPr id="11" name="Picture 10" descr="SURF logo.gi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807200" y="29546550"/>
            <a:ext cx="11311467" cy="3371850"/>
          </a:xfrm>
          <a:prstGeom prst="rect">
            <a:avLst/>
          </a:prstGeom>
        </p:spPr>
      </p:pic>
    </p:spTree>
    <p:extLst>
      <p:ext uri="{BB962C8B-B14F-4D97-AF65-F5344CB8AC3E}">
        <p14:creationId xmlns:p14="http://schemas.microsoft.com/office/powerpoint/2010/main" val="3453933998"/>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defTabSz="4263487" rtl="0" eaLnBrk="1" latinLnBrk="0" hangingPunct="1">
        <a:spcBef>
          <a:spcPct val="0"/>
        </a:spcBef>
        <a:buNone/>
        <a:defRPr sz="8400" kern="1200">
          <a:solidFill>
            <a:schemeClr val="tx1"/>
          </a:solidFill>
          <a:latin typeface="+mj-lt"/>
          <a:ea typeface="+mj-ea"/>
          <a:cs typeface="+mj-cs"/>
        </a:defRPr>
      </a:lvl1pPr>
    </p:titleStyle>
    <p:bodyStyle>
      <a:lvl1pPr marL="1598808" indent="-1598808" algn="l" defTabSz="4263487" rtl="0" eaLnBrk="1" latinLnBrk="0" hangingPunct="1">
        <a:spcBef>
          <a:spcPct val="20000"/>
        </a:spcBef>
        <a:buFont typeface="Arial" panose="020B0604020202020204" pitchFamily="34" charset="0"/>
        <a:buChar char="•"/>
        <a:defRPr sz="14900" kern="1200">
          <a:solidFill>
            <a:schemeClr val="tx1"/>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63487" rtl="0" eaLnBrk="1" latinLnBrk="0" hangingPunct="1">
        <a:defRPr sz="8400" kern="1200">
          <a:solidFill>
            <a:schemeClr val="tx1"/>
          </a:solidFill>
          <a:latin typeface="+mn-lt"/>
          <a:ea typeface="+mn-ea"/>
          <a:cs typeface="+mn-cs"/>
        </a:defRPr>
      </a:lvl1pPr>
      <a:lvl2pPr marL="2131744" algn="l" defTabSz="4263487" rtl="0" eaLnBrk="1" latinLnBrk="0" hangingPunct="1">
        <a:defRPr sz="8400" kern="1200">
          <a:solidFill>
            <a:schemeClr val="tx1"/>
          </a:solidFill>
          <a:latin typeface="+mn-lt"/>
          <a:ea typeface="+mn-ea"/>
          <a:cs typeface="+mn-cs"/>
        </a:defRPr>
      </a:lvl2pPr>
      <a:lvl3pPr marL="4263487" algn="l" defTabSz="4263487" rtl="0" eaLnBrk="1" latinLnBrk="0" hangingPunct="1">
        <a:defRPr sz="8400" kern="1200">
          <a:solidFill>
            <a:schemeClr val="tx1"/>
          </a:solidFill>
          <a:latin typeface="+mn-lt"/>
          <a:ea typeface="+mn-ea"/>
          <a:cs typeface="+mn-cs"/>
        </a:defRPr>
      </a:lvl3pPr>
      <a:lvl4pPr marL="6395231" algn="l" defTabSz="4263487" rtl="0" eaLnBrk="1" latinLnBrk="0" hangingPunct="1">
        <a:defRPr sz="8400" kern="1200">
          <a:solidFill>
            <a:schemeClr val="tx1"/>
          </a:solidFill>
          <a:latin typeface="+mn-lt"/>
          <a:ea typeface="+mn-ea"/>
          <a:cs typeface="+mn-cs"/>
        </a:defRPr>
      </a:lvl4pPr>
      <a:lvl5pPr marL="8526976" algn="l" defTabSz="4263487" rtl="0" eaLnBrk="1" latinLnBrk="0" hangingPunct="1">
        <a:defRPr sz="8400" kern="1200">
          <a:solidFill>
            <a:schemeClr val="tx1"/>
          </a:solidFill>
          <a:latin typeface="+mn-lt"/>
          <a:ea typeface="+mn-ea"/>
          <a:cs typeface="+mn-cs"/>
        </a:defRPr>
      </a:lvl5pPr>
      <a:lvl6pPr marL="10658719" algn="l" defTabSz="4263487" rtl="0" eaLnBrk="1" latinLnBrk="0" hangingPunct="1">
        <a:defRPr sz="8400" kern="1200">
          <a:solidFill>
            <a:schemeClr val="tx1"/>
          </a:solidFill>
          <a:latin typeface="+mn-lt"/>
          <a:ea typeface="+mn-ea"/>
          <a:cs typeface="+mn-cs"/>
        </a:defRPr>
      </a:lvl6pPr>
      <a:lvl7pPr marL="12790463" algn="l" defTabSz="4263487" rtl="0" eaLnBrk="1" latinLnBrk="0" hangingPunct="1">
        <a:defRPr sz="8400" kern="1200">
          <a:solidFill>
            <a:schemeClr val="tx1"/>
          </a:solidFill>
          <a:latin typeface="+mn-lt"/>
          <a:ea typeface="+mn-ea"/>
          <a:cs typeface="+mn-cs"/>
        </a:defRPr>
      </a:lvl7pPr>
      <a:lvl8pPr marL="14922207" algn="l" defTabSz="4263487" rtl="0" eaLnBrk="1" latinLnBrk="0" hangingPunct="1">
        <a:defRPr sz="8400" kern="1200">
          <a:solidFill>
            <a:schemeClr val="tx1"/>
          </a:solidFill>
          <a:latin typeface="+mn-lt"/>
          <a:ea typeface="+mn-ea"/>
          <a:cs typeface="+mn-cs"/>
        </a:defRPr>
      </a:lvl8pPr>
      <a:lvl9pPr marL="17053950" algn="l" defTabSz="4263487"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emf"/><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Marcador de texto"/>
          <p:cNvSpPr>
            <a:spLocks noGrp="1"/>
          </p:cNvSpPr>
          <p:nvPr>
            <p:ph type="body" sz="quarter" idx="150"/>
          </p:nvPr>
        </p:nvSpPr>
        <p:spPr>
          <a:xfrm>
            <a:off x="10577745" y="3383947"/>
            <a:ext cx="30606831" cy="1280160"/>
          </a:xfrm>
        </p:spPr>
        <p:txBody>
          <a:bodyPr>
            <a:normAutofit fontScale="40000" lnSpcReduction="20000"/>
          </a:bodyPr>
          <a:lstStyle/>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Electric and Electronic Engineering, </a:t>
            </a:r>
            <a:r>
              <a:rPr lang="en-US" dirty="0" smtClean="0">
                <a:solidFill>
                  <a:schemeClr val="tx1"/>
                </a:solidFill>
                <a:latin typeface="Arial" panose="020B0604020202020204" pitchFamily="34" charset="0"/>
                <a:cs typeface="Arial" panose="020B0604020202020204" pitchFamily="34" charset="0"/>
              </a:rPr>
              <a:t>Universidad de Los </a:t>
            </a:r>
            <a:r>
              <a:rPr lang="en-US" dirty="0" smtClean="0">
                <a:solidFill>
                  <a:schemeClr val="tx1"/>
                </a:solidFill>
                <a:latin typeface="Arial" panose="020B0604020202020204" pitchFamily="34" charset="0"/>
                <a:cs typeface="Arial" panose="020B0604020202020204" pitchFamily="34" charset="0"/>
              </a:rPr>
              <a:t>Andes, Bogota DC, Bogota, 111711, Colombia</a:t>
            </a:r>
          </a:p>
          <a:p>
            <a:pPr algn="r"/>
            <a:r>
              <a:rPr lang="en-US" baseline="30000" dirty="0" smtClean="0">
                <a:solidFill>
                  <a:schemeClr val="tx1"/>
                </a:solidFill>
                <a:latin typeface="Arial" panose="020B0604020202020204" pitchFamily="34" charset="0"/>
                <a:cs typeface="Arial" panose="020B0604020202020204" pitchFamily="34" charset="0"/>
              </a:rPr>
              <a:t>†</a:t>
            </a:r>
            <a:r>
              <a:rPr lang="en-US" dirty="0" smtClean="0">
                <a:solidFill>
                  <a:schemeClr val="tx1"/>
                </a:solidFill>
                <a:latin typeface="Arial" panose="020B0604020202020204" pitchFamily="34" charset="0"/>
                <a:cs typeface="Arial" panose="020B0604020202020204" pitchFamily="34" charset="0"/>
              </a:rPr>
              <a:t>Department of Mechanical Engineering, Purdue University, West Lafayette, Indiana, IN 47907, USA</a:t>
            </a:r>
            <a:endParaRPr lang="en-US" dirty="0">
              <a:solidFill>
                <a:schemeClr val="tx1"/>
              </a:solidFill>
              <a:latin typeface="Arial" panose="020B0604020202020204" pitchFamily="34" charset="0"/>
              <a:cs typeface="Arial" panose="020B0604020202020204" pitchFamily="34" charset="0"/>
            </a:endParaRPr>
          </a:p>
        </p:txBody>
      </p:sp>
      <p:sp>
        <p:nvSpPr>
          <p:cNvPr id="17" name="16 Marcador de texto"/>
          <p:cNvSpPr>
            <a:spLocks noGrp="1"/>
          </p:cNvSpPr>
          <p:nvPr>
            <p:ph type="body" sz="quarter" idx="151"/>
          </p:nvPr>
        </p:nvSpPr>
        <p:spPr>
          <a:xfrm>
            <a:off x="20772919" y="2103787"/>
            <a:ext cx="22679368" cy="1280160"/>
          </a:xfrm>
        </p:spPr>
        <p:txBody>
          <a:bodyPr>
            <a:normAutofit/>
          </a:bodyPr>
          <a:lstStyle/>
          <a:p>
            <a:pPr algn="r"/>
            <a:r>
              <a:rPr lang="en-US" sz="4800" dirty="0" smtClean="0">
                <a:solidFill>
                  <a:schemeClr val="tx1"/>
                </a:solidFill>
                <a:latin typeface="Arial" panose="020B0604020202020204" pitchFamily="34" charset="0"/>
                <a:cs typeface="Arial" panose="020B0604020202020204" pitchFamily="34" charset="0"/>
              </a:rPr>
              <a:t>Juan Sebastian Martinez</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Piyush</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Pandita</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smtClean="0">
                <a:solidFill>
                  <a:schemeClr val="tx1"/>
                </a:solidFill>
                <a:latin typeface="Arial" panose="020B0604020202020204" pitchFamily="34" charset="0"/>
                <a:cs typeface="Arial" panose="020B0604020202020204" pitchFamily="34" charset="0"/>
              </a:rPr>
              <a:t>,</a:t>
            </a:r>
            <a:r>
              <a:rPr lang="en-US" sz="4800" dirty="0" err="1" smtClean="0">
                <a:solidFill>
                  <a:schemeClr val="tx1"/>
                </a:solidFill>
                <a:latin typeface="Arial" panose="020B0604020202020204" pitchFamily="34" charset="0"/>
                <a:cs typeface="Arial" panose="020B0604020202020204" pitchFamily="34" charset="0"/>
              </a:rPr>
              <a:t>Rohit</a:t>
            </a:r>
            <a:r>
              <a:rPr lang="en-US" sz="4800" dirty="0" smtClean="0">
                <a:solidFill>
                  <a:schemeClr val="tx1"/>
                </a:solidFill>
                <a:latin typeface="Arial" panose="020B0604020202020204" pitchFamily="34" charset="0"/>
                <a:cs typeface="Arial" panose="020B0604020202020204" pitchFamily="34" charset="0"/>
              </a:rPr>
              <a:t> </a:t>
            </a:r>
            <a:r>
              <a:rPr lang="en-US" sz="4800" dirty="0" err="1">
                <a:solidFill>
                  <a:schemeClr val="tx1"/>
                </a:solidFill>
                <a:latin typeface="Arial" panose="020B0604020202020204" pitchFamily="34" charset="0"/>
                <a:cs typeface="Arial" panose="020B0604020202020204" pitchFamily="34" charset="0"/>
              </a:rPr>
              <a:t>Tripathy</a:t>
            </a:r>
            <a:r>
              <a:rPr lang="en-US" sz="4800" baseline="30000" dirty="0" smtClean="0">
                <a:solidFill>
                  <a:schemeClr val="tx1"/>
                </a:solidFill>
                <a:latin typeface="Arial" panose="020B0604020202020204" pitchFamily="34" charset="0"/>
                <a:cs typeface="Arial" panose="020B0604020202020204" pitchFamily="34" charset="0"/>
              </a:rPr>
              <a:t>†</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Ilias</a:t>
            </a:r>
            <a:r>
              <a:rPr lang="en-US" sz="4800" dirty="0" smtClean="0">
                <a:solidFill>
                  <a:schemeClr val="tx1"/>
                </a:solidFill>
                <a:latin typeface="Arial" panose="020B0604020202020204" pitchFamily="34" charset="0"/>
                <a:cs typeface="Arial" panose="020B0604020202020204" pitchFamily="34" charset="0"/>
              </a:rPr>
              <a:t> </a:t>
            </a:r>
            <a:r>
              <a:rPr lang="en-US" sz="4800" dirty="0" err="1" smtClean="0">
                <a:solidFill>
                  <a:schemeClr val="tx1"/>
                </a:solidFill>
                <a:latin typeface="Arial" panose="020B0604020202020204" pitchFamily="34" charset="0"/>
                <a:cs typeface="Arial" panose="020B0604020202020204" pitchFamily="34" charset="0"/>
              </a:rPr>
              <a:t>Bilionis</a:t>
            </a:r>
            <a:r>
              <a:rPr lang="en-US" sz="4800" baseline="30000" dirty="0" smtClean="0">
                <a:solidFill>
                  <a:schemeClr val="tx1"/>
                </a:solidFill>
                <a:latin typeface="Arial" panose="020B0604020202020204" pitchFamily="34" charset="0"/>
                <a:cs typeface="Arial" panose="020B0604020202020204" pitchFamily="34" charset="0"/>
              </a:rPr>
              <a:t>†</a:t>
            </a:r>
            <a:endParaRPr lang="en-US" sz="4800" dirty="0">
              <a:solidFill>
                <a:schemeClr val="tx1"/>
              </a:solidFill>
              <a:latin typeface="Arial" panose="020B0604020202020204" pitchFamily="34" charset="0"/>
              <a:cs typeface="Arial" panose="020B0604020202020204" pitchFamily="34" charset="0"/>
            </a:endParaRPr>
          </a:p>
        </p:txBody>
      </p:sp>
      <p:sp>
        <p:nvSpPr>
          <p:cNvPr id="18" name="17 Marcador de texto"/>
          <p:cNvSpPr>
            <a:spLocks noGrp="1"/>
          </p:cNvSpPr>
          <p:nvPr>
            <p:ph type="body" sz="quarter" idx="153"/>
          </p:nvPr>
        </p:nvSpPr>
        <p:spPr>
          <a:xfrm>
            <a:off x="8403770" y="319509"/>
            <a:ext cx="35048517" cy="1637973"/>
          </a:xfrm>
        </p:spPr>
        <p:txBody>
          <a:bodyPr>
            <a:noAutofit/>
          </a:bodyPr>
          <a:lstStyle/>
          <a:p>
            <a:pPr algn="l"/>
            <a:r>
              <a:rPr lang="en-US" sz="6100" dirty="0" smtClean="0">
                <a:solidFill>
                  <a:schemeClr val="tx1"/>
                </a:solidFill>
                <a:latin typeface="Arial" panose="020B0604020202020204" pitchFamily="34" charset="0"/>
                <a:cs typeface="Arial" panose="020B0604020202020204" pitchFamily="34" charset="0"/>
              </a:rPr>
              <a:t>Gaussian Process Regressions for Objective Surrogates in Stochastic Multi-objective Optimization</a:t>
            </a:r>
            <a:endParaRPr lang="en-US" sz="6100" dirty="0">
              <a:solidFill>
                <a:schemeClr val="tx1"/>
              </a:solidFill>
              <a:latin typeface="Arial" panose="020B0604020202020204" pitchFamily="34" charset="0"/>
              <a:cs typeface="Arial" panose="020B0604020202020204" pitchFamily="34" charset="0"/>
            </a:endParaRPr>
          </a:p>
        </p:txBody>
      </p:sp>
      <p:sp>
        <p:nvSpPr>
          <p:cNvPr id="28" name="5 Marcador de texto"/>
          <p:cNvSpPr txBox="1">
            <a:spLocks/>
          </p:cNvSpPr>
          <p:nvPr/>
        </p:nvSpPr>
        <p:spPr>
          <a:xfrm>
            <a:off x="1193739" y="4325926"/>
            <a:ext cx="42258548" cy="3477853"/>
          </a:xfrm>
          <a:prstGeom prst="rect">
            <a:avLst/>
          </a:prstGeom>
        </p:spPr>
        <p:txBody>
          <a:bodyPr vert="horz" wrap="square" lIns="228589" tIns="228589" rIns="228589" bIns="228589" rtlCol="0">
            <a:spAutoFit/>
          </a:bodyPr>
          <a:lstStyle>
            <a:lvl1pPr marL="0" indent="0" algn="l" defTabSz="4263487" rtl="0" eaLnBrk="1" latinLnBrk="0" hangingPunct="1">
              <a:spcBef>
                <a:spcPct val="20000"/>
              </a:spcBef>
              <a:buFont typeface="Arial" panose="020B0604020202020204" pitchFamily="34" charset="0"/>
              <a:buNone/>
              <a:defRPr sz="2500" kern="1200">
                <a:solidFill>
                  <a:schemeClr val="tx1"/>
                </a:solidFill>
                <a:latin typeface="Trebuchet MS" pitchFamily="34" charset="0"/>
                <a:ea typeface="+mn-ea"/>
                <a:cs typeface="+mn-cs"/>
              </a:defRPr>
            </a:lvl1pPr>
            <a:lvl2pPr marL="1485825"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263487" rtl="0" eaLnBrk="1" latinLnBrk="0" hangingPunct="1">
              <a:spcBef>
                <a:spcPct val="20000"/>
              </a:spcBef>
              <a:buFont typeface="Arial" panose="020B0604020202020204" pitchFamily="34" charset="0"/>
              <a:buChar char="»"/>
              <a:defRPr sz="2500" kern="1200">
                <a:solidFill>
                  <a:schemeClr val="tx1"/>
                </a:solidFill>
                <a:latin typeface="Trebuchet MS" pitchFamily="34" charset="0"/>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2800" b="1" dirty="0">
                <a:latin typeface="Arial" panose="020B0604020202020204" pitchFamily="34" charset="0"/>
                <a:cs typeface="Arial" panose="020B0604020202020204" pitchFamily="34" charset="0"/>
              </a:rPr>
              <a:t>Abstract: </a:t>
            </a:r>
            <a:r>
              <a:rPr lang="en-US" sz="2800" dirty="0">
                <a:latin typeface="Arial" panose="020B0604020202020204" pitchFamily="34" charset="0"/>
                <a:cs typeface="Arial" panose="020B0604020202020204" pitchFamily="34" charset="0"/>
              </a:rPr>
              <a:t>Global optimization of expensive, multi-modal and noisy multi-objective functions is a common problem that comes up frequently in various areas of computational and experimental research. Along with being expensive to evaluate and noisy, we are also particularly interested in cases where the objective function under consideration is a black box and does not provide gradient information of the quantity of interest (</a:t>
            </a:r>
            <a:r>
              <a:rPr lang="en-US" sz="2800" dirty="0" err="1">
                <a:latin typeface="Arial" panose="020B0604020202020204" pitchFamily="34" charset="0"/>
                <a:cs typeface="Arial" panose="020B0604020202020204" pitchFamily="34" charset="0"/>
              </a:rPr>
              <a:t>QoI</a:t>
            </a:r>
            <a:r>
              <a:rPr lang="en-US" sz="2800" dirty="0">
                <a:latin typeface="Arial" panose="020B0604020202020204" pitchFamily="34" charset="0"/>
                <a:cs typeface="Arial" panose="020B0604020202020204" pitchFamily="34" charset="0"/>
              </a:rPr>
              <a:t>) with reference to the inputs. Because of the high cost of every single evaluation of such objective functions, we can only obtain a limited number of evaluations. This necessarily induces epistemic uncertainty (lack of knowledge due to limited data) on our problem. The Bayesian approach provides a natural framework to tackle this problem, building Gaussian process surrogates that model the objective functions and allow a sequential optimization process. The method applies the expected improvement (EI) information acquisition function in each iteration to perform an efficient global optimization (EGO) and discover the Pareto front of the problem, which contains the set of optimal solutions of the objectives. We implemented this method in a </a:t>
            </a:r>
            <a:r>
              <a:rPr lang="en-US" sz="2800" dirty="0" err="1">
                <a:latin typeface="Arial" panose="020B0604020202020204" pitchFamily="34" charset="0"/>
                <a:cs typeface="Arial" panose="020B0604020202020204" pitchFamily="34" charset="0"/>
              </a:rPr>
              <a:t>NanoHUB</a:t>
            </a:r>
            <a:r>
              <a:rPr lang="en-US" sz="2800" dirty="0">
                <a:latin typeface="Arial" panose="020B0604020202020204" pitchFamily="34" charset="0"/>
                <a:cs typeface="Arial" panose="020B0604020202020204" pitchFamily="34" charset="0"/>
              </a:rPr>
              <a:t> tool and tested it with synthetic examples and real observations of an expensive experiment, where it proved to be efficient in finding the corresponding set of optimal solutions for each problem. This methodology demonstrates how the efficiency of the Bayesian approach for handling epistemic uncertainty in multi-objective optimization problems, dealing with limited observations and avoiding a high amount of evaluations of time-consuming codes or expensive experiments.</a:t>
            </a:r>
          </a:p>
        </p:txBody>
      </p:sp>
      <p:sp>
        <p:nvSpPr>
          <p:cNvPr id="43" name="TextBox 42"/>
          <p:cNvSpPr txBox="1"/>
          <p:nvPr/>
        </p:nvSpPr>
        <p:spPr>
          <a:xfrm>
            <a:off x="3676416" y="7651861"/>
            <a:ext cx="3865802" cy="830997"/>
          </a:xfrm>
          <a:prstGeom prst="rect">
            <a:avLst/>
          </a:prstGeom>
          <a:noFill/>
        </p:spPr>
        <p:txBody>
          <a:bodyPr wrap="none" rtlCol="0">
            <a:spAutoFit/>
          </a:bodyPr>
          <a:lstStyle/>
          <a:p>
            <a:r>
              <a:rPr lang="en-US" sz="4800" b="1" dirty="0" smtClean="0">
                <a:solidFill>
                  <a:schemeClr val="accent5">
                    <a:lumMod val="50000"/>
                  </a:schemeClr>
                </a:solidFill>
              </a:rPr>
              <a:t>The Problem</a:t>
            </a:r>
            <a:r>
              <a:rPr lang="is-IS" sz="4800" b="1" dirty="0" smtClean="0">
                <a:solidFill>
                  <a:schemeClr val="accent5">
                    <a:lumMod val="50000"/>
                  </a:schemeClr>
                </a:solidFill>
              </a:rPr>
              <a:t>…</a:t>
            </a:r>
            <a:endParaRPr lang="en-US" sz="4800" b="1" dirty="0">
              <a:solidFill>
                <a:schemeClr val="accent5">
                  <a:lumMod val="50000"/>
                </a:schemeClr>
              </a:solidFill>
            </a:endParaRPr>
          </a:p>
        </p:txBody>
      </p:sp>
      <p:sp>
        <p:nvSpPr>
          <p:cNvPr id="45" name="TextBox 44"/>
          <p:cNvSpPr txBox="1"/>
          <p:nvPr/>
        </p:nvSpPr>
        <p:spPr>
          <a:xfrm>
            <a:off x="1193739" y="8511589"/>
            <a:ext cx="9384005" cy="7478970"/>
          </a:xfrm>
          <a:prstGeom prst="rect">
            <a:avLst/>
          </a:prstGeom>
          <a:noFill/>
        </p:spPr>
        <p:txBody>
          <a:bodyPr wrap="square" rtlCol="0">
            <a:spAutoFit/>
          </a:bodyPr>
          <a:lstStyle/>
          <a:p>
            <a:pPr algn="just"/>
            <a:r>
              <a:rPr lang="en-US" sz="4000" dirty="0" smtClean="0"/>
              <a:t>Optimization is a widely studied and applied area in science </a:t>
            </a:r>
            <a:r>
              <a:rPr lang="en-US" sz="4000" dirty="0"/>
              <a:t>and </a:t>
            </a:r>
            <a:r>
              <a:rPr lang="en-US" sz="4000" dirty="0" smtClean="0"/>
              <a:t>engineering. Unfortunately, real life optimization problems in science and engineering share similar issues:</a:t>
            </a:r>
            <a:endParaRPr lang="en-US" sz="4000" dirty="0"/>
          </a:p>
          <a:p>
            <a:pPr marL="571500" indent="-571500" algn="just">
              <a:buFont typeface="Arial" charset="0"/>
              <a:buChar char="•"/>
            </a:pPr>
            <a:r>
              <a:rPr lang="en-US" sz="4000" dirty="0" smtClean="0"/>
              <a:t>Multiple objectives</a:t>
            </a:r>
          </a:p>
          <a:p>
            <a:pPr marL="571500" indent="-571500" algn="just">
              <a:buFont typeface="Arial" charset="0"/>
              <a:buChar char="•"/>
            </a:pPr>
            <a:r>
              <a:rPr lang="en-US" sz="4000" dirty="0" smtClean="0"/>
              <a:t>Limited observations</a:t>
            </a:r>
          </a:p>
          <a:p>
            <a:pPr marL="571500" indent="-571500" algn="just">
              <a:buFont typeface="Arial" charset="0"/>
              <a:buChar char="•"/>
            </a:pPr>
            <a:r>
              <a:rPr lang="en-US" sz="4000" dirty="0" smtClean="0"/>
              <a:t>Expensive experiments or evaluations of computer code</a:t>
            </a:r>
          </a:p>
          <a:p>
            <a:pPr marL="571500" indent="-571500" algn="just">
              <a:buFont typeface="Arial" charset="0"/>
              <a:buChar char="•"/>
            </a:pPr>
            <a:r>
              <a:rPr lang="en-US" sz="4000" dirty="0" smtClean="0"/>
              <a:t>Black box systems</a:t>
            </a:r>
          </a:p>
          <a:p>
            <a:pPr marL="571500" indent="-571500" algn="just">
              <a:buFont typeface="Arial" charset="0"/>
              <a:buChar char="•"/>
            </a:pPr>
            <a:r>
              <a:rPr lang="en-US" sz="4000" dirty="0" smtClean="0"/>
              <a:t>Noise in observations</a:t>
            </a:r>
          </a:p>
          <a:p>
            <a:pPr marL="571500" indent="-571500" algn="just">
              <a:buFont typeface="Arial" charset="0"/>
              <a:buChar char="•"/>
            </a:pPr>
            <a:r>
              <a:rPr lang="en-US" sz="4000" dirty="0" smtClean="0"/>
              <a:t>Epistemic uncertainty</a:t>
            </a:r>
            <a:endParaRPr lang="en-US" sz="4000" dirty="0"/>
          </a:p>
        </p:txBody>
      </p:sp>
      <p:grpSp>
        <p:nvGrpSpPr>
          <p:cNvPr id="22" name="Group 21"/>
          <p:cNvGrpSpPr/>
          <p:nvPr/>
        </p:nvGrpSpPr>
        <p:grpSpPr>
          <a:xfrm>
            <a:off x="677102" y="16036954"/>
            <a:ext cx="10516492" cy="2479894"/>
            <a:chOff x="551853" y="18558835"/>
            <a:chExt cx="10516492" cy="2479894"/>
          </a:xfrm>
        </p:grpSpPr>
        <p:sp>
          <p:nvSpPr>
            <p:cNvPr id="46" name="Cube 45"/>
            <p:cNvSpPr/>
            <p:nvPr/>
          </p:nvSpPr>
          <p:spPr>
            <a:xfrm>
              <a:off x="4231587" y="18558835"/>
              <a:ext cx="2841171" cy="2479894"/>
            </a:xfrm>
            <a:prstGeom prst="cube">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53" name="Straight Arrow Connector 52"/>
            <p:cNvCxnSpPr/>
            <p:nvPr/>
          </p:nvCxnSpPr>
          <p:spPr>
            <a:xfrm>
              <a:off x="2062546" y="19529624"/>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2062546" y="20107326"/>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a:off x="2062546" y="20748824"/>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a:off x="6720986" y="19469373"/>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p:nvPr/>
          </p:nvCxnSpPr>
          <p:spPr>
            <a:xfrm>
              <a:off x="6720986" y="20047075"/>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a:off x="6720986" y="20688573"/>
              <a:ext cx="2169041" cy="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551853" y="19739362"/>
                  <a:ext cx="100741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latin typeface="Cambria Math" charset="0"/>
                              </a:rPr>
                            </m:ctrlPr>
                          </m:accPr>
                          <m:e>
                            <m:r>
                              <a:rPr lang="es-ES" sz="4000" b="0" i="1" smtClean="0">
                                <a:latin typeface="Cambria Math" charset="0"/>
                              </a:rPr>
                              <m:t>𝑥</m:t>
                            </m:r>
                          </m:e>
                        </m:acc>
                      </m:oMath>
                    </m:oMathPara>
                  </a14:m>
                  <a:endParaRPr lang="en-US" sz="4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551853" y="19739362"/>
                  <a:ext cx="1007417"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9424856" y="19646901"/>
                  <a:ext cx="1643489" cy="800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s-ES" sz="4000" b="0" i="1" smtClean="0">
                                <a:latin typeface="Cambria Math" charset="0"/>
                              </a:rPr>
                            </m:ctrlPr>
                          </m:accPr>
                          <m:e>
                            <m:r>
                              <a:rPr lang="es-ES" sz="4000" b="0" i="1" smtClean="0">
                                <a:latin typeface="Cambria Math" charset="0"/>
                              </a:rPr>
                              <m:t>𝑓</m:t>
                            </m:r>
                          </m:e>
                        </m:acc>
                        <m:r>
                          <a:rPr lang="es-ES" sz="4000" b="0" i="1" smtClean="0">
                            <a:latin typeface="Cambria Math" charset="0"/>
                          </a:rPr>
                          <m:t>(</m:t>
                        </m:r>
                        <m:acc>
                          <m:accPr>
                            <m:chr m:val="⃗"/>
                            <m:ctrlPr>
                              <a:rPr lang="en-US" sz="4000" i="1" smtClean="0">
                                <a:latin typeface="Cambria Math" charset="0"/>
                              </a:rPr>
                            </m:ctrlPr>
                          </m:accPr>
                          <m:e>
                            <m:r>
                              <a:rPr lang="es-ES" sz="4000" b="0" i="1" smtClean="0">
                                <a:latin typeface="Cambria Math" charset="0"/>
                              </a:rPr>
                              <m:t>𝑥</m:t>
                            </m:r>
                          </m:e>
                        </m:acc>
                        <m:r>
                          <a:rPr lang="es-ES" sz="4000" b="0" i="1" smtClean="0">
                            <a:latin typeface="Cambria Math" charset="0"/>
                          </a:rPr>
                          <m:t>)</m:t>
                        </m:r>
                      </m:oMath>
                    </m:oMathPara>
                  </a14:m>
                  <a:endParaRPr lang="en-US" sz="40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9424856" y="19646901"/>
                  <a:ext cx="1643489" cy="800347"/>
                </a:xfrm>
                <a:prstGeom prst="rect">
                  <a:avLst/>
                </a:prstGeom>
                <a:blipFill rotWithShape="0">
                  <a:blip r:embed="rId4"/>
                  <a:stretch>
                    <a:fillRect/>
                  </a:stretch>
                </a:blipFill>
              </p:spPr>
              <p:txBody>
                <a:bodyPr/>
                <a:lstStyle/>
                <a:p>
                  <a:r>
                    <a:rPr lang="en-US">
                      <a:noFill/>
                    </a:rPr>
                    <a:t> </a:t>
                  </a:r>
                </a:p>
              </p:txBody>
            </p:sp>
          </mc:Fallback>
        </mc:AlternateContent>
        <p:sp>
          <p:nvSpPr>
            <p:cNvPr id="63" name="Left Brace 62"/>
            <p:cNvSpPr/>
            <p:nvPr/>
          </p:nvSpPr>
          <p:spPr>
            <a:xfrm>
              <a:off x="1370707" y="19512534"/>
              <a:ext cx="545877" cy="1279451"/>
            </a:xfrm>
            <a:prstGeom prst="leftBrace">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Left Brace 107"/>
            <p:cNvSpPr/>
            <p:nvPr/>
          </p:nvSpPr>
          <p:spPr>
            <a:xfrm rot="10800000">
              <a:off x="9016280" y="19425701"/>
              <a:ext cx="545877" cy="1279451"/>
            </a:xfrm>
            <a:prstGeom prst="leftBrace">
              <a:avLst>
                <a:gd name="adj1" fmla="val 8333"/>
                <a:gd name="adj2" fmla="val 46676"/>
              </a:avLst>
            </a:prstGeom>
            <a:ln w="3492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109" name="TextBox 108"/>
          <p:cNvSpPr txBox="1"/>
          <p:nvPr/>
        </p:nvSpPr>
        <p:spPr>
          <a:xfrm>
            <a:off x="1224451" y="19113481"/>
            <a:ext cx="9384005" cy="2554545"/>
          </a:xfrm>
          <a:prstGeom prst="rect">
            <a:avLst/>
          </a:prstGeom>
          <a:noFill/>
        </p:spPr>
        <p:txBody>
          <a:bodyPr wrap="square" rtlCol="0">
            <a:spAutoFit/>
          </a:bodyPr>
          <a:lstStyle/>
          <a:p>
            <a:pPr algn="just"/>
            <a:r>
              <a:rPr lang="en-US" sz="4000" dirty="0" smtClean="0"/>
              <a:t>Different approaches have been taken through evolutionary algorithms:</a:t>
            </a:r>
          </a:p>
          <a:p>
            <a:pPr marL="571500" indent="-571500" algn="just">
              <a:buFont typeface="Arial" charset="0"/>
              <a:buChar char="•"/>
            </a:pPr>
            <a:r>
              <a:rPr lang="en-US" sz="4000" dirty="0" smtClean="0"/>
              <a:t>Large amount of observations required</a:t>
            </a:r>
          </a:p>
          <a:p>
            <a:pPr marL="571500" indent="-571500" algn="just">
              <a:buFont typeface="Arial" charset="0"/>
              <a:buChar char="•"/>
            </a:pPr>
            <a:r>
              <a:rPr lang="en-US" sz="4000" dirty="0" smtClean="0"/>
              <a:t>Uncertainty is not considered</a:t>
            </a:r>
          </a:p>
        </p:txBody>
      </p:sp>
      <p:sp>
        <p:nvSpPr>
          <p:cNvPr id="111" name="TextBox 110"/>
          <p:cNvSpPr txBox="1"/>
          <p:nvPr/>
        </p:nvSpPr>
        <p:spPr>
          <a:xfrm>
            <a:off x="20558286" y="7652069"/>
            <a:ext cx="3999300" cy="830997"/>
          </a:xfrm>
          <a:prstGeom prst="rect">
            <a:avLst/>
          </a:prstGeom>
          <a:noFill/>
        </p:spPr>
        <p:txBody>
          <a:bodyPr wrap="none" rtlCol="0">
            <a:spAutoFit/>
          </a:bodyPr>
          <a:lstStyle/>
          <a:p>
            <a:r>
              <a:rPr lang="en-US" sz="4800" b="1" dirty="0" smtClean="0">
                <a:solidFill>
                  <a:schemeClr val="accent5">
                    <a:lumMod val="50000"/>
                  </a:schemeClr>
                </a:solidFill>
              </a:rPr>
              <a:t>The Methods</a:t>
            </a:r>
            <a:r>
              <a:rPr lang="is-IS" sz="4800" b="1" dirty="0" smtClean="0">
                <a:solidFill>
                  <a:schemeClr val="accent5">
                    <a:lumMod val="50000"/>
                  </a:schemeClr>
                </a:solidFill>
              </a:rPr>
              <a:t>…</a:t>
            </a:r>
            <a:endParaRPr lang="en-US" sz="4800" b="1" dirty="0">
              <a:solidFill>
                <a:schemeClr val="accent5">
                  <a:lumMod val="50000"/>
                </a:schemeClr>
              </a:solidFill>
            </a:endParaRPr>
          </a:p>
        </p:txBody>
      </p:sp>
      <p:pic>
        <p:nvPicPr>
          <p:cNvPr id="4097" name="Picture 40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23117" y="18762760"/>
            <a:ext cx="5782952" cy="3918503"/>
          </a:xfrm>
          <a:prstGeom prst="rect">
            <a:avLst/>
          </a:prstGeom>
        </p:spPr>
      </p:pic>
      <p:pic>
        <p:nvPicPr>
          <p:cNvPr id="4099" name="Picture 409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99929" y="19404938"/>
            <a:ext cx="5091027" cy="3461360"/>
          </a:xfrm>
          <a:prstGeom prst="rect">
            <a:avLst/>
          </a:prstGeom>
        </p:spPr>
      </p:pic>
      <p:grpSp>
        <p:nvGrpSpPr>
          <p:cNvPr id="8" name="Group 7"/>
          <p:cNvGrpSpPr/>
          <p:nvPr/>
        </p:nvGrpSpPr>
        <p:grpSpPr>
          <a:xfrm>
            <a:off x="12643511" y="8802729"/>
            <a:ext cx="19359003" cy="4074178"/>
            <a:chOff x="12517997" y="9328050"/>
            <a:chExt cx="18656663" cy="5735796"/>
          </a:xfrm>
        </p:grpSpPr>
        <p:sp>
          <p:nvSpPr>
            <p:cNvPr id="4107" name="Rounded Rectangle 4106"/>
            <p:cNvSpPr/>
            <p:nvPr/>
          </p:nvSpPr>
          <p:spPr>
            <a:xfrm>
              <a:off x="17240682" y="9328051"/>
              <a:ext cx="3532237" cy="1749837"/>
            </a:xfrm>
            <a:prstGeom prst="roundRect">
              <a:avLst/>
            </a:prstGeom>
            <a:solidFill>
              <a:schemeClr val="accent5">
                <a:lumMod val="40000"/>
                <a:lumOff val="60000"/>
              </a:schemeClr>
            </a:solid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Train GP surrogates</a:t>
              </a:r>
              <a:endParaRPr lang="en-US" sz="3200" dirty="0">
                <a:solidFill>
                  <a:schemeClr val="tx1"/>
                </a:solidFill>
                <a:latin typeface="Arial" charset="0"/>
                <a:ea typeface="Arial" charset="0"/>
                <a:cs typeface="Arial" charset="0"/>
              </a:endParaRPr>
            </a:p>
          </p:txBody>
        </p:sp>
        <p:sp>
          <p:nvSpPr>
            <p:cNvPr id="116" name="Rounded Rectangle 115"/>
            <p:cNvSpPr/>
            <p:nvPr/>
          </p:nvSpPr>
          <p:spPr>
            <a:xfrm>
              <a:off x="22183033" y="9328051"/>
              <a:ext cx="3532237" cy="1749837"/>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Project observations</a:t>
              </a:r>
              <a:endParaRPr lang="en-US" sz="3200" dirty="0">
                <a:solidFill>
                  <a:schemeClr val="tx1"/>
                </a:solidFill>
                <a:latin typeface="Arial" charset="0"/>
                <a:ea typeface="Arial" charset="0"/>
                <a:cs typeface="Arial" charset="0"/>
              </a:endParaRPr>
            </a:p>
          </p:txBody>
        </p:sp>
        <p:sp>
          <p:nvSpPr>
            <p:cNvPr id="118" name="Rounded Rectangle 117"/>
            <p:cNvSpPr/>
            <p:nvPr/>
          </p:nvSpPr>
          <p:spPr>
            <a:xfrm>
              <a:off x="12517997" y="9328052"/>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Initial observations</a:t>
              </a:r>
              <a:endParaRPr lang="en-US" sz="3200" dirty="0">
                <a:solidFill>
                  <a:schemeClr val="tx1"/>
                </a:solidFill>
                <a:latin typeface="Arial" charset="0"/>
                <a:ea typeface="Arial" charset="0"/>
                <a:cs typeface="Arial" charset="0"/>
              </a:endParaRPr>
            </a:p>
          </p:txBody>
        </p:sp>
        <p:sp>
          <p:nvSpPr>
            <p:cNvPr id="119" name="Rounded Rectangle 118"/>
            <p:cNvSpPr/>
            <p:nvPr/>
          </p:nvSpPr>
          <p:spPr>
            <a:xfrm>
              <a:off x="27125384" y="9328050"/>
              <a:ext cx="4049276" cy="1749838"/>
            </a:xfrm>
            <a:prstGeom prst="roundRect">
              <a:avLst/>
            </a:prstGeom>
            <a:solidFill>
              <a:schemeClr val="bg2">
                <a:lumMod val="75000"/>
              </a:schemeClr>
            </a:solid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Compute expected improvement</a:t>
              </a:r>
              <a:endParaRPr lang="en-US" sz="3200" dirty="0">
                <a:solidFill>
                  <a:schemeClr val="tx1"/>
                </a:solidFill>
                <a:latin typeface="Arial" charset="0"/>
                <a:ea typeface="Arial" charset="0"/>
                <a:cs typeface="Arial" charset="0"/>
              </a:endParaRPr>
            </a:p>
          </p:txBody>
        </p:sp>
        <p:sp>
          <p:nvSpPr>
            <p:cNvPr id="120" name="Rounded Rectangle 119"/>
            <p:cNvSpPr/>
            <p:nvPr/>
          </p:nvSpPr>
          <p:spPr>
            <a:xfrm>
              <a:off x="27383903" y="12404045"/>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latin typeface="Arial" charset="0"/>
                  <a:ea typeface="Arial" charset="0"/>
                  <a:cs typeface="Arial" charset="0"/>
                </a:rPr>
                <a:t>Propose a design</a:t>
              </a:r>
              <a:endParaRPr lang="en-US" sz="3200" dirty="0">
                <a:solidFill>
                  <a:schemeClr val="tx1"/>
                </a:solidFill>
                <a:latin typeface="Arial" charset="0"/>
                <a:ea typeface="Arial" charset="0"/>
                <a:cs typeface="Arial" charset="0"/>
              </a:endParaRPr>
            </a:p>
          </p:txBody>
        </p:sp>
        <p:sp>
          <p:nvSpPr>
            <p:cNvPr id="121" name="Rounded Rectangle 120"/>
            <p:cNvSpPr/>
            <p:nvPr/>
          </p:nvSpPr>
          <p:spPr>
            <a:xfrm>
              <a:off x="22183033" y="12404045"/>
              <a:ext cx="3532237" cy="1749836"/>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charset="0"/>
                  <a:ea typeface="Arial" charset="0"/>
                  <a:cs typeface="Arial" charset="0"/>
                </a:rPr>
                <a:t>Add new observation</a:t>
              </a:r>
              <a:endParaRPr lang="en-US" sz="3200" dirty="0">
                <a:solidFill>
                  <a:schemeClr val="tx1"/>
                </a:solidFill>
                <a:latin typeface="Arial" charset="0"/>
                <a:ea typeface="Arial" charset="0"/>
                <a:cs typeface="Arial" charset="0"/>
              </a:endParaRPr>
            </a:p>
          </p:txBody>
        </p:sp>
        <p:cxnSp>
          <p:nvCxnSpPr>
            <p:cNvPr id="4109" name="Elbow Connector 4108"/>
            <p:cNvCxnSpPr>
              <a:stCxn id="121" idx="1"/>
              <a:endCxn id="4107" idx="2"/>
            </p:cNvCxnSpPr>
            <p:nvPr/>
          </p:nvCxnSpPr>
          <p:spPr>
            <a:xfrm rot="10800000">
              <a:off x="19006801" y="11077889"/>
              <a:ext cx="3176232" cy="2201075"/>
            </a:xfrm>
            <a:prstGeom prst="bentConnector2">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1" name="Straight Arrow Connector 4110"/>
            <p:cNvCxnSpPr>
              <a:stCxn id="118" idx="3"/>
              <a:endCxn id="4107" idx="1"/>
            </p:cNvCxnSpPr>
            <p:nvPr/>
          </p:nvCxnSpPr>
          <p:spPr>
            <a:xfrm>
              <a:off x="16050234" y="10202970"/>
              <a:ext cx="1190448"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4107" idx="3"/>
              <a:endCxn id="116" idx="1"/>
            </p:cNvCxnSpPr>
            <p:nvPr/>
          </p:nvCxnSpPr>
          <p:spPr>
            <a:xfrm>
              <a:off x="20772919" y="10202970"/>
              <a:ext cx="1410114"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6" idx="3"/>
              <a:endCxn id="119" idx="1"/>
            </p:cNvCxnSpPr>
            <p:nvPr/>
          </p:nvCxnSpPr>
          <p:spPr>
            <a:xfrm flipV="1">
              <a:off x="25715270" y="10202969"/>
              <a:ext cx="1410114" cy="1"/>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9" idx="2"/>
              <a:endCxn id="120" idx="0"/>
            </p:cNvCxnSpPr>
            <p:nvPr/>
          </p:nvCxnSpPr>
          <p:spPr>
            <a:xfrm>
              <a:off x="29150022" y="11077888"/>
              <a:ext cx="0" cy="1326157"/>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25715270" y="13278963"/>
              <a:ext cx="1668633" cy="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21" name="TextBox 4120"/>
            <p:cNvSpPr txBox="1"/>
            <p:nvPr/>
          </p:nvSpPr>
          <p:spPr>
            <a:xfrm>
              <a:off x="19861827" y="14479071"/>
              <a:ext cx="6996224" cy="584775"/>
            </a:xfrm>
            <a:prstGeom prst="rect">
              <a:avLst/>
            </a:prstGeom>
            <a:noFill/>
          </p:spPr>
          <p:txBody>
            <a:bodyPr wrap="square" rtlCol="0">
              <a:spAutoFit/>
            </a:bodyPr>
            <a:lstStyle/>
            <a:p>
              <a:r>
                <a:rPr lang="en-US" sz="3200" i="1" dirty="0" smtClean="0">
                  <a:latin typeface="Arial" charset="0"/>
                  <a:ea typeface="Arial" charset="0"/>
                  <a:cs typeface="Arial" charset="0"/>
                </a:rPr>
                <a:t>General methodology</a:t>
              </a:r>
              <a:endParaRPr lang="en-US" sz="3200" i="1" dirty="0">
                <a:latin typeface="Arial" charset="0"/>
                <a:ea typeface="Arial" charset="0"/>
                <a:cs typeface="Arial" charset="0"/>
              </a:endParaRPr>
            </a:p>
          </p:txBody>
        </p:sp>
      </p:grpSp>
      <p:sp>
        <p:nvSpPr>
          <p:cNvPr id="140" name="TextBox 139"/>
          <p:cNvSpPr txBox="1"/>
          <p:nvPr/>
        </p:nvSpPr>
        <p:spPr>
          <a:xfrm>
            <a:off x="11567061" y="13048918"/>
            <a:ext cx="12794465" cy="707886"/>
          </a:xfrm>
          <a:prstGeom prst="rect">
            <a:avLst/>
          </a:prstGeom>
          <a:noFill/>
        </p:spPr>
        <p:txBody>
          <a:bodyPr wrap="none" rtlCol="0">
            <a:spAutoFit/>
          </a:bodyPr>
          <a:lstStyle/>
          <a:p>
            <a:r>
              <a:rPr lang="en-US" sz="4000" b="1" u="sng" dirty="0" smtClean="0">
                <a:solidFill>
                  <a:schemeClr val="accent5">
                    <a:lumMod val="50000"/>
                  </a:schemeClr>
                </a:solidFill>
              </a:rPr>
              <a:t>Gaussian process regressions to build objective surrogates: </a:t>
            </a:r>
            <a:endParaRPr lang="en-US" sz="4000" b="1" u="sng" dirty="0">
              <a:solidFill>
                <a:schemeClr val="accent5">
                  <a:lumMod val="50000"/>
                </a:schemeClr>
              </a:solidFill>
            </a:endParaRPr>
          </a:p>
        </p:txBody>
      </p:sp>
      <p:sp>
        <p:nvSpPr>
          <p:cNvPr id="4122" name="TextBox 4121"/>
          <p:cNvSpPr txBox="1"/>
          <p:nvPr/>
        </p:nvSpPr>
        <p:spPr>
          <a:xfrm>
            <a:off x="11581534" y="13844640"/>
            <a:ext cx="20790052" cy="1323439"/>
          </a:xfrm>
          <a:prstGeom prst="rect">
            <a:avLst/>
          </a:prstGeom>
          <a:noFill/>
        </p:spPr>
        <p:txBody>
          <a:bodyPr wrap="square" rtlCol="0">
            <a:spAutoFit/>
          </a:bodyPr>
          <a:lstStyle/>
          <a:p>
            <a:r>
              <a:rPr lang="en-US" sz="4000" dirty="0"/>
              <a:t>A Gaussian process (GP) is a collection of random variables, any finite number of which have a joint Gaussian </a:t>
            </a:r>
            <a:r>
              <a:rPr lang="en-US" sz="4000" smtClean="0"/>
              <a:t>distribution </a:t>
            </a:r>
            <a:r>
              <a:rPr lang="en-US" sz="4000" smtClean="0"/>
              <a:t>[1]</a:t>
            </a:r>
            <a:endParaRPr lang="en-US" sz="4000" dirty="0"/>
          </a:p>
        </p:txBody>
      </p:sp>
      <p:sp>
        <p:nvSpPr>
          <p:cNvPr id="4123" name="TextBox 4122"/>
          <p:cNvSpPr txBox="1"/>
          <p:nvPr/>
        </p:nvSpPr>
        <p:spPr>
          <a:xfrm>
            <a:off x="32739158" y="28163542"/>
            <a:ext cx="10891320" cy="1477328"/>
          </a:xfrm>
          <a:prstGeom prst="rect">
            <a:avLst/>
          </a:prstGeom>
          <a:noFill/>
        </p:spPr>
        <p:txBody>
          <a:bodyPr wrap="square" rtlCol="0">
            <a:spAutoFit/>
          </a:bodyPr>
          <a:lstStyle/>
          <a:p>
            <a:r>
              <a:rPr lang="en-US" sz="1800" dirty="0" smtClean="0"/>
              <a:t>[1] M</a:t>
            </a:r>
            <a:r>
              <a:rPr lang="en-US" sz="1800" dirty="0"/>
              <a:t>. Seeger, Gaussian processes for machine learning. , vol. 14. 2004</a:t>
            </a:r>
            <a:r>
              <a:rPr lang="en-US" sz="1800" dirty="0" smtClean="0"/>
              <a:t>.</a:t>
            </a:r>
            <a:endParaRPr lang="es-ES" sz="1800" dirty="0"/>
          </a:p>
          <a:p>
            <a:r>
              <a:rPr lang="es-ES" sz="1800" dirty="0" smtClean="0"/>
              <a:t>[2] </a:t>
            </a:r>
            <a:r>
              <a:rPr lang="es-ES" sz="1800" dirty="0" err="1"/>
              <a:t>Emmerich</a:t>
            </a:r>
            <a:r>
              <a:rPr lang="es-ES" sz="1800" dirty="0"/>
              <a:t>, Michael, and </a:t>
            </a:r>
            <a:r>
              <a:rPr lang="es-ES" sz="1800" dirty="0" err="1"/>
              <a:t>Jan-willem</a:t>
            </a:r>
            <a:r>
              <a:rPr lang="es-ES" sz="1800" dirty="0"/>
              <a:t> </a:t>
            </a:r>
            <a:r>
              <a:rPr lang="es-ES" sz="1800" dirty="0" err="1"/>
              <a:t>Klinkenberg</a:t>
            </a:r>
            <a:r>
              <a:rPr lang="es-ES" sz="1800" dirty="0"/>
              <a:t>. "</a:t>
            </a:r>
            <a:r>
              <a:rPr lang="es-ES" sz="1800" dirty="0" err="1"/>
              <a:t>The</a:t>
            </a:r>
            <a:r>
              <a:rPr lang="es-ES" sz="1800" dirty="0"/>
              <a:t> </a:t>
            </a:r>
            <a:r>
              <a:rPr lang="es-ES" sz="1800" dirty="0" err="1"/>
              <a:t>computation</a:t>
            </a:r>
            <a:r>
              <a:rPr lang="es-ES" sz="1800" dirty="0"/>
              <a:t> of </a:t>
            </a:r>
            <a:r>
              <a:rPr lang="es-ES" sz="1800" dirty="0" err="1"/>
              <a:t>the</a:t>
            </a:r>
            <a:r>
              <a:rPr lang="es-ES" sz="1800" dirty="0"/>
              <a:t> </a:t>
            </a:r>
            <a:r>
              <a:rPr lang="es-ES" sz="1800" dirty="0" err="1"/>
              <a:t>expected</a:t>
            </a:r>
            <a:r>
              <a:rPr lang="es-ES" sz="1800" dirty="0"/>
              <a:t> </a:t>
            </a:r>
            <a:r>
              <a:rPr lang="es-ES" sz="1800" dirty="0" err="1"/>
              <a:t>improvement</a:t>
            </a:r>
            <a:r>
              <a:rPr lang="es-ES" sz="1800" dirty="0"/>
              <a:t> in </a:t>
            </a:r>
            <a:r>
              <a:rPr lang="es-ES" sz="1800" dirty="0" err="1"/>
              <a:t>dominated</a:t>
            </a:r>
            <a:r>
              <a:rPr lang="es-ES" sz="1800" dirty="0"/>
              <a:t> </a:t>
            </a:r>
            <a:r>
              <a:rPr lang="es-ES" sz="1800" dirty="0" err="1"/>
              <a:t>hypervolume</a:t>
            </a:r>
            <a:r>
              <a:rPr lang="es-ES" sz="1800" dirty="0"/>
              <a:t> of Pareto </a:t>
            </a:r>
            <a:r>
              <a:rPr lang="es-ES" sz="1800" dirty="0" err="1"/>
              <a:t>front</a:t>
            </a:r>
            <a:r>
              <a:rPr lang="es-ES" sz="1800" dirty="0"/>
              <a:t> </a:t>
            </a:r>
            <a:r>
              <a:rPr lang="es-ES" sz="1800" dirty="0" err="1"/>
              <a:t>approximations</a:t>
            </a:r>
            <a:r>
              <a:rPr lang="es-ES" sz="1800" dirty="0"/>
              <a:t>." </a:t>
            </a:r>
            <a:r>
              <a:rPr lang="es-ES" sz="1800" i="1" dirty="0" err="1"/>
              <a:t>Rapport</a:t>
            </a:r>
            <a:r>
              <a:rPr lang="es-ES" sz="1800" i="1" dirty="0"/>
              <a:t> </a:t>
            </a:r>
            <a:r>
              <a:rPr lang="es-ES" sz="1800" i="1" dirty="0" err="1"/>
              <a:t>technique</a:t>
            </a:r>
            <a:r>
              <a:rPr lang="es-ES" sz="1800" i="1" dirty="0"/>
              <a:t>, Leiden </a:t>
            </a:r>
            <a:r>
              <a:rPr lang="es-ES" sz="1800" i="1" dirty="0" err="1"/>
              <a:t>University</a:t>
            </a:r>
            <a:r>
              <a:rPr lang="es-ES" sz="1800" dirty="0"/>
              <a:t> (2008</a:t>
            </a:r>
            <a:r>
              <a:rPr lang="es-ES" sz="1800" dirty="0" smtClean="0"/>
              <a:t>).</a:t>
            </a:r>
          </a:p>
          <a:p>
            <a:r>
              <a:rPr lang="es-ES" sz="1800" dirty="0" smtClean="0"/>
              <a:t>[3] </a:t>
            </a:r>
            <a:r>
              <a:rPr lang="en-US" sz="1800" dirty="0"/>
              <a:t>J. Parr, Improvement criteria for constraint handling and </a:t>
            </a:r>
            <a:r>
              <a:rPr lang="en-US" sz="1800" dirty="0" err="1"/>
              <a:t>multiobjective</a:t>
            </a:r>
            <a:r>
              <a:rPr lang="en-US" sz="1800" dirty="0"/>
              <a:t> optimization . PhD</a:t>
            </a:r>
          </a:p>
          <a:p>
            <a:r>
              <a:rPr lang="en-US" sz="1800" dirty="0"/>
              <a:t>thesis, University of Southampton, 2013.</a:t>
            </a:r>
            <a:endParaRPr lang="en-US" sz="1800" dirty="0" smtClean="0"/>
          </a:p>
        </p:txBody>
      </p:sp>
      <p:sp>
        <p:nvSpPr>
          <p:cNvPr id="143" name="11 Marcador de texto"/>
          <p:cNvSpPr txBox="1">
            <a:spLocks/>
          </p:cNvSpPr>
          <p:nvPr/>
        </p:nvSpPr>
        <p:spPr>
          <a:xfrm>
            <a:off x="33408741" y="27329814"/>
            <a:ext cx="10047018" cy="923322"/>
          </a:xfrm>
          <a:prstGeom prst="rect">
            <a:avLst/>
          </a:prstGeom>
          <a:noFill/>
        </p:spPr>
        <p:txBody>
          <a:bodyPr vert="horz" wrap="square" lIns="91436" tIns="91436" rIns="91436" bIns="91436" rtlCol="0" anchor="ctr" anchorCtr="0">
            <a:spAutoFit/>
          </a:bodyPr>
          <a:lstStyle>
            <a:lvl1pPr marL="0" indent="0" algn="ctr" defTabSz="4263487" rtl="0" eaLnBrk="1" latinLnBrk="0" hangingPunct="1">
              <a:spcBef>
                <a:spcPct val="200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464084" indent="-1332341" algn="l" defTabSz="4263487"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29359" indent="-1065872" algn="l" defTabSz="4263487"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61104"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59284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24591"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856335"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5988078"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119822" indent="-1065872" algn="l" defTabSz="4263487"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a:lstStyle>
          <a:p>
            <a:r>
              <a:rPr lang="en-US" sz="4800" u="none" dirty="0" smtClean="0">
                <a:latin typeface="Arial" panose="020B0604020202020204" pitchFamily="34" charset="0"/>
                <a:cs typeface="Arial" panose="020B0604020202020204" pitchFamily="34" charset="0"/>
              </a:rPr>
              <a:t>References</a:t>
            </a:r>
            <a:endParaRPr lang="en-US" sz="4800" u="none"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1" name="Rounded Rectangle 40"/>
              <p:cNvSpPr/>
              <p:nvPr/>
            </p:nvSpPr>
            <p:spPr>
              <a:xfrm>
                <a:off x="11576971" y="15359451"/>
                <a:ext cx="7567109" cy="1366525"/>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Prior Information</a:t>
                </a:r>
              </a:p>
              <a:p>
                <a:pPr algn="ctr"/>
                <a14:m>
                  <m:oMathPara xmlns:m="http://schemas.openxmlformats.org/officeDocument/2006/math">
                    <m:oMathParaPr>
                      <m:jc m:val="centerGroup"/>
                    </m:oMathParaPr>
                    <m:oMath xmlns:m="http://schemas.openxmlformats.org/officeDocument/2006/math">
                      <m:r>
                        <a:rPr lang="es-ES" sz="3600" i="1">
                          <a:solidFill>
                            <a:schemeClr val="tx1"/>
                          </a:solidFill>
                          <a:latin typeface="Cambria Math" charset="0"/>
                        </a:rPr>
                        <m:t>𝑓</m:t>
                      </m:r>
                      <m:r>
                        <a:rPr lang="es-ES" sz="3600" i="1">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𝜃</m:t>
                          </m:r>
                        </m:e>
                      </m:acc>
                      <m:r>
                        <a:rPr lang="es-ES" sz="3600" i="1">
                          <a:solidFill>
                            <a:schemeClr val="tx1"/>
                          </a:solidFill>
                          <a:latin typeface="Cambria Math" charset="0"/>
                        </a:rPr>
                        <m:t>∼</m:t>
                      </m:r>
                      <m:r>
                        <a:rPr lang="es-ES" sz="3600" i="1">
                          <a:solidFill>
                            <a:schemeClr val="tx1"/>
                          </a:solidFill>
                          <a:latin typeface="Cambria Math" charset="0"/>
                        </a:rPr>
                        <m:t>𝐺𝑃</m:t>
                      </m:r>
                      <m:r>
                        <a:rPr lang="es-ES" sz="3600" i="1">
                          <a:solidFill>
                            <a:schemeClr val="tx1"/>
                          </a:solidFill>
                          <a:latin typeface="Cambria Math" charset="0"/>
                        </a:rPr>
                        <m:t>(</m:t>
                      </m:r>
                      <m:r>
                        <a:rPr lang="es-ES" sz="3600" i="1">
                          <a:solidFill>
                            <a:schemeClr val="tx1"/>
                          </a:solidFill>
                          <a:latin typeface="Cambria Math" charset="0"/>
                        </a:rPr>
                        <m:t>𝑓</m:t>
                      </m:r>
                      <m:r>
                        <a:rPr lang="es-ES" sz="3600" i="1">
                          <a:solidFill>
                            <a:schemeClr val="tx1"/>
                          </a:solidFill>
                          <a:latin typeface="Cambria Math" charset="0"/>
                        </a:rPr>
                        <m:t>(⋅)|</m:t>
                      </m:r>
                      <m:r>
                        <a:rPr lang="es-ES" sz="3600" i="1">
                          <a:solidFill>
                            <a:schemeClr val="tx1"/>
                          </a:solidFill>
                          <a:latin typeface="Cambria Math" charset="0"/>
                        </a:rPr>
                        <m:t>𝑚</m:t>
                      </m:r>
                      <m:d>
                        <m:dPr>
                          <m:ctrlPr>
                            <a:rPr lang="es-ES" sz="3600" i="1">
                              <a:solidFill>
                                <a:schemeClr val="tx1"/>
                              </a:solidFill>
                              <a:latin typeface="Cambria Math" charset="0"/>
                            </a:rPr>
                          </m:ctrlPr>
                        </m:dPr>
                        <m:e>
                          <m:r>
                            <a:rPr lang="es-ES" sz="3600" i="1">
                              <a:solidFill>
                                <a:schemeClr val="tx1"/>
                              </a:solidFill>
                              <a:latin typeface="Cambria Math" charset="0"/>
                            </a:rPr>
                            <m:t>⋅ ;</m:t>
                          </m:r>
                          <m:acc>
                            <m:accPr>
                              <m:chr m:val="⃗"/>
                              <m:ctrlPr>
                                <a:rPr lang="es-ES" sz="3600" i="1">
                                  <a:solidFill>
                                    <a:schemeClr val="tx1"/>
                                  </a:solidFill>
                                  <a:latin typeface="Cambria Math" charset="0"/>
                                </a:rPr>
                              </m:ctrlPr>
                            </m:accPr>
                            <m:e>
                              <m:r>
                                <a:rPr lang="es-ES" sz="3600" i="1">
                                  <a:solidFill>
                                    <a:schemeClr val="tx1"/>
                                  </a:solidFill>
                                  <a:latin typeface="Cambria Math" charset="0"/>
                                </a:rPr>
                                <m:t>𝜃</m:t>
                              </m:r>
                            </m:e>
                          </m:acc>
                        </m:e>
                      </m:d>
                      <m:r>
                        <a:rPr lang="es-ES" sz="3600" i="1">
                          <a:solidFill>
                            <a:schemeClr val="tx1"/>
                          </a:solidFill>
                          <a:latin typeface="Cambria Math" charset="0"/>
                        </a:rPr>
                        <m:t> , </m:t>
                      </m:r>
                      <m:r>
                        <a:rPr lang="es-ES" sz="3600" i="1">
                          <a:solidFill>
                            <a:schemeClr val="tx1"/>
                          </a:solidFill>
                          <a:latin typeface="Cambria Math" charset="0"/>
                        </a:rPr>
                        <m:t>𝑘</m:t>
                      </m:r>
                      <m:r>
                        <a:rPr lang="es-ES" sz="3600" i="1">
                          <a:solidFill>
                            <a:schemeClr val="tx1"/>
                          </a:solidFill>
                          <a:latin typeface="Cambria Math" charset="0"/>
                        </a:rPr>
                        <m:t>(⋅ ; ⋅ ;</m:t>
                      </m:r>
                      <m:acc>
                        <m:accPr>
                          <m:chr m:val="⃗"/>
                          <m:ctrlPr>
                            <a:rPr lang="es-ES" sz="3600" i="1">
                              <a:solidFill>
                                <a:schemeClr val="tx1"/>
                              </a:solidFill>
                              <a:latin typeface="Cambria Math" charset="0"/>
                            </a:rPr>
                          </m:ctrlPr>
                        </m:accPr>
                        <m:e>
                          <m:r>
                            <a:rPr lang="es-ES" sz="3600" i="1">
                              <a:solidFill>
                                <a:schemeClr val="tx1"/>
                              </a:solidFill>
                              <a:latin typeface="Cambria Math" charset="0"/>
                            </a:rPr>
                            <m:t>𝜃</m:t>
                          </m:r>
                        </m:e>
                      </m:acc>
                      <m:r>
                        <a:rPr lang="es-ES" sz="3600" i="1">
                          <a:solidFill>
                            <a:schemeClr val="tx1"/>
                          </a:solidFill>
                          <a:latin typeface="Cambria Math" charset="0"/>
                        </a:rPr>
                        <m:t>))</m:t>
                      </m:r>
                    </m:oMath>
                  </m:oMathPara>
                </a14:m>
                <a:endParaRPr lang="en-US" sz="3600" dirty="0">
                  <a:solidFill>
                    <a:schemeClr val="tx1"/>
                  </a:solidFill>
                </a:endParaRPr>
              </a:p>
            </p:txBody>
          </p:sp>
        </mc:Choice>
        <mc:Fallback xmlns="">
          <p:sp>
            <p:nvSpPr>
              <p:cNvPr id="41" name="Rounded Rectangle 40"/>
              <p:cNvSpPr>
                <a:spLocks noRot="1" noChangeAspect="1" noMove="1" noResize="1" noEditPoints="1" noAdjustHandles="1" noChangeArrowheads="1" noChangeShapeType="1" noTextEdit="1"/>
              </p:cNvSpPr>
              <p:nvPr/>
            </p:nvSpPr>
            <p:spPr>
              <a:xfrm>
                <a:off x="11576971" y="15359451"/>
                <a:ext cx="7567109" cy="1366525"/>
              </a:xfrm>
              <a:prstGeom prst="roundRect">
                <a:avLst/>
              </a:prstGeom>
              <a:blipFill rotWithShape="0">
                <a:blip r:embed="rId7"/>
                <a:stretch>
                  <a:fillRect t="-2564"/>
                </a:stretch>
              </a:blipFill>
              <a:ln w="63500">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ounded Rectangle 47"/>
              <p:cNvSpPr/>
              <p:nvPr/>
            </p:nvSpPr>
            <p:spPr>
              <a:xfrm>
                <a:off x="12928958" y="17207975"/>
                <a:ext cx="4484949" cy="1308873"/>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Data Observations</a:t>
                </a:r>
              </a:p>
              <a:p>
                <a:pPr algn="ctr"/>
                <a14:m>
                  <m:oMathPara xmlns:m="http://schemas.openxmlformats.org/officeDocument/2006/math">
                    <m:oMathParaPr>
                      <m:jc m:val="centerGroup"/>
                    </m:oMathParaPr>
                    <m:oMath xmlns:m="http://schemas.openxmlformats.org/officeDocument/2006/math">
                      <m:sSub>
                        <m:sSubPr>
                          <m:ctrlPr>
                            <a:rPr lang="es-ES" sz="3600" b="0" i="1" smtClean="0">
                              <a:solidFill>
                                <a:schemeClr val="tx1"/>
                              </a:solidFill>
                              <a:latin typeface="Cambria Math" charset="0"/>
                            </a:rPr>
                          </m:ctrlPr>
                        </m:sSubPr>
                        <m:e>
                          <m:acc>
                            <m:accPr>
                              <m:chr m:val="⃗"/>
                              <m:ctrlPr>
                                <a:rPr lang="en-US" sz="3600" i="1" smtClean="0">
                                  <a:solidFill>
                                    <a:schemeClr val="tx1"/>
                                  </a:solidFill>
                                  <a:latin typeface="Cambria Math" charset="0"/>
                                </a:rPr>
                              </m:ctrlPr>
                            </m:accPr>
                            <m:e>
                              <m:r>
                                <a:rPr lang="es-ES" sz="3600" b="0" i="1" smtClean="0">
                                  <a:solidFill>
                                    <a:schemeClr val="tx1"/>
                                  </a:solidFill>
                                  <a:latin typeface="Cambria Math" charset="0"/>
                                </a:rPr>
                                <m:t>𝑥</m:t>
                              </m:r>
                            </m:e>
                          </m:acc>
                        </m:e>
                        <m:sub>
                          <m:r>
                            <a:rPr lang="es-ES" sz="3600" b="0" i="1" smtClean="0">
                              <a:solidFill>
                                <a:schemeClr val="tx1"/>
                              </a:solidFill>
                              <a:latin typeface="Cambria Math" charset="0"/>
                            </a:rPr>
                            <m:t>1:</m:t>
                          </m:r>
                          <m:r>
                            <a:rPr lang="es-ES" sz="3600" b="0" i="1" smtClean="0">
                              <a:solidFill>
                                <a:schemeClr val="tx1"/>
                              </a:solidFill>
                              <a:latin typeface="Cambria Math" charset="0"/>
                            </a:rPr>
                            <m:t>𝑛</m:t>
                          </m:r>
                        </m:sub>
                      </m:sSub>
                      <m:r>
                        <a:rPr lang="es-ES" sz="3600" b="0" i="1" smtClean="0">
                          <a:solidFill>
                            <a:schemeClr val="tx1"/>
                          </a:solidFill>
                          <a:latin typeface="Cambria Math" charset="0"/>
                        </a:rPr>
                        <m:t> ; </m:t>
                      </m:r>
                      <m:sSub>
                        <m:sSubPr>
                          <m:ctrlPr>
                            <a:rPr lang="es-ES" sz="3600" b="0" i="1" smtClean="0">
                              <a:solidFill>
                                <a:schemeClr val="tx1"/>
                              </a:solidFill>
                              <a:latin typeface="Cambria Math" charset="0"/>
                            </a:rPr>
                          </m:ctrlPr>
                        </m:sSubPr>
                        <m:e>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𝑦</m:t>
                              </m:r>
                            </m:e>
                          </m:acc>
                        </m:e>
                        <m:sub>
                          <m:r>
                            <a:rPr lang="es-ES" sz="3600" b="0" i="1" smtClean="0">
                              <a:solidFill>
                                <a:schemeClr val="tx1"/>
                              </a:solidFill>
                              <a:latin typeface="Cambria Math" charset="0"/>
                            </a:rPr>
                            <m:t>1:</m:t>
                          </m:r>
                          <m:r>
                            <a:rPr lang="es-ES" sz="3600" b="0" i="1" smtClean="0">
                              <a:solidFill>
                                <a:schemeClr val="tx1"/>
                              </a:solidFill>
                              <a:latin typeface="Cambria Math" charset="0"/>
                            </a:rPr>
                            <m:t>𝑛</m:t>
                          </m:r>
                        </m:sub>
                      </m:sSub>
                    </m:oMath>
                  </m:oMathPara>
                </a14:m>
                <a:endParaRPr lang="en-US" sz="3600" dirty="0">
                  <a:solidFill>
                    <a:schemeClr val="tx1"/>
                  </a:solidFill>
                </a:endParaRPr>
              </a:p>
            </p:txBody>
          </p:sp>
        </mc:Choice>
        <mc:Fallback xmlns="">
          <p:sp>
            <p:nvSpPr>
              <p:cNvPr id="48" name="Rounded Rectangle 47"/>
              <p:cNvSpPr>
                <a:spLocks noRot="1" noChangeAspect="1" noMove="1" noResize="1" noEditPoints="1" noAdjustHandles="1" noChangeArrowheads="1" noChangeShapeType="1" noTextEdit="1"/>
              </p:cNvSpPr>
              <p:nvPr/>
            </p:nvSpPr>
            <p:spPr>
              <a:xfrm>
                <a:off x="12928958" y="17207975"/>
                <a:ext cx="4484949" cy="1308873"/>
              </a:xfrm>
              <a:prstGeom prst="roundRect">
                <a:avLst/>
              </a:prstGeom>
              <a:blipFill rotWithShape="0">
                <a:blip r:embed="rId8"/>
                <a:stretch>
                  <a:fillRect t="-444"/>
                </a:stretch>
              </a:blipFill>
              <a:ln w="63500">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ounded Rectangle 49"/>
              <p:cNvSpPr/>
              <p:nvPr/>
            </p:nvSpPr>
            <p:spPr>
              <a:xfrm>
                <a:off x="21810716" y="15482675"/>
                <a:ext cx="9269455" cy="1372804"/>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Likelihood and Bayes rule</a:t>
                </a:r>
              </a:p>
              <a:p>
                <a:pPr algn="ctr"/>
                <a14:m>
                  <m:oMathPara xmlns:m="http://schemas.openxmlformats.org/officeDocument/2006/math">
                    <m:oMathParaPr>
                      <m:jc m:val="centerGroup"/>
                    </m:oMathParaPr>
                    <m:oMath xmlns:m="http://schemas.openxmlformats.org/officeDocument/2006/math">
                      <m:r>
                        <a:rPr lang="es-ES" sz="3600" b="0" i="1" smtClean="0">
                          <a:solidFill>
                            <a:schemeClr val="tx1"/>
                          </a:solidFill>
                          <a:latin typeface="Cambria Math" charset="0"/>
                        </a:rPr>
                        <m:t>𝑝</m:t>
                      </m:r>
                      <m:d>
                        <m:dPr>
                          <m:ctrlPr>
                            <a:rPr lang="es-ES" sz="3600" b="0" i="1" smtClean="0">
                              <a:solidFill>
                                <a:schemeClr val="tx1"/>
                              </a:solidFill>
                              <a:latin typeface="Cambria Math" charset="0"/>
                            </a:rPr>
                          </m:ctrlPr>
                        </m:dPr>
                        <m:e>
                          <m:sSub>
                            <m:sSubPr>
                              <m:ctrlPr>
                                <a:rPr lang="es-ES" sz="3600" b="0" i="1" smtClean="0">
                                  <a:solidFill>
                                    <a:schemeClr val="tx1"/>
                                  </a:solidFill>
                                  <a:latin typeface="Cambria Math" charset="0"/>
                                </a:rPr>
                              </m:ctrlPr>
                            </m:sSubPr>
                            <m:e>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𝑦</m:t>
                                  </m:r>
                                </m:e>
                              </m:acc>
                            </m:e>
                            <m:sub>
                              <m:r>
                                <a:rPr lang="es-ES" sz="3600" b="0" i="1" smtClean="0">
                                  <a:solidFill>
                                    <a:schemeClr val="tx1"/>
                                  </a:solidFill>
                                  <a:latin typeface="Cambria Math" charset="0"/>
                                </a:rPr>
                                <m:t>1:</m:t>
                              </m:r>
                              <m:r>
                                <a:rPr lang="es-ES" sz="3600" b="0" i="1" smtClean="0">
                                  <a:solidFill>
                                    <a:schemeClr val="tx1"/>
                                  </a:solidFill>
                                  <a:latin typeface="Cambria Math" charset="0"/>
                                </a:rPr>
                                <m:t>𝑛</m:t>
                              </m:r>
                            </m:sub>
                          </m:sSub>
                        </m:e>
                        <m:e>
                          <m:sSub>
                            <m:sSubPr>
                              <m:ctrlPr>
                                <a:rPr lang="es-ES" sz="3600" i="1">
                                  <a:solidFill>
                                    <a:schemeClr val="tx1"/>
                                  </a:solidFill>
                                  <a:latin typeface="Cambria Math" charset="0"/>
                                </a:rPr>
                              </m:ctrlPr>
                            </m:sSubPr>
                            <m:e>
                              <m:acc>
                                <m:accPr>
                                  <m:chr m:val="⃗"/>
                                  <m:ctrlPr>
                                    <a:rPr lang="es-ES" sz="3600" i="1" smtClean="0">
                                      <a:solidFill>
                                        <a:schemeClr val="tx1"/>
                                      </a:solidFill>
                                      <a:latin typeface="Cambria Math" charset="0"/>
                                    </a:rPr>
                                  </m:ctrlPr>
                                </m:accPr>
                                <m:e>
                                  <m:r>
                                    <a:rPr lang="es-ES" sz="3600" b="0" i="1" smtClean="0">
                                      <a:solidFill>
                                        <a:schemeClr val="tx1"/>
                                      </a:solidFill>
                                      <a:latin typeface="Cambria Math" charset="0"/>
                                    </a:rPr>
                                    <m:t>𝑥</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m:t>
                          </m:r>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𝜓</m:t>
                              </m:r>
                            </m:e>
                          </m:acc>
                        </m:e>
                      </m:d>
                      <m:r>
                        <a:rPr lang="es-ES" sz="3600" b="0" i="1" smtClean="0">
                          <a:solidFill>
                            <a:schemeClr val="tx1"/>
                          </a:solidFill>
                          <a:latin typeface="Cambria Math" charset="0"/>
                        </a:rPr>
                        <m:t>=</m:t>
                      </m:r>
                      <m:r>
                        <a:rPr lang="es-ES" sz="3600" b="0" i="1" smtClean="0">
                          <a:solidFill>
                            <a:schemeClr val="tx1"/>
                          </a:solidFill>
                          <a:latin typeface="Cambria Math" charset="0"/>
                          <a:ea typeface="Cambria Math" charset="0"/>
                          <a:cs typeface="Cambria Math" charset="0"/>
                        </a:rPr>
                        <m:t>𝒩</m:t>
                      </m:r>
                      <m:r>
                        <a:rPr lang="es-ES" sz="3600" b="0" i="1" smtClean="0">
                          <a:solidFill>
                            <a:schemeClr val="tx1"/>
                          </a:solidFill>
                          <a:latin typeface="Cambria Math" charset="0"/>
                          <a:ea typeface="Cambria Math" charset="0"/>
                          <a:cs typeface="Cambria Math" charset="0"/>
                        </a:rPr>
                        <m:t>(</m:t>
                      </m:r>
                      <m:sSub>
                        <m:sSubPr>
                          <m:ctrlPr>
                            <a:rPr lang="es-ES" sz="3600" i="1">
                              <a:solidFill>
                                <a:schemeClr val="tx1"/>
                              </a:solidFill>
                              <a:latin typeface="Cambria Math" charset="0"/>
                            </a:rPr>
                          </m:ctrlPr>
                        </m:sSubPr>
                        <m:e>
                          <m:acc>
                            <m:accPr>
                              <m:chr m:val="⃗"/>
                              <m:ctrlPr>
                                <a:rPr lang="es-ES" sz="3600" i="1">
                                  <a:solidFill>
                                    <a:schemeClr val="tx1"/>
                                  </a:solidFill>
                                  <a:latin typeface="Cambria Math" charset="0"/>
                                </a:rPr>
                              </m:ctrlPr>
                            </m:accPr>
                            <m:e>
                              <m:r>
                                <a:rPr lang="es-ES" sz="3600" i="1">
                                  <a:solidFill>
                                    <a:schemeClr val="tx1"/>
                                  </a:solidFill>
                                  <a:latin typeface="Cambria Math" charset="0"/>
                                </a:rPr>
                                <m:t>𝑦</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m:t>
                      </m:r>
                      <m:sSub>
                        <m:sSubPr>
                          <m:ctrlPr>
                            <a:rPr lang="es-ES" sz="3600" i="1">
                              <a:solidFill>
                                <a:schemeClr val="tx1"/>
                              </a:solidFill>
                              <a:latin typeface="Cambria Math" charset="0"/>
                            </a:rPr>
                          </m:ctrlPr>
                        </m:sSubPr>
                        <m:e>
                          <m:acc>
                            <m:accPr>
                              <m:chr m:val="⃗"/>
                              <m:ctrlPr>
                                <a:rPr lang="es-ES" sz="3600" i="1" smtClean="0">
                                  <a:solidFill>
                                    <a:schemeClr val="tx1"/>
                                  </a:solidFill>
                                  <a:latin typeface="Cambria Math" charset="0"/>
                                </a:rPr>
                              </m:ctrlPr>
                            </m:accPr>
                            <m:e>
                              <m:r>
                                <a:rPr lang="es-ES" sz="3600" b="0" i="1" smtClean="0">
                                  <a:solidFill>
                                    <a:schemeClr val="tx1"/>
                                  </a:solidFill>
                                  <a:latin typeface="Cambria Math" charset="0"/>
                                </a:rPr>
                                <m:t>𝑓</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 , </m:t>
                      </m:r>
                      <m:sSub>
                        <m:sSubPr>
                          <m:ctrlPr>
                            <a:rPr lang="es-ES" sz="3600" b="1" i="1" smtClean="0">
                              <a:solidFill>
                                <a:schemeClr val="tx1"/>
                              </a:solidFill>
                              <a:latin typeface="Cambria Math" charset="0"/>
                            </a:rPr>
                          </m:ctrlPr>
                        </m:sSubPr>
                        <m:e>
                          <m:r>
                            <a:rPr lang="es-ES" sz="3600" b="1" i="0" smtClean="0">
                              <a:solidFill>
                                <a:schemeClr val="tx1"/>
                              </a:solidFill>
                              <a:latin typeface="Cambria Math" charset="0"/>
                            </a:rPr>
                            <m:t>𝐊</m:t>
                          </m:r>
                        </m:e>
                        <m:sub>
                          <m:r>
                            <a:rPr lang="es-ES" sz="3600" b="0" i="1" smtClean="0">
                              <a:solidFill>
                                <a:schemeClr val="tx1"/>
                              </a:solidFill>
                              <a:latin typeface="Cambria Math" charset="0"/>
                            </a:rPr>
                            <m:t>𝑛</m:t>
                          </m:r>
                        </m:sub>
                      </m:sSub>
                      <m:d>
                        <m:dPr>
                          <m:ctrlPr>
                            <a:rPr lang="es-ES" sz="3600" b="1" i="1" smtClean="0">
                              <a:solidFill>
                                <a:schemeClr val="tx1"/>
                              </a:solidFill>
                              <a:latin typeface="Cambria Math" charset="0"/>
                            </a:rPr>
                          </m:ctrlPr>
                        </m:dPr>
                        <m:e>
                          <m:acc>
                            <m:accPr>
                              <m:chr m:val="⃗"/>
                              <m:ctrlPr>
                                <a:rPr lang="es-ES" sz="3600" b="1" i="1" smtClean="0">
                                  <a:solidFill>
                                    <a:schemeClr val="tx1"/>
                                  </a:solidFill>
                                  <a:latin typeface="Cambria Math" charset="0"/>
                                </a:rPr>
                              </m:ctrlPr>
                            </m:accPr>
                            <m:e>
                              <m:r>
                                <a:rPr lang="es-ES" sz="3600" b="0" i="1" smtClean="0">
                                  <a:solidFill>
                                    <a:schemeClr val="tx1"/>
                                  </a:solidFill>
                                  <a:latin typeface="Cambria Math" charset="0"/>
                                </a:rPr>
                                <m:t>𝜃</m:t>
                              </m:r>
                            </m:e>
                          </m:acc>
                        </m:e>
                      </m:d>
                      <m:r>
                        <a:rPr lang="es-ES" sz="3600" b="1" i="0" smtClean="0">
                          <a:solidFill>
                            <a:schemeClr val="tx1"/>
                          </a:solidFill>
                          <a:latin typeface="Cambria Math" charset="0"/>
                        </a:rPr>
                        <m:t>+</m:t>
                      </m:r>
                      <m:sSup>
                        <m:sSupPr>
                          <m:ctrlPr>
                            <a:rPr lang="es-ES" sz="3600" i="1" smtClean="0">
                              <a:solidFill>
                                <a:schemeClr val="tx1"/>
                              </a:solidFill>
                              <a:latin typeface="Cambria Math" charset="0"/>
                            </a:rPr>
                          </m:ctrlPr>
                        </m:sSupPr>
                        <m:e>
                          <m:r>
                            <a:rPr lang="es-ES" sz="3600" b="0" i="1" smtClean="0">
                              <a:solidFill>
                                <a:schemeClr val="tx1"/>
                              </a:solidFill>
                              <a:latin typeface="Cambria Math" charset="0"/>
                            </a:rPr>
                            <m:t>𝜎</m:t>
                          </m:r>
                        </m:e>
                        <m:sup>
                          <m:r>
                            <a:rPr lang="es-ES" sz="3600" b="0" i="1" smtClean="0">
                              <a:solidFill>
                                <a:schemeClr val="tx1"/>
                              </a:solidFill>
                              <a:latin typeface="Cambria Math" charset="0"/>
                            </a:rPr>
                            <m:t>2</m:t>
                          </m:r>
                        </m:sup>
                      </m:sSup>
                      <m:sSub>
                        <m:sSubPr>
                          <m:ctrlPr>
                            <a:rPr lang="es-ES" sz="3600" b="0" i="1" smtClean="0">
                              <a:solidFill>
                                <a:schemeClr val="tx1"/>
                              </a:solidFill>
                              <a:latin typeface="Cambria Math" charset="0"/>
                            </a:rPr>
                          </m:ctrlPr>
                        </m:sSubPr>
                        <m:e>
                          <m:r>
                            <a:rPr lang="es-ES" sz="3600" b="1" i="0" smtClean="0">
                              <a:solidFill>
                                <a:schemeClr val="tx1"/>
                              </a:solidFill>
                              <a:latin typeface="Cambria Math" charset="0"/>
                            </a:rPr>
                            <m:t>𝐈</m:t>
                          </m:r>
                        </m:e>
                        <m:sub>
                          <m:r>
                            <a:rPr lang="es-ES" sz="3600" b="0" i="1" smtClean="0">
                              <a:solidFill>
                                <a:schemeClr val="tx1"/>
                              </a:solidFill>
                              <a:latin typeface="Cambria Math" charset="0"/>
                            </a:rPr>
                            <m:t>𝑛</m:t>
                          </m:r>
                        </m:sub>
                      </m:sSub>
                      <m:r>
                        <a:rPr lang="es-ES" sz="3600" b="0" i="1" smtClean="0">
                          <a:solidFill>
                            <a:schemeClr val="tx1"/>
                          </a:solidFill>
                          <a:latin typeface="Cambria Math" charset="0"/>
                          <a:ea typeface="Cambria Math" charset="0"/>
                          <a:cs typeface="Cambria Math" charset="0"/>
                        </a:rPr>
                        <m:t>)</m:t>
                      </m:r>
                      <m:r>
                        <a:rPr lang="es-ES" sz="3600" b="0" i="1" smtClean="0">
                          <a:solidFill>
                            <a:schemeClr val="tx1"/>
                          </a:solidFill>
                          <a:latin typeface="Cambria Math" charset="0"/>
                        </a:rPr>
                        <m:t> </m:t>
                      </m:r>
                    </m:oMath>
                  </m:oMathPara>
                </a14:m>
                <a:endParaRPr lang="en-US" sz="3600" dirty="0">
                  <a:solidFill>
                    <a:schemeClr val="tx1"/>
                  </a:solidFill>
                </a:endParaRPr>
              </a:p>
            </p:txBody>
          </p:sp>
        </mc:Choice>
        <mc:Fallback xmlns="">
          <p:sp>
            <p:nvSpPr>
              <p:cNvPr id="50" name="Rounded Rectangle 49"/>
              <p:cNvSpPr>
                <a:spLocks noRot="1" noChangeAspect="1" noMove="1" noResize="1" noEditPoints="1" noAdjustHandles="1" noChangeArrowheads="1" noChangeShapeType="1" noTextEdit="1"/>
              </p:cNvSpPr>
              <p:nvPr/>
            </p:nvSpPr>
            <p:spPr>
              <a:xfrm>
                <a:off x="21810716" y="15482675"/>
                <a:ext cx="9269455" cy="1372804"/>
              </a:xfrm>
              <a:prstGeom prst="roundRect">
                <a:avLst/>
              </a:prstGeom>
              <a:blipFill rotWithShape="0">
                <a:blip r:embed="rId9"/>
                <a:stretch>
                  <a:fillRect t="-2553"/>
                </a:stretch>
              </a:blipFill>
              <a:ln w="63500">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ounded Rectangle 50"/>
              <p:cNvSpPr/>
              <p:nvPr/>
            </p:nvSpPr>
            <p:spPr>
              <a:xfrm>
                <a:off x="20933724" y="17668189"/>
                <a:ext cx="11023438" cy="1556090"/>
              </a:xfrm>
              <a:prstGeom prst="roundRect">
                <a:avLst/>
              </a:prstGeom>
              <a:noFill/>
              <a:ln w="635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charset="0"/>
                    <a:ea typeface="Arial" charset="0"/>
                    <a:cs typeface="Arial" charset="0"/>
                  </a:rPr>
                  <a:t>Posterior</a:t>
                </a:r>
              </a:p>
              <a:p>
                <a:pPr algn="ctr"/>
                <a14:m>
                  <m:oMathPara xmlns:m="http://schemas.openxmlformats.org/officeDocument/2006/math">
                    <m:oMathParaPr>
                      <m:jc m:val="centerGroup"/>
                    </m:oMathParaPr>
                    <m:oMath xmlns:m="http://schemas.openxmlformats.org/officeDocument/2006/math">
                      <m:r>
                        <a:rPr lang="es-ES" sz="3600" b="0" i="1" smtClean="0">
                          <a:solidFill>
                            <a:schemeClr val="tx1"/>
                          </a:solidFill>
                          <a:latin typeface="Cambria Math" charset="0"/>
                        </a:rPr>
                        <m:t>𝑝</m:t>
                      </m:r>
                      <m:d>
                        <m:dPr>
                          <m:ctrlPr>
                            <a:rPr lang="es-ES" sz="3600" b="0" i="1" smtClean="0">
                              <a:solidFill>
                                <a:schemeClr val="tx1"/>
                              </a:solidFill>
                              <a:latin typeface="Cambria Math" charset="0"/>
                            </a:rPr>
                          </m:ctrlPr>
                        </m:dPr>
                        <m:e>
                          <m:r>
                            <a:rPr lang="es-ES" sz="3600" i="1">
                              <a:solidFill>
                                <a:schemeClr val="tx1"/>
                              </a:solidFill>
                              <a:latin typeface="Cambria Math" charset="0"/>
                            </a:rPr>
                            <m:t>𝑓</m:t>
                          </m:r>
                          <m:d>
                            <m:dPr>
                              <m:ctrlPr>
                                <a:rPr lang="es-ES" sz="3600" i="1">
                                  <a:solidFill>
                                    <a:schemeClr val="tx1"/>
                                  </a:solidFill>
                                  <a:latin typeface="Cambria Math" charset="0"/>
                                </a:rPr>
                              </m:ctrlPr>
                            </m:dPr>
                            <m:e>
                              <m:r>
                                <a:rPr lang="es-ES" sz="3600" i="1">
                                  <a:solidFill>
                                    <a:schemeClr val="tx1"/>
                                  </a:solidFill>
                                  <a:latin typeface="Cambria Math" charset="0"/>
                                </a:rPr>
                                <m:t>⋅</m:t>
                              </m:r>
                            </m:e>
                          </m:d>
                        </m:e>
                        <m:e>
                          <m:sSub>
                            <m:sSubPr>
                              <m:ctrlPr>
                                <a:rPr lang="es-ES" sz="3600" i="1">
                                  <a:solidFill>
                                    <a:schemeClr val="tx1"/>
                                  </a:solidFill>
                                  <a:latin typeface="Cambria Math" charset="0"/>
                                </a:rPr>
                              </m:ctrlPr>
                            </m:sSubPr>
                            <m:e>
                              <m:acc>
                                <m:accPr>
                                  <m:chr m:val="⃗"/>
                                  <m:ctrlPr>
                                    <a:rPr lang="es-ES" sz="3600" i="1">
                                      <a:solidFill>
                                        <a:schemeClr val="tx1"/>
                                      </a:solidFill>
                                      <a:latin typeface="Cambria Math" charset="0"/>
                                    </a:rPr>
                                  </m:ctrlPr>
                                </m:accPr>
                                <m:e>
                                  <m:r>
                                    <a:rPr lang="es-ES" sz="3600" i="1">
                                      <a:solidFill>
                                        <a:schemeClr val="tx1"/>
                                      </a:solidFill>
                                      <a:latin typeface="Cambria Math" charset="0"/>
                                    </a:rPr>
                                    <m:t>𝑥</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i="1">
                              <a:solidFill>
                                <a:schemeClr val="tx1"/>
                              </a:solidFill>
                              <a:latin typeface="Cambria Math" charset="0"/>
                            </a:rPr>
                            <m:t>,</m:t>
                          </m:r>
                          <m:sSub>
                            <m:sSubPr>
                              <m:ctrlPr>
                                <a:rPr lang="es-ES" sz="3600" i="1">
                                  <a:solidFill>
                                    <a:schemeClr val="tx1"/>
                                  </a:solidFill>
                                  <a:latin typeface="Cambria Math" charset="0"/>
                                </a:rPr>
                              </m:ctrlPr>
                            </m:sSubPr>
                            <m:e>
                              <m:acc>
                                <m:accPr>
                                  <m:chr m:val="⃗"/>
                                  <m:ctrlPr>
                                    <a:rPr lang="es-ES" sz="3600" i="1">
                                      <a:solidFill>
                                        <a:schemeClr val="tx1"/>
                                      </a:solidFill>
                                      <a:latin typeface="Cambria Math" charset="0"/>
                                    </a:rPr>
                                  </m:ctrlPr>
                                </m:accPr>
                                <m:e>
                                  <m:r>
                                    <a:rPr lang="es-ES" sz="3600" i="1">
                                      <a:solidFill>
                                        <a:schemeClr val="tx1"/>
                                      </a:solidFill>
                                      <a:latin typeface="Cambria Math" charset="0"/>
                                    </a:rPr>
                                    <m:t>𝑦</m:t>
                                  </m:r>
                                </m:e>
                              </m:acc>
                            </m:e>
                            <m:sub>
                              <m:r>
                                <a:rPr lang="es-ES" sz="3600" i="1">
                                  <a:solidFill>
                                    <a:schemeClr val="tx1"/>
                                  </a:solidFill>
                                  <a:latin typeface="Cambria Math" charset="0"/>
                                </a:rPr>
                                <m:t>1:</m:t>
                              </m:r>
                              <m:r>
                                <a:rPr lang="es-ES" sz="3600" i="1">
                                  <a:solidFill>
                                    <a:schemeClr val="tx1"/>
                                  </a:solidFill>
                                  <a:latin typeface="Cambria Math" charset="0"/>
                                </a:rPr>
                                <m:t>𝑛</m:t>
                              </m:r>
                            </m:sub>
                          </m:sSub>
                          <m:r>
                            <a:rPr lang="es-ES" sz="3600" b="0" i="1" smtClean="0">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𝜓</m:t>
                              </m:r>
                            </m:e>
                          </m:acc>
                        </m:e>
                      </m:d>
                      <m:r>
                        <a:rPr lang="es-ES" sz="3600" b="0" i="1" smtClean="0">
                          <a:solidFill>
                            <a:schemeClr val="tx1"/>
                          </a:solidFill>
                          <a:latin typeface="Cambria Math" charset="0"/>
                        </a:rPr>
                        <m:t>=</m:t>
                      </m:r>
                      <m:r>
                        <a:rPr lang="es-ES" sz="3600" i="1">
                          <a:solidFill>
                            <a:schemeClr val="tx1"/>
                          </a:solidFill>
                          <a:latin typeface="Cambria Math" charset="0"/>
                        </a:rPr>
                        <m:t>𝐺𝑃</m:t>
                      </m:r>
                      <m:r>
                        <a:rPr lang="es-ES" sz="3600" i="1">
                          <a:solidFill>
                            <a:schemeClr val="tx1"/>
                          </a:solidFill>
                          <a:latin typeface="Cambria Math" charset="0"/>
                        </a:rPr>
                        <m:t>(</m:t>
                      </m:r>
                      <m:r>
                        <a:rPr lang="es-ES" sz="3600" i="1">
                          <a:solidFill>
                            <a:schemeClr val="tx1"/>
                          </a:solidFill>
                          <a:latin typeface="Cambria Math" charset="0"/>
                        </a:rPr>
                        <m:t>𝑓</m:t>
                      </m:r>
                      <m:r>
                        <a:rPr lang="es-ES" sz="3600" i="1">
                          <a:solidFill>
                            <a:schemeClr val="tx1"/>
                          </a:solidFill>
                          <a:latin typeface="Cambria Math" charset="0"/>
                        </a:rPr>
                        <m:t>(⋅)|</m:t>
                      </m:r>
                      <m:sSub>
                        <m:sSubPr>
                          <m:ctrlPr>
                            <a:rPr lang="es-ES" sz="3600" b="0" i="1" smtClean="0">
                              <a:solidFill>
                                <a:schemeClr val="tx1"/>
                              </a:solidFill>
                              <a:latin typeface="Cambria Math" charset="0"/>
                            </a:rPr>
                          </m:ctrlPr>
                        </m:sSubPr>
                        <m:e>
                          <m:r>
                            <a:rPr lang="es-ES" sz="3600" i="1">
                              <a:solidFill>
                                <a:schemeClr val="tx1"/>
                              </a:solidFill>
                              <a:latin typeface="Cambria Math" charset="0"/>
                            </a:rPr>
                            <m:t>𝑚</m:t>
                          </m:r>
                        </m:e>
                        <m:sub>
                          <m:r>
                            <a:rPr lang="es-ES" sz="3600" b="0" i="1" smtClean="0">
                              <a:solidFill>
                                <a:schemeClr val="tx1"/>
                              </a:solidFill>
                              <a:latin typeface="Cambria Math" charset="0"/>
                            </a:rPr>
                            <m:t>𝑛</m:t>
                          </m:r>
                        </m:sub>
                      </m:sSub>
                      <m:d>
                        <m:dPr>
                          <m:ctrlPr>
                            <a:rPr lang="es-ES" sz="3600" i="1">
                              <a:solidFill>
                                <a:schemeClr val="tx1"/>
                              </a:solidFill>
                              <a:latin typeface="Cambria Math" charset="0"/>
                            </a:rPr>
                          </m:ctrlPr>
                        </m:dPr>
                        <m:e>
                          <m:acc>
                            <m:accPr>
                              <m:chr m:val="⃗"/>
                              <m:ctrlPr>
                                <a:rPr lang="es-ES" sz="3600" b="0" i="1" smtClean="0">
                                  <a:solidFill>
                                    <a:schemeClr val="tx1"/>
                                  </a:solidFill>
                                  <a:latin typeface="Cambria Math" charset="0"/>
                                </a:rPr>
                              </m:ctrlPr>
                            </m:accPr>
                            <m:e>
                              <m:r>
                                <a:rPr lang="es-ES" sz="3600" b="0" i="1" smtClean="0">
                                  <a:solidFill>
                                    <a:schemeClr val="tx1"/>
                                  </a:solidFill>
                                  <a:latin typeface="Cambria Math" charset="0"/>
                                </a:rPr>
                                <m:t>𝑥</m:t>
                              </m:r>
                            </m:e>
                          </m:acc>
                          <m:r>
                            <a:rPr lang="es-ES" sz="3600" i="1">
                              <a:solidFill>
                                <a:schemeClr val="tx1"/>
                              </a:solidFill>
                              <a:latin typeface="Cambria Math" charset="0"/>
                            </a:rPr>
                            <m:t> ;</m:t>
                          </m:r>
                          <m:acc>
                            <m:accPr>
                              <m:chr m:val="⃗"/>
                              <m:ctrlPr>
                                <a:rPr lang="es-ES" sz="3600" i="1">
                                  <a:solidFill>
                                    <a:schemeClr val="tx1"/>
                                  </a:solidFill>
                                  <a:latin typeface="Cambria Math" charset="0"/>
                                </a:rPr>
                              </m:ctrlPr>
                            </m:accPr>
                            <m:e>
                              <m:r>
                                <a:rPr lang="es-ES" sz="3600" b="0" i="1" smtClean="0">
                                  <a:solidFill>
                                    <a:schemeClr val="tx1"/>
                                  </a:solidFill>
                                  <a:latin typeface="Cambria Math" charset="0"/>
                                </a:rPr>
                                <m:t>𝜓</m:t>
                              </m:r>
                            </m:e>
                          </m:acc>
                        </m:e>
                      </m:d>
                      <m:r>
                        <a:rPr lang="es-ES" sz="3600" i="1">
                          <a:solidFill>
                            <a:schemeClr val="tx1"/>
                          </a:solidFill>
                          <a:latin typeface="Cambria Math" charset="0"/>
                        </a:rPr>
                        <m:t> , </m:t>
                      </m:r>
                      <m:sSub>
                        <m:sSubPr>
                          <m:ctrlPr>
                            <a:rPr lang="es-ES" sz="3600" b="0" i="1" smtClean="0">
                              <a:solidFill>
                                <a:schemeClr val="tx1"/>
                              </a:solidFill>
                              <a:latin typeface="Cambria Math" charset="0"/>
                            </a:rPr>
                          </m:ctrlPr>
                        </m:sSubPr>
                        <m:e>
                          <m:r>
                            <a:rPr lang="es-ES" sz="3600" i="1">
                              <a:solidFill>
                                <a:schemeClr val="tx1"/>
                              </a:solidFill>
                              <a:latin typeface="Cambria Math" charset="0"/>
                            </a:rPr>
                            <m:t>𝑘</m:t>
                          </m:r>
                        </m:e>
                        <m:sub>
                          <m:r>
                            <a:rPr lang="es-ES" sz="3600" b="0" i="1" smtClean="0">
                              <a:solidFill>
                                <a:schemeClr val="tx1"/>
                              </a:solidFill>
                              <a:latin typeface="Cambria Math" charset="0"/>
                            </a:rPr>
                            <m:t>𝑛</m:t>
                          </m:r>
                        </m:sub>
                      </m:sSub>
                      <m:r>
                        <a:rPr lang="es-ES" sz="3600" i="1">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𝑥</m:t>
                          </m:r>
                        </m:e>
                      </m:acc>
                      <m:r>
                        <a:rPr lang="es-ES" sz="3600" b="0" i="1" smtClean="0">
                          <a:solidFill>
                            <a:schemeClr val="tx1"/>
                          </a:solidFill>
                          <a:latin typeface="Cambria Math" charset="0"/>
                        </a:rPr>
                        <m:t>,</m:t>
                      </m:r>
                      <m:acc>
                        <m:accPr>
                          <m:chr m:val="⃗"/>
                          <m:ctrlPr>
                            <a:rPr lang="es-ES" sz="3600" i="1">
                              <a:solidFill>
                                <a:schemeClr val="tx1"/>
                              </a:solidFill>
                              <a:latin typeface="Cambria Math" charset="0"/>
                            </a:rPr>
                          </m:ctrlPr>
                        </m:accPr>
                        <m:e>
                          <m:r>
                            <a:rPr lang="es-ES" sz="3600" i="1">
                              <a:solidFill>
                                <a:schemeClr val="tx1"/>
                              </a:solidFill>
                              <a:latin typeface="Cambria Math" charset="0"/>
                            </a:rPr>
                            <m:t>𝑥</m:t>
                          </m:r>
                        </m:e>
                      </m:acc>
                      <m:r>
                        <a:rPr lang="es-ES" sz="3600" b="0" i="1" smtClean="0">
                          <a:solidFill>
                            <a:schemeClr val="tx1"/>
                          </a:solidFill>
                          <a:latin typeface="Cambria Math" charset="0"/>
                        </a:rPr>
                        <m:t>′</m:t>
                      </m:r>
                      <m:r>
                        <a:rPr lang="es-ES" sz="3600" i="1">
                          <a:solidFill>
                            <a:schemeClr val="tx1"/>
                          </a:solidFill>
                          <a:latin typeface="Cambria Math" charset="0"/>
                        </a:rPr>
                        <m:t>;</m:t>
                      </m:r>
                      <m:acc>
                        <m:accPr>
                          <m:chr m:val="⃗"/>
                          <m:ctrlPr>
                            <a:rPr lang="es-ES" sz="3600" i="1">
                              <a:solidFill>
                                <a:schemeClr val="tx1"/>
                              </a:solidFill>
                              <a:latin typeface="Cambria Math" charset="0"/>
                            </a:rPr>
                          </m:ctrlPr>
                        </m:accPr>
                        <m:e>
                          <m:r>
                            <a:rPr lang="es-ES" sz="3600" b="0" i="1" smtClean="0">
                              <a:solidFill>
                                <a:schemeClr val="tx1"/>
                              </a:solidFill>
                              <a:latin typeface="Cambria Math" charset="0"/>
                            </a:rPr>
                            <m:t>𝜓</m:t>
                          </m:r>
                        </m:e>
                      </m:acc>
                      <m:r>
                        <a:rPr lang="es-ES" sz="3600" i="1">
                          <a:solidFill>
                            <a:schemeClr val="tx1"/>
                          </a:solidFill>
                          <a:latin typeface="Cambria Math" charset="0"/>
                        </a:rPr>
                        <m:t>))</m:t>
                      </m:r>
                    </m:oMath>
                  </m:oMathPara>
                </a14:m>
                <a:endParaRPr lang="en-US" sz="3600" dirty="0">
                  <a:solidFill>
                    <a:schemeClr val="tx1"/>
                  </a:solidFill>
                </a:endParaRPr>
              </a:p>
            </p:txBody>
          </p:sp>
        </mc:Choice>
        <mc:Fallback xmlns="">
          <p:sp>
            <p:nvSpPr>
              <p:cNvPr id="51" name="Rounded Rectangle 50"/>
              <p:cNvSpPr>
                <a:spLocks noRot="1" noChangeAspect="1" noMove="1" noResize="1" noEditPoints="1" noAdjustHandles="1" noChangeArrowheads="1" noChangeShapeType="1" noTextEdit="1"/>
              </p:cNvSpPr>
              <p:nvPr/>
            </p:nvSpPr>
            <p:spPr>
              <a:xfrm>
                <a:off x="20933724" y="17668189"/>
                <a:ext cx="11023438" cy="1556090"/>
              </a:xfrm>
              <a:prstGeom prst="roundRect">
                <a:avLst/>
              </a:prstGeom>
              <a:blipFill rotWithShape="0">
                <a:blip r:embed="rId10"/>
                <a:stretch>
                  <a:fillRect/>
                </a:stretch>
              </a:blipFill>
              <a:ln w="63500">
                <a:solidFill>
                  <a:schemeClr val="accent5">
                    <a:lumMod val="75000"/>
                  </a:schemeClr>
                </a:solidFill>
              </a:ln>
            </p:spPr>
            <p:txBody>
              <a:bodyPr/>
              <a:lstStyle/>
              <a:p>
                <a:r>
                  <a:rPr lang="en-US">
                    <a:noFill/>
                  </a:rPr>
                  <a:t> </a:t>
                </a:r>
              </a:p>
            </p:txBody>
          </p:sp>
        </mc:Fallback>
      </mc:AlternateContent>
      <p:cxnSp>
        <p:nvCxnSpPr>
          <p:cNvPr id="60" name="Straight Arrow Connector 59"/>
          <p:cNvCxnSpPr>
            <a:stCxn id="50" idx="2"/>
            <a:endCxn id="51" idx="0"/>
          </p:cNvCxnSpPr>
          <p:nvPr/>
        </p:nvCxnSpPr>
        <p:spPr>
          <a:xfrm flipH="1">
            <a:off x="26445443" y="16855479"/>
            <a:ext cx="1" cy="812710"/>
          </a:xfrm>
          <a:prstGeom prst="straightConnector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811073" y="21544257"/>
            <a:ext cx="4072846" cy="830997"/>
          </a:xfrm>
          <a:prstGeom prst="rect">
            <a:avLst/>
          </a:prstGeom>
          <a:noFill/>
        </p:spPr>
        <p:txBody>
          <a:bodyPr wrap="none" rtlCol="0">
            <a:spAutoFit/>
          </a:bodyPr>
          <a:lstStyle/>
          <a:p>
            <a:r>
              <a:rPr lang="en-US" sz="4800" b="1" smtClean="0">
                <a:solidFill>
                  <a:schemeClr val="accent5">
                    <a:lumMod val="50000"/>
                  </a:schemeClr>
                </a:solidFill>
              </a:rPr>
              <a:t>Our </a:t>
            </a:r>
            <a:r>
              <a:rPr lang="en-US" sz="4800" b="1" smtClean="0">
                <a:solidFill>
                  <a:schemeClr val="accent5">
                    <a:lumMod val="50000"/>
                  </a:schemeClr>
                </a:solidFill>
              </a:rPr>
              <a:t>objective</a:t>
            </a:r>
            <a:r>
              <a:rPr lang="is-IS" sz="4800" b="1" dirty="0" smtClean="0">
                <a:solidFill>
                  <a:schemeClr val="accent5">
                    <a:lumMod val="50000"/>
                  </a:schemeClr>
                </a:solidFill>
              </a:rPr>
              <a:t>…</a:t>
            </a:r>
            <a:endParaRPr lang="en-US" sz="4800" b="1" dirty="0">
              <a:solidFill>
                <a:schemeClr val="accent5">
                  <a:lumMod val="50000"/>
                </a:schemeClr>
              </a:solidFill>
            </a:endParaRPr>
          </a:p>
        </p:txBody>
      </p:sp>
      <p:sp>
        <p:nvSpPr>
          <p:cNvPr id="85" name="TextBox 84"/>
          <p:cNvSpPr txBox="1"/>
          <p:nvPr/>
        </p:nvSpPr>
        <p:spPr>
          <a:xfrm>
            <a:off x="17817651" y="22781903"/>
            <a:ext cx="7259601" cy="584775"/>
          </a:xfrm>
          <a:prstGeom prst="rect">
            <a:avLst/>
          </a:prstGeom>
          <a:noFill/>
        </p:spPr>
        <p:txBody>
          <a:bodyPr wrap="square" rtlCol="0">
            <a:spAutoFit/>
          </a:bodyPr>
          <a:lstStyle/>
          <a:p>
            <a:r>
              <a:rPr lang="en-US" sz="3200" i="1" dirty="0" smtClean="0">
                <a:latin typeface="Arial" charset="0"/>
                <a:ea typeface="Arial" charset="0"/>
                <a:cs typeface="Arial" charset="0"/>
              </a:rPr>
              <a:t>A Gaussian process regression</a:t>
            </a:r>
            <a:endParaRPr lang="en-US" sz="3200" i="1" dirty="0">
              <a:latin typeface="Arial" charset="0"/>
              <a:ea typeface="Arial" charset="0"/>
              <a:cs typeface="Arial" charset="0"/>
            </a:endParaRPr>
          </a:p>
        </p:txBody>
      </p:sp>
      <p:sp>
        <p:nvSpPr>
          <p:cNvPr id="90" name="TextBox 89"/>
          <p:cNvSpPr txBox="1"/>
          <p:nvPr/>
        </p:nvSpPr>
        <p:spPr>
          <a:xfrm>
            <a:off x="37174024" y="7648329"/>
            <a:ext cx="3617722" cy="830997"/>
          </a:xfrm>
          <a:prstGeom prst="rect">
            <a:avLst/>
          </a:prstGeom>
          <a:noFill/>
        </p:spPr>
        <p:txBody>
          <a:bodyPr wrap="none" rtlCol="0">
            <a:spAutoFit/>
          </a:bodyPr>
          <a:lstStyle/>
          <a:p>
            <a:r>
              <a:rPr lang="en-US" sz="4800" b="1" dirty="0" smtClean="0">
                <a:solidFill>
                  <a:schemeClr val="accent5">
                    <a:lumMod val="50000"/>
                  </a:schemeClr>
                </a:solidFill>
              </a:rPr>
              <a:t>Our Results...</a:t>
            </a:r>
            <a:endParaRPr lang="en-US" sz="4800" b="1" dirty="0">
              <a:solidFill>
                <a:schemeClr val="accent5">
                  <a:lumMod val="50000"/>
                </a:schemeClr>
              </a:solidFill>
            </a:endParaRPr>
          </a:p>
        </p:txBody>
      </p:sp>
      <p:sp>
        <p:nvSpPr>
          <p:cNvPr id="92" name="TextBox 91"/>
          <p:cNvSpPr txBox="1"/>
          <p:nvPr/>
        </p:nvSpPr>
        <p:spPr>
          <a:xfrm>
            <a:off x="12687440" y="28391953"/>
            <a:ext cx="8246284" cy="584775"/>
          </a:xfrm>
          <a:prstGeom prst="rect">
            <a:avLst/>
          </a:prstGeom>
          <a:noFill/>
        </p:spPr>
        <p:txBody>
          <a:bodyPr wrap="square" rtlCol="0">
            <a:spAutoFit/>
          </a:bodyPr>
          <a:lstStyle/>
          <a:p>
            <a:r>
              <a:rPr lang="en-US" sz="3200" i="1" dirty="0" smtClean="0">
                <a:latin typeface="Arial" charset="0"/>
                <a:ea typeface="Arial" charset="0"/>
                <a:cs typeface="Arial" charset="0"/>
              </a:rPr>
              <a:t>Computing the expected improvement [2]</a:t>
            </a:r>
            <a:endParaRPr lang="en-US" sz="3200" i="1" dirty="0">
              <a:latin typeface="Arial" charset="0"/>
              <a:ea typeface="Arial" charset="0"/>
              <a:cs typeface="Arial" charset="0"/>
            </a:endParaRPr>
          </a:p>
        </p:txBody>
      </p:sp>
      <p:pic>
        <p:nvPicPr>
          <p:cNvPr id="30" name="Picture 29"/>
          <p:cNvPicPr>
            <a:picLocks noChangeAspect="1"/>
          </p:cNvPicPr>
          <p:nvPr/>
        </p:nvPicPr>
        <p:blipFill>
          <a:blip r:embed="rId11"/>
          <a:stretch>
            <a:fillRect/>
          </a:stretch>
        </p:blipFill>
        <p:spPr>
          <a:xfrm>
            <a:off x="13445174" y="23344523"/>
            <a:ext cx="6684499" cy="5109860"/>
          </a:xfrm>
          <a:prstGeom prst="rect">
            <a:avLst/>
          </a:prstGeom>
        </p:spPr>
      </p:pic>
      <p:pic>
        <p:nvPicPr>
          <p:cNvPr id="37" name="Picture 36"/>
          <p:cNvPicPr>
            <a:picLocks noChangeAspect="1"/>
          </p:cNvPicPr>
          <p:nvPr/>
        </p:nvPicPr>
        <p:blipFill>
          <a:blip r:embed="rId12"/>
          <a:stretch>
            <a:fillRect/>
          </a:stretch>
        </p:blipFill>
        <p:spPr>
          <a:xfrm>
            <a:off x="33033263" y="18015430"/>
            <a:ext cx="5218848" cy="4146869"/>
          </a:xfrm>
          <a:prstGeom prst="rect">
            <a:avLst/>
          </a:prstGeom>
        </p:spPr>
      </p:pic>
      <p:pic>
        <p:nvPicPr>
          <p:cNvPr id="38" name="Picture 37"/>
          <p:cNvPicPr>
            <a:picLocks noChangeAspect="1"/>
          </p:cNvPicPr>
          <p:nvPr/>
        </p:nvPicPr>
        <p:blipFill>
          <a:blip r:embed="rId13"/>
          <a:stretch>
            <a:fillRect/>
          </a:stretch>
        </p:blipFill>
        <p:spPr>
          <a:xfrm>
            <a:off x="38415459" y="18022636"/>
            <a:ext cx="5181623" cy="4050069"/>
          </a:xfrm>
          <a:prstGeom prst="rect">
            <a:avLst/>
          </a:prstGeom>
        </p:spPr>
      </p:pic>
      <p:cxnSp>
        <p:nvCxnSpPr>
          <p:cNvPr id="64" name="Elbow Connector 63"/>
          <p:cNvCxnSpPr>
            <a:stCxn id="48" idx="3"/>
            <a:endCxn id="50" idx="1"/>
          </p:cNvCxnSpPr>
          <p:nvPr/>
        </p:nvCxnSpPr>
        <p:spPr>
          <a:xfrm flipV="1">
            <a:off x="17413907" y="16169077"/>
            <a:ext cx="4396809" cy="1693335"/>
          </a:xfrm>
          <a:prstGeom prst="bentConnector3">
            <a:avLst>
              <a:gd name="adj1" fmla="val 67083"/>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41" idx="3"/>
            <a:endCxn id="50" idx="1"/>
          </p:cNvCxnSpPr>
          <p:nvPr/>
        </p:nvCxnSpPr>
        <p:spPr>
          <a:xfrm>
            <a:off x="19144080" y="16042714"/>
            <a:ext cx="2666636" cy="126363"/>
          </a:xfrm>
          <a:prstGeom prst="bentConnector3">
            <a:avLst>
              <a:gd name="adj1" fmla="val 45101"/>
            </a:avLst>
          </a:prstGeom>
          <a:ln w="635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7" name="Picture 9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06451" y="8439947"/>
            <a:ext cx="5372497" cy="5892985"/>
          </a:xfrm>
          <a:prstGeom prst="rect">
            <a:avLst/>
          </a:prstGeom>
        </p:spPr>
      </p:pic>
      <p:pic>
        <p:nvPicPr>
          <p:cNvPr id="98" name="Picture 9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432250" y="8473905"/>
            <a:ext cx="5265521" cy="5812025"/>
          </a:xfrm>
          <a:prstGeom prst="rect">
            <a:avLst/>
          </a:prstGeom>
        </p:spPr>
      </p:pic>
      <p:sp>
        <p:nvSpPr>
          <p:cNvPr id="130" name="TextBox 129"/>
          <p:cNvSpPr txBox="1"/>
          <p:nvPr/>
        </p:nvSpPr>
        <p:spPr>
          <a:xfrm>
            <a:off x="4351534" y="29371941"/>
            <a:ext cx="2846473" cy="584775"/>
          </a:xfrm>
          <a:prstGeom prst="rect">
            <a:avLst/>
          </a:prstGeom>
          <a:noFill/>
        </p:spPr>
        <p:txBody>
          <a:bodyPr wrap="square" rtlCol="0">
            <a:spAutoFit/>
          </a:bodyPr>
          <a:lstStyle/>
          <a:p>
            <a:r>
              <a:rPr lang="en-US" sz="3200" i="1" smtClean="0">
                <a:latin typeface="Arial" charset="0"/>
                <a:ea typeface="Arial" charset="0"/>
                <a:cs typeface="Arial" charset="0"/>
              </a:rPr>
              <a:t>Pareto Front</a:t>
            </a:r>
            <a:endParaRPr lang="en-US" sz="3200" i="1" dirty="0">
              <a:latin typeface="Arial" charset="0"/>
              <a:ea typeface="Arial" charset="0"/>
              <a:cs typeface="Arial" charset="0"/>
            </a:endParaRPr>
          </a:p>
        </p:txBody>
      </p:sp>
      <p:sp>
        <p:nvSpPr>
          <p:cNvPr id="131" name="TextBox 130"/>
          <p:cNvSpPr txBox="1"/>
          <p:nvPr/>
        </p:nvSpPr>
        <p:spPr>
          <a:xfrm>
            <a:off x="3729199" y="18468269"/>
            <a:ext cx="3906480" cy="584775"/>
          </a:xfrm>
          <a:prstGeom prst="rect">
            <a:avLst/>
          </a:prstGeom>
          <a:noFill/>
        </p:spPr>
        <p:txBody>
          <a:bodyPr wrap="square" rtlCol="0">
            <a:spAutoFit/>
          </a:bodyPr>
          <a:lstStyle/>
          <a:p>
            <a:r>
              <a:rPr lang="en-US" sz="3200" i="1" dirty="0" smtClean="0">
                <a:latin typeface="Arial" charset="0"/>
                <a:ea typeface="Arial" charset="0"/>
                <a:cs typeface="Arial" charset="0"/>
              </a:rPr>
              <a:t>Black box system</a:t>
            </a:r>
            <a:endParaRPr lang="en-US" sz="3200" i="1" dirty="0">
              <a:latin typeface="Arial" charset="0"/>
              <a:ea typeface="Arial" charset="0"/>
              <a:cs typeface="Arial" charset="0"/>
            </a:endParaRPr>
          </a:p>
        </p:txBody>
      </p:sp>
      <p:cxnSp>
        <p:nvCxnSpPr>
          <p:cNvPr id="100" name="Straight Connector 99"/>
          <p:cNvCxnSpPr/>
          <p:nvPr/>
        </p:nvCxnSpPr>
        <p:spPr>
          <a:xfrm>
            <a:off x="19656140" y="15356312"/>
            <a:ext cx="3460" cy="7465866"/>
          </a:xfrm>
          <a:prstGeom prst="line">
            <a:avLst/>
          </a:prstGeom>
          <a:ln w="63500">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0772919" y="24934969"/>
            <a:ext cx="10338117" cy="1938992"/>
          </a:xfrm>
          <a:prstGeom prst="rect">
            <a:avLst/>
          </a:prstGeom>
          <a:noFill/>
        </p:spPr>
        <p:txBody>
          <a:bodyPr wrap="square" rtlCol="0">
            <a:spAutoFit/>
          </a:bodyPr>
          <a:lstStyle/>
          <a:p>
            <a:r>
              <a:rPr lang="en-US" sz="4000" dirty="0" smtClean="0"/>
              <a:t>The expected improvement defines a metric to determine the contribution of a point to improving the set of optimal solutions.</a:t>
            </a:r>
            <a:endParaRPr lang="en-US" sz="4000" dirty="0"/>
          </a:p>
        </p:txBody>
      </p:sp>
      <p:sp>
        <p:nvSpPr>
          <p:cNvPr id="138" name="TextBox 137"/>
          <p:cNvSpPr txBox="1"/>
          <p:nvPr/>
        </p:nvSpPr>
        <p:spPr>
          <a:xfrm>
            <a:off x="32806451" y="14298674"/>
            <a:ext cx="10824027" cy="1077218"/>
          </a:xfrm>
          <a:prstGeom prst="rect">
            <a:avLst/>
          </a:prstGeom>
          <a:noFill/>
        </p:spPr>
        <p:txBody>
          <a:bodyPr wrap="square" rtlCol="0">
            <a:spAutoFit/>
          </a:bodyPr>
          <a:lstStyle/>
          <a:p>
            <a:r>
              <a:rPr lang="en-US" sz="3200" b="1" i="1" dirty="0" smtClean="0">
                <a:latin typeface="Arial" charset="0"/>
                <a:ea typeface="Arial" charset="0"/>
                <a:cs typeface="Arial" charset="0"/>
              </a:rPr>
              <a:t>SMOOT (Stochastic Multi-Objective Optimization Tool</a:t>
            </a:r>
            <a:r>
              <a:rPr lang="en-US" sz="3200" b="1" i="1" dirty="0" smtClean="0">
                <a:latin typeface="Arial" charset="0"/>
                <a:ea typeface="Arial" charset="0"/>
                <a:cs typeface="Arial" charset="0"/>
              </a:rPr>
              <a:t>):</a:t>
            </a:r>
          </a:p>
          <a:p>
            <a:pPr algn="ctr"/>
            <a:r>
              <a:rPr lang="en-US" sz="3200" b="1" u="sng" dirty="0">
                <a:solidFill>
                  <a:schemeClr val="accent1">
                    <a:lumMod val="75000"/>
                  </a:schemeClr>
                </a:solidFill>
                <a:latin typeface="Arial" charset="0"/>
                <a:ea typeface="Arial" charset="0"/>
                <a:cs typeface="Arial" charset="0"/>
              </a:rPr>
              <a:t>https://</a:t>
            </a:r>
            <a:r>
              <a:rPr lang="en-US" sz="3200" b="1" u="sng" dirty="0" err="1">
                <a:solidFill>
                  <a:schemeClr val="accent1">
                    <a:lumMod val="75000"/>
                  </a:schemeClr>
                </a:solidFill>
                <a:latin typeface="Arial" charset="0"/>
                <a:ea typeface="Arial" charset="0"/>
                <a:cs typeface="Arial" charset="0"/>
              </a:rPr>
              <a:t>nanohub.org</a:t>
            </a:r>
            <a:r>
              <a:rPr lang="en-US" sz="3200" b="1" u="sng" dirty="0">
                <a:solidFill>
                  <a:schemeClr val="accent1">
                    <a:lumMod val="75000"/>
                  </a:schemeClr>
                </a:solidFill>
                <a:latin typeface="Arial" charset="0"/>
                <a:ea typeface="Arial" charset="0"/>
                <a:cs typeface="Arial" charset="0"/>
              </a:rPr>
              <a:t>/tools/smoot/</a:t>
            </a:r>
            <a:endParaRPr lang="en-US" sz="3200" b="1" u="sng" dirty="0">
              <a:solidFill>
                <a:schemeClr val="accent1">
                  <a:lumMod val="75000"/>
                </a:schemeClr>
              </a:solidFill>
              <a:latin typeface="Arial" charset="0"/>
              <a:ea typeface="Arial" charset="0"/>
              <a:cs typeface="Arial" charset="0"/>
            </a:endParaRPr>
          </a:p>
        </p:txBody>
      </p:sp>
      <p:sp>
        <p:nvSpPr>
          <p:cNvPr id="139" name="TextBox 138"/>
          <p:cNvSpPr txBox="1"/>
          <p:nvPr/>
        </p:nvSpPr>
        <p:spPr>
          <a:xfrm>
            <a:off x="36862245" y="22234455"/>
            <a:ext cx="3349763" cy="830997"/>
          </a:xfrm>
          <a:prstGeom prst="rect">
            <a:avLst/>
          </a:prstGeom>
          <a:noFill/>
        </p:spPr>
        <p:txBody>
          <a:bodyPr wrap="none" rtlCol="0">
            <a:spAutoFit/>
          </a:bodyPr>
          <a:lstStyle/>
          <a:p>
            <a:r>
              <a:rPr lang="en-US" sz="4800" b="1" dirty="0" smtClean="0">
                <a:solidFill>
                  <a:schemeClr val="accent5">
                    <a:lumMod val="50000"/>
                  </a:schemeClr>
                </a:solidFill>
              </a:rPr>
              <a:t>At the end...</a:t>
            </a:r>
            <a:endParaRPr lang="en-US" sz="4800" b="1" dirty="0">
              <a:solidFill>
                <a:schemeClr val="accent5">
                  <a:lumMod val="50000"/>
                </a:schemeClr>
              </a:solidFill>
            </a:endParaRPr>
          </a:p>
        </p:txBody>
      </p:sp>
      <mc:AlternateContent xmlns:mc="http://schemas.openxmlformats.org/markup-compatibility/2006">
        <mc:Choice xmlns:a14="http://schemas.microsoft.com/office/drawing/2010/main" Requires="a14">
          <p:sp>
            <p:nvSpPr>
              <p:cNvPr id="141" name="TextBox 140"/>
              <p:cNvSpPr txBox="1"/>
              <p:nvPr/>
            </p:nvSpPr>
            <p:spPr>
              <a:xfrm>
                <a:off x="32806451" y="15722528"/>
                <a:ext cx="10948717" cy="2261132"/>
              </a:xfrm>
              <a:prstGeom prst="rect">
                <a:avLst/>
              </a:prstGeom>
              <a:noFill/>
            </p:spPr>
            <p:txBody>
              <a:bodyPr wrap="square" rtlCol="0">
                <a:spAutoFit/>
              </a:bodyPr>
              <a:lstStyle/>
              <a:p>
                <a:r>
                  <a:rPr lang="en-US" sz="3600" dirty="0" smtClean="0"/>
                  <a:t>A synthetic 2-dimensional problem was tested[3]:</a:t>
                </a:r>
              </a:p>
              <a:p>
                <a:pPr/>
                <a14:m>
                  <m:oMathPara xmlns:m="http://schemas.openxmlformats.org/officeDocument/2006/math">
                    <m:oMathParaPr>
                      <m:jc m:val="centerGroup"/>
                    </m:oMathParaPr>
                    <m:oMath xmlns:m="http://schemas.openxmlformats.org/officeDocument/2006/math">
                      <m:sSub>
                        <m:sSubPr>
                          <m:ctrlPr>
                            <a:rPr lang="es-ES" sz="2000" b="0" i="1" smtClean="0">
                              <a:latin typeface="Cambria Math" charset="0"/>
                            </a:rPr>
                          </m:ctrlPr>
                        </m:sSubPr>
                        <m:e>
                          <m:r>
                            <a:rPr lang="es-ES" sz="2000" b="0" i="1" smtClean="0">
                              <a:latin typeface="Cambria Math" charset="0"/>
                            </a:rPr>
                            <m:t>𝑓</m:t>
                          </m:r>
                        </m:e>
                        <m:sub>
                          <m:r>
                            <a:rPr lang="es-ES" sz="2000" b="0" i="1" smtClean="0">
                              <a:latin typeface="Cambria Math" charset="0"/>
                            </a:rPr>
                            <m:t>1</m:t>
                          </m:r>
                        </m:sub>
                      </m:sSub>
                      <m:d>
                        <m:dPr>
                          <m:ctrlPr>
                            <a:rPr lang="es-ES" sz="2000" b="0" i="1" smtClean="0">
                              <a:latin typeface="Cambria Math" charset="0"/>
                            </a:rPr>
                          </m:ctrlPr>
                        </m:dPr>
                        <m:e>
                          <m:acc>
                            <m:accPr>
                              <m:chr m:val="⃗"/>
                              <m:ctrlPr>
                                <a:rPr lang="es-ES" sz="2000" b="0" i="1" smtClean="0">
                                  <a:latin typeface="Cambria Math" charset="0"/>
                                </a:rPr>
                              </m:ctrlPr>
                            </m:accPr>
                            <m:e>
                              <m:r>
                                <a:rPr lang="es-ES" sz="2000" b="0" i="1" smtClean="0">
                                  <a:latin typeface="Cambria Math" charset="0"/>
                                </a:rPr>
                                <m:t>𝑥</m:t>
                              </m:r>
                            </m:e>
                          </m:acc>
                        </m:e>
                      </m:d>
                      <m:r>
                        <a:rPr lang="es-ES" sz="2000" b="0" i="1" smtClean="0">
                          <a:latin typeface="Cambria Math" charset="0"/>
                        </a:rPr>
                        <m:t>=</m:t>
                      </m:r>
                      <m:sSup>
                        <m:sSupPr>
                          <m:ctrlPr>
                            <a:rPr lang="es-ES" sz="2000" b="0" i="1" smtClean="0">
                              <a:latin typeface="Cambria Math" charset="0"/>
                            </a:rPr>
                          </m:ctrlPr>
                        </m:sSupPr>
                        <m:e>
                          <m:d>
                            <m:dPr>
                              <m:ctrlPr>
                                <a:rPr lang="is-IS" sz="2000" b="0" i="1" smtClean="0">
                                  <a:latin typeface="Cambria Math" charset="0"/>
                                </a:rPr>
                              </m:ctrlPr>
                            </m:dPr>
                            <m:e>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2</m:t>
                                  </m:r>
                                </m:sub>
                              </m:sSub>
                              <m:r>
                                <a:rPr lang="es-ES" sz="2000" b="0" i="1" smtClean="0">
                                  <a:latin typeface="Cambria Math" charset="0"/>
                                </a:rPr>
                                <m:t>−</m:t>
                              </m:r>
                              <m:f>
                                <m:fPr>
                                  <m:ctrlPr>
                                    <a:rPr lang="es-ES" sz="2000" b="0" i="1" smtClean="0">
                                      <a:latin typeface="Cambria Math" charset="0"/>
                                    </a:rPr>
                                  </m:ctrlPr>
                                </m:fPr>
                                <m:num>
                                  <m:r>
                                    <a:rPr lang="es-ES" sz="2000" b="0" i="1" smtClean="0">
                                      <a:latin typeface="Cambria Math" charset="0"/>
                                    </a:rPr>
                                    <m:t>5.1</m:t>
                                  </m:r>
                                </m:num>
                                <m:den>
                                  <m:r>
                                    <a:rPr lang="es-ES" sz="2000" b="0" i="1" smtClean="0">
                                      <a:latin typeface="Cambria Math" charset="0"/>
                                    </a:rPr>
                                    <m:t>4</m:t>
                                  </m:r>
                                  <m:sSup>
                                    <m:sSupPr>
                                      <m:ctrlPr>
                                        <a:rPr lang="es-ES" sz="2000" b="0" i="1" smtClean="0">
                                          <a:latin typeface="Cambria Math" charset="0"/>
                                        </a:rPr>
                                      </m:ctrlPr>
                                    </m:sSupPr>
                                    <m:e>
                                      <m:r>
                                        <a:rPr lang="es-ES" sz="2000" b="0" i="1" smtClean="0">
                                          <a:latin typeface="Cambria Math" charset="0"/>
                                        </a:rPr>
                                        <m:t>𝜋</m:t>
                                      </m:r>
                                    </m:e>
                                    <m:sup>
                                      <m:r>
                                        <a:rPr lang="es-ES" sz="2000" b="0" i="1" smtClean="0">
                                          <a:latin typeface="Cambria Math" charset="0"/>
                                        </a:rPr>
                                        <m:t>2</m:t>
                                      </m:r>
                                    </m:sup>
                                  </m:sSup>
                                </m:den>
                              </m:f>
                              <m:sSubSup>
                                <m:sSubSupPr>
                                  <m:ctrlPr>
                                    <a:rPr lang="es-ES" sz="2000" b="0" i="1" smtClean="0">
                                      <a:latin typeface="Cambria Math" charset="0"/>
                                    </a:rPr>
                                  </m:ctrlPr>
                                </m:sSubSupPr>
                                <m:e>
                                  <m:r>
                                    <a:rPr lang="es-ES" sz="2000" b="0" i="1" smtClean="0">
                                      <a:latin typeface="Cambria Math" charset="0"/>
                                    </a:rPr>
                                    <m:t>𝑏</m:t>
                                  </m:r>
                                </m:e>
                                <m:sub>
                                  <m:r>
                                    <a:rPr lang="es-ES" sz="2000" b="0" i="1" smtClean="0">
                                      <a:latin typeface="Cambria Math" charset="0"/>
                                    </a:rPr>
                                    <m:t>1</m:t>
                                  </m:r>
                                </m:sub>
                                <m:sup>
                                  <m:r>
                                    <a:rPr lang="es-ES" sz="2000" b="0" i="1" smtClean="0">
                                      <a:latin typeface="Cambria Math" charset="0"/>
                                    </a:rPr>
                                    <m:t>2</m:t>
                                  </m:r>
                                </m:sup>
                              </m:sSubSup>
                              <m:r>
                                <a:rPr lang="es-ES" sz="2000" b="0" i="1" smtClean="0">
                                  <a:latin typeface="Cambria Math" charset="0"/>
                                </a:rPr>
                                <m:t>+</m:t>
                              </m:r>
                              <m:f>
                                <m:fPr>
                                  <m:ctrlPr>
                                    <a:rPr lang="es-ES" sz="2000" b="0" i="1" smtClean="0">
                                      <a:latin typeface="Cambria Math" charset="0"/>
                                    </a:rPr>
                                  </m:ctrlPr>
                                </m:fPr>
                                <m:num>
                                  <m:r>
                                    <a:rPr lang="es-ES" sz="2000" b="0" i="1" smtClean="0">
                                      <a:latin typeface="Cambria Math" charset="0"/>
                                    </a:rPr>
                                    <m:t>5</m:t>
                                  </m:r>
                                </m:num>
                                <m:den>
                                  <m:r>
                                    <a:rPr lang="es-ES" sz="2000" b="0" i="1" smtClean="0">
                                      <a:latin typeface="Cambria Math" charset="0"/>
                                    </a:rPr>
                                    <m:t>𝜋</m:t>
                                  </m:r>
                                </m:den>
                              </m:f>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1</m:t>
                                  </m:r>
                                </m:sub>
                              </m:sSub>
                              <m:r>
                                <a:rPr lang="es-ES" sz="2000" b="0" i="1" smtClean="0">
                                  <a:latin typeface="Cambria Math" charset="0"/>
                                </a:rPr>
                                <m:t>−6</m:t>
                              </m:r>
                            </m:e>
                          </m:d>
                        </m:e>
                        <m:sup>
                          <m:r>
                            <a:rPr lang="es-ES" sz="2000" b="0" i="1" smtClean="0">
                              <a:latin typeface="Cambria Math" charset="0"/>
                            </a:rPr>
                            <m:t>2</m:t>
                          </m:r>
                        </m:sup>
                      </m:sSup>
                      <m:r>
                        <a:rPr lang="es-ES" sz="2000" b="0" i="1" smtClean="0">
                          <a:latin typeface="Cambria Math" charset="0"/>
                        </a:rPr>
                        <m:t>+10</m:t>
                      </m:r>
                      <m:d>
                        <m:dPr>
                          <m:begChr m:val="["/>
                          <m:endChr m:val="]"/>
                          <m:ctrlPr>
                            <a:rPr lang="pt-BR" sz="2000" b="0" i="1" smtClean="0">
                              <a:latin typeface="Cambria Math" charset="0"/>
                            </a:rPr>
                          </m:ctrlPr>
                        </m:dPr>
                        <m:e>
                          <m:d>
                            <m:dPr>
                              <m:ctrlPr>
                                <a:rPr lang="is-IS" sz="2000" b="0" i="1" smtClean="0">
                                  <a:latin typeface="Cambria Math" charset="0"/>
                                </a:rPr>
                              </m:ctrlPr>
                            </m:dPr>
                            <m:e>
                              <m:r>
                                <a:rPr lang="es-ES" sz="2000" b="0" i="1" smtClean="0">
                                  <a:latin typeface="Cambria Math" charset="0"/>
                                </a:rPr>
                                <m:t>1−</m:t>
                              </m:r>
                              <m:f>
                                <m:fPr>
                                  <m:ctrlPr>
                                    <a:rPr lang="es-ES" sz="2000" b="0" i="1" smtClean="0">
                                      <a:latin typeface="Cambria Math" charset="0"/>
                                    </a:rPr>
                                  </m:ctrlPr>
                                </m:fPr>
                                <m:num>
                                  <m:r>
                                    <a:rPr lang="es-ES" sz="2000" b="0" i="1" smtClean="0">
                                      <a:latin typeface="Cambria Math" charset="0"/>
                                    </a:rPr>
                                    <m:t>1</m:t>
                                  </m:r>
                                </m:num>
                                <m:den>
                                  <m:r>
                                    <a:rPr lang="es-ES" sz="2000" b="0" i="1" smtClean="0">
                                      <a:latin typeface="Cambria Math" charset="0"/>
                                    </a:rPr>
                                    <m:t>8</m:t>
                                  </m:r>
                                  <m:r>
                                    <a:rPr lang="es-ES" sz="2000" b="0" i="1" smtClean="0">
                                      <a:latin typeface="Cambria Math" charset="0"/>
                                    </a:rPr>
                                    <m:t>𝜋</m:t>
                                  </m:r>
                                </m:den>
                              </m:f>
                            </m:e>
                          </m:d>
                          <m:func>
                            <m:funcPr>
                              <m:ctrlPr>
                                <a:rPr lang="es-ES" sz="2000" b="0" i="1" smtClean="0">
                                  <a:latin typeface="Cambria Math" charset="0"/>
                                </a:rPr>
                              </m:ctrlPr>
                            </m:funcPr>
                            <m:fName>
                              <m:r>
                                <m:rPr>
                                  <m:sty m:val="p"/>
                                </m:rPr>
                                <a:rPr lang="es-ES" sz="2000" b="0" i="0" smtClean="0">
                                  <a:latin typeface="Cambria Math" charset="0"/>
                                </a:rPr>
                                <m:t>cos</m:t>
                              </m:r>
                            </m:fName>
                            <m:e>
                              <m:d>
                                <m:dPr>
                                  <m:ctrlPr>
                                    <a:rPr lang="es-ES" sz="2000" b="0" i="1" smtClean="0">
                                      <a:latin typeface="Cambria Math" charset="0"/>
                                    </a:rPr>
                                  </m:ctrlPr>
                                </m:dPr>
                                <m:e>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1</m:t>
                                      </m:r>
                                    </m:sub>
                                  </m:sSub>
                                </m:e>
                              </m:d>
                            </m:e>
                          </m:func>
                          <m:r>
                            <a:rPr lang="es-ES" sz="2000" b="0" i="1" smtClean="0">
                              <a:latin typeface="Cambria Math" charset="0"/>
                            </a:rPr>
                            <m:t>+1</m:t>
                          </m:r>
                        </m:e>
                      </m:d>
                    </m:oMath>
                  </m:oMathPara>
                </a14:m>
                <a:endParaRPr lang="en-US" sz="2000" dirty="0" smtClean="0"/>
              </a:p>
              <a:p>
                <a:endParaRPr lang="en-US" sz="2000" dirty="0" smtClean="0"/>
              </a:p>
              <a:p>
                <a:pPr/>
                <a14:m>
                  <m:oMathPara xmlns:m="http://schemas.openxmlformats.org/officeDocument/2006/math">
                    <m:oMathParaPr>
                      <m:jc m:val="centerGroup"/>
                    </m:oMathParaPr>
                    <m:oMath xmlns:m="http://schemas.openxmlformats.org/officeDocument/2006/math">
                      <m:sSub>
                        <m:sSubPr>
                          <m:ctrlPr>
                            <a:rPr lang="es-ES" sz="2000" i="1">
                              <a:latin typeface="Cambria Math" charset="0"/>
                            </a:rPr>
                          </m:ctrlPr>
                        </m:sSubPr>
                        <m:e>
                          <m:r>
                            <a:rPr lang="es-ES" sz="2000" i="1">
                              <a:latin typeface="Cambria Math" charset="0"/>
                            </a:rPr>
                            <m:t>𝑓</m:t>
                          </m:r>
                        </m:e>
                        <m:sub>
                          <m:r>
                            <a:rPr lang="es-ES" sz="2000" b="0" i="1" smtClean="0">
                              <a:latin typeface="Cambria Math" charset="0"/>
                            </a:rPr>
                            <m:t>2</m:t>
                          </m:r>
                        </m:sub>
                      </m:sSub>
                      <m:d>
                        <m:dPr>
                          <m:ctrlPr>
                            <a:rPr lang="es-ES" sz="2000" i="1">
                              <a:latin typeface="Cambria Math" charset="0"/>
                            </a:rPr>
                          </m:ctrlPr>
                        </m:dPr>
                        <m:e>
                          <m:acc>
                            <m:accPr>
                              <m:chr m:val="⃗"/>
                              <m:ctrlPr>
                                <a:rPr lang="es-ES" sz="2000" i="1">
                                  <a:latin typeface="Cambria Math" charset="0"/>
                                </a:rPr>
                              </m:ctrlPr>
                            </m:accPr>
                            <m:e>
                              <m:r>
                                <a:rPr lang="es-ES" sz="2000" i="1">
                                  <a:latin typeface="Cambria Math" charset="0"/>
                                </a:rPr>
                                <m:t>𝑥</m:t>
                              </m:r>
                            </m:e>
                          </m:acc>
                        </m:e>
                      </m:d>
                      <m:r>
                        <a:rPr lang="es-ES" sz="2000" b="0" i="1" smtClean="0">
                          <a:latin typeface="Cambria Math" charset="0"/>
                        </a:rPr>
                        <m:t>=−</m:t>
                      </m:r>
                      <m:rad>
                        <m:radPr>
                          <m:degHide m:val="on"/>
                          <m:ctrlPr>
                            <a:rPr lang="es-ES" sz="2000" b="0" i="1" smtClean="0">
                              <a:latin typeface="Cambria Math" charset="0"/>
                            </a:rPr>
                          </m:ctrlPr>
                        </m:radPr>
                        <m:deg/>
                        <m:e>
                          <m:d>
                            <m:dPr>
                              <m:ctrlPr>
                                <a:rPr lang="es-ES" sz="2000" b="0" i="1" smtClean="0">
                                  <a:latin typeface="Cambria Math" charset="0"/>
                                </a:rPr>
                              </m:ctrlPr>
                            </m:dPr>
                            <m:e>
                              <m:r>
                                <a:rPr lang="es-ES" sz="2000" b="0" i="1" smtClean="0">
                                  <a:latin typeface="Cambria Math" charset="0"/>
                                </a:rPr>
                                <m:t>10.5−</m:t>
                              </m:r>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1</m:t>
                                  </m:r>
                                </m:sub>
                              </m:sSub>
                            </m:e>
                          </m:d>
                          <m:d>
                            <m:dPr>
                              <m:ctrlPr>
                                <a:rPr lang="es-ES" sz="2000" b="0" i="1" smtClean="0">
                                  <a:latin typeface="Cambria Math" charset="0"/>
                                </a:rPr>
                              </m:ctrlPr>
                            </m:dPr>
                            <m:e>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1</m:t>
                                  </m:r>
                                </m:sub>
                              </m:sSub>
                              <m:r>
                                <a:rPr lang="es-ES" sz="2000" b="0" i="1" smtClean="0">
                                  <a:latin typeface="Cambria Math" charset="0"/>
                                </a:rPr>
                                <m:t>+5.5</m:t>
                              </m:r>
                            </m:e>
                          </m:d>
                          <m:d>
                            <m:dPr>
                              <m:ctrlPr>
                                <a:rPr lang="es-ES" sz="2000" b="0" i="1" smtClean="0">
                                  <a:latin typeface="Cambria Math" charset="0"/>
                                </a:rPr>
                              </m:ctrlPr>
                            </m:dPr>
                            <m:e>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2</m:t>
                                  </m:r>
                                </m:sub>
                              </m:sSub>
                              <m:r>
                                <a:rPr lang="es-ES" sz="2000" b="0" i="1" smtClean="0">
                                  <a:latin typeface="Cambria Math" charset="0"/>
                                </a:rPr>
                                <m:t>+0.5</m:t>
                              </m:r>
                            </m:e>
                          </m:d>
                        </m:e>
                      </m:rad>
                      <m:r>
                        <a:rPr lang="es-ES" sz="2000" b="0" i="1" smtClean="0">
                          <a:latin typeface="Cambria Math" charset="0"/>
                        </a:rPr>
                        <m:t>−</m:t>
                      </m:r>
                      <m:f>
                        <m:fPr>
                          <m:ctrlPr>
                            <a:rPr lang="es-ES" sz="2000" b="0" i="1" smtClean="0">
                              <a:latin typeface="Cambria Math" charset="0"/>
                            </a:rPr>
                          </m:ctrlPr>
                        </m:fPr>
                        <m:num>
                          <m:r>
                            <a:rPr lang="es-ES" sz="2000" b="0" i="1" smtClean="0">
                              <a:latin typeface="Cambria Math" charset="0"/>
                            </a:rPr>
                            <m:t>1</m:t>
                          </m:r>
                        </m:num>
                        <m:den>
                          <m:r>
                            <a:rPr lang="es-ES" sz="2000" b="0" i="1" smtClean="0">
                              <a:latin typeface="Cambria Math" charset="0"/>
                            </a:rPr>
                            <m:t>30</m:t>
                          </m:r>
                        </m:den>
                      </m:f>
                      <m:sSup>
                        <m:sSupPr>
                          <m:ctrlPr>
                            <a:rPr lang="es-ES" sz="2000" b="0" i="1" smtClean="0">
                              <a:latin typeface="Cambria Math" charset="0"/>
                            </a:rPr>
                          </m:ctrlPr>
                        </m:sSupPr>
                        <m:e>
                          <m:d>
                            <m:dPr>
                              <m:ctrlPr>
                                <a:rPr lang="is-IS" sz="2000" b="0" i="1" smtClean="0">
                                  <a:latin typeface="Cambria Math" charset="0"/>
                                </a:rPr>
                              </m:ctrlPr>
                            </m:dPr>
                            <m:e>
                              <m:sSub>
                                <m:sSubPr>
                                  <m:ctrlPr>
                                    <a:rPr lang="es-ES" sz="2000" b="0" i="1" smtClean="0">
                                      <a:latin typeface="Cambria Math" charset="0"/>
                                    </a:rPr>
                                  </m:ctrlPr>
                                </m:sSubPr>
                                <m:e>
                                  <m:r>
                                    <a:rPr lang="es-ES" sz="2000" b="0" i="1" smtClean="0">
                                      <a:latin typeface="Cambria Math" charset="0"/>
                                    </a:rPr>
                                    <m:t>𝑏</m:t>
                                  </m:r>
                                </m:e>
                                <m:sub>
                                  <m:r>
                                    <a:rPr lang="es-ES" sz="2000" b="0" i="1" smtClean="0">
                                      <a:latin typeface="Cambria Math" charset="0"/>
                                    </a:rPr>
                                    <m:t>2</m:t>
                                  </m:r>
                                </m:sub>
                              </m:sSub>
                              <m:r>
                                <a:rPr lang="es-ES" sz="2000" b="0" i="1" smtClean="0">
                                  <a:latin typeface="Cambria Math" charset="0"/>
                                </a:rPr>
                                <m:t>−</m:t>
                              </m:r>
                              <m:f>
                                <m:fPr>
                                  <m:ctrlPr>
                                    <a:rPr lang="es-ES" sz="2000" i="1">
                                      <a:latin typeface="Cambria Math" charset="0"/>
                                    </a:rPr>
                                  </m:ctrlPr>
                                </m:fPr>
                                <m:num>
                                  <m:r>
                                    <a:rPr lang="es-ES" sz="2000" i="1">
                                      <a:latin typeface="Cambria Math" charset="0"/>
                                    </a:rPr>
                                    <m:t>5.1</m:t>
                                  </m:r>
                                </m:num>
                                <m:den>
                                  <m:r>
                                    <a:rPr lang="es-ES" sz="2000" i="1">
                                      <a:latin typeface="Cambria Math" charset="0"/>
                                    </a:rPr>
                                    <m:t>4</m:t>
                                  </m:r>
                                  <m:sSup>
                                    <m:sSupPr>
                                      <m:ctrlPr>
                                        <a:rPr lang="es-ES" sz="2000" i="1">
                                          <a:latin typeface="Cambria Math" charset="0"/>
                                        </a:rPr>
                                      </m:ctrlPr>
                                    </m:sSupPr>
                                    <m:e>
                                      <m:r>
                                        <a:rPr lang="es-ES" sz="2000" i="1">
                                          <a:latin typeface="Cambria Math" charset="0"/>
                                        </a:rPr>
                                        <m:t>𝜋</m:t>
                                      </m:r>
                                    </m:e>
                                    <m:sup>
                                      <m:r>
                                        <a:rPr lang="es-ES" sz="2000" i="1">
                                          <a:latin typeface="Cambria Math" charset="0"/>
                                        </a:rPr>
                                        <m:t>2</m:t>
                                      </m:r>
                                    </m:sup>
                                  </m:sSup>
                                </m:den>
                              </m:f>
                              <m:sSubSup>
                                <m:sSubSupPr>
                                  <m:ctrlPr>
                                    <a:rPr lang="es-ES" sz="2000" i="1">
                                      <a:latin typeface="Cambria Math" charset="0"/>
                                    </a:rPr>
                                  </m:ctrlPr>
                                </m:sSubSupPr>
                                <m:e>
                                  <m:r>
                                    <a:rPr lang="es-ES" sz="2000" i="1">
                                      <a:latin typeface="Cambria Math" charset="0"/>
                                    </a:rPr>
                                    <m:t>𝑏</m:t>
                                  </m:r>
                                </m:e>
                                <m:sub>
                                  <m:r>
                                    <a:rPr lang="es-ES" sz="2000" i="1">
                                      <a:latin typeface="Cambria Math" charset="0"/>
                                    </a:rPr>
                                    <m:t>1</m:t>
                                  </m:r>
                                </m:sub>
                                <m:sup>
                                  <m:r>
                                    <a:rPr lang="es-ES" sz="2000" i="1">
                                      <a:latin typeface="Cambria Math" charset="0"/>
                                    </a:rPr>
                                    <m:t>2</m:t>
                                  </m:r>
                                </m:sup>
                              </m:sSubSup>
                              <m:r>
                                <a:rPr lang="es-ES" sz="2000" b="0" i="1" smtClean="0">
                                  <a:latin typeface="Cambria Math" charset="0"/>
                                </a:rPr>
                                <m:t>−6</m:t>
                              </m:r>
                            </m:e>
                          </m:d>
                        </m:e>
                        <m:sup>
                          <m:r>
                            <a:rPr lang="es-ES" sz="2000" b="0" i="1" smtClean="0">
                              <a:latin typeface="Cambria Math" charset="0"/>
                            </a:rPr>
                            <m:t>2</m:t>
                          </m:r>
                        </m:sup>
                      </m:sSup>
                      <m:r>
                        <a:rPr lang="es-ES" sz="2000" b="0" i="1" smtClean="0">
                          <a:latin typeface="Cambria Math" charset="0"/>
                        </a:rPr>
                        <m:t>−</m:t>
                      </m:r>
                      <m:f>
                        <m:fPr>
                          <m:ctrlPr>
                            <a:rPr lang="es-ES" sz="2000" b="0" i="1" smtClean="0">
                              <a:latin typeface="Cambria Math" charset="0"/>
                            </a:rPr>
                          </m:ctrlPr>
                        </m:fPr>
                        <m:num>
                          <m:r>
                            <a:rPr lang="es-ES" sz="2000" b="0" i="1" smtClean="0">
                              <a:latin typeface="Cambria Math" charset="0"/>
                            </a:rPr>
                            <m:t>1</m:t>
                          </m:r>
                        </m:num>
                        <m:den>
                          <m:r>
                            <a:rPr lang="es-ES" sz="2000" b="0" i="1" smtClean="0">
                              <a:latin typeface="Cambria Math" charset="0"/>
                            </a:rPr>
                            <m:t>3</m:t>
                          </m:r>
                        </m:den>
                      </m:f>
                      <m:d>
                        <m:dPr>
                          <m:begChr m:val="["/>
                          <m:endChr m:val="]"/>
                          <m:ctrlPr>
                            <a:rPr lang="pt-BR" sz="2000" i="1">
                              <a:latin typeface="Cambria Math" charset="0"/>
                            </a:rPr>
                          </m:ctrlPr>
                        </m:dPr>
                        <m:e>
                          <m:d>
                            <m:dPr>
                              <m:ctrlPr>
                                <a:rPr lang="is-IS" sz="2000" i="1">
                                  <a:latin typeface="Cambria Math" charset="0"/>
                                </a:rPr>
                              </m:ctrlPr>
                            </m:dPr>
                            <m:e>
                              <m:r>
                                <a:rPr lang="es-ES" sz="2000" i="1">
                                  <a:latin typeface="Cambria Math" charset="0"/>
                                </a:rPr>
                                <m:t>1−</m:t>
                              </m:r>
                              <m:f>
                                <m:fPr>
                                  <m:ctrlPr>
                                    <a:rPr lang="es-ES" sz="2000" i="1">
                                      <a:latin typeface="Cambria Math" charset="0"/>
                                    </a:rPr>
                                  </m:ctrlPr>
                                </m:fPr>
                                <m:num>
                                  <m:r>
                                    <a:rPr lang="es-ES" sz="2000" i="1">
                                      <a:latin typeface="Cambria Math" charset="0"/>
                                    </a:rPr>
                                    <m:t>1</m:t>
                                  </m:r>
                                </m:num>
                                <m:den>
                                  <m:r>
                                    <a:rPr lang="es-ES" sz="2000" i="1">
                                      <a:latin typeface="Cambria Math" charset="0"/>
                                    </a:rPr>
                                    <m:t>8</m:t>
                                  </m:r>
                                  <m:r>
                                    <a:rPr lang="es-ES" sz="2000" i="1">
                                      <a:latin typeface="Cambria Math" charset="0"/>
                                    </a:rPr>
                                    <m:t>𝜋</m:t>
                                  </m:r>
                                </m:den>
                              </m:f>
                            </m:e>
                          </m:d>
                          <m:func>
                            <m:funcPr>
                              <m:ctrlPr>
                                <a:rPr lang="es-ES" sz="2000" i="1">
                                  <a:latin typeface="Cambria Math" charset="0"/>
                                </a:rPr>
                              </m:ctrlPr>
                            </m:funcPr>
                            <m:fName>
                              <m:r>
                                <m:rPr>
                                  <m:sty m:val="p"/>
                                </m:rPr>
                                <a:rPr lang="es-ES" sz="2000">
                                  <a:latin typeface="Cambria Math" charset="0"/>
                                </a:rPr>
                                <m:t>cos</m:t>
                              </m:r>
                            </m:fName>
                            <m:e>
                              <m:d>
                                <m:dPr>
                                  <m:ctrlPr>
                                    <a:rPr lang="es-ES" sz="2000" i="1">
                                      <a:latin typeface="Cambria Math" charset="0"/>
                                    </a:rPr>
                                  </m:ctrlPr>
                                </m:dPr>
                                <m:e>
                                  <m:sSub>
                                    <m:sSubPr>
                                      <m:ctrlPr>
                                        <a:rPr lang="es-ES" sz="2000" i="1">
                                          <a:latin typeface="Cambria Math" charset="0"/>
                                        </a:rPr>
                                      </m:ctrlPr>
                                    </m:sSubPr>
                                    <m:e>
                                      <m:r>
                                        <a:rPr lang="es-ES" sz="2000" i="1">
                                          <a:latin typeface="Cambria Math" charset="0"/>
                                        </a:rPr>
                                        <m:t>𝑏</m:t>
                                      </m:r>
                                    </m:e>
                                    <m:sub>
                                      <m:r>
                                        <a:rPr lang="es-ES" sz="2000" i="1">
                                          <a:latin typeface="Cambria Math" charset="0"/>
                                        </a:rPr>
                                        <m:t>1</m:t>
                                      </m:r>
                                    </m:sub>
                                  </m:sSub>
                                </m:e>
                              </m:d>
                            </m:e>
                          </m:func>
                          <m:r>
                            <a:rPr lang="es-ES" sz="2000" i="1">
                              <a:latin typeface="Cambria Math" charset="0"/>
                            </a:rPr>
                            <m:t>+1</m:t>
                          </m:r>
                        </m:e>
                      </m:d>
                    </m:oMath>
                  </m:oMathPara>
                </a14:m>
                <a:endParaRPr lang="en-US" sz="2000" dirty="0"/>
              </a:p>
            </p:txBody>
          </p:sp>
        </mc:Choice>
        <mc:Fallback>
          <p:sp>
            <p:nvSpPr>
              <p:cNvPr id="141" name="TextBox 140"/>
              <p:cNvSpPr txBox="1">
                <a:spLocks noRot="1" noChangeAspect="1" noMove="1" noResize="1" noEditPoints="1" noAdjustHandles="1" noChangeArrowheads="1" noChangeShapeType="1" noTextEdit="1"/>
              </p:cNvSpPr>
              <p:nvPr/>
            </p:nvSpPr>
            <p:spPr>
              <a:xfrm>
                <a:off x="32806451" y="15722528"/>
                <a:ext cx="10948717" cy="2261132"/>
              </a:xfrm>
              <a:prstGeom prst="rect">
                <a:avLst/>
              </a:prstGeom>
              <a:blipFill rotWithShape="0">
                <a:blip r:embed="rId16"/>
                <a:stretch>
                  <a:fillRect l="-1726" t="-4043"/>
                </a:stretch>
              </a:blipFill>
            </p:spPr>
            <p:txBody>
              <a:bodyPr/>
              <a:lstStyle/>
              <a:p>
                <a:r>
                  <a:rPr lang="en-US">
                    <a:noFill/>
                  </a:rPr>
                  <a:t> </a:t>
                </a:r>
              </a:p>
            </p:txBody>
          </p:sp>
        </mc:Fallback>
      </mc:AlternateContent>
      <p:pic>
        <p:nvPicPr>
          <p:cNvPr id="3" name="Picture 2"/>
          <p:cNvPicPr>
            <a:picLocks noChangeAspect="1"/>
          </p:cNvPicPr>
          <p:nvPr/>
        </p:nvPicPr>
        <p:blipFill rotWithShape="1">
          <a:blip r:embed="rId17">
            <a:extLst>
              <a:ext uri="{28A0092B-C50C-407E-A947-70E740481C1C}">
                <a14:useLocalDpi xmlns:a14="http://schemas.microsoft.com/office/drawing/2010/main" val="0"/>
              </a:ext>
            </a:extLst>
          </a:blip>
          <a:srcRect l="4930" t="6497" r="8135"/>
          <a:stretch/>
        </p:blipFill>
        <p:spPr>
          <a:xfrm>
            <a:off x="1006643" y="22402498"/>
            <a:ext cx="9351592" cy="6914955"/>
          </a:xfrm>
          <a:prstGeom prst="rect">
            <a:avLst/>
          </a:prstGeom>
        </p:spPr>
      </p:pic>
      <p:sp>
        <p:nvSpPr>
          <p:cNvPr id="68" name="TextBox 67"/>
          <p:cNvSpPr txBox="1"/>
          <p:nvPr/>
        </p:nvSpPr>
        <p:spPr>
          <a:xfrm>
            <a:off x="33055124" y="22854501"/>
            <a:ext cx="10451370" cy="4401205"/>
          </a:xfrm>
          <a:prstGeom prst="rect">
            <a:avLst/>
          </a:prstGeom>
          <a:noFill/>
        </p:spPr>
        <p:txBody>
          <a:bodyPr wrap="square" rtlCol="0">
            <a:spAutoFit/>
          </a:bodyPr>
          <a:lstStyle/>
          <a:p>
            <a:pPr marL="571500" indent="-571500">
              <a:buFont typeface="Arial" charset="0"/>
              <a:buChar char="•"/>
            </a:pPr>
            <a:r>
              <a:rPr lang="en-US" sz="4000" dirty="0" smtClean="0"/>
              <a:t>Using Gaussian process regressions is an effective method for building objective surrogates under uncertainty</a:t>
            </a:r>
          </a:p>
          <a:p>
            <a:pPr marL="571500" indent="-571500">
              <a:buFont typeface="Arial" charset="0"/>
              <a:buChar char="•"/>
            </a:pPr>
            <a:r>
              <a:rPr lang="en-US" sz="4000" dirty="0" smtClean="0"/>
              <a:t>The method </a:t>
            </a:r>
            <a:r>
              <a:rPr lang="en-US" sz="4000" dirty="0"/>
              <a:t> allows experimentalists to obtain an optimal </a:t>
            </a:r>
            <a:r>
              <a:rPr lang="en-US" sz="4000" dirty="0" smtClean="0"/>
              <a:t>set of </a:t>
            </a:r>
            <a:r>
              <a:rPr lang="en-US" sz="4000" dirty="0"/>
              <a:t>designs to apply in their experiments, with no extra costs or inefficient use of resources</a:t>
            </a:r>
          </a:p>
        </p:txBody>
      </p:sp>
    </p:spTree>
    <p:extLst>
      <p:ext uri="{BB962C8B-B14F-4D97-AF65-F5344CB8AC3E}">
        <p14:creationId xmlns:p14="http://schemas.microsoft.com/office/powerpoint/2010/main" val="1961959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4048</TotalTime>
  <Words>621</Words>
  <Application>Microsoft Macintosh PowerPoint</Application>
  <PresentationFormat>Custom</PresentationFormat>
  <Paragraphs>59</Paragraphs>
  <Slides>1</Slides>
  <Notes>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1" baseType="lpstr">
      <vt:lpstr>Calibri</vt:lpstr>
      <vt:lpstr>Cambria Math</vt:lpstr>
      <vt:lpstr>Times New Roman</vt:lpstr>
      <vt:lpstr>Trebuchet MS</vt:lpstr>
      <vt:lpstr>Arial</vt:lpstr>
      <vt:lpstr>36x48-Template-V2b</vt:lpstr>
      <vt:lpstr>1_Classic 3 Columns</vt:lpstr>
      <vt:lpstr>Classic - Wide Center</vt:lpstr>
      <vt:lpstr>Theme2</vt:lpstr>
      <vt:lpstr>Image</vt:lpstr>
      <vt:lpstr>PowerPoint Presentation</vt:lpstr>
    </vt:vector>
  </TitlesOfParts>
  <Company>Hewlett-Packard Company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Juan Sebastian Martinez Carvajal</cp:lastModifiedBy>
  <cp:revision>165</cp:revision>
  <cp:lastPrinted>2016-07-15T19:17:04Z</cp:lastPrinted>
  <dcterms:created xsi:type="dcterms:W3CDTF">2012-02-03T19:11:35Z</dcterms:created>
  <dcterms:modified xsi:type="dcterms:W3CDTF">2016-07-15T19:36:50Z</dcterms:modified>
</cp:coreProperties>
</file>