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5778" autoAdjust="0"/>
  </p:normalViewPr>
  <p:slideViewPr>
    <p:cSldViewPr snapToGrid="0" snapToObjects="1" showGuides="1">
      <p:cViewPr>
        <p:scale>
          <a:sx n="79" d="100"/>
          <a:sy n="79" d="100"/>
        </p:scale>
        <p:origin x="6902" y="3125"/>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7/30/2015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7/30/2015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cxnSp>
        <p:nvCxnSpPr>
          <p:cNvPr id="7" name="6 Conector recto"/>
          <p:cNvCxnSpPr/>
          <p:nvPr userDrawn="1"/>
        </p:nvCxnSpPr>
        <p:spPr>
          <a:xfrm>
            <a:off x="11265408" y="7936992"/>
            <a:ext cx="36576" cy="21433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userDrawn="1"/>
        </p:nvCxnSpPr>
        <p:spPr>
          <a:xfrm>
            <a:off x="32595312" y="7936992"/>
            <a:ext cx="36576" cy="2143353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14.gif"/><Relationship Id="rId5" Type="http://schemas.openxmlformats.org/officeDocument/2006/relationships/image" Target="../media/image13.emf"/><Relationship Id="rId4" Type="http://schemas.openxmlformats.org/officeDocument/2006/relationships/image" Target="../media/image1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8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8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8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8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1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97431" tIns="248716" rIns="497431" bIns="24871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3"/>
            <a:ext cx="39502080" cy="21724623"/>
          </a:xfrm>
          <a:prstGeom prst="rect">
            <a:avLst/>
          </a:prstGeom>
        </p:spPr>
        <p:txBody>
          <a:bodyPr vert="horz" lIns="497431" tIns="248716" rIns="497431" bIns="24871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txBox="1">
            <a:spLocks/>
          </p:cNvSpPr>
          <p:nvPr/>
        </p:nvSpPr>
        <p:spPr>
          <a:xfrm>
            <a:off x="0" y="2"/>
            <a:ext cx="43891200" cy="3657599"/>
          </a:xfrm>
          <a:prstGeom prst="rect">
            <a:avLst/>
          </a:prstGeom>
          <a:gradFill>
            <a:gsLst>
              <a:gs pos="86000">
                <a:srgbClr val="F4F4F4"/>
              </a:gs>
              <a:gs pos="66000">
                <a:schemeClr val="bg1"/>
              </a:gs>
              <a:gs pos="100000">
                <a:schemeClr val="bg1">
                  <a:lumMod val="95000"/>
                </a:schemeClr>
              </a:gs>
            </a:gsLst>
            <a:lin ang="5400000" scaled="1"/>
          </a:gradFill>
        </p:spPr>
        <p:txBody>
          <a:bodyPr lIns="128016" tIns="64008" rIns="128016" bIns="64008"/>
          <a:lstStyle>
            <a:lvl1pPr algn="r" defTabSz="3553084" rtl="0" eaLnBrk="1" latinLnBrk="0" hangingPunct="1">
              <a:spcBef>
                <a:spcPct val="0"/>
              </a:spcBef>
              <a:buNone/>
              <a:defRPr sz="17100" kern="1200" baseline="0">
                <a:solidFill>
                  <a:schemeClr val="tx1"/>
                </a:solidFill>
                <a:latin typeface="+mj-lt"/>
                <a:ea typeface="+mj-ea"/>
                <a:cs typeface="+mj-cs"/>
              </a:defRPr>
            </a:lvl1pPr>
          </a:lstStyle>
          <a:p>
            <a:endParaRPr lang="en-US" sz="20500" dirty="0">
              <a:solidFill>
                <a:prstClr val="black"/>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801" y="30289500"/>
            <a:ext cx="4440169" cy="1693071"/>
          </a:xfrm>
          <a:prstGeom prst="rect">
            <a:avLst/>
          </a:prstGeom>
        </p:spPr>
      </p:pic>
      <p:pic>
        <p:nvPicPr>
          <p:cNvPr id="10" name="Picture 20" descr="nsf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6458" y="29603701"/>
            <a:ext cx="2380343" cy="288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5"/>
          <a:stretch>
            <a:fillRect/>
          </a:stretch>
        </p:blipFill>
        <p:spPr>
          <a:xfrm>
            <a:off x="1567544" y="678820"/>
            <a:ext cx="6662057" cy="2518919"/>
          </a:xfrm>
          <a:prstGeom prst="rect">
            <a:avLst/>
          </a:prstGeom>
        </p:spPr>
      </p:pic>
      <p:sp>
        <p:nvSpPr>
          <p:cNvPr id="5" name="Rectangle 4"/>
          <p:cNvSpPr/>
          <p:nvPr userDrawn="1"/>
        </p:nvSpPr>
        <p:spPr>
          <a:xfrm>
            <a:off x="18592800" y="29603701"/>
            <a:ext cx="21539200" cy="2899255"/>
          </a:xfrm>
          <a:prstGeom prst="rect">
            <a:avLst/>
          </a:prstGeom>
        </p:spPr>
        <p:txBody>
          <a:bodyPr wrap="square" lIns="128016" tIns="64008" rIns="128016" bIns="64008">
            <a:spAutoFit/>
          </a:bodyPr>
          <a:lstStyle/>
          <a:p>
            <a:pPr defTabSz="4388840"/>
            <a:r>
              <a:rPr lang="en-GB" sz="4500" dirty="0" smtClean="0">
                <a:solidFill>
                  <a:prstClr val="black"/>
                </a:solidFill>
              </a:rPr>
              <a:t>This work is funded by the National Science Foundation, Network for Computational Nanotechnology Cyberplatform, Award EEC-1227110.  Any opinions, findings, conclusions or recommendations expressed in this material are those of the authors and do not necessarily reflect the views of the National Science Foundation.</a:t>
            </a:r>
            <a:endParaRPr lang="en-GB" altLang="en-US" sz="4500" dirty="0">
              <a:solidFill>
                <a:prstClr val="black"/>
              </a:solidFill>
            </a:endParaRPr>
          </a:p>
        </p:txBody>
      </p:sp>
      <p:pic>
        <p:nvPicPr>
          <p:cNvPr id="11" name="Picture 10" descr="SURF logo.gi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807200" y="29546550"/>
            <a:ext cx="11311467" cy="3371850"/>
          </a:xfrm>
          <a:prstGeom prst="rect">
            <a:avLst/>
          </a:prstGeom>
        </p:spPr>
      </p:pic>
    </p:spTree>
    <p:extLst>
      <p:ext uri="{BB962C8B-B14F-4D97-AF65-F5344CB8AC3E}">
        <p14:creationId xmlns:p14="http://schemas.microsoft.com/office/powerpoint/2010/main" val="3453933998"/>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ctr" defTabSz="4263487" rtl="0" eaLnBrk="1" latinLnBrk="0" hangingPunct="1">
        <a:spcBef>
          <a:spcPct val="0"/>
        </a:spcBef>
        <a:buNone/>
        <a:defRPr sz="8400" kern="1200">
          <a:solidFill>
            <a:schemeClr val="tx1"/>
          </a:solidFill>
          <a:latin typeface="+mj-lt"/>
          <a:ea typeface="+mj-ea"/>
          <a:cs typeface="+mj-cs"/>
        </a:defRPr>
      </a:lvl1pPr>
    </p:titleStyle>
    <p:bodyStyle>
      <a:lvl1pPr marL="1598808" indent="-1598808" algn="l" defTabSz="4263487" rtl="0" eaLnBrk="1" latinLnBrk="0" hangingPunct="1">
        <a:spcBef>
          <a:spcPct val="20000"/>
        </a:spcBef>
        <a:buFont typeface="Arial" panose="020B0604020202020204" pitchFamily="34" charset="0"/>
        <a:buChar char="•"/>
        <a:defRPr sz="14900" kern="1200">
          <a:solidFill>
            <a:schemeClr val="tx1"/>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p:bodyStyle>
    <p:otherStyle>
      <a:defPPr>
        <a:defRPr lang="en-US"/>
      </a:defPPr>
      <a:lvl1pPr marL="0" algn="l" defTabSz="4263487" rtl="0" eaLnBrk="1" latinLnBrk="0" hangingPunct="1">
        <a:defRPr sz="8400" kern="1200">
          <a:solidFill>
            <a:schemeClr val="tx1"/>
          </a:solidFill>
          <a:latin typeface="+mn-lt"/>
          <a:ea typeface="+mn-ea"/>
          <a:cs typeface="+mn-cs"/>
        </a:defRPr>
      </a:lvl1pPr>
      <a:lvl2pPr marL="2131744" algn="l" defTabSz="4263487" rtl="0" eaLnBrk="1" latinLnBrk="0" hangingPunct="1">
        <a:defRPr sz="8400" kern="1200">
          <a:solidFill>
            <a:schemeClr val="tx1"/>
          </a:solidFill>
          <a:latin typeface="+mn-lt"/>
          <a:ea typeface="+mn-ea"/>
          <a:cs typeface="+mn-cs"/>
        </a:defRPr>
      </a:lvl2pPr>
      <a:lvl3pPr marL="4263487" algn="l" defTabSz="4263487" rtl="0" eaLnBrk="1" latinLnBrk="0" hangingPunct="1">
        <a:defRPr sz="8400" kern="1200">
          <a:solidFill>
            <a:schemeClr val="tx1"/>
          </a:solidFill>
          <a:latin typeface="+mn-lt"/>
          <a:ea typeface="+mn-ea"/>
          <a:cs typeface="+mn-cs"/>
        </a:defRPr>
      </a:lvl3pPr>
      <a:lvl4pPr marL="6395231" algn="l" defTabSz="4263487" rtl="0" eaLnBrk="1" latinLnBrk="0" hangingPunct="1">
        <a:defRPr sz="8400" kern="1200">
          <a:solidFill>
            <a:schemeClr val="tx1"/>
          </a:solidFill>
          <a:latin typeface="+mn-lt"/>
          <a:ea typeface="+mn-ea"/>
          <a:cs typeface="+mn-cs"/>
        </a:defRPr>
      </a:lvl4pPr>
      <a:lvl5pPr marL="8526976" algn="l" defTabSz="4263487" rtl="0" eaLnBrk="1" latinLnBrk="0" hangingPunct="1">
        <a:defRPr sz="8400" kern="1200">
          <a:solidFill>
            <a:schemeClr val="tx1"/>
          </a:solidFill>
          <a:latin typeface="+mn-lt"/>
          <a:ea typeface="+mn-ea"/>
          <a:cs typeface="+mn-cs"/>
        </a:defRPr>
      </a:lvl5pPr>
      <a:lvl6pPr marL="10658719" algn="l" defTabSz="4263487" rtl="0" eaLnBrk="1" latinLnBrk="0" hangingPunct="1">
        <a:defRPr sz="8400" kern="1200">
          <a:solidFill>
            <a:schemeClr val="tx1"/>
          </a:solidFill>
          <a:latin typeface="+mn-lt"/>
          <a:ea typeface="+mn-ea"/>
          <a:cs typeface="+mn-cs"/>
        </a:defRPr>
      </a:lvl6pPr>
      <a:lvl7pPr marL="12790463" algn="l" defTabSz="4263487" rtl="0" eaLnBrk="1" latinLnBrk="0" hangingPunct="1">
        <a:defRPr sz="8400" kern="1200">
          <a:solidFill>
            <a:schemeClr val="tx1"/>
          </a:solidFill>
          <a:latin typeface="+mn-lt"/>
          <a:ea typeface="+mn-ea"/>
          <a:cs typeface="+mn-cs"/>
        </a:defRPr>
      </a:lvl7pPr>
      <a:lvl8pPr marL="14922207" algn="l" defTabSz="4263487" rtl="0" eaLnBrk="1" latinLnBrk="0" hangingPunct="1">
        <a:defRPr sz="8400" kern="1200">
          <a:solidFill>
            <a:schemeClr val="tx1"/>
          </a:solidFill>
          <a:latin typeface="+mn-lt"/>
          <a:ea typeface="+mn-ea"/>
          <a:cs typeface="+mn-cs"/>
        </a:defRPr>
      </a:lvl8pPr>
      <a:lvl9pPr marL="17053950" algn="l" defTabSz="4263487"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jpeg"/><Relationship Id="rId3" Type="http://schemas.openxmlformats.org/officeDocument/2006/relationships/tags" Target="../tags/tag3.xml"/><Relationship Id="rId21" Type="http://schemas.openxmlformats.org/officeDocument/2006/relationships/image" Target="../media/image27.jpg"/><Relationship Id="rId7" Type="http://schemas.openxmlformats.org/officeDocument/2006/relationships/slideLayout" Target="../slideLayouts/slideLayout4.xml"/><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jpeg"/><Relationship Id="rId2" Type="http://schemas.openxmlformats.org/officeDocument/2006/relationships/tags" Target="../tags/tag2.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7.png"/><Relationship Id="rId24" Type="http://schemas.openxmlformats.org/officeDocument/2006/relationships/image" Target="../media/image30.jpeg"/><Relationship Id="rId5" Type="http://schemas.openxmlformats.org/officeDocument/2006/relationships/tags" Target="../tags/tag5.xml"/><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tags" Target="../tags/tag4.xml"/><Relationship Id="rId9" Type="http://schemas.openxmlformats.org/officeDocument/2006/relationships/image" Target="../media/image15.jpe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0"/>
          </p:nvPr>
        </p:nvSpPr>
        <p:spPr>
          <a:xfrm>
            <a:off x="904188" y="7236353"/>
            <a:ext cx="10056813" cy="5632289"/>
          </a:xfrm>
        </p:spPr>
        <p:txBody>
          <a:bodyPr/>
          <a:lstStyle/>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A</a:t>
            </a:r>
            <a:r>
              <a:rPr lang="en-US" sz="4000" dirty="0" smtClean="0">
                <a:latin typeface="Arial" panose="020B0604020202020204" pitchFamily="34" charset="0"/>
                <a:cs typeface="Arial" panose="020B0604020202020204" pitchFamily="34" charset="0"/>
              </a:rPr>
              <a:t>rray of elastic particles in contact with each other.</a:t>
            </a:r>
          </a:p>
          <a:p>
            <a:pPr marL="457200" indent="-4572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They present strong nonlinear behavior and solitary waves can exist inside them.</a:t>
            </a:r>
          </a:p>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T</a:t>
            </a:r>
            <a:r>
              <a:rPr lang="en-US" sz="4000" dirty="0" smtClean="0">
                <a:latin typeface="Arial" panose="020B0604020202020204" pitchFamily="34" charset="0"/>
                <a:cs typeface="Arial" panose="020B0604020202020204" pitchFamily="34" charset="0"/>
              </a:rPr>
              <a:t>he particle size and Young modulus can be controlled, changing the properties.</a:t>
            </a:r>
          </a:p>
        </p:txBody>
      </p:sp>
      <p:sp>
        <p:nvSpPr>
          <p:cNvPr id="3" name="2 Marcador de texto"/>
          <p:cNvSpPr>
            <a:spLocks noGrp="1"/>
          </p:cNvSpPr>
          <p:nvPr>
            <p:ph type="body" sz="quarter" idx="11"/>
          </p:nvPr>
        </p:nvSpPr>
        <p:spPr>
          <a:xfrm>
            <a:off x="922341" y="6471237"/>
            <a:ext cx="10048875" cy="923322"/>
          </a:xfrm>
        </p:spPr>
        <p:txBody>
          <a:bodyPr/>
          <a:lstStyle/>
          <a:p>
            <a:r>
              <a:rPr lang="en-US" sz="4800" u="none" dirty="0" smtClean="0">
                <a:latin typeface="Arial" panose="020B0604020202020204" pitchFamily="34" charset="0"/>
                <a:cs typeface="Arial" panose="020B0604020202020204" pitchFamily="34" charset="0"/>
              </a:rPr>
              <a:t>What are Granular Crystals?</a:t>
            </a:r>
            <a:endParaRPr lang="en-US" sz="4800" u="none" dirty="0">
              <a:latin typeface="Arial" panose="020B0604020202020204" pitchFamily="34" charset="0"/>
              <a:cs typeface="Arial" panose="020B0604020202020204" pitchFamily="34" charset="0"/>
            </a:endParaRPr>
          </a:p>
        </p:txBody>
      </p:sp>
      <p:sp>
        <p:nvSpPr>
          <p:cNvPr id="8" name="7 Marcador de texto"/>
          <p:cNvSpPr>
            <a:spLocks noGrp="1"/>
          </p:cNvSpPr>
          <p:nvPr>
            <p:ph type="body" sz="quarter" idx="23"/>
          </p:nvPr>
        </p:nvSpPr>
        <p:spPr>
          <a:xfrm>
            <a:off x="11541297" y="11448880"/>
            <a:ext cx="20720052" cy="1692749"/>
          </a:xfrm>
          <a:noFill/>
        </p:spPr>
        <p:txBody>
          <a:bodyPr/>
          <a:lstStyle/>
          <a:p>
            <a:pPr marL="571500" indent="-5715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The input space is high dimensional and the computational cost of finding functions (surrogates) that fit the data grows exponentially.</a:t>
            </a:r>
          </a:p>
        </p:txBody>
      </p:sp>
      <p:sp>
        <p:nvSpPr>
          <p:cNvPr id="9" name="8 Marcador de texto"/>
          <p:cNvSpPr>
            <a:spLocks noGrp="1"/>
          </p:cNvSpPr>
          <p:nvPr>
            <p:ph type="body" sz="quarter" idx="24"/>
          </p:nvPr>
        </p:nvSpPr>
        <p:spPr>
          <a:xfrm>
            <a:off x="11541295" y="10835058"/>
            <a:ext cx="20720050" cy="923322"/>
          </a:xfrm>
          <a:noFill/>
        </p:spPr>
        <p:txBody>
          <a:bodyPr/>
          <a:lstStyle/>
          <a:p>
            <a:r>
              <a:rPr lang="en-US" sz="4800" u="none" dirty="0" smtClean="0">
                <a:latin typeface="Arial" panose="020B0604020202020204" pitchFamily="34" charset="0"/>
                <a:cs typeface="Arial" panose="020B0604020202020204" pitchFamily="34" charset="0"/>
              </a:rPr>
              <a:t>The optimization problem</a:t>
            </a:r>
            <a:endParaRPr lang="en-US" sz="4800" u="none" dirty="0">
              <a:latin typeface="Arial" panose="020B0604020202020204" pitchFamily="34" charset="0"/>
              <a:cs typeface="Arial" panose="020B0604020202020204" pitchFamily="34" charset="0"/>
            </a:endParaRPr>
          </a:p>
        </p:txBody>
      </p:sp>
      <p:sp>
        <p:nvSpPr>
          <p:cNvPr id="10" name="9 Marcador de texto"/>
          <p:cNvSpPr>
            <a:spLocks noGrp="1"/>
          </p:cNvSpPr>
          <p:nvPr>
            <p:ph type="body" sz="quarter" idx="25"/>
          </p:nvPr>
        </p:nvSpPr>
        <p:spPr>
          <a:xfrm>
            <a:off x="11587165" y="19646843"/>
            <a:ext cx="20720047" cy="923322"/>
          </a:xfrm>
        </p:spPr>
        <p:txBody>
          <a:bodyPr/>
          <a:lstStyle/>
          <a:p>
            <a:r>
              <a:rPr lang="en-US" sz="4800" u="none" dirty="0" smtClean="0">
                <a:latin typeface="Arial" panose="020B0604020202020204" pitchFamily="34" charset="0"/>
                <a:cs typeface="Arial" panose="020B0604020202020204" pitchFamily="34" charset="0"/>
              </a:rPr>
              <a:t>A tool for researchers and students</a:t>
            </a:r>
            <a:endParaRPr lang="en-US" sz="4800" u="none" dirty="0">
              <a:latin typeface="Arial" panose="020B0604020202020204" pitchFamily="34" charset="0"/>
              <a:cs typeface="Arial" panose="020B0604020202020204" pitchFamily="34" charset="0"/>
            </a:endParaRPr>
          </a:p>
        </p:txBody>
      </p:sp>
      <p:sp>
        <p:nvSpPr>
          <p:cNvPr id="11" name="10 Marcador de texto"/>
          <p:cNvSpPr>
            <a:spLocks noGrp="1"/>
          </p:cNvSpPr>
          <p:nvPr>
            <p:ph type="body" sz="quarter" idx="26"/>
          </p:nvPr>
        </p:nvSpPr>
        <p:spPr>
          <a:xfrm>
            <a:off x="11587165" y="20320519"/>
            <a:ext cx="20720047" cy="1692749"/>
          </a:xfrm>
        </p:spPr>
        <p:txBody>
          <a:bodyPr/>
          <a:lstStyle/>
          <a:p>
            <a:pPr marL="571500" indent="-5715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A graphical user interface gives easy access to the surrogates for simulations, and properties.</a:t>
            </a:r>
            <a:endParaRPr lang="en-US" sz="4000" dirty="0">
              <a:latin typeface="Arial" panose="020B0604020202020204" pitchFamily="34" charset="0"/>
              <a:cs typeface="Arial" panose="020B0604020202020204" pitchFamily="34" charset="0"/>
            </a:endParaRPr>
          </a:p>
        </p:txBody>
      </p:sp>
      <p:sp>
        <p:nvSpPr>
          <p:cNvPr id="12" name="11 Marcador de texto"/>
          <p:cNvSpPr>
            <a:spLocks noGrp="1"/>
          </p:cNvSpPr>
          <p:nvPr>
            <p:ph type="body" sz="quarter" idx="27"/>
          </p:nvPr>
        </p:nvSpPr>
        <p:spPr>
          <a:xfrm>
            <a:off x="32905536" y="15117740"/>
            <a:ext cx="10047018" cy="923322"/>
          </a:xfrm>
        </p:spPr>
        <p:txBody>
          <a:bodyPr/>
          <a:lstStyle/>
          <a:p>
            <a:r>
              <a:rPr lang="en-US" sz="4800" u="none" dirty="0" smtClean="0">
                <a:latin typeface="Arial" panose="020B0604020202020204" pitchFamily="34" charset="0"/>
                <a:cs typeface="Arial" panose="020B0604020202020204" pitchFamily="34" charset="0"/>
              </a:rPr>
              <a:t>Conclusions</a:t>
            </a:r>
            <a:endParaRPr lang="en-US" sz="4800" u="none" dirty="0">
              <a:latin typeface="Arial" panose="020B0604020202020204" pitchFamily="34" charset="0"/>
              <a:cs typeface="Arial" panose="020B0604020202020204" pitchFamily="34" charset="0"/>
            </a:endParaRPr>
          </a:p>
        </p:txBody>
      </p:sp>
      <p:sp>
        <p:nvSpPr>
          <p:cNvPr id="13" name="12 Marcador de texto"/>
          <p:cNvSpPr>
            <a:spLocks noGrp="1"/>
          </p:cNvSpPr>
          <p:nvPr>
            <p:ph type="body" sz="quarter" idx="28"/>
          </p:nvPr>
        </p:nvSpPr>
        <p:spPr>
          <a:xfrm>
            <a:off x="32905536" y="15849602"/>
            <a:ext cx="10052050" cy="4278072"/>
          </a:xfrm>
        </p:spPr>
        <p:txBody>
          <a:bodyPr/>
          <a:lstStyle/>
          <a:p>
            <a:pPr marL="457200" indent="-4572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It is possible to produce error bounds for measurements and have an idea of where the error comes from.</a:t>
            </a:r>
          </a:p>
          <a:p>
            <a:pPr marL="457200" indent="-4572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The model is applicable to models of various properties, such as particle size and number of particles.</a:t>
            </a:r>
            <a:endParaRPr lang="en-US" sz="4000" dirty="0">
              <a:latin typeface="Arial" panose="020B0604020202020204" pitchFamily="34" charset="0"/>
              <a:cs typeface="Arial" panose="020B0604020202020204" pitchFamily="34" charset="0"/>
            </a:endParaRPr>
          </a:p>
        </p:txBody>
      </p:sp>
      <p:sp>
        <p:nvSpPr>
          <p:cNvPr id="16" name="15 Marcador de texto"/>
          <p:cNvSpPr>
            <a:spLocks noGrp="1"/>
          </p:cNvSpPr>
          <p:nvPr>
            <p:ph type="body" sz="quarter" idx="150"/>
          </p:nvPr>
        </p:nvSpPr>
        <p:spPr>
          <a:xfrm>
            <a:off x="10577745" y="3383947"/>
            <a:ext cx="30606831" cy="1280160"/>
          </a:xfrm>
        </p:spPr>
        <p:txBody>
          <a:bodyPr>
            <a:normAutofit fontScale="40000" lnSpcReduction="20000"/>
          </a:bodyPr>
          <a:lstStyle/>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Electric and Electronic Engineering, University of Los Andes, Bogota DC, Bogota, 111711, Colombia</a:t>
            </a:r>
          </a:p>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Mechanical Engineering, Purdue University, West Lafayette, Indiana, IN 47907, USA</a:t>
            </a:r>
            <a:endParaRPr lang="en-US" dirty="0">
              <a:solidFill>
                <a:schemeClr val="tx1"/>
              </a:solidFill>
              <a:latin typeface="Arial" panose="020B0604020202020204" pitchFamily="34" charset="0"/>
              <a:cs typeface="Arial" panose="020B0604020202020204" pitchFamily="34" charset="0"/>
            </a:endParaRPr>
          </a:p>
        </p:txBody>
      </p:sp>
      <p:sp>
        <p:nvSpPr>
          <p:cNvPr id="17" name="16 Marcador de texto"/>
          <p:cNvSpPr>
            <a:spLocks noGrp="1"/>
          </p:cNvSpPr>
          <p:nvPr>
            <p:ph type="body" sz="quarter" idx="151"/>
          </p:nvPr>
        </p:nvSpPr>
        <p:spPr>
          <a:xfrm>
            <a:off x="19897344" y="2103787"/>
            <a:ext cx="22679368" cy="1280160"/>
          </a:xfrm>
        </p:spPr>
        <p:txBody>
          <a:bodyPr>
            <a:normAutofit fontScale="70000" lnSpcReduction="20000"/>
          </a:bodyPr>
          <a:lstStyle/>
          <a:p>
            <a:pPr algn="r"/>
            <a:r>
              <a:rPr lang="en-US" dirty="0" smtClean="0">
                <a:solidFill>
                  <a:schemeClr val="tx1"/>
                </a:solidFill>
                <a:latin typeface="Arial" panose="020B0604020202020204" pitchFamily="34" charset="0"/>
                <a:cs typeface="Arial" panose="020B0604020202020204" pitchFamily="34" charset="0"/>
              </a:rPr>
              <a:t>Juan Lopez</a:t>
            </a:r>
            <a:r>
              <a:rPr lang="en-US" baseline="30000" dirty="0" smtClean="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Rohit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Tripathy</a:t>
            </a:r>
            <a:r>
              <a:rPr lang="en-US" baseline="30000" smtClean="0">
                <a:solidFill>
                  <a:schemeClr val="tx1"/>
                </a:solidFill>
                <a:latin typeface="Arial" panose="020B0604020202020204" pitchFamily="34" charset="0"/>
                <a:cs typeface="Arial" panose="020B0604020202020204" pitchFamily="34" charset="0"/>
              </a:rPr>
              <a:t>†</a:t>
            </a:r>
            <a:r>
              <a:rPr lang="en-US" smtClean="0">
                <a:solidFill>
                  <a:schemeClr val="tx1"/>
                </a:solidFill>
                <a:latin typeface="Arial" panose="020B0604020202020204" pitchFamily="34" charset="0"/>
                <a:cs typeface="Arial" panose="020B0604020202020204" pitchFamily="34" charset="0"/>
              </a:rPr>
              <a:t>, Ilias</a:t>
            </a:r>
            <a:r>
              <a:rPr lang="en-US" dirty="0" smtClean="0">
                <a:solidFill>
                  <a:schemeClr val="tx1"/>
                </a:solidFill>
                <a:latin typeface="Arial" panose="020B0604020202020204" pitchFamily="34" charset="0"/>
                <a:cs typeface="Arial" panose="020B0604020202020204" pitchFamily="34" charset="0"/>
              </a:rPr>
              <a:t> Bilionis</a:t>
            </a: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Marcial Gonzalez</a:t>
            </a:r>
            <a:r>
              <a:rPr lang="en-US" baseline="30000"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sp>
        <p:nvSpPr>
          <p:cNvPr id="18" name="17 Marcador de texto"/>
          <p:cNvSpPr>
            <a:spLocks noGrp="1"/>
          </p:cNvSpPr>
          <p:nvPr>
            <p:ph type="body" sz="quarter" idx="153"/>
          </p:nvPr>
        </p:nvSpPr>
        <p:spPr>
          <a:xfrm>
            <a:off x="10577745" y="319509"/>
            <a:ext cx="31998968" cy="1637973"/>
          </a:xfrm>
        </p:spPr>
        <p:txBody>
          <a:bodyPr>
            <a:normAutofit fontScale="70000" lnSpcReduction="20000"/>
          </a:bodyPr>
          <a:lstStyle/>
          <a:p>
            <a:pPr algn="r"/>
            <a:r>
              <a:rPr lang="en-US" dirty="0" smtClean="0">
                <a:solidFill>
                  <a:schemeClr val="tx1"/>
                </a:solidFill>
                <a:latin typeface="Arial" panose="020B0604020202020204" pitchFamily="34" charset="0"/>
                <a:cs typeface="Arial" panose="020B0604020202020204" pitchFamily="34" charset="0"/>
              </a:rPr>
              <a:t>Efficient Exploration of Quantified Uncertainty in Granular Materials</a:t>
            </a:r>
            <a:endParaRPr lang="en-US" dirty="0">
              <a:solidFill>
                <a:schemeClr val="tx1"/>
              </a:solidFill>
              <a:latin typeface="Arial" panose="020B0604020202020204" pitchFamily="34" charset="0"/>
              <a:cs typeface="Arial" panose="020B0604020202020204" pitchFamily="34" charset="0"/>
            </a:endParaRPr>
          </a:p>
        </p:txBody>
      </p:sp>
      <p:pic>
        <p:nvPicPr>
          <p:cNvPr id="4102" name="Picture 6" descr="http://www.mechmat.ethz.ch/images/research-acoustic-diod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3740" y="12672587"/>
            <a:ext cx="7531429" cy="2659645"/>
          </a:xfrm>
          <a:prstGeom prst="rect">
            <a:avLst/>
          </a:prstGeom>
          <a:noFill/>
          <a:extLst>
            <a:ext uri="{909E8E84-426E-40DD-AFC4-6F175D3DCCD1}">
              <a14:hiddenFill xmlns:a14="http://schemas.microsoft.com/office/drawing/2010/main">
                <a:solidFill>
                  <a:srgbClr val="FFFFFF"/>
                </a:solidFill>
              </a14:hiddenFill>
            </a:ext>
          </a:extLst>
        </p:spPr>
      </p:pic>
      <p:sp>
        <p:nvSpPr>
          <p:cNvPr id="19" name="18 Marcador de texto"/>
          <p:cNvSpPr>
            <a:spLocks noGrp="1"/>
          </p:cNvSpPr>
          <p:nvPr>
            <p:ph type="body" sz="quarter" idx="20"/>
          </p:nvPr>
        </p:nvSpPr>
        <p:spPr>
          <a:xfrm>
            <a:off x="922339" y="16395587"/>
            <a:ext cx="10050462" cy="923322"/>
          </a:xfrm>
        </p:spPr>
        <p:txBody>
          <a:bodyPr/>
          <a:lstStyle/>
          <a:p>
            <a:r>
              <a:rPr lang="en-US" sz="4800" u="none" dirty="0" smtClean="0">
                <a:latin typeface="Arial" panose="020B0604020202020204" pitchFamily="34" charset="0"/>
                <a:cs typeface="Arial" panose="020B0604020202020204" pitchFamily="34" charset="0"/>
              </a:rPr>
              <a:t>Chain Motion</a:t>
            </a:r>
            <a:endParaRPr lang="en-US" sz="4800" u="none" dirty="0">
              <a:latin typeface="Arial" panose="020B0604020202020204" pitchFamily="34" charset="0"/>
              <a:cs typeface="Arial" panose="020B0604020202020204" pitchFamily="34" charset="0"/>
            </a:endParaRPr>
          </a:p>
        </p:txBody>
      </p:sp>
      <p:sp>
        <p:nvSpPr>
          <p:cNvPr id="20" name="19 Marcador de texto"/>
          <p:cNvSpPr>
            <a:spLocks noGrp="1"/>
          </p:cNvSpPr>
          <p:nvPr>
            <p:ph type="body" sz="quarter" idx="19"/>
          </p:nvPr>
        </p:nvSpPr>
        <p:spPr>
          <a:xfrm>
            <a:off x="902598" y="16945714"/>
            <a:ext cx="10058400" cy="1692749"/>
          </a:xfrm>
        </p:spPr>
        <p:txBody>
          <a:bodyPr/>
          <a:lstStyle/>
          <a:p>
            <a:pPr marL="457200" lvl="0" indent="-457200">
              <a:buFont typeface="Arial" panose="020B0604020202020204" pitchFamily="34" charset="0"/>
              <a:buChar char="•"/>
            </a:pPr>
            <a:r>
              <a:rPr lang="en-US" sz="4000" dirty="0" smtClean="0">
                <a:solidFill>
                  <a:prstClr val="black"/>
                </a:solidFill>
                <a:latin typeface="Arial" panose="020B0604020202020204" pitchFamily="34" charset="0"/>
                <a:cs typeface="Arial" panose="020B0604020202020204" pitchFamily="34" charset="0"/>
              </a:rPr>
              <a:t>The properties can be defined in terms of the motion of the chain.</a:t>
            </a:r>
            <a:endParaRPr lang="en-US" sz="4000" dirty="0">
              <a:solidFill>
                <a:prstClr val="black"/>
              </a:solidFill>
              <a:latin typeface="Arial" panose="020B0604020202020204" pitchFamily="34" charset="0"/>
              <a:cs typeface="Arial" panose="020B0604020202020204" pitchFamily="34" charset="0"/>
            </a:endParaRPr>
          </a:p>
        </p:txBody>
      </p:sp>
      <p:sp>
        <p:nvSpPr>
          <p:cNvPr id="28" name="5 Marcador de texto"/>
          <p:cNvSpPr txBox="1">
            <a:spLocks/>
          </p:cNvSpPr>
          <p:nvPr/>
        </p:nvSpPr>
        <p:spPr>
          <a:xfrm>
            <a:off x="1193740" y="4520012"/>
            <a:ext cx="42258548" cy="2185191"/>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2800" b="1" dirty="0" smtClean="0">
                <a:latin typeface="Arial" panose="020B0604020202020204" pitchFamily="34" charset="0"/>
                <a:cs typeface="Arial" panose="020B0604020202020204" pitchFamily="34" charset="0"/>
              </a:rPr>
              <a:t>Abstract:</a:t>
            </a:r>
            <a:r>
              <a:rPr lang="en-US" sz="2800" dirty="0" smtClean="0">
                <a:latin typeface="Arial" panose="020B0604020202020204" pitchFamily="34" charset="0"/>
                <a:cs typeface="Arial" panose="020B0604020202020204" pitchFamily="34" charset="0"/>
              </a:rPr>
              <a:t> Granular crystals present unique nonlinear behaviors that support standing waves. These can be controlled through precompression and impurities for different applications, such as impact and shock dissipation, and energy harvesting devices. Even though, the study of granular crystals is relatively new, there exist different models that describe them. As many models in other fields, they rely on particular approximations and suppositions, and experimental results show agreement with them. However there are experimental errors that are not easily accounted for and are usually attributed to some of the approximations made or phenomena that is not considered in the models. The errors observed might be the result of not quantifying uncertainty in the models. This work presents a way of doing uncertainty propagation through the method of active subspaces and Gaussian process regression, in a computationally efficient way.</a:t>
            </a:r>
            <a:endParaRPr lang="en-US" sz="2800" b="1" dirty="0">
              <a:latin typeface="Arial" panose="020B0604020202020204" pitchFamily="34" charset="0"/>
              <a:cs typeface="Arial" panose="020B0604020202020204" pitchFamily="34" charset="0"/>
            </a:endParaRPr>
          </a:p>
        </p:txBody>
      </p:sp>
      <p:sp>
        <p:nvSpPr>
          <p:cNvPr id="33" name="11 Marcador de texto"/>
          <p:cNvSpPr txBox="1">
            <a:spLocks/>
          </p:cNvSpPr>
          <p:nvPr/>
        </p:nvSpPr>
        <p:spPr>
          <a:xfrm>
            <a:off x="32911632" y="19851284"/>
            <a:ext cx="10047018" cy="923322"/>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latin typeface="Arial" panose="020B0604020202020204" pitchFamily="34" charset="0"/>
                <a:cs typeface="Arial" panose="020B0604020202020204" pitchFamily="34" charset="0"/>
              </a:rPr>
              <a:t>Future work</a:t>
            </a:r>
            <a:endParaRPr lang="en-US" sz="4800" u="none" dirty="0">
              <a:latin typeface="Arial" panose="020B0604020202020204" pitchFamily="34" charset="0"/>
              <a:cs typeface="Arial" panose="020B0604020202020204" pitchFamily="34" charset="0"/>
            </a:endParaRPr>
          </a:p>
        </p:txBody>
      </p:sp>
      <p:sp>
        <p:nvSpPr>
          <p:cNvPr id="34" name="12 Marcador de texto"/>
          <p:cNvSpPr txBox="1">
            <a:spLocks/>
          </p:cNvSpPr>
          <p:nvPr/>
        </p:nvSpPr>
        <p:spPr>
          <a:xfrm>
            <a:off x="32911632" y="20491706"/>
            <a:ext cx="10052050" cy="4278072"/>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One model is available for simulation. Future versions of the tool will include more models and an option to upload personalized models.</a:t>
            </a:r>
          </a:p>
          <a:p>
            <a:pPr marL="571500" indent="-571500">
              <a:buFont typeface="Arial" panose="020B0604020202020204" pitchFamily="34" charset="0"/>
              <a:buChar char="•"/>
            </a:pPr>
            <a:r>
              <a:rPr lang="en-US" sz="4000" smtClean="0">
                <a:latin typeface="Arial" panose="020B0604020202020204" pitchFamily="34" charset="0"/>
                <a:cs typeface="Arial" panose="020B0604020202020204" pitchFamily="34" charset="0"/>
              </a:rPr>
              <a:t>These </a:t>
            </a:r>
            <a:r>
              <a:rPr lang="en-US" sz="4000" dirty="0" smtClean="0">
                <a:latin typeface="Arial" panose="020B0604020202020204" pitchFamily="34" charset="0"/>
                <a:cs typeface="Arial" panose="020B0604020202020204" pitchFamily="34" charset="0"/>
              </a:rPr>
              <a:t>methods can be applied to more complex systems.</a:t>
            </a:r>
            <a:endParaRPr lang="en-US" sz="4000" dirty="0">
              <a:latin typeface="Arial" panose="020B0604020202020204" pitchFamily="34" charset="0"/>
              <a:cs typeface="Arial" panose="020B0604020202020204" pitchFamily="34" charset="0"/>
            </a:endParaRPr>
          </a:p>
        </p:txBody>
      </p:sp>
      <p:sp>
        <p:nvSpPr>
          <p:cNvPr id="35" name="11 Marcador de texto"/>
          <p:cNvSpPr txBox="1">
            <a:spLocks/>
          </p:cNvSpPr>
          <p:nvPr/>
        </p:nvSpPr>
        <p:spPr>
          <a:xfrm>
            <a:off x="32881152" y="24337940"/>
            <a:ext cx="10047018" cy="923322"/>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latin typeface="Arial" panose="020B0604020202020204" pitchFamily="34" charset="0"/>
                <a:cs typeface="Arial" panose="020B0604020202020204" pitchFamily="34" charset="0"/>
              </a:rPr>
              <a:t>References</a:t>
            </a:r>
            <a:endParaRPr lang="en-US" sz="4800" u="none" dirty="0">
              <a:latin typeface="Arial" panose="020B0604020202020204" pitchFamily="34" charset="0"/>
              <a:cs typeface="Arial" panose="020B0604020202020204" pitchFamily="34" charset="0"/>
            </a:endParaRPr>
          </a:p>
        </p:txBody>
      </p:sp>
      <p:sp>
        <p:nvSpPr>
          <p:cNvPr id="36" name="12 Marcador de texto"/>
          <p:cNvSpPr txBox="1">
            <a:spLocks/>
          </p:cNvSpPr>
          <p:nvPr/>
        </p:nvSpPr>
        <p:spPr>
          <a:xfrm>
            <a:off x="32881152" y="25155146"/>
            <a:ext cx="10052050" cy="4062628"/>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1] Gonzalez M., Yang J., </a:t>
            </a:r>
            <a:r>
              <a:rPr lang="en-US" sz="1800" dirty="0" err="1">
                <a:latin typeface="Arial" panose="020B0604020202020204" pitchFamily="34" charset="0"/>
                <a:cs typeface="Arial" panose="020B0604020202020204" pitchFamily="34" charset="0"/>
              </a:rPr>
              <a:t>Daraio</a:t>
            </a:r>
            <a:r>
              <a:rPr lang="en-US" sz="1800" dirty="0">
                <a:latin typeface="Arial" panose="020B0604020202020204" pitchFamily="34" charset="0"/>
                <a:cs typeface="Arial" panose="020B0604020202020204" pitchFamily="34" charset="0"/>
              </a:rPr>
              <a:t> C. and Ortiz M., </a:t>
            </a:r>
            <a:r>
              <a:rPr lang="en-US" sz="1800" dirty="0" smtClean="0">
                <a:latin typeface="Arial" panose="020B0604020202020204" pitchFamily="34" charset="0"/>
                <a:cs typeface="Arial" panose="020B0604020202020204" pitchFamily="34" charset="0"/>
              </a:rPr>
              <a:t>Mesoscopic </a:t>
            </a:r>
            <a:r>
              <a:rPr lang="en-US" sz="1800" dirty="0">
                <a:latin typeface="Arial" panose="020B0604020202020204" pitchFamily="34" charset="0"/>
                <a:cs typeface="Arial" panose="020B0604020202020204" pitchFamily="34" charset="0"/>
              </a:rPr>
              <a:t>approach to granular crystal </a:t>
            </a:r>
            <a:r>
              <a:rPr lang="en-US" sz="1800" dirty="0" smtClean="0">
                <a:latin typeface="Arial" panose="020B0604020202020204" pitchFamily="34" charset="0"/>
                <a:cs typeface="Arial" panose="020B0604020202020204" pitchFamily="34" charset="0"/>
              </a:rPr>
              <a:t>dynamics, </a:t>
            </a:r>
            <a:r>
              <a:rPr lang="en-US" sz="1800" dirty="0">
                <a:latin typeface="Arial" panose="020B0604020202020204" pitchFamily="34" charset="0"/>
                <a:cs typeface="Arial" panose="020B0604020202020204" pitchFamily="34" charset="0"/>
              </a:rPr>
              <a:t>Physical Review E, 85, 016604, 2012</a:t>
            </a:r>
            <a:r>
              <a:rPr lang="en-US" sz="1800" dirty="0" smtClean="0">
                <a:latin typeface="Arial" panose="020B0604020202020204" pitchFamily="34" charset="0"/>
                <a:cs typeface="Arial" panose="020B0604020202020204" pitchFamily="34" charset="0"/>
              </a:rPr>
              <a:t>.</a:t>
            </a:r>
          </a:p>
          <a:p>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2] Yang J., Gonzalez M., Kim E., </a:t>
            </a:r>
            <a:r>
              <a:rPr lang="en-US" sz="1800" dirty="0" err="1">
                <a:latin typeface="Arial" panose="020B0604020202020204" pitchFamily="34" charset="0"/>
                <a:cs typeface="Arial" panose="020B0604020202020204" pitchFamily="34" charset="0"/>
              </a:rPr>
              <a:t>Agbasi</a:t>
            </a:r>
            <a:r>
              <a:rPr lang="en-US" sz="1800" dirty="0">
                <a:latin typeface="Arial" panose="020B0604020202020204" pitchFamily="34" charset="0"/>
                <a:cs typeface="Arial" panose="020B0604020202020204" pitchFamily="34" charset="0"/>
              </a:rPr>
              <a:t> C., and Sutton M., </a:t>
            </a:r>
            <a:r>
              <a:rPr lang="en-US" sz="1800" dirty="0" smtClean="0">
                <a:latin typeface="Arial" panose="020B0604020202020204" pitchFamily="34" charset="0"/>
                <a:cs typeface="Arial" panose="020B0604020202020204" pitchFamily="34" charset="0"/>
              </a:rPr>
              <a:t>Attenuation </a:t>
            </a:r>
            <a:r>
              <a:rPr lang="en-US" sz="1800" dirty="0">
                <a:latin typeface="Arial" panose="020B0604020202020204" pitchFamily="34" charset="0"/>
                <a:cs typeface="Arial" panose="020B0604020202020204" pitchFamily="34" charset="0"/>
              </a:rPr>
              <a:t>of solitary waves and localization of breathers in 1D granular crystals visualized via high speed </a:t>
            </a:r>
            <a:r>
              <a:rPr lang="en-US" sz="1800" dirty="0" smtClean="0">
                <a:latin typeface="Arial" panose="020B0604020202020204" pitchFamily="34" charset="0"/>
                <a:cs typeface="Arial" panose="020B0604020202020204" pitchFamily="34" charset="0"/>
              </a:rPr>
              <a:t>photography, </a:t>
            </a:r>
            <a:r>
              <a:rPr lang="en-US" sz="1800" dirty="0">
                <a:latin typeface="Arial" panose="020B0604020202020204" pitchFamily="34" charset="0"/>
                <a:cs typeface="Arial" panose="020B0604020202020204" pitchFamily="34" charset="0"/>
              </a:rPr>
              <a:t>Experimental Mechanics, 54, 1043–1057, 2014.</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[3] </a:t>
            </a:r>
            <a:r>
              <a:rPr lang="en-US" sz="1800" dirty="0">
                <a:latin typeface="Arial" panose="020B0604020202020204" pitchFamily="34" charset="0"/>
                <a:cs typeface="Arial" panose="020B0604020202020204" pitchFamily="34" charset="0"/>
              </a:rPr>
              <a:t>Marcial Gonzalez and Alberto M. </a:t>
            </a:r>
            <a:r>
              <a:rPr lang="en-US" sz="1800" dirty="0" smtClean="0">
                <a:latin typeface="Arial" panose="020B0604020202020204" pitchFamily="34" charset="0"/>
                <a:cs typeface="Arial" panose="020B0604020202020204" pitchFamily="34" charset="0"/>
              </a:rPr>
              <a:t>Cuitiño. </a:t>
            </a:r>
            <a:r>
              <a:rPr lang="en-US" sz="1800" dirty="0">
                <a:latin typeface="Arial" panose="020B0604020202020204" pitchFamily="34" charset="0"/>
                <a:cs typeface="Arial" panose="020B0604020202020204" pitchFamily="34" charset="0"/>
              </a:rPr>
              <a:t>A nonlocal contact formulation for confined˜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granular systems. </a:t>
            </a:r>
            <a:r>
              <a:rPr lang="en-US" sz="1800" i="1" dirty="0">
                <a:latin typeface="Arial" panose="020B0604020202020204" pitchFamily="34" charset="0"/>
                <a:cs typeface="Arial" panose="020B0604020202020204" pitchFamily="34" charset="0"/>
              </a:rPr>
              <a:t>Journal of the Mechanics and Physics of Solids</a:t>
            </a:r>
            <a:r>
              <a:rPr lang="en-US" sz="1800" dirty="0">
                <a:latin typeface="Arial" panose="020B0604020202020204" pitchFamily="34" charset="0"/>
                <a:cs typeface="Arial" panose="020B0604020202020204" pitchFamily="34" charset="0"/>
              </a:rPr>
              <a:t>, 60(2):333–350, </a:t>
            </a:r>
            <a:r>
              <a:rPr lang="en-US" sz="1800" dirty="0" smtClean="0">
                <a:latin typeface="Arial" panose="020B0604020202020204" pitchFamily="34" charset="0"/>
                <a:cs typeface="Arial" panose="020B0604020202020204" pitchFamily="34" charset="0"/>
              </a:rPr>
              <a:t>2012</a:t>
            </a:r>
          </a:p>
          <a:p>
            <a:r>
              <a:rPr lang="en-US" sz="1800" dirty="0" smtClean="0">
                <a:latin typeface="Arial" panose="020B0604020202020204" pitchFamily="34" charset="0"/>
                <a:cs typeface="Arial" panose="020B0604020202020204" pitchFamily="34" charset="0"/>
              </a:rPr>
              <a:t>[4] </a:t>
            </a:r>
            <a:r>
              <a:rPr lang="en-US" sz="1800" dirty="0">
                <a:latin typeface="Arial" panose="020B0604020202020204" pitchFamily="34" charset="0"/>
                <a:cs typeface="Arial" panose="020B0604020202020204" pitchFamily="34" charset="0"/>
              </a:rPr>
              <a:t>Caishan Liu, Zhen Zhao, and Bernard Brogliato. </a:t>
            </a:r>
            <a:r>
              <a:rPr lang="en-US" sz="1800" i="1" dirty="0">
                <a:latin typeface="Arial" panose="020B0604020202020204" pitchFamily="34" charset="0"/>
                <a:cs typeface="Arial" panose="020B0604020202020204" pitchFamily="34" charset="0"/>
              </a:rPr>
              <a:t>Theoretical Analysis and Numerical</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i="1" dirty="0">
                <a:latin typeface="Arial" panose="020B0604020202020204" pitchFamily="34" charset="0"/>
                <a:cs typeface="Arial" panose="020B0604020202020204" pitchFamily="34" charset="0"/>
              </a:rPr>
              <a:t>Algorithm for Frictionless Multiple Impacts in Multibody Systems</a:t>
            </a:r>
            <a:r>
              <a:rPr lang="en-US" sz="1800" dirty="0">
                <a:latin typeface="Arial" panose="020B0604020202020204" pitchFamily="34" charset="0"/>
                <a:cs typeface="Arial" panose="020B0604020202020204" pitchFamily="34" charset="0"/>
              </a:rPr>
              <a:t>. Inria, </a:t>
            </a:r>
            <a:r>
              <a:rPr lang="en-US" sz="1800" dirty="0" smtClean="0">
                <a:latin typeface="Arial" panose="020B0604020202020204" pitchFamily="34" charset="0"/>
                <a:cs typeface="Arial" panose="020B0604020202020204" pitchFamily="34" charset="0"/>
              </a:rPr>
              <a:t>2008</a:t>
            </a:r>
          </a:p>
          <a:p>
            <a:r>
              <a:rPr lang="en-US" sz="1800" dirty="0" smtClean="0">
                <a:latin typeface="Arial" panose="020B0604020202020204" pitchFamily="34" charset="0"/>
                <a:cs typeface="Arial" panose="020B0604020202020204" pitchFamily="34" charset="0"/>
              </a:rPr>
              <a:t>[5]C. E. Rasmussen and C-K. Williams, Gaussian processes for machine learning, USA: MIT Press, 2006</a:t>
            </a:r>
          </a:p>
          <a:p>
            <a:r>
              <a:rPr lang="en-US" sz="1800" dirty="0" smtClean="0">
                <a:latin typeface="Arial" panose="020B0604020202020204" pitchFamily="34" charset="0"/>
                <a:cs typeface="Arial" panose="020B0604020202020204" pitchFamily="34" charset="0"/>
              </a:rPr>
              <a:t>[6]</a:t>
            </a:r>
            <a:r>
              <a:rPr lang="en-US" sz="1800" dirty="0"/>
              <a:t> [1] </a:t>
            </a:r>
            <a:r>
              <a:rPr lang="en-US" sz="1800" dirty="0" err="1"/>
              <a:t>Ilias</a:t>
            </a:r>
            <a:r>
              <a:rPr lang="en-US" sz="1800" dirty="0"/>
              <a:t> </a:t>
            </a:r>
            <a:r>
              <a:rPr lang="en-US" sz="1800" dirty="0" err="1"/>
              <a:t>Bilionis</a:t>
            </a:r>
            <a:r>
              <a:rPr lang="en-US" sz="1800" dirty="0"/>
              <a:t> and Nicholas </a:t>
            </a:r>
            <a:r>
              <a:rPr lang="en-US" sz="1800" dirty="0" err="1"/>
              <a:t>Zabaras</a:t>
            </a:r>
            <a:r>
              <a:rPr lang="en-US" sz="1800" dirty="0"/>
              <a:t>. Bayesian uncertainty propagation.</a:t>
            </a:r>
            <a:endParaRPr lang="en-US" sz="1800" dirty="0">
              <a:latin typeface="Arial" panose="020B0604020202020204" pitchFamily="34" charset="0"/>
              <a:cs typeface="Arial" panose="020B0604020202020204" pitchFamily="34" charset="0"/>
            </a:endParaRPr>
          </a:p>
        </p:txBody>
      </p:sp>
      <p:sp>
        <p:nvSpPr>
          <p:cNvPr id="41" name="14 Marcador de texto"/>
          <p:cNvSpPr txBox="1">
            <a:spLocks/>
          </p:cNvSpPr>
          <p:nvPr/>
        </p:nvSpPr>
        <p:spPr>
          <a:xfrm>
            <a:off x="1193740" y="15332233"/>
            <a:ext cx="10052050" cy="1323417"/>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2800" dirty="0" smtClean="0">
                <a:latin typeface="Arial" panose="020B0604020202020204" pitchFamily="34" charset="0"/>
                <a:cs typeface="Arial" panose="020B0604020202020204" pitchFamily="34" charset="0"/>
              </a:rPr>
              <a:t>Granular chain with beads of different materials and size</a:t>
            </a:r>
            <a:r>
              <a:rPr lang="en-US" sz="2800" dirty="0">
                <a:latin typeface="Arial" panose="020B0604020202020204" pitchFamily="34" charset="0"/>
                <a:cs typeface="Arial" panose="020B0604020202020204" pitchFamily="34" charset="0"/>
              </a:rPr>
              <a:t>. (http://</a:t>
            </a:r>
            <a:r>
              <a:rPr lang="en-US" sz="2800" dirty="0" smtClean="0">
                <a:latin typeface="Arial" panose="020B0604020202020204" pitchFamily="34" charset="0"/>
                <a:cs typeface="Arial" panose="020B0604020202020204" pitchFamily="34" charset="0"/>
              </a:rPr>
              <a:t>www.mechmat.ethz.ch/research.html)</a:t>
            </a:r>
            <a:endParaRPr lang="en-US" sz="2800" dirty="0">
              <a:latin typeface="Arial" panose="020B0604020202020204" pitchFamily="34" charset="0"/>
              <a:cs typeface="Arial" panose="020B0604020202020204" pitchFamily="34" charset="0"/>
            </a:endParaRPr>
          </a:p>
        </p:txBody>
      </p:sp>
      <p:grpSp>
        <p:nvGrpSpPr>
          <p:cNvPr id="51" name="50 Grupo"/>
          <p:cNvGrpSpPr/>
          <p:nvPr/>
        </p:nvGrpSpPr>
        <p:grpSpPr>
          <a:xfrm>
            <a:off x="502921" y="18652675"/>
            <a:ext cx="9989819" cy="5355793"/>
            <a:chOff x="2051720" y="1196779"/>
            <a:chExt cx="6488637" cy="242744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grpSpPr>
        <p:grpSp>
          <p:nvGrpSpPr>
            <p:cNvPr id="52" name="51 Grupo"/>
            <p:cNvGrpSpPr/>
            <p:nvPr/>
          </p:nvGrpSpPr>
          <p:grpSpPr>
            <a:xfrm>
              <a:off x="3696293" y="1196779"/>
              <a:ext cx="1708394" cy="2427447"/>
              <a:chOff x="3696293" y="1196779"/>
              <a:chExt cx="1708394" cy="2427447"/>
            </a:xfrm>
            <a:grpFill/>
          </p:grpSpPr>
          <p:sp>
            <p:nvSpPr>
              <p:cNvPr id="59" name="58 Forma libre"/>
              <p:cNvSpPr/>
              <p:nvPr/>
            </p:nvSpPr>
            <p:spPr>
              <a:xfrm>
                <a:off x="3696293" y="1196779"/>
                <a:ext cx="1708394" cy="825887"/>
              </a:xfrm>
              <a:custGeom>
                <a:avLst/>
                <a:gdLst>
                  <a:gd name="connsiteX0" fmla="*/ 0 w 1708394"/>
                  <a:gd name="connsiteY0" fmla="*/ 82589 h 825887"/>
                  <a:gd name="connsiteX1" fmla="*/ 82589 w 1708394"/>
                  <a:gd name="connsiteY1" fmla="*/ 0 h 825887"/>
                  <a:gd name="connsiteX2" fmla="*/ 1625805 w 1708394"/>
                  <a:gd name="connsiteY2" fmla="*/ 0 h 825887"/>
                  <a:gd name="connsiteX3" fmla="*/ 1708394 w 1708394"/>
                  <a:gd name="connsiteY3" fmla="*/ 82589 h 825887"/>
                  <a:gd name="connsiteX4" fmla="*/ 1708394 w 1708394"/>
                  <a:gd name="connsiteY4" fmla="*/ 743298 h 825887"/>
                  <a:gd name="connsiteX5" fmla="*/ 1625805 w 1708394"/>
                  <a:gd name="connsiteY5" fmla="*/ 825887 h 825887"/>
                  <a:gd name="connsiteX6" fmla="*/ 82589 w 1708394"/>
                  <a:gd name="connsiteY6" fmla="*/ 825887 h 825887"/>
                  <a:gd name="connsiteX7" fmla="*/ 0 w 1708394"/>
                  <a:gd name="connsiteY7" fmla="*/ 743298 h 825887"/>
                  <a:gd name="connsiteX8" fmla="*/ 0 w 1708394"/>
                  <a:gd name="connsiteY8" fmla="*/ 82589 h 8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394" h="825887">
                    <a:moveTo>
                      <a:pt x="0" y="82589"/>
                    </a:moveTo>
                    <a:cubicBezTo>
                      <a:pt x="0" y="36976"/>
                      <a:pt x="36976" y="0"/>
                      <a:pt x="82589" y="0"/>
                    </a:cubicBezTo>
                    <a:lnTo>
                      <a:pt x="1625805" y="0"/>
                    </a:lnTo>
                    <a:cubicBezTo>
                      <a:pt x="1671418" y="0"/>
                      <a:pt x="1708394" y="36976"/>
                      <a:pt x="1708394" y="82589"/>
                    </a:cubicBezTo>
                    <a:lnTo>
                      <a:pt x="1708394" y="743298"/>
                    </a:lnTo>
                    <a:cubicBezTo>
                      <a:pt x="1708394" y="788911"/>
                      <a:pt x="1671418" y="825887"/>
                      <a:pt x="1625805" y="825887"/>
                    </a:cubicBezTo>
                    <a:lnTo>
                      <a:pt x="82589" y="825887"/>
                    </a:lnTo>
                    <a:cubicBezTo>
                      <a:pt x="36976" y="825887"/>
                      <a:pt x="0" y="788911"/>
                      <a:pt x="0" y="743298"/>
                    </a:cubicBezTo>
                    <a:lnTo>
                      <a:pt x="0" y="82589"/>
                    </a:lnTo>
                    <a:close/>
                  </a:path>
                </a:pathLst>
              </a:custGeom>
              <a:noFill/>
              <a:ln w="76200">
                <a:solidFill>
                  <a:schemeClr val="tx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769" tIns="92769" rIns="92769" bIns="92769" numCol="1" spcCol="1270" anchor="ctr" anchorCtr="0">
                <a:noAutofit/>
              </a:bodyPr>
              <a:lstStyle/>
              <a:p>
                <a:pPr lvl="0" algn="ctr" defTabSz="800100">
                  <a:lnSpc>
                    <a:spcPct val="90000"/>
                  </a:lnSpc>
                  <a:spcBef>
                    <a:spcPct val="0"/>
                  </a:spcBef>
                  <a:spcAft>
                    <a:spcPct val="35000"/>
                  </a:spcAft>
                </a:pPr>
                <a:r>
                  <a:rPr lang="en-US" sz="3600" kern="1200" dirty="0" smtClean="0">
                    <a:solidFill>
                      <a:schemeClr val="tx1"/>
                    </a:solidFill>
                    <a:latin typeface="Arial" panose="020B0604020202020204" pitchFamily="34" charset="0"/>
                    <a:cs typeface="Arial" panose="020B0604020202020204" pitchFamily="34" charset="0"/>
                  </a:rPr>
                  <a:t>Check condition for collision</a:t>
                </a:r>
                <a:endParaRPr lang="en-US" sz="3600" kern="1200" dirty="0">
                  <a:solidFill>
                    <a:schemeClr val="tx1"/>
                  </a:solidFill>
                  <a:latin typeface="Arial" panose="020B0604020202020204" pitchFamily="34" charset="0"/>
                  <a:cs typeface="Arial" panose="020B0604020202020204" pitchFamily="34" charset="0"/>
                </a:endParaRPr>
              </a:p>
            </p:txBody>
          </p:sp>
          <p:sp>
            <p:nvSpPr>
              <p:cNvPr id="60" name="59 Forma libre"/>
              <p:cNvSpPr/>
              <p:nvPr/>
            </p:nvSpPr>
            <p:spPr>
              <a:xfrm rot="21536025">
                <a:off x="4137869" y="2685043"/>
                <a:ext cx="863946" cy="247961"/>
              </a:xfrm>
              <a:custGeom>
                <a:avLst/>
                <a:gdLst>
                  <a:gd name="connsiteX0" fmla="*/ 0 w 311406"/>
                  <a:gd name="connsiteY0" fmla="*/ 74330 h 371649"/>
                  <a:gd name="connsiteX1" fmla="*/ 155703 w 311406"/>
                  <a:gd name="connsiteY1" fmla="*/ 74330 h 371649"/>
                  <a:gd name="connsiteX2" fmla="*/ 155703 w 311406"/>
                  <a:gd name="connsiteY2" fmla="*/ 0 h 371649"/>
                  <a:gd name="connsiteX3" fmla="*/ 311406 w 311406"/>
                  <a:gd name="connsiteY3" fmla="*/ 185825 h 371649"/>
                  <a:gd name="connsiteX4" fmla="*/ 155703 w 311406"/>
                  <a:gd name="connsiteY4" fmla="*/ 371649 h 371649"/>
                  <a:gd name="connsiteX5" fmla="*/ 155703 w 311406"/>
                  <a:gd name="connsiteY5" fmla="*/ 297319 h 371649"/>
                  <a:gd name="connsiteX6" fmla="*/ 0 w 311406"/>
                  <a:gd name="connsiteY6" fmla="*/ 297319 h 371649"/>
                  <a:gd name="connsiteX7" fmla="*/ 0 w 311406"/>
                  <a:gd name="connsiteY7" fmla="*/ 74330 h 371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06" h="371649">
                    <a:moveTo>
                      <a:pt x="249124" y="1"/>
                    </a:moveTo>
                    <a:lnTo>
                      <a:pt x="249124" y="185825"/>
                    </a:lnTo>
                    <a:lnTo>
                      <a:pt x="311406" y="185825"/>
                    </a:lnTo>
                    <a:lnTo>
                      <a:pt x="155703" y="371648"/>
                    </a:lnTo>
                    <a:lnTo>
                      <a:pt x="0" y="185825"/>
                    </a:lnTo>
                    <a:lnTo>
                      <a:pt x="62282" y="185825"/>
                    </a:lnTo>
                    <a:lnTo>
                      <a:pt x="62282" y="1"/>
                    </a:lnTo>
                    <a:lnTo>
                      <a:pt x="249124" y="1"/>
                    </a:lnTo>
                    <a:close/>
                  </a:path>
                </a:pathLst>
              </a:custGeom>
              <a:noFill/>
              <a:ln w="76200">
                <a:solidFill>
                  <a:srgbClr val="00B050"/>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4331" tIns="-1" rIns="74329" bIns="93423" numCol="1" spcCol="1270" anchor="ctr" anchorCtr="0">
                <a:noAutofit/>
              </a:bodyPr>
              <a:lstStyle/>
              <a:p>
                <a:pPr lvl="0" algn="ctr" defTabSz="622300">
                  <a:lnSpc>
                    <a:spcPct val="90000"/>
                  </a:lnSpc>
                  <a:spcBef>
                    <a:spcPct val="0"/>
                  </a:spcBef>
                  <a:spcAft>
                    <a:spcPct val="35000"/>
                  </a:spcAft>
                </a:pPr>
                <a:r>
                  <a:rPr lang="en-US" sz="3600" kern="1200" dirty="0" smtClean="0">
                    <a:solidFill>
                      <a:schemeClr val="tx1"/>
                    </a:solidFill>
                    <a:latin typeface="Arial" panose="020B0604020202020204" pitchFamily="34" charset="0"/>
                    <a:cs typeface="Arial" panose="020B0604020202020204" pitchFamily="34" charset="0"/>
                  </a:rPr>
                  <a:t>Yes</a:t>
                </a:r>
                <a:endParaRPr lang="en-US" sz="3600" kern="1200" dirty="0">
                  <a:solidFill>
                    <a:schemeClr val="tx1"/>
                  </a:solidFill>
                  <a:latin typeface="Arial" panose="020B0604020202020204" pitchFamily="34" charset="0"/>
                  <a:cs typeface="Arial" panose="020B0604020202020204" pitchFamily="34" charset="0"/>
                </a:endParaRPr>
              </a:p>
            </p:txBody>
          </p:sp>
          <p:sp>
            <p:nvSpPr>
              <p:cNvPr id="65" name="64 Forma libre"/>
              <p:cNvSpPr/>
              <p:nvPr/>
            </p:nvSpPr>
            <p:spPr>
              <a:xfrm>
                <a:off x="3696293" y="2997448"/>
                <a:ext cx="1708394" cy="626778"/>
              </a:xfrm>
              <a:custGeom>
                <a:avLst/>
                <a:gdLst>
                  <a:gd name="connsiteX0" fmla="*/ 0 w 1708394"/>
                  <a:gd name="connsiteY0" fmla="*/ 82589 h 825887"/>
                  <a:gd name="connsiteX1" fmla="*/ 82589 w 1708394"/>
                  <a:gd name="connsiteY1" fmla="*/ 0 h 825887"/>
                  <a:gd name="connsiteX2" fmla="*/ 1625805 w 1708394"/>
                  <a:gd name="connsiteY2" fmla="*/ 0 h 825887"/>
                  <a:gd name="connsiteX3" fmla="*/ 1708394 w 1708394"/>
                  <a:gd name="connsiteY3" fmla="*/ 82589 h 825887"/>
                  <a:gd name="connsiteX4" fmla="*/ 1708394 w 1708394"/>
                  <a:gd name="connsiteY4" fmla="*/ 743298 h 825887"/>
                  <a:gd name="connsiteX5" fmla="*/ 1625805 w 1708394"/>
                  <a:gd name="connsiteY5" fmla="*/ 825887 h 825887"/>
                  <a:gd name="connsiteX6" fmla="*/ 82589 w 1708394"/>
                  <a:gd name="connsiteY6" fmla="*/ 825887 h 825887"/>
                  <a:gd name="connsiteX7" fmla="*/ 0 w 1708394"/>
                  <a:gd name="connsiteY7" fmla="*/ 743298 h 825887"/>
                  <a:gd name="connsiteX8" fmla="*/ 0 w 1708394"/>
                  <a:gd name="connsiteY8" fmla="*/ 82589 h 8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394" h="825887">
                    <a:moveTo>
                      <a:pt x="0" y="82589"/>
                    </a:moveTo>
                    <a:cubicBezTo>
                      <a:pt x="0" y="36976"/>
                      <a:pt x="36976" y="0"/>
                      <a:pt x="82589" y="0"/>
                    </a:cubicBezTo>
                    <a:lnTo>
                      <a:pt x="1625805" y="0"/>
                    </a:lnTo>
                    <a:cubicBezTo>
                      <a:pt x="1671418" y="0"/>
                      <a:pt x="1708394" y="36976"/>
                      <a:pt x="1708394" y="82589"/>
                    </a:cubicBezTo>
                    <a:lnTo>
                      <a:pt x="1708394" y="743298"/>
                    </a:lnTo>
                    <a:cubicBezTo>
                      <a:pt x="1708394" y="788911"/>
                      <a:pt x="1671418" y="825887"/>
                      <a:pt x="1625805" y="825887"/>
                    </a:cubicBezTo>
                    <a:lnTo>
                      <a:pt x="82589" y="825887"/>
                    </a:lnTo>
                    <a:cubicBezTo>
                      <a:pt x="36976" y="825887"/>
                      <a:pt x="0" y="788911"/>
                      <a:pt x="0" y="743298"/>
                    </a:cubicBezTo>
                    <a:lnTo>
                      <a:pt x="0" y="82589"/>
                    </a:lnTo>
                    <a:close/>
                  </a:path>
                </a:pathLst>
              </a:custGeom>
              <a:noFill/>
              <a:ln w="76200">
                <a:solidFill>
                  <a:schemeClr val="tx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769" tIns="92769" rIns="92769" bIns="92769" numCol="1" spcCol="1270" anchor="ctr" anchorCtr="0">
                <a:noAutofit/>
              </a:bodyPr>
              <a:lstStyle/>
              <a:p>
                <a:pPr lvl="0" algn="ctr" defTabSz="800100">
                  <a:lnSpc>
                    <a:spcPct val="90000"/>
                  </a:lnSpc>
                  <a:spcBef>
                    <a:spcPct val="0"/>
                  </a:spcBef>
                  <a:spcAft>
                    <a:spcPct val="35000"/>
                  </a:spcAft>
                </a:pPr>
                <a:r>
                  <a:rPr lang="en-US" sz="3600" kern="1200" dirty="0" smtClean="0">
                    <a:solidFill>
                      <a:schemeClr val="tx1"/>
                    </a:solidFill>
                    <a:latin typeface="Arial" panose="020B0604020202020204" pitchFamily="34" charset="0"/>
                    <a:cs typeface="Arial" panose="020B0604020202020204" pitchFamily="34" charset="0"/>
                  </a:rPr>
                  <a:t>Update variables</a:t>
                </a:r>
                <a:endParaRPr lang="en-US" sz="3600" kern="1200" dirty="0">
                  <a:solidFill>
                    <a:schemeClr val="tx1"/>
                  </a:solidFill>
                  <a:latin typeface="Arial" panose="020B0604020202020204" pitchFamily="34" charset="0"/>
                  <a:cs typeface="Arial" panose="020B0604020202020204" pitchFamily="34" charset="0"/>
                </a:endParaRPr>
              </a:p>
            </p:txBody>
          </p:sp>
        </p:grpSp>
        <p:sp>
          <p:nvSpPr>
            <p:cNvPr id="54" name="53 Forma libre"/>
            <p:cNvSpPr/>
            <p:nvPr/>
          </p:nvSpPr>
          <p:spPr>
            <a:xfrm rot="21536025">
              <a:off x="4133290" y="2108673"/>
              <a:ext cx="868484" cy="244123"/>
            </a:xfrm>
            <a:custGeom>
              <a:avLst/>
              <a:gdLst>
                <a:gd name="connsiteX0" fmla="*/ 0 w 311406"/>
                <a:gd name="connsiteY0" fmla="*/ 74330 h 371649"/>
                <a:gd name="connsiteX1" fmla="*/ 155703 w 311406"/>
                <a:gd name="connsiteY1" fmla="*/ 74330 h 371649"/>
                <a:gd name="connsiteX2" fmla="*/ 155703 w 311406"/>
                <a:gd name="connsiteY2" fmla="*/ 0 h 371649"/>
                <a:gd name="connsiteX3" fmla="*/ 311406 w 311406"/>
                <a:gd name="connsiteY3" fmla="*/ 185825 h 371649"/>
                <a:gd name="connsiteX4" fmla="*/ 155703 w 311406"/>
                <a:gd name="connsiteY4" fmla="*/ 371649 h 371649"/>
                <a:gd name="connsiteX5" fmla="*/ 155703 w 311406"/>
                <a:gd name="connsiteY5" fmla="*/ 297319 h 371649"/>
                <a:gd name="connsiteX6" fmla="*/ 0 w 311406"/>
                <a:gd name="connsiteY6" fmla="*/ 297319 h 371649"/>
                <a:gd name="connsiteX7" fmla="*/ 0 w 311406"/>
                <a:gd name="connsiteY7" fmla="*/ 74330 h 371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06" h="371649">
                  <a:moveTo>
                    <a:pt x="249124" y="1"/>
                  </a:moveTo>
                  <a:lnTo>
                    <a:pt x="249124" y="185825"/>
                  </a:lnTo>
                  <a:lnTo>
                    <a:pt x="311406" y="185825"/>
                  </a:lnTo>
                  <a:lnTo>
                    <a:pt x="155703" y="371648"/>
                  </a:lnTo>
                  <a:lnTo>
                    <a:pt x="0" y="185825"/>
                  </a:lnTo>
                  <a:lnTo>
                    <a:pt x="62282" y="185825"/>
                  </a:lnTo>
                  <a:lnTo>
                    <a:pt x="62282" y="1"/>
                  </a:lnTo>
                  <a:lnTo>
                    <a:pt x="249124" y="1"/>
                  </a:lnTo>
                  <a:close/>
                </a:path>
              </a:pathLst>
            </a:custGeom>
            <a:noFill/>
            <a:ln w="76200">
              <a:solidFill>
                <a:schemeClr val="tx2">
                  <a:lumMod val="7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4331" tIns="-1" rIns="74329" bIns="93423" numCol="1" spcCol="1270" anchor="ctr" anchorCtr="0">
              <a:noAutofit/>
            </a:bodyPr>
            <a:lstStyle/>
            <a:p>
              <a:pPr lvl="0" algn="ctr" defTabSz="622300">
                <a:lnSpc>
                  <a:spcPct val="90000"/>
                </a:lnSpc>
                <a:spcBef>
                  <a:spcPct val="0"/>
                </a:spcBef>
                <a:spcAft>
                  <a:spcPct val="35000"/>
                </a:spcAft>
              </a:pPr>
              <a:endParaRPr lang="en-US" sz="1400" kern="1200">
                <a:solidFill>
                  <a:schemeClr val="tx1"/>
                </a:solidFill>
                <a:latin typeface="Arial" panose="020B0604020202020204" pitchFamily="34" charset="0"/>
                <a:cs typeface="Arial" panose="020B0604020202020204" pitchFamily="34" charset="0"/>
              </a:endParaRPr>
            </a:p>
          </p:txBody>
        </p:sp>
        <p:sp>
          <p:nvSpPr>
            <p:cNvPr id="55" name="54 CuadroTexto"/>
            <p:cNvSpPr txBox="1"/>
            <p:nvPr/>
          </p:nvSpPr>
          <p:spPr>
            <a:xfrm>
              <a:off x="2430567" y="2340744"/>
              <a:ext cx="3735734" cy="275793"/>
            </a:xfrm>
            <a:prstGeom prst="rect">
              <a:avLst/>
            </a:prstGeom>
            <a:noFill/>
          </p:spPr>
          <p:txBody>
            <a:bodyPr wrap="square" rtlCol="0">
              <a:spAutoFit/>
            </a:bodyPr>
            <a:lstStyle/>
            <a:p>
              <a:r>
                <a:rPr lang="en-US" sz="3600" dirty="0" smtClean="0">
                  <a:latin typeface="Arial" panose="020B0604020202020204" pitchFamily="34" charset="0"/>
                  <a:cs typeface="Arial" panose="020B0604020202020204" pitchFamily="34" charset="0"/>
                </a:rPr>
                <a:t>Is it in a collision process?</a:t>
              </a:r>
              <a:endParaRPr lang="en-US" sz="3600" dirty="0">
                <a:latin typeface="Arial" panose="020B0604020202020204" pitchFamily="34" charset="0"/>
                <a:cs typeface="Arial" panose="020B0604020202020204" pitchFamily="34" charset="0"/>
              </a:endParaRPr>
            </a:p>
          </p:txBody>
        </p:sp>
        <p:sp>
          <p:nvSpPr>
            <p:cNvPr id="56" name="55 Flecha derecha"/>
            <p:cNvSpPr/>
            <p:nvPr/>
          </p:nvSpPr>
          <p:spPr>
            <a:xfrm>
              <a:off x="6039875" y="2204864"/>
              <a:ext cx="720080" cy="607422"/>
            </a:xfrm>
            <a:prstGeom prst="rightArrow">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panose="020B0604020202020204" pitchFamily="34" charset="0"/>
                  <a:cs typeface="Arial" panose="020B0604020202020204" pitchFamily="34" charset="0"/>
                </a:rPr>
                <a:t>No</a:t>
              </a:r>
              <a:endParaRPr lang="en-US" sz="3600" dirty="0">
                <a:solidFill>
                  <a:schemeClr val="tx1"/>
                </a:solidFill>
                <a:latin typeface="Arial" panose="020B0604020202020204" pitchFamily="34" charset="0"/>
                <a:cs typeface="Arial" panose="020B0604020202020204" pitchFamily="34" charset="0"/>
              </a:endParaRPr>
            </a:p>
          </p:txBody>
        </p:sp>
        <p:sp>
          <p:nvSpPr>
            <p:cNvPr id="57" name="56 Forma libre"/>
            <p:cNvSpPr/>
            <p:nvPr/>
          </p:nvSpPr>
          <p:spPr>
            <a:xfrm>
              <a:off x="6831963" y="2195186"/>
              <a:ext cx="1708394" cy="626778"/>
            </a:xfrm>
            <a:custGeom>
              <a:avLst/>
              <a:gdLst>
                <a:gd name="connsiteX0" fmla="*/ 0 w 1708394"/>
                <a:gd name="connsiteY0" fmla="*/ 82589 h 825887"/>
                <a:gd name="connsiteX1" fmla="*/ 82589 w 1708394"/>
                <a:gd name="connsiteY1" fmla="*/ 0 h 825887"/>
                <a:gd name="connsiteX2" fmla="*/ 1625805 w 1708394"/>
                <a:gd name="connsiteY2" fmla="*/ 0 h 825887"/>
                <a:gd name="connsiteX3" fmla="*/ 1708394 w 1708394"/>
                <a:gd name="connsiteY3" fmla="*/ 82589 h 825887"/>
                <a:gd name="connsiteX4" fmla="*/ 1708394 w 1708394"/>
                <a:gd name="connsiteY4" fmla="*/ 743298 h 825887"/>
                <a:gd name="connsiteX5" fmla="*/ 1625805 w 1708394"/>
                <a:gd name="connsiteY5" fmla="*/ 825887 h 825887"/>
                <a:gd name="connsiteX6" fmla="*/ 82589 w 1708394"/>
                <a:gd name="connsiteY6" fmla="*/ 825887 h 825887"/>
                <a:gd name="connsiteX7" fmla="*/ 0 w 1708394"/>
                <a:gd name="connsiteY7" fmla="*/ 743298 h 825887"/>
                <a:gd name="connsiteX8" fmla="*/ 0 w 1708394"/>
                <a:gd name="connsiteY8" fmla="*/ 82589 h 8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394" h="825887">
                  <a:moveTo>
                    <a:pt x="0" y="82589"/>
                  </a:moveTo>
                  <a:cubicBezTo>
                    <a:pt x="0" y="36976"/>
                    <a:pt x="36976" y="0"/>
                    <a:pt x="82589" y="0"/>
                  </a:cubicBezTo>
                  <a:lnTo>
                    <a:pt x="1625805" y="0"/>
                  </a:lnTo>
                  <a:cubicBezTo>
                    <a:pt x="1671418" y="0"/>
                    <a:pt x="1708394" y="36976"/>
                    <a:pt x="1708394" y="82589"/>
                  </a:cubicBezTo>
                  <a:lnTo>
                    <a:pt x="1708394" y="743298"/>
                  </a:lnTo>
                  <a:cubicBezTo>
                    <a:pt x="1708394" y="788911"/>
                    <a:pt x="1671418" y="825887"/>
                    <a:pt x="1625805" y="825887"/>
                  </a:cubicBezTo>
                  <a:lnTo>
                    <a:pt x="82589" y="825887"/>
                  </a:lnTo>
                  <a:cubicBezTo>
                    <a:pt x="36976" y="825887"/>
                    <a:pt x="0" y="788911"/>
                    <a:pt x="0" y="743298"/>
                  </a:cubicBezTo>
                  <a:lnTo>
                    <a:pt x="0" y="82589"/>
                  </a:lnTo>
                  <a:close/>
                </a:path>
              </a:pathLst>
            </a:custGeom>
            <a:noFill/>
            <a:ln w="76200">
              <a:solidFill>
                <a:schemeClr val="tx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769" tIns="92769" rIns="92769" bIns="92769" numCol="1" spcCol="1270" anchor="ctr" anchorCtr="0">
              <a:noAutofit/>
            </a:bodyPr>
            <a:lstStyle/>
            <a:p>
              <a:pPr lvl="0" algn="ctr" defTabSz="800100">
                <a:lnSpc>
                  <a:spcPct val="90000"/>
                </a:lnSpc>
                <a:spcBef>
                  <a:spcPct val="0"/>
                </a:spcBef>
                <a:spcAft>
                  <a:spcPct val="35000"/>
                </a:spcAft>
              </a:pPr>
              <a:r>
                <a:rPr lang="en-US" sz="3600" dirty="0" smtClean="0">
                  <a:solidFill>
                    <a:schemeClr val="tx1"/>
                  </a:solidFill>
                  <a:latin typeface="Arial" panose="020B0604020202020204" pitchFamily="34" charset="0"/>
                  <a:cs typeface="Arial" panose="020B0604020202020204" pitchFamily="34" charset="0"/>
                </a:rPr>
                <a:t>Finish</a:t>
              </a:r>
              <a:endParaRPr lang="en-US" sz="700" kern="1200" dirty="0">
                <a:solidFill>
                  <a:schemeClr val="tx1"/>
                </a:solidFill>
                <a:latin typeface="Arial" panose="020B0604020202020204" pitchFamily="34" charset="0"/>
                <a:cs typeface="Arial" panose="020B0604020202020204" pitchFamily="34" charset="0"/>
              </a:endParaRPr>
            </a:p>
          </p:txBody>
        </p:sp>
        <p:sp>
          <p:nvSpPr>
            <p:cNvPr id="58" name="57 Flecha en U"/>
            <p:cNvSpPr/>
            <p:nvPr/>
          </p:nvSpPr>
          <p:spPr>
            <a:xfrm rot="16200000">
              <a:off x="1520264" y="1872224"/>
              <a:ext cx="2080408" cy="1017496"/>
            </a:xfrm>
            <a:prstGeom prst="uturnArrow">
              <a:avLst>
                <a:gd name="adj1" fmla="val 25000"/>
                <a:gd name="adj2" fmla="val 25000"/>
                <a:gd name="adj3" fmla="val 25000"/>
                <a:gd name="adj4" fmla="val 43750"/>
                <a:gd name="adj5" fmla="val 100000"/>
              </a:avLst>
            </a:prstGeom>
            <a:no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4" name="3 CuadroTexto"/>
              <p:cNvSpPr txBox="1"/>
              <p:nvPr/>
            </p:nvSpPr>
            <p:spPr>
              <a:xfrm>
                <a:off x="1230996" y="26301151"/>
                <a:ext cx="9346749" cy="2677784"/>
              </a:xfrm>
              <a:prstGeom prst="rect">
                <a:avLst/>
              </a:prstGeom>
              <a:noFill/>
            </p:spPr>
            <p:txBody>
              <a:bodyPr wrap="square" rtlCol="0">
                <a:spAutoFit/>
              </a:bodyPr>
              <a:lstStyle/>
              <a:p>
                <a14:m>
                  <m:oMath xmlns:m="http://schemas.openxmlformats.org/officeDocument/2006/math">
                    <m:sSub>
                      <m:sSubPr>
                        <m:ctrlPr>
                          <a:rPr lang="en-US" sz="4800" i="1" smtClean="0">
                            <a:latin typeface="Cambria Math"/>
                          </a:rPr>
                        </m:ctrlPr>
                      </m:sSubPr>
                      <m:e>
                        <m:r>
                          <a:rPr lang="es-CO" sz="4800" b="0" i="1" smtClean="0">
                            <a:latin typeface="Cambria Math"/>
                          </a:rPr>
                          <m:t>𝑞</m:t>
                        </m:r>
                      </m:e>
                      <m:sub>
                        <m:r>
                          <a:rPr lang="es-CO" sz="4800" b="0" i="1" smtClean="0">
                            <a:latin typeface="Cambria Math"/>
                          </a:rPr>
                          <m:t>𝑘</m:t>
                        </m:r>
                        <m:r>
                          <a:rPr lang="es-CO" sz="4800" b="0" i="1" smtClean="0">
                            <a:latin typeface="Cambria Math"/>
                          </a:rPr>
                          <m:t>+1</m:t>
                        </m:r>
                      </m:sub>
                    </m:sSub>
                    <m:r>
                      <a:rPr lang="es-CO" sz="4800" b="0" i="1" smtClean="0">
                        <a:latin typeface="Cambria Math"/>
                      </a:rPr>
                      <m:t>=</m:t>
                    </m:r>
                  </m:oMath>
                </a14:m>
                <a:r>
                  <a:rPr lang="en-US" sz="4800" dirty="0">
                    <a:latin typeface="Arial" panose="020B0604020202020204" pitchFamily="34" charset="0"/>
                    <a:cs typeface="Arial" panose="020B0604020202020204" pitchFamily="34" charset="0"/>
                  </a:rPr>
                  <a:t> </a:t>
                </a:r>
                <a14:m>
                  <m:oMath xmlns:m="http://schemas.openxmlformats.org/officeDocument/2006/math">
                    <m:sSub>
                      <m:sSubPr>
                        <m:ctrlPr>
                          <a:rPr lang="en-US" sz="4800" i="1">
                            <a:latin typeface="Cambria Math"/>
                          </a:rPr>
                        </m:ctrlPr>
                      </m:sSubPr>
                      <m:e>
                        <m:r>
                          <a:rPr lang="es-CO" sz="4800" i="1">
                            <a:latin typeface="Cambria Math"/>
                          </a:rPr>
                          <m:t>𝑞</m:t>
                        </m:r>
                      </m:e>
                      <m:sub>
                        <m:r>
                          <a:rPr lang="es-CO" sz="4800" i="1">
                            <a:latin typeface="Cambria Math"/>
                          </a:rPr>
                          <m:t>𝑘</m:t>
                        </m:r>
                      </m:sub>
                    </m:sSub>
                    <m:r>
                      <a:rPr lang="es-CO" sz="4800" b="0" i="1" smtClean="0">
                        <a:latin typeface="Cambria Math"/>
                      </a:rPr>
                      <m:t>+</m:t>
                    </m:r>
                    <m:r>
                      <a:rPr lang="es-CO" sz="4800" b="0" i="1" smtClean="0">
                        <a:latin typeface="Cambria Math"/>
                        <a:ea typeface="Cambria Math"/>
                      </a:rPr>
                      <m:t>∆</m:t>
                    </m:r>
                    <m:r>
                      <a:rPr lang="es-CO" sz="4800" b="0" i="1" smtClean="0">
                        <a:latin typeface="Cambria Math"/>
                        <a:ea typeface="Cambria Math"/>
                      </a:rPr>
                      <m:t>𝑡</m:t>
                    </m:r>
                    <m:sSub>
                      <m:sSubPr>
                        <m:ctrlPr>
                          <a:rPr lang="es-CO" sz="4800" b="0" i="1" smtClean="0">
                            <a:latin typeface="Cambria Math"/>
                            <a:ea typeface="Cambria Math"/>
                          </a:rPr>
                        </m:ctrlPr>
                      </m:sSubPr>
                      <m:e>
                        <m:acc>
                          <m:accPr>
                            <m:chr m:val="̇"/>
                            <m:ctrlPr>
                              <a:rPr lang="es-CO" sz="4800" b="0" i="1" smtClean="0">
                                <a:latin typeface="Cambria Math"/>
                                <a:ea typeface="Cambria Math"/>
                              </a:rPr>
                            </m:ctrlPr>
                          </m:accPr>
                          <m:e>
                            <m:r>
                              <a:rPr lang="es-CO" sz="4800" b="0" i="1" smtClean="0">
                                <a:latin typeface="Cambria Math"/>
                                <a:ea typeface="Cambria Math"/>
                              </a:rPr>
                              <m:t>𝑞</m:t>
                            </m:r>
                          </m:e>
                        </m:acc>
                      </m:e>
                      <m:sub>
                        <m:r>
                          <a:rPr lang="es-CO" sz="4800" b="0" i="1" smtClean="0">
                            <a:latin typeface="Cambria Math"/>
                            <a:ea typeface="Cambria Math"/>
                          </a:rPr>
                          <m:t>𝑘</m:t>
                        </m:r>
                      </m:sub>
                    </m:sSub>
                    <m:r>
                      <a:rPr lang="es-CO" sz="4800" b="0" i="1" smtClean="0">
                        <a:latin typeface="Cambria Math"/>
                        <a:ea typeface="Cambria Math"/>
                      </a:rPr>
                      <m:t>+</m:t>
                    </m:r>
                    <m:f>
                      <m:fPr>
                        <m:ctrlPr>
                          <a:rPr lang="es-CO" sz="4800" b="0" i="1" smtClean="0">
                            <a:latin typeface="Cambria Math"/>
                            <a:ea typeface="Cambria Math"/>
                          </a:rPr>
                        </m:ctrlPr>
                      </m:fPr>
                      <m:num>
                        <m:r>
                          <a:rPr lang="es-CO" sz="4800" i="1">
                            <a:latin typeface="Cambria Math"/>
                            <a:ea typeface="Cambria Math"/>
                          </a:rPr>
                          <m:t>∆</m:t>
                        </m:r>
                        <m:sSup>
                          <m:sSupPr>
                            <m:ctrlPr>
                              <a:rPr lang="es-CO" sz="4800" i="1">
                                <a:latin typeface="Cambria Math"/>
                                <a:ea typeface="Cambria Math"/>
                              </a:rPr>
                            </m:ctrlPr>
                          </m:sSupPr>
                          <m:e>
                            <m:r>
                              <a:rPr lang="es-CO" sz="4800" i="1">
                                <a:latin typeface="Cambria Math"/>
                                <a:ea typeface="Cambria Math"/>
                              </a:rPr>
                              <m:t>𝑡</m:t>
                            </m:r>
                          </m:e>
                          <m:sup>
                            <m:r>
                              <a:rPr lang="es-CO" sz="4800" i="1">
                                <a:latin typeface="Cambria Math"/>
                                <a:ea typeface="Cambria Math"/>
                              </a:rPr>
                              <m:t>2</m:t>
                            </m:r>
                          </m:sup>
                        </m:sSup>
                      </m:num>
                      <m:den>
                        <m:r>
                          <a:rPr lang="es-CO" sz="4800" b="0" i="1" smtClean="0">
                            <a:latin typeface="Cambria Math"/>
                            <a:ea typeface="Cambria Math"/>
                          </a:rPr>
                          <m:t>2</m:t>
                        </m:r>
                        <m:r>
                          <a:rPr lang="es-CO" sz="4800" b="0" i="1" smtClean="0">
                            <a:latin typeface="Cambria Math"/>
                            <a:ea typeface="Cambria Math"/>
                          </a:rPr>
                          <m:t>𝑚</m:t>
                        </m:r>
                      </m:den>
                    </m:f>
                    <m:r>
                      <a:rPr lang="es-CO" sz="4800" b="0" i="1" smtClean="0">
                        <a:latin typeface="Cambria Math"/>
                        <a:ea typeface="Cambria Math"/>
                      </a:rPr>
                      <m:t>𝐹</m:t>
                    </m:r>
                    <m:r>
                      <a:rPr lang="es-CO" sz="4800" b="0" i="1" smtClean="0">
                        <a:latin typeface="Cambria Math"/>
                        <a:ea typeface="Cambria Math"/>
                      </a:rPr>
                      <m:t>(</m:t>
                    </m:r>
                    <m:sSub>
                      <m:sSubPr>
                        <m:ctrlPr>
                          <a:rPr lang="es-CO" sz="4800" b="0" i="1" smtClean="0">
                            <a:latin typeface="Cambria Math"/>
                            <a:ea typeface="Cambria Math"/>
                          </a:rPr>
                        </m:ctrlPr>
                      </m:sSubPr>
                      <m:e>
                        <m:r>
                          <a:rPr lang="es-CO" sz="4800" b="0" i="1" smtClean="0">
                            <a:latin typeface="Cambria Math"/>
                            <a:ea typeface="Cambria Math"/>
                          </a:rPr>
                          <m:t>𝑞</m:t>
                        </m:r>
                      </m:e>
                      <m:sub>
                        <m:r>
                          <a:rPr lang="es-CO" sz="4800" b="0" i="1" smtClean="0">
                            <a:latin typeface="Cambria Math"/>
                            <a:ea typeface="Cambria Math"/>
                          </a:rPr>
                          <m:t>𝑘</m:t>
                        </m:r>
                      </m:sub>
                    </m:sSub>
                    <m:r>
                      <a:rPr lang="es-CO" sz="4800" b="0" i="1" smtClean="0">
                        <a:latin typeface="Cambria Math"/>
                        <a:ea typeface="Cambria Math"/>
                      </a:rPr>
                      <m:t>)</m:t>
                    </m:r>
                  </m:oMath>
                </a14:m>
                <a:endParaRPr lang="en-US" sz="4800" dirty="0" smtClean="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sz="4800" i="1">
                              <a:latin typeface="Cambria Math"/>
                            </a:rPr>
                          </m:ctrlPr>
                        </m:sSubPr>
                        <m:e>
                          <m:r>
                            <a:rPr lang="es-CO" sz="4800" i="1">
                              <a:latin typeface="Cambria Math"/>
                            </a:rPr>
                            <m:t>𝑞</m:t>
                          </m:r>
                        </m:e>
                        <m:sub>
                          <m:r>
                            <a:rPr lang="es-CO" sz="4800" i="1">
                              <a:latin typeface="Cambria Math"/>
                            </a:rPr>
                            <m:t>𝑘</m:t>
                          </m:r>
                          <m:r>
                            <a:rPr lang="es-CO" sz="4800" i="1">
                              <a:latin typeface="Cambria Math"/>
                            </a:rPr>
                            <m:t>+1</m:t>
                          </m:r>
                        </m:sub>
                      </m:sSub>
                      <m:r>
                        <a:rPr lang="es-CO" sz="4800" i="1">
                          <a:latin typeface="Cambria Math"/>
                        </a:rPr>
                        <m:t>=</m:t>
                      </m:r>
                      <m:r>
                        <m:rPr>
                          <m:nor/>
                        </m:rPr>
                        <a:rPr lang="en-US" sz="4800" dirty="0">
                          <a:latin typeface="Arial" panose="020B0604020202020204" pitchFamily="34" charset="0"/>
                          <a:cs typeface="Arial" panose="020B0604020202020204" pitchFamily="34" charset="0"/>
                        </a:rPr>
                        <m:t> </m:t>
                      </m:r>
                      <m:sSub>
                        <m:sSubPr>
                          <m:ctrlPr>
                            <a:rPr lang="es-CO" sz="4800" i="1">
                              <a:latin typeface="Cambria Math"/>
                              <a:ea typeface="Cambria Math"/>
                            </a:rPr>
                          </m:ctrlPr>
                        </m:sSubPr>
                        <m:e>
                          <m:acc>
                            <m:accPr>
                              <m:chr m:val="̇"/>
                              <m:ctrlPr>
                                <a:rPr lang="es-CO" sz="4800" i="1">
                                  <a:latin typeface="Cambria Math"/>
                                  <a:ea typeface="Cambria Math"/>
                                </a:rPr>
                              </m:ctrlPr>
                            </m:accPr>
                            <m:e>
                              <m:r>
                                <a:rPr lang="es-CO" sz="4800" i="1">
                                  <a:latin typeface="Cambria Math"/>
                                  <a:ea typeface="Cambria Math"/>
                                </a:rPr>
                                <m:t>𝑞</m:t>
                              </m:r>
                            </m:e>
                          </m:acc>
                        </m:e>
                        <m:sub>
                          <m:r>
                            <a:rPr lang="es-CO" sz="4800" i="1">
                              <a:latin typeface="Cambria Math"/>
                              <a:ea typeface="Cambria Math"/>
                            </a:rPr>
                            <m:t>𝑘</m:t>
                          </m:r>
                        </m:sub>
                      </m:sSub>
                      <m:r>
                        <a:rPr lang="es-CO" sz="4800" i="1">
                          <a:latin typeface="Cambria Math"/>
                          <a:ea typeface="Cambria Math"/>
                        </a:rPr>
                        <m:t>+</m:t>
                      </m:r>
                      <m:r>
                        <a:rPr lang="es-CO" sz="4800" i="1" smtClean="0">
                          <a:latin typeface="Cambria Math"/>
                          <a:ea typeface="Cambria Math"/>
                        </a:rPr>
                        <m:t>∆</m:t>
                      </m:r>
                      <m:r>
                        <a:rPr lang="es-CO" sz="4800" b="0" i="1" smtClean="0">
                          <a:latin typeface="Cambria Math"/>
                          <a:ea typeface="Cambria Math"/>
                        </a:rPr>
                        <m:t>𝑡</m:t>
                      </m:r>
                      <m:f>
                        <m:fPr>
                          <m:ctrlPr>
                            <a:rPr lang="es-CO" sz="4800" i="1">
                              <a:latin typeface="Cambria Math"/>
                              <a:ea typeface="Cambria Math"/>
                            </a:rPr>
                          </m:ctrlPr>
                        </m:fPr>
                        <m:num>
                          <m:r>
                            <a:rPr lang="es-CO" sz="4800" i="1">
                              <a:latin typeface="Cambria Math"/>
                              <a:ea typeface="Cambria Math"/>
                            </a:rPr>
                            <m:t>𝐹</m:t>
                          </m:r>
                          <m:d>
                            <m:dPr>
                              <m:ctrlPr>
                                <a:rPr lang="es-CO" sz="4800" i="1">
                                  <a:latin typeface="Cambria Math"/>
                                  <a:ea typeface="Cambria Math"/>
                                </a:rPr>
                              </m:ctrlPr>
                            </m:dPr>
                            <m:e>
                              <m:sSub>
                                <m:sSubPr>
                                  <m:ctrlPr>
                                    <a:rPr lang="es-CO" sz="4800" i="1">
                                      <a:latin typeface="Cambria Math"/>
                                      <a:ea typeface="Cambria Math"/>
                                    </a:rPr>
                                  </m:ctrlPr>
                                </m:sSubPr>
                                <m:e>
                                  <m:r>
                                    <a:rPr lang="es-CO" sz="4800" i="1">
                                      <a:latin typeface="Cambria Math"/>
                                      <a:ea typeface="Cambria Math"/>
                                    </a:rPr>
                                    <m:t>𝑞</m:t>
                                  </m:r>
                                </m:e>
                                <m:sub>
                                  <m:r>
                                    <a:rPr lang="es-CO" sz="4800" i="1">
                                      <a:latin typeface="Cambria Math"/>
                                      <a:ea typeface="Cambria Math"/>
                                    </a:rPr>
                                    <m:t>𝑘</m:t>
                                  </m:r>
                                </m:sub>
                              </m:sSub>
                            </m:e>
                          </m:d>
                          <m:r>
                            <a:rPr lang="es-CO" sz="4800" b="0" i="1" smtClean="0">
                              <a:latin typeface="Cambria Math"/>
                              <a:ea typeface="Cambria Math"/>
                            </a:rPr>
                            <m:t>+</m:t>
                          </m:r>
                          <m:r>
                            <a:rPr lang="es-CO" sz="4800" i="1">
                              <a:latin typeface="Cambria Math"/>
                              <a:ea typeface="Cambria Math"/>
                            </a:rPr>
                            <m:t>𝐹</m:t>
                          </m:r>
                          <m:r>
                            <a:rPr lang="es-CO" sz="4800" i="1">
                              <a:latin typeface="Cambria Math"/>
                              <a:ea typeface="Cambria Math"/>
                            </a:rPr>
                            <m:t>(</m:t>
                          </m:r>
                          <m:sSub>
                            <m:sSubPr>
                              <m:ctrlPr>
                                <a:rPr lang="es-CO" sz="4800" i="1">
                                  <a:latin typeface="Cambria Math"/>
                                  <a:ea typeface="Cambria Math"/>
                                </a:rPr>
                              </m:ctrlPr>
                            </m:sSubPr>
                            <m:e>
                              <m:r>
                                <a:rPr lang="es-CO" sz="4800" i="1">
                                  <a:latin typeface="Cambria Math"/>
                                  <a:ea typeface="Cambria Math"/>
                                </a:rPr>
                                <m:t>𝑞</m:t>
                              </m:r>
                            </m:e>
                            <m:sub>
                              <m:r>
                                <a:rPr lang="es-CO" sz="4800" i="1">
                                  <a:latin typeface="Cambria Math"/>
                                  <a:ea typeface="Cambria Math"/>
                                </a:rPr>
                                <m:t>𝑘</m:t>
                              </m:r>
                              <m:r>
                                <a:rPr lang="es-CO" sz="4800" b="0" i="1" smtClean="0">
                                  <a:latin typeface="Cambria Math"/>
                                  <a:ea typeface="Cambria Math"/>
                                </a:rPr>
                                <m:t>+1</m:t>
                              </m:r>
                            </m:sub>
                          </m:sSub>
                          <m:r>
                            <a:rPr lang="es-CO" sz="4800" i="1">
                              <a:latin typeface="Cambria Math"/>
                              <a:ea typeface="Cambria Math"/>
                            </a:rPr>
                            <m:t>)</m:t>
                          </m:r>
                        </m:num>
                        <m:den>
                          <m:r>
                            <a:rPr lang="es-CO" sz="4800" i="1">
                              <a:latin typeface="Cambria Math"/>
                              <a:ea typeface="Cambria Math"/>
                            </a:rPr>
                            <m:t>2</m:t>
                          </m:r>
                          <m:r>
                            <a:rPr lang="es-CO" sz="4800" i="1">
                              <a:latin typeface="Cambria Math"/>
                              <a:ea typeface="Cambria Math"/>
                            </a:rPr>
                            <m:t>𝑚</m:t>
                          </m:r>
                        </m:den>
                      </m:f>
                    </m:oMath>
                  </m:oMathPara>
                </a14:m>
                <a:endParaRPr lang="en-US" sz="4800" dirty="0">
                  <a:latin typeface="Arial" panose="020B0604020202020204" pitchFamily="34" charset="0"/>
                  <a:cs typeface="Arial" panose="020B0604020202020204" pitchFamily="34" charset="0"/>
                </a:endParaRPr>
              </a:p>
            </p:txBody>
          </p:sp>
        </mc:Choice>
        <mc:Fallback xmlns="">
          <p:sp>
            <p:nvSpPr>
              <p:cNvPr id="4" name="3 CuadroTexto"/>
              <p:cNvSpPr txBox="1">
                <a:spLocks noRot="1" noChangeAspect="1" noMove="1" noResize="1" noEditPoints="1" noAdjustHandles="1" noChangeArrowheads="1" noChangeShapeType="1" noTextEdit="1"/>
              </p:cNvSpPr>
              <p:nvPr/>
            </p:nvSpPr>
            <p:spPr>
              <a:xfrm>
                <a:off x="1230996" y="26301151"/>
                <a:ext cx="9346749" cy="2677784"/>
              </a:xfrm>
              <a:prstGeom prst="rect">
                <a:avLst/>
              </a:prstGeom>
              <a:blipFill rotWithShape="1">
                <a:blip r:embed="rId10"/>
                <a:stretch>
                  <a:fillRect/>
                </a:stretch>
              </a:blipFill>
            </p:spPr>
            <p:txBody>
              <a:bodyPr/>
              <a:lstStyle/>
              <a:p>
                <a:r>
                  <a:rPr lang="en-US">
                    <a:noFill/>
                  </a:rPr>
                  <a:t> </a:t>
                </a:r>
              </a:p>
            </p:txBody>
          </p:sp>
        </mc:Fallback>
      </mc:AlternateContent>
      <p:sp>
        <p:nvSpPr>
          <p:cNvPr id="66" name="6 Marcador de texto"/>
          <p:cNvSpPr txBox="1">
            <a:spLocks/>
          </p:cNvSpPr>
          <p:nvPr/>
        </p:nvSpPr>
        <p:spPr>
          <a:xfrm>
            <a:off x="1557220" y="24742096"/>
            <a:ext cx="8052072" cy="1661985"/>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solidFill>
                  <a:schemeClr val="tx2">
                    <a:lumMod val="60000"/>
                    <a:lumOff val="40000"/>
                  </a:schemeClr>
                </a:solidFill>
                <a:latin typeface="Arial" panose="020B0604020202020204" pitchFamily="34" charset="0"/>
                <a:cs typeface="Arial" panose="020B0604020202020204" pitchFamily="34" charset="0"/>
              </a:rPr>
              <a:t>Time-stepping integration of the equations of motion</a:t>
            </a:r>
            <a:endParaRPr lang="en-US" sz="4800" u="none" dirty="0">
              <a:solidFill>
                <a:schemeClr val="tx2">
                  <a:lumMod val="60000"/>
                  <a:lumOff val="40000"/>
                </a:schemeClr>
              </a:solidFill>
              <a:latin typeface="Arial" panose="020B0604020202020204" pitchFamily="34" charset="0"/>
              <a:cs typeface="Arial" panose="020B0604020202020204" pitchFamily="34" charset="0"/>
            </a:endParaRPr>
          </a:p>
        </p:txBody>
      </p:sp>
      <p:grpSp>
        <p:nvGrpSpPr>
          <p:cNvPr id="26" name="25 Grupo"/>
          <p:cNvGrpSpPr/>
          <p:nvPr/>
        </p:nvGrpSpPr>
        <p:grpSpPr>
          <a:xfrm>
            <a:off x="12279317" y="13090193"/>
            <a:ext cx="19556309" cy="6426422"/>
            <a:chOff x="583769" y="2514600"/>
            <a:chExt cx="8115973" cy="2667000"/>
          </a:xfrm>
          <a:noFill/>
        </p:grpSpPr>
        <p:sp>
          <p:nvSpPr>
            <p:cNvPr id="86" name="Rounded Rectangle 36"/>
            <p:cNvSpPr/>
            <p:nvPr/>
          </p:nvSpPr>
          <p:spPr bwMode="auto">
            <a:xfrm>
              <a:off x="609600" y="3451884"/>
              <a:ext cx="1994142" cy="762000"/>
            </a:xfrm>
            <a:prstGeom prst="roundRect">
              <a:avLst/>
            </a:prstGeom>
            <a:grp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smtClean="0">
                  <a:solidFill>
                    <a:srgbClr val="0072B2"/>
                  </a:solidFill>
                  <a:latin typeface="Arial" panose="020B0604020202020204" pitchFamily="34" charset="0"/>
                  <a:cs typeface="Arial" panose="020B0604020202020204" pitchFamily="34" charset="0"/>
                </a:rPr>
                <a:t>Reduced inputs</a:t>
              </a:r>
              <a:endParaRPr lang="en-US" sz="2000" b="1" dirty="0">
                <a:solidFill>
                  <a:srgbClr val="0072B2"/>
                </a:solidFill>
                <a:latin typeface="Arial" panose="020B0604020202020204" pitchFamily="34" charset="0"/>
                <a:cs typeface="Arial" panose="020B0604020202020204" pitchFamily="34" charset="0"/>
              </a:endParaRPr>
            </a:p>
          </p:txBody>
        </p:sp>
        <p:pic>
          <p:nvPicPr>
            <p:cNvPr id="87" name="Picture 9" descr="txp_fig.png"/>
            <p:cNvPicPr>
              <a:picLocks noChangeAspect="1"/>
            </p:cNvPicPr>
            <p:nvPr>
              <p:custDataLst>
                <p:tags r:id="rId1"/>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00817" y="3834474"/>
              <a:ext cx="1824338" cy="242475"/>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cxnSp>
          <p:nvCxnSpPr>
            <p:cNvPr id="88" name="Straight Arrow Connector 31"/>
            <p:cNvCxnSpPr/>
            <p:nvPr/>
          </p:nvCxnSpPr>
          <p:spPr>
            <a:xfrm>
              <a:off x="2667000" y="4070519"/>
              <a:ext cx="3962400" cy="707572"/>
            </a:xfrm>
            <a:prstGeom prst="straightConnector1">
              <a:avLst/>
            </a:prstGeom>
            <a:grpFill/>
            <a:ln w="76200">
              <a:solidFill>
                <a:schemeClr val="tx1">
                  <a:lumMod val="75000"/>
                  <a:lumOff val="25000"/>
                </a:schemeClr>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89" name="Straight Arrow Connector 41"/>
            <p:cNvCxnSpPr/>
            <p:nvPr/>
          </p:nvCxnSpPr>
          <p:spPr>
            <a:xfrm flipH="1">
              <a:off x="2667000" y="2941368"/>
              <a:ext cx="3962400" cy="698504"/>
            </a:xfrm>
            <a:prstGeom prst="straightConnector1">
              <a:avLst/>
            </a:prstGeom>
            <a:grpFill/>
            <a:ln w="76200">
              <a:solidFill>
                <a:schemeClr val="tx1">
                  <a:lumMod val="75000"/>
                  <a:lumOff val="25000"/>
                </a:schemeClr>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90" name="Straight Arrow Connector 23"/>
            <p:cNvCxnSpPr/>
            <p:nvPr/>
          </p:nvCxnSpPr>
          <p:spPr>
            <a:xfrm>
              <a:off x="7698434" y="3376359"/>
              <a:ext cx="0" cy="967041"/>
            </a:xfrm>
            <a:prstGeom prst="straightConnector1">
              <a:avLst/>
            </a:prstGeom>
            <a:grpFill/>
            <a:ln w="76200">
              <a:solidFill>
                <a:schemeClr val="tx1">
                  <a:lumMod val="75000"/>
                  <a:lumOff val="25000"/>
                </a:schemeClr>
              </a:solidFill>
              <a:headEnd type="none"/>
              <a:tailEnd type="arrow"/>
            </a:ln>
            <a:effectLst/>
          </p:spPr>
          <p:style>
            <a:lnRef idx="1">
              <a:schemeClr val="accent1"/>
            </a:lnRef>
            <a:fillRef idx="3">
              <a:schemeClr val="accent1"/>
            </a:fillRef>
            <a:effectRef idx="2">
              <a:schemeClr val="accent1"/>
            </a:effectRef>
            <a:fontRef idx="minor">
              <a:schemeClr val="lt1"/>
            </a:fontRef>
          </p:style>
        </p:cxnSp>
        <p:pic>
          <p:nvPicPr>
            <p:cNvPr id="91" name="Picture 24" descr="txp_fig.png"/>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bwMode="auto">
            <a:xfrm>
              <a:off x="7823946" y="3746482"/>
              <a:ext cx="774766" cy="215918"/>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2" name="Rounded Rectangle 25"/>
            <p:cNvSpPr/>
            <p:nvPr/>
          </p:nvSpPr>
          <p:spPr bwMode="auto">
            <a:xfrm>
              <a:off x="6705600" y="2514600"/>
              <a:ext cx="1994142" cy="762000"/>
            </a:xfrm>
            <a:prstGeom prst="roundRect">
              <a:avLst/>
            </a:prstGeom>
            <a:grp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a:solidFill>
                    <a:srgbClr val="0072B2"/>
                  </a:solidFill>
                  <a:latin typeface="Arial" panose="020B0604020202020204" pitchFamily="34" charset="0"/>
                  <a:cs typeface="Arial" panose="020B0604020202020204" pitchFamily="34" charset="0"/>
                </a:rPr>
                <a:t>Inputs</a:t>
              </a:r>
              <a:r>
                <a:rPr lang="en-US" sz="2800" dirty="0">
                  <a:solidFill>
                    <a:srgbClr val="0072B2"/>
                  </a:solidFill>
                  <a:latin typeface="Arial" panose="020B0604020202020204" pitchFamily="34" charset="0"/>
                  <a:cs typeface="Arial" panose="020B0604020202020204" pitchFamily="34" charset="0"/>
                </a:rPr>
                <a:t> </a:t>
              </a: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dirty="0" smtClean="0">
                  <a:solidFill>
                    <a:schemeClr val="tx1">
                      <a:lumMod val="75000"/>
                      <a:lumOff val="25000"/>
                    </a:schemeClr>
                  </a:solidFill>
                  <a:latin typeface="Arial" panose="020B0604020202020204" pitchFamily="34" charset="0"/>
                  <a:cs typeface="Arial" panose="020B0604020202020204" pitchFamily="34" charset="0"/>
                </a:rPr>
                <a:t>(</a:t>
              </a:r>
              <a:r>
                <a:rPr lang="en-US" sz="2800" dirty="0">
                  <a:solidFill>
                    <a:schemeClr val="tx1">
                      <a:lumMod val="75000"/>
                      <a:lumOff val="25000"/>
                    </a:schemeClr>
                  </a:solidFill>
                  <a:latin typeface="Arial" panose="020B0604020202020204" pitchFamily="34" charset="0"/>
                  <a:cs typeface="Arial" panose="020B0604020202020204" pitchFamily="34" charset="0"/>
                </a:rPr>
                <a:t>sources </a:t>
              </a:r>
              <a:r>
                <a:rPr lang="en-US" sz="2800" dirty="0" smtClean="0">
                  <a:solidFill>
                    <a:schemeClr val="tx1">
                      <a:lumMod val="75000"/>
                      <a:lumOff val="25000"/>
                    </a:schemeClr>
                  </a:solidFill>
                  <a:latin typeface="Arial" panose="020B0604020202020204" pitchFamily="34" charset="0"/>
                  <a:cs typeface="Arial" panose="020B0604020202020204" pitchFamily="34" charset="0"/>
                </a:rPr>
                <a:t>of uncertainty)</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3" name="Picture 27" descr="txp_fig.png"/>
            <p:cNvPicPr>
              <a:picLocks noChangeAspect="1"/>
            </p:cNvPicPr>
            <p:nvPr>
              <p:custDataLst>
                <p:tags r:id="rId3"/>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315865" y="2980809"/>
              <a:ext cx="773612"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4" name="Rounded Rectangle 29"/>
            <p:cNvSpPr/>
            <p:nvPr/>
          </p:nvSpPr>
          <p:spPr bwMode="auto">
            <a:xfrm>
              <a:off x="6705600" y="4419600"/>
              <a:ext cx="1994142" cy="762000"/>
            </a:xfrm>
            <a:prstGeom prst="roundRect">
              <a:avLst/>
            </a:prstGeom>
            <a:grp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smtClean="0">
                  <a:solidFill>
                    <a:srgbClr val="0072B2"/>
                  </a:solidFill>
                  <a:latin typeface="Arial" panose="020B0604020202020204" pitchFamily="34" charset="0"/>
                  <a:cs typeface="Arial" panose="020B0604020202020204" pitchFamily="34" charset="0"/>
                </a:rPr>
                <a:t>Output</a:t>
              </a:r>
              <a:r>
                <a:rPr lang="en-US" sz="2800" dirty="0" smtClean="0">
                  <a:solidFill>
                    <a:srgbClr val="0072B2"/>
                  </a:solidFill>
                  <a:latin typeface="Arial" panose="020B0604020202020204" pitchFamily="34" charset="0"/>
                  <a:cs typeface="Arial" panose="020B0604020202020204" pitchFamily="34" charset="0"/>
                </a:rPr>
                <a:t> </a:t>
              </a: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dirty="0" smtClean="0">
                  <a:solidFill>
                    <a:schemeClr val="tx1">
                      <a:lumMod val="75000"/>
                      <a:lumOff val="25000"/>
                    </a:schemeClr>
                  </a:solidFill>
                  <a:latin typeface="Arial" panose="020B0604020202020204" pitchFamily="34" charset="0"/>
                  <a:cs typeface="Arial" panose="020B0604020202020204" pitchFamily="34" charset="0"/>
                </a:rPr>
                <a:t>(quantities of </a:t>
              </a:r>
              <a:r>
                <a:rPr lang="en-US" sz="2800" dirty="0">
                  <a:solidFill>
                    <a:schemeClr val="tx1">
                      <a:lumMod val="75000"/>
                      <a:lumOff val="25000"/>
                    </a:schemeClr>
                  </a:solidFill>
                  <a:latin typeface="Arial" panose="020B0604020202020204" pitchFamily="34" charset="0"/>
                  <a:cs typeface="Arial" panose="020B0604020202020204" pitchFamily="34" charset="0"/>
                </a:rPr>
                <a:t>interest</a:t>
              </a:r>
              <a:r>
                <a:rPr lang="en-US" sz="2800" dirty="0" smtClean="0">
                  <a:solidFill>
                    <a:schemeClr val="tx1">
                      <a:lumMod val="75000"/>
                      <a:lumOff val="25000"/>
                    </a:schemeClr>
                  </a:solidFill>
                  <a:latin typeface="Arial" panose="020B0604020202020204" pitchFamily="34" charset="0"/>
                  <a:cs typeface="Arial" panose="020B0604020202020204" pitchFamily="34" charset="0"/>
                </a:rPr>
                <a:t>)</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5" name="Picture 3" descr="txp_fig.png"/>
            <p:cNvPicPr>
              <a:picLocks noChangeAspect="1"/>
            </p:cNvPicPr>
            <p:nvPr>
              <p:custDataLst>
                <p:tags r:id="rId4"/>
              </p:custDataLst>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965232" y="4882852"/>
              <a:ext cx="1466398"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6" name="Rounded Rectangle 32"/>
            <p:cNvSpPr/>
            <p:nvPr/>
          </p:nvSpPr>
          <p:spPr bwMode="auto">
            <a:xfrm>
              <a:off x="3570841" y="2842284"/>
              <a:ext cx="1994142" cy="762000"/>
            </a:xfrm>
            <a:prstGeom prst="roundRect">
              <a:avLst/>
            </a:prstGeom>
            <a:solidFill>
              <a:schemeClr val="bg1"/>
            </a:solid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tIns="0" rIns="0" rtlCol="0" anchor="t" anchorCtr="0"/>
            <a:lstStyle/>
            <a:p>
              <a:pPr algn="ctr"/>
              <a:r>
                <a:rPr lang="en-US" sz="2800" dirty="0" smtClean="0">
                  <a:solidFill>
                    <a:schemeClr val="tx1">
                      <a:lumMod val="75000"/>
                      <a:lumOff val="25000"/>
                    </a:schemeClr>
                  </a:solidFill>
                  <a:latin typeface="Arial" panose="020B0604020202020204" pitchFamily="34" charset="0"/>
                  <a:cs typeface="Arial" panose="020B0604020202020204" pitchFamily="34" charset="0"/>
                </a:rPr>
                <a:t>Discover and exploit</a:t>
              </a:r>
            </a:p>
            <a:p>
              <a:pPr algn="ctr"/>
              <a:r>
                <a:rPr lang="en-US" sz="2800" b="1" dirty="0" smtClean="0">
                  <a:solidFill>
                    <a:srgbClr val="0072B2"/>
                  </a:solidFill>
                  <a:latin typeface="Arial" panose="020B0604020202020204" pitchFamily="34" charset="0"/>
                  <a:cs typeface="Arial" panose="020B0604020202020204" pitchFamily="34" charset="0"/>
                </a:rPr>
                <a:t>Active Subspaces</a:t>
              </a:r>
            </a:p>
            <a:p>
              <a:pPr algn="ctr"/>
              <a:r>
                <a:rPr lang="en-US" sz="2800" dirty="0" smtClean="0">
                  <a:solidFill>
                    <a:schemeClr val="tx1">
                      <a:lumMod val="75000"/>
                      <a:lumOff val="25000"/>
                    </a:schemeClr>
                  </a:solidFill>
                  <a:latin typeface="Arial" panose="020B0604020202020204" pitchFamily="34" charset="0"/>
                  <a:cs typeface="Arial" panose="020B0604020202020204" pitchFamily="34" charset="0"/>
                </a:rPr>
                <a:t>(where response </a:t>
              </a:r>
              <a:r>
                <a:rPr lang="en-US" sz="2800" dirty="0">
                  <a:solidFill>
                    <a:schemeClr val="tx1">
                      <a:lumMod val="75000"/>
                      <a:lumOff val="25000"/>
                    </a:schemeClr>
                  </a:solidFill>
                  <a:latin typeface="Arial" panose="020B0604020202020204" pitchFamily="34" charset="0"/>
                  <a:cs typeface="Arial" panose="020B0604020202020204" pitchFamily="34" charset="0"/>
                </a:rPr>
                <a:t>exhibits maximal </a:t>
              </a:r>
              <a:r>
                <a:rPr lang="en-US" sz="2800" dirty="0" smtClean="0">
                  <a:solidFill>
                    <a:schemeClr val="tx1">
                      <a:lumMod val="75000"/>
                      <a:lumOff val="25000"/>
                    </a:schemeClr>
                  </a:solidFill>
                  <a:latin typeface="Arial" panose="020B0604020202020204" pitchFamily="34" charset="0"/>
                  <a:cs typeface="Arial" panose="020B0604020202020204" pitchFamily="34" charset="0"/>
                </a:rPr>
                <a:t>variability)</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7" name="Rounded Rectangle 34"/>
            <p:cNvSpPr/>
            <p:nvPr/>
          </p:nvSpPr>
          <p:spPr bwMode="auto">
            <a:xfrm>
              <a:off x="3570841" y="4061484"/>
              <a:ext cx="1994142" cy="762000"/>
            </a:xfrm>
            <a:prstGeom prst="roundRect">
              <a:avLst/>
            </a:prstGeom>
            <a:solidFill>
              <a:schemeClr val="bg1"/>
            </a:solid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nchorCtr="0"/>
            <a:lstStyle/>
            <a:p>
              <a:pPr algn="ctr"/>
              <a:r>
                <a:rPr lang="en-US" sz="2800" dirty="0">
                  <a:solidFill>
                    <a:schemeClr val="tx1">
                      <a:lumMod val="75000"/>
                      <a:lumOff val="25000"/>
                    </a:schemeClr>
                  </a:solidFill>
                  <a:latin typeface="Arial" panose="020B0604020202020204" pitchFamily="34" charset="0"/>
                  <a:cs typeface="Arial" panose="020B0604020202020204" pitchFamily="34" charset="0"/>
                </a:rPr>
                <a:t>Use a </a:t>
              </a:r>
              <a:r>
                <a:rPr lang="en-US" sz="2800" b="1" dirty="0" smtClean="0">
                  <a:solidFill>
                    <a:srgbClr val="0072B2"/>
                  </a:solidFill>
                  <a:latin typeface="Arial" panose="020B0604020202020204" pitchFamily="34" charset="0"/>
                  <a:cs typeface="Arial" panose="020B0604020202020204" pitchFamily="34" charset="0"/>
                </a:rPr>
                <a:t>Gaussian Process </a:t>
              </a:r>
              <a:r>
                <a:rPr lang="en-US" sz="2800" dirty="0" smtClean="0">
                  <a:solidFill>
                    <a:schemeClr val="tx1">
                      <a:lumMod val="75000"/>
                      <a:lumOff val="25000"/>
                    </a:schemeClr>
                  </a:solidFill>
                  <a:latin typeface="Arial" panose="020B0604020202020204" pitchFamily="34" charset="0"/>
                  <a:cs typeface="Arial" panose="020B0604020202020204" pitchFamily="34" charset="0"/>
                </a:rPr>
                <a:t>regression as surrogate</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8" name="Picture 39" descr="txp_fig.png"/>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bwMode="auto">
            <a:xfrm>
              <a:off x="3185346" y="4876800"/>
              <a:ext cx="2844623"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99" name="Picture 8" descr="txp_fig.png"/>
            <p:cNvPicPr>
              <a:picLocks noChangeAspect="1"/>
            </p:cNvPicPr>
            <p:nvPr>
              <p:custDataLst>
                <p:tags r:id="rId6"/>
              </p:custDataLst>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140027" y="4541702"/>
              <a:ext cx="935262"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00" name="TextBox 15"/>
            <p:cNvSpPr txBox="1"/>
            <p:nvPr/>
          </p:nvSpPr>
          <p:spPr>
            <a:xfrm>
              <a:off x="4269798" y="3558516"/>
              <a:ext cx="1418456" cy="447051"/>
            </a:xfrm>
            <a:prstGeom prst="rect">
              <a:avLst/>
            </a:prstGeom>
            <a:grpFill/>
            <a:ln w="76200">
              <a:noFill/>
            </a:ln>
          </p:spPr>
          <p:txBody>
            <a:bodyPr wrap="none" rtlCol="0">
              <a:spAutoFit/>
            </a:bodyPr>
            <a:lstStyle/>
            <a:p>
              <a:r>
                <a:rPr lang="en-US" sz="3200" dirty="0" smtClean="0">
                  <a:latin typeface="Arial" panose="020B0604020202020204" pitchFamily="34" charset="0"/>
                  <a:cs typeface="Arial" panose="020B0604020202020204" pitchFamily="34" charset="0"/>
                </a:rPr>
                <a:t>Constantine-2013</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a:t>
              </a:r>
              <a:r>
                <a:rPr lang="en-US" sz="3200" dirty="0" err="1" smtClean="0">
                  <a:latin typeface="Arial" panose="020B0604020202020204" pitchFamily="34" charset="0"/>
                  <a:cs typeface="Arial" panose="020B0604020202020204" pitchFamily="34" charset="0"/>
                </a:rPr>
                <a:t>math@C.Mines</a:t>
              </a:r>
              <a:r>
                <a:rPr lang="en-US" sz="3200"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
          <p:nvSpPr>
            <p:cNvPr id="101" name="TextBox 43"/>
            <p:cNvSpPr txBox="1"/>
            <p:nvPr/>
          </p:nvSpPr>
          <p:spPr>
            <a:xfrm>
              <a:off x="583769" y="4179558"/>
              <a:ext cx="2022508" cy="651417"/>
            </a:xfrm>
            <a:prstGeom prst="rect">
              <a:avLst/>
            </a:prstGeom>
            <a:grpFill/>
            <a:ln w="76200">
              <a:noFill/>
            </a:ln>
          </p:spPr>
          <p:txBody>
            <a:bodyPr wrap="none" rtlCol="0">
              <a:spAutoFit/>
            </a:bodyPr>
            <a:lstStyle/>
            <a:p>
              <a:pPr algn="r"/>
              <a:r>
                <a:rPr lang="en-US" sz="3200" dirty="0" smtClean="0">
                  <a:latin typeface="Arial" panose="020B0604020202020204" pitchFamily="34" charset="0"/>
                  <a:cs typeface="Arial" panose="020B0604020202020204" pitchFamily="34" charset="0"/>
                </a:rPr>
                <a:t>Bilionis-2015 </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(gradient free, reduces to </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an optimization process)</a:t>
              </a:r>
              <a:endParaRPr lang="en-US" sz="3200" dirty="0">
                <a:latin typeface="Arial" panose="020B0604020202020204" pitchFamily="34" charset="0"/>
                <a:cs typeface="Arial" panose="020B0604020202020204" pitchFamily="34" charset="0"/>
              </a:endParaRPr>
            </a:p>
          </p:txBody>
        </p:sp>
      </p:grpSp>
      <p:pic>
        <p:nvPicPr>
          <p:cNvPr id="4098"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341560" y="21784090"/>
            <a:ext cx="5544104" cy="5894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26 Grupo"/>
          <p:cNvGrpSpPr/>
          <p:nvPr/>
        </p:nvGrpSpPr>
        <p:grpSpPr>
          <a:xfrm>
            <a:off x="11587164" y="6705203"/>
            <a:ext cx="15564497" cy="3686252"/>
            <a:chOff x="11587164" y="6705203"/>
            <a:chExt cx="15564497" cy="3686252"/>
          </a:xfrm>
        </p:grpSpPr>
        <p:grpSp>
          <p:nvGrpSpPr>
            <p:cNvPr id="77" name="76 Grupo"/>
            <p:cNvGrpSpPr/>
            <p:nvPr/>
          </p:nvGrpSpPr>
          <p:grpSpPr>
            <a:xfrm>
              <a:off x="11587164" y="7085645"/>
              <a:ext cx="8452634" cy="2270592"/>
              <a:chOff x="690799" y="1700990"/>
              <a:chExt cx="7148474" cy="1664510"/>
            </a:xfrm>
          </p:grpSpPr>
          <p:sp>
            <p:nvSpPr>
              <p:cNvPr id="78" name="object 16"/>
              <p:cNvSpPr/>
              <p:nvPr/>
            </p:nvSpPr>
            <p:spPr>
              <a:xfrm>
                <a:off x="1992731" y="2133600"/>
                <a:ext cx="2510282" cy="1231900"/>
              </a:xfrm>
              <a:prstGeom prst="rect">
                <a:avLst/>
              </a:prstGeom>
              <a:blipFill>
                <a:blip r:embed="rId18"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79" name="object 18"/>
              <p:cNvSpPr/>
              <p:nvPr/>
            </p:nvSpPr>
            <p:spPr>
              <a:xfrm>
                <a:off x="2061556" y="1845425"/>
                <a:ext cx="756458" cy="648392"/>
              </a:xfrm>
              <a:prstGeom prst="rect">
                <a:avLst/>
              </a:prstGeom>
              <a:blipFill>
                <a:blip r:embed="rId19"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grpSp>
            <p:nvGrpSpPr>
              <p:cNvPr id="80" name="79 Grupo"/>
              <p:cNvGrpSpPr/>
              <p:nvPr/>
            </p:nvGrpSpPr>
            <p:grpSpPr>
              <a:xfrm>
                <a:off x="690799" y="1700990"/>
                <a:ext cx="7148474" cy="1664510"/>
                <a:chOff x="690799" y="1700990"/>
                <a:chExt cx="7148474" cy="1664510"/>
              </a:xfrm>
            </p:grpSpPr>
            <p:sp>
              <p:nvSpPr>
                <p:cNvPr id="82" name="object 15"/>
                <p:cNvSpPr/>
                <p:nvPr/>
              </p:nvSpPr>
              <p:spPr>
                <a:xfrm>
                  <a:off x="690799" y="1700990"/>
                  <a:ext cx="7148474" cy="144436"/>
                </a:xfrm>
                <a:prstGeom prst="rect">
                  <a:avLst/>
                </a:prstGeom>
                <a:blipFill>
                  <a:blip r:embed="rId20"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83" name="object 17"/>
                <p:cNvSpPr/>
                <p:nvPr/>
              </p:nvSpPr>
              <p:spPr>
                <a:xfrm>
                  <a:off x="2098979" y="2133600"/>
                  <a:ext cx="2404033" cy="1231900"/>
                </a:xfrm>
                <a:prstGeom prst="rect">
                  <a:avLst/>
                </a:prstGeom>
                <a:blipFill>
                  <a:blip r:embed="rId21"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84" name="object 19"/>
                <p:cNvSpPr/>
                <p:nvPr/>
              </p:nvSpPr>
              <p:spPr>
                <a:xfrm>
                  <a:off x="2108535" y="1875007"/>
                  <a:ext cx="660400" cy="550545"/>
                </a:xfrm>
                <a:custGeom>
                  <a:avLst/>
                  <a:gdLst/>
                  <a:ahLst/>
                  <a:cxnLst/>
                  <a:rect l="l" t="t" r="r" b="b"/>
                  <a:pathLst>
                    <a:path w="660400" h="550544">
                      <a:moveTo>
                        <a:pt x="660064" y="0"/>
                      </a:moveTo>
                      <a:lnTo>
                        <a:pt x="0" y="550411"/>
                      </a:lnTo>
                    </a:path>
                  </a:pathLst>
                </a:custGeom>
                <a:ln w="6346">
                  <a:solidFill>
                    <a:srgbClr val="000000"/>
                  </a:solidFill>
                </a:ln>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85" name="object 20"/>
                <p:cNvSpPr/>
                <p:nvPr/>
              </p:nvSpPr>
              <p:spPr>
                <a:xfrm>
                  <a:off x="3217025" y="1845425"/>
                  <a:ext cx="1238596" cy="482138"/>
                </a:xfrm>
                <a:prstGeom prst="rect">
                  <a:avLst/>
                </a:prstGeom>
                <a:blipFill>
                  <a:blip r:embed="rId22"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grpSp>
          <p:sp>
            <p:nvSpPr>
              <p:cNvPr id="81" name="object 21"/>
              <p:cNvSpPr/>
              <p:nvPr/>
            </p:nvSpPr>
            <p:spPr>
              <a:xfrm>
                <a:off x="3263900" y="1875007"/>
                <a:ext cx="1143000" cy="385445"/>
              </a:xfrm>
              <a:custGeom>
                <a:avLst/>
                <a:gdLst/>
                <a:ahLst/>
                <a:cxnLst/>
                <a:rect l="l" t="t" r="r" b="b"/>
                <a:pathLst>
                  <a:path w="1143000" h="385444">
                    <a:moveTo>
                      <a:pt x="0" y="0"/>
                    </a:moveTo>
                    <a:lnTo>
                      <a:pt x="1142417" y="385396"/>
                    </a:lnTo>
                  </a:path>
                </a:pathLst>
              </a:custGeom>
              <a:ln w="6346">
                <a:solidFill>
                  <a:srgbClr val="000000"/>
                </a:solidFill>
              </a:ln>
            </p:spPr>
            <p:txBody>
              <a:bodyPr wrap="square" lIns="0" tIns="0" rIns="0" bIns="0" rtlCol="0"/>
              <a:lstStyle/>
              <a:p>
                <a:endParaRPr sz="8800">
                  <a:latin typeface="Arial" panose="020B0604020202020204" pitchFamily="34" charset="0"/>
                  <a:cs typeface="Arial" panose="020B0604020202020204" pitchFamily="34" charset="0"/>
                </a:endParaRPr>
              </a:p>
            </p:txBody>
          </p:sp>
        </p:grpSp>
        <p:pic>
          <p:nvPicPr>
            <p:cNvPr id="25" name="Picture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605499" y="6705203"/>
              <a:ext cx="6546162" cy="3523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22 CuadroTexto"/>
            <p:cNvSpPr txBox="1"/>
            <p:nvPr/>
          </p:nvSpPr>
          <p:spPr>
            <a:xfrm>
              <a:off x="11587165" y="9314237"/>
              <a:ext cx="7143933"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1D granular chain. There are  multiple contacts.</a:t>
              </a:r>
              <a:endParaRPr lang="en-US" sz="3200" dirty="0">
                <a:latin typeface="Arial" panose="020B0604020202020204" pitchFamily="34" charset="0"/>
                <a:cs typeface="Arial" panose="020B0604020202020204" pitchFamily="34" charset="0"/>
              </a:endParaRPr>
            </a:p>
          </p:txBody>
        </p:sp>
      </p:grpSp>
      <p:sp>
        <p:nvSpPr>
          <p:cNvPr id="1083" name="1082 CuadroTexto"/>
          <p:cNvSpPr txBox="1"/>
          <p:nvPr/>
        </p:nvSpPr>
        <p:spPr>
          <a:xfrm>
            <a:off x="12341560" y="27848541"/>
            <a:ext cx="5544104"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Graphical user interface</a:t>
            </a:r>
            <a:endParaRPr lang="en-US" sz="2800" dirty="0">
              <a:latin typeface="Arial" panose="020B0604020202020204" pitchFamily="34" charset="0"/>
              <a:cs typeface="Arial" panose="020B0604020202020204" pitchFamily="34" charset="0"/>
            </a:endParaRPr>
          </a:p>
        </p:txBody>
      </p:sp>
      <p:sp>
        <p:nvSpPr>
          <p:cNvPr id="1084" name="1083 CuadroTexto"/>
          <p:cNvSpPr txBox="1"/>
          <p:nvPr/>
        </p:nvSpPr>
        <p:spPr>
          <a:xfrm>
            <a:off x="20818451" y="28320981"/>
            <a:ext cx="9687093"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Joint plots for different properties in different particles.</a:t>
            </a:r>
            <a:endParaRPr lang="en-US" sz="3200" dirty="0">
              <a:latin typeface="Arial" panose="020B0604020202020204" pitchFamily="34" charset="0"/>
              <a:cs typeface="Arial" panose="020B0604020202020204" pitchFamily="34" charset="0"/>
            </a:endParaRPr>
          </a:p>
        </p:txBody>
      </p:sp>
      <p:sp>
        <p:nvSpPr>
          <p:cNvPr id="1085" name="1084 CuadroTexto"/>
          <p:cNvSpPr txBox="1"/>
          <p:nvPr/>
        </p:nvSpPr>
        <p:spPr>
          <a:xfrm>
            <a:off x="33503239" y="12396443"/>
            <a:ext cx="9424931"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Surrogate functions with a confidence interval of 97.5%</a:t>
            </a:r>
            <a:endParaRPr lang="en-US" sz="3200" dirty="0">
              <a:latin typeface="Arial" panose="020B0604020202020204" pitchFamily="34" charset="0"/>
              <a:cs typeface="Arial" panose="020B0604020202020204" pitchFamily="34" charset="0"/>
            </a:endParaRPr>
          </a:p>
        </p:txBody>
      </p:sp>
      <p:sp>
        <p:nvSpPr>
          <p:cNvPr id="24" name="23 CuadroTexto"/>
          <p:cNvSpPr txBox="1"/>
          <p:nvPr/>
        </p:nvSpPr>
        <p:spPr>
          <a:xfrm>
            <a:off x="33503239" y="13364037"/>
            <a:ext cx="9424931" cy="1323439"/>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Tool available at: https://</a:t>
            </a:r>
            <a:r>
              <a:rPr lang="en-US" sz="4000" dirty="0" smtClean="0">
                <a:latin typeface="Arial" panose="020B0604020202020204" pitchFamily="34" charset="0"/>
                <a:cs typeface="Arial" panose="020B0604020202020204" pitchFamily="34" charset="0"/>
              </a:rPr>
              <a:t>nanohub.org/tools/gransurrogate</a:t>
            </a:r>
            <a:endParaRPr lang="en-US" sz="4000" dirty="0">
              <a:latin typeface="Arial" panose="020B0604020202020204" pitchFamily="34" charset="0"/>
              <a:cs typeface="Arial" panose="020B0604020202020204" pitchFamily="34" charset="0"/>
            </a:endParaRPr>
          </a:p>
        </p:txBody>
      </p:sp>
      <p:sp>
        <p:nvSpPr>
          <p:cNvPr id="29" name="28 CuadroTexto"/>
          <p:cNvSpPr txBox="1"/>
          <p:nvPr/>
        </p:nvSpPr>
        <p:spPr>
          <a:xfrm>
            <a:off x="27171883" y="9646920"/>
            <a:ext cx="1909774" cy="646331"/>
          </a:xfrm>
          <a:prstGeom prst="rect">
            <a:avLst/>
          </a:prstGeom>
          <a:noFill/>
        </p:spPr>
        <p:txBody>
          <a:bodyPr wrap="square" rtlCol="0">
            <a:spAutoFit/>
          </a:bodyPr>
          <a:lstStyle/>
          <a:p>
            <a:r>
              <a:rPr lang="en-US" sz="3600" dirty="0" smtClean="0"/>
              <a:t>[1][2]</a:t>
            </a:r>
            <a:endParaRPr lang="en-US" dirty="0"/>
          </a:p>
        </p:txBody>
      </p:sp>
      <p:pic>
        <p:nvPicPr>
          <p:cNvPr id="14" name="13 Imagen"/>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8089110" y="21670309"/>
            <a:ext cx="6490012" cy="6490012"/>
          </a:xfrm>
          <a:prstGeom prst="rect">
            <a:avLst/>
          </a:prstGeom>
        </p:spPr>
      </p:pic>
      <p:pic>
        <p:nvPicPr>
          <p:cNvPr id="15" name="14 Imagen"/>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5053223" y="21621361"/>
            <a:ext cx="6538960" cy="6538960"/>
          </a:xfrm>
          <a:prstGeom prst="rect">
            <a:avLst/>
          </a:prstGeom>
        </p:spPr>
      </p:pic>
      <p:pic>
        <p:nvPicPr>
          <p:cNvPr id="21" name="20 Imagen"/>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33503238" y="8757396"/>
            <a:ext cx="5002213" cy="3439021"/>
          </a:xfrm>
          <a:prstGeom prst="rect">
            <a:avLst/>
          </a:prstGeom>
        </p:spPr>
      </p:pic>
      <p:pic>
        <p:nvPicPr>
          <p:cNvPr id="22" name="21 Imagen"/>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8334002" y="8757397"/>
            <a:ext cx="5002212" cy="3439020"/>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mathbf{z} = \mathbf{W} \mathbf{x} \in \mathbb{R}^{d \ll D}$&#10;\end{document}&#10;"/>
  <p:tag name="FILENAME" val="txp_fig"/>
  <p:tag name="FORMAT" val="pngmono"/>
  <p:tag name="RES" val="1200"/>
  <p:tag name="BLEND" val="0"/>
  <p:tag name="TRANSPARENT" val="1"/>
  <p:tag name="TBUG" val="0"/>
  <p:tag name="ALLOWFS" val="0"/>
  <p:tag name="ORIGWIDTH" val="158"/>
  <p:tag name="PICTUREFILESIZE" val="7974"/>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D\gg1$&#10;\end{document}&#10;"/>
  <p:tag name="FILENAME" val="txp_fig"/>
  <p:tag name="FORMAT" val="pngmono"/>
  <p:tag name="RES" val="1200"/>
  <p:tag name="BLEND" val="0"/>
  <p:tag name="TRANSPARENT" val="0"/>
  <p:tag name="TBUG" val="0"/>
  <p:tag name="ALLOWFS" val="0"/>
  <p:tag name="ORIGWIDTH" val="61"/>
  <p:tag name="PICTUREFILESIZE" val="2384"/>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mathbf{x} \in \mathbb{R}^D$&#10;\end{document}&#10;"/>
  <p:tag name="FILENAME" val="txp_fig"/>
  <p:tag name="FORMAT" val="pngmono"/>
  <p:tag name="RES" val="1200"/>
  <p:tag name="BLEND" val="0"/>
  <p:tag name="TRANSPARENT" val="1"/>
  <p:tag name="TBUG" val="0"/>
  <p:tag name="ALLOWFS" val="0"/>
  <p:tag name="ORIGWIDTH" val="67"/>
  <p:tag name="PICTUREFILESIZE" val="3527"/>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y}=f(\mathbf{x}) \in \mathbb{R}$&#10;\end{document}&#10;"/>
  <p:tag name="FILENAME" val="txp_fig"/>
  <p:tag name="FORMAT" val="pngmono"/>
  <p:tag name="RES" val="1200"/>
  <p:tag name="BLEND" val="0"/>
  <p:tag name="TRANSPARENT" val="1"/>
  <p:tag name="TBUG" val="0"/>
  <p:tag name="ALLOWFS" val="0"/>
  <p:tag name="ORIGWIDTH" val="127"/>
  <p:tag name="PICTUREFILESIZE" val="641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g(\cdot) \sim \mathrm{GP}(g(\cdot)|m(\cdot),k_0(\cdot,\cdot))$&#10;\end{document}&#10;"/>
  <p:tag name="FILENAME" val="txp_fig"/>
  <p:tag name="FORMAT" val="pngmono"/>
  <p:tag name="RES" val="1200"/>
  <p:tag name="BLEND" val="0"/>
  <p:tag name="TRANSPARENT" val="0"/>
  <p:tag name="TBUG" val="0"/>
  <p:tag name="ALLOWFS" val="0"/>
  <p:tag name="ORIGWIDTH" val="271"/>
  <p:tag name="PICTUREFILESIZE" val="14517"/>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y}=g(\mathbf{z})$&#10;\end{document}&#10;"/>
  <p:tag name="FILENAME" val="txp_fig"/>
  <p:tag name="FORMAT" val="pngmono"/>
  <p:tag name="RES" val="1200"/>
  <p:tag name="BLEND" val="0"/>
  <p:tag name="TRANSPARENT" val="1"/>
  <p:tag name="TBUG" val="0"/>
  <p:tag name="ALLOWFS" val="0"/>
  <p:tag name="ORIGWIDTH" val="81"/>
  <p:tag name="PICTUREFILESIZE" val="4222"/>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2975</TotalTime>
  <Words>663</Words>
  <Application>Microsoft Office PowerPoint</Application>
  <PresentationFormat>Personalizado</PresentationFormat>
  <Paragraphs>54</Paragraphs>
  <Slides>1</Slides>
  <Notes>1</Notes>
  <HiddenSlides>0</HiddenSlides>
  <MMClips>0</MMClips>
  <ScaleCrop>false</ScaleCrop>
  <HeadingPairs>
    <vt:vector size="6" baseType="variant">
      <vt:variant>
        <vt:lpstr>Tema</vt:lpstr>
      </vt:variant>
      <vt:variant>
        <vt:i4>4</vt:i4>
      </vt:variant>
      <vt:variant>
        <vt:lpstr>Servidores OLE incrustados</vt:lpstr>
      </vt:variant>
      <vt:variant>
        <vt:i4>1</vt:i4>
      </vt:variant>
      <vt:variant>
        <vt:lpstr>Títulos de diapositiva</vt:lpstr>
      </vt:variant>
      <vt:variant>
        <vt:i4>1</vt:i4>
      </vt:variant>
    </vt:vector>
  </HeadingPairs>
  <TitlesOfParts>
    <vt:vector size="6" baseType="lpstr">
      <vt:lpstr>36x48-Template-V2b</vt:lpstr>
      <vt:lpstr>1_Classic 3 Columns</vt:lpstr>
      <vt:lpstr>Classic - Wide Center</vt:lpstr>
      <vt:lpstr>Theme2</vt:lpstr>
      <vt:lpstr>Image</vt:lpstr>
      <vt:lpstr>Presentación de PowerPoint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JUAN CAMILO LOPEZ</cp:lastModifiedBy>
  <cp:revision>111</cp:revision>
  <dcterms:created xsi:type="dcterms:W3CDTF">2012-02-03T19:11:35Z</dcterms:created>
  <dcterms:modified xsi:type="dcterms:W3CDTF">2015-07-30T17:07:35Z</dcterms:modified>
</cp:coreProperties>
</file>