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1" r:id="rId2"/>
    <p:sldId id="414" r:id="rId3"/>
    <p:sldId id="473" r:id="rId4"/>
    <p:sldId id="474" r:id="rId5"/>
    <p:sldId id="469" r:id="rId6"/>
    <p:sldId id="460" r:id="rId7"/>
    <p:sldId id="470" r:id="rId8"/>
    <p:sldId id="471" r:id="rId9"/>
    <p:sldId id="472" r:id="rId10"/>
    <p:sldId id="468" r:id="rId11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25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BAE22C2-B050-464A-9EFC-7A0B35A64A7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980E9F3-5498-EF42-BE52-1E55F48E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3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02A5B8B-07E3-9944-9702-31C80F7FDC8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6B1DACE-3A30-A543-951E-0371F7F6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9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7EE837-B3AD-4DED-A75B-BB8AF210C1D0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389" name="Footer Placeholder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1122" indent="-28889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55573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17802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80031" indent="-23111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Copyright © 2016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74923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sz="3600">
                <a:solidFill>
                  <a:srgbClr val="9D20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1072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0D8-09B4-1D41-9FBD-2F46EF0D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2806700" y="4794647"/>
            <a:ext cx="269657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050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Copyright © 2016 John Wiley &amp; Sons,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lvl1pPr>
          </a:lstStyle>
          <a:p>
            <a:pPr>
              <a:defRPr/>
            </a:pPr>
            <a:fld id="{A34D3EE6-1BBE-4FF0-AC75-2535D4116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31134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Wiley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F318F-A88A-4C4A-86FB-7F50E0F76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3113485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Wiley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F3C71-F708-41E7-9192-24C67451F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37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Wiley 2013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DF9-D707-4C2A-AB5C-B766D6E33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1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15132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182688" y="3113485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Wiley 2013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6F522-4C9A-4934-BD2E-E99564D4B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64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90850" y="4800600"/>
            <a:ext cx="3581400" cy="273844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n"/>
              <a:defRPr/>
            </a:lvl1pPr>
          </a:lstStyle>
          <a:p>
            <a:pPr>
              <a:defRPr/>
            </a:pPr>
            <a:r>
              <a:rPr lang="en-US"/>
              <a:t>© Wiley 2013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rgbClr val="9BBB59">
                    <a:shade val="75000"/>
                  </a:srgbClr>
                </a:solidFill>
              </a:defRPr>
            </a:lvl1pPr>
          </a:lstStyle>
          <a:p>
            <a:pPr>
              <a:defRPr/>
            </a:pPr>
            <a:fld id="{8F2623EC-0B7C-4228-B0C4-D83CC44F6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8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D20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D203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8519"/>
            <a:ext cx="4038600" cy="25455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8519"/>
            <a:ext cx="4038600" cy="25455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3686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599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619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7988" y="-3628"/>
            <a:ext cx="9160534" cy="5163164"/>
            <a:chOff x="-7988" y="-3629"/>
            <a:chExt cx="9160534" cy="5163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5042636"/>
              <a:ext cx="9144000" cy="115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 flipV="1">
              <a:off x="0" y="-3629"/>
              <a:ext cx="9144000" cy="115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1"/>
            <p:cNvSpPr/>
            <p:nvPr userDrawn="1"/>
          </p:nvSpPr>
          <p:spPr>
            <a:xfrm rot="16200000" flipV="1">
              <a:off x="-2524451" y="2516463"/>
              <a:ext cx="5157216" cy="124290"/>
            </a:xfrm>
            <a:custGeom>
              <a:avLst/>
              <a:gdLst>
                <a:gd name="connsiteX0" fmla="*/ 0 w 6714670"/>
                <a:gd name="connsiteY0" fmla="*/ 0 h 115744"/>
                <a:gd name="connsiteX1" fmla="*/ 6714670 w 6714670"/>
                <a:gd name="connsiteY1" fmla="*/ 0 h 115744"/>
                <a:gd name="connsiteX2" fmla="*/ 6714670 w 6714670"/>
                <a:gd name="connsiteY2" fmla="*/ 115744 h 115744"/>
                <a:gd name="connsiteX3" fmla="*/ 0 w 6714670"/>
                <a:gd name="connsiteY3" fmla="*/ 115744 h 115744"/>
                <a:gd name="connsiteX4" fmla="*/ 0 w 6714670"/>
                <a:gd name="connsiteY4" fmla="*/ 0 h 115744"/>
                <a:gd name="connsiteX0" fmla="*/ 0 w 6808674"/>
                <a:gd name="connsiteY0" fmla="*/ 0 h 124290"/>
                <a:gd name="connsiteX1" fmla="*/ 6714670 w 6808674"/>
                <a:gd name="connsiteY1" fmla="*/ 0 h 124290"/>
                <a:gd name="connsiteX2" fmla="*/ 6808674 w 6808674"/>
                <a:gd name="connsiteY2" fmla="*/ 124290 h 124290"/>
                <a:gd name="connsiteX3" fmla="*/ 0 w 6808674"/>
                <a:gd name="connsiteY3" fmla="*/ 115744 h 124290"/>
                <a:gd name="connsiteX4" fmla="*/ 0 w 6808674"/>
                <a:gd name="connsiteY4" fmla="*/ 0 h 124290"/>
                <a:gd name="connsiteX0" fmla="*/ 85457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85457 w 6894131"/>
                <a:gd name="connsiteY4" fmla="*/ 0 h 124290"/>
                <a:gd name="connsiteX0" fmla="*/ 145275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4131" h="124290">
                  <a:moveTo>
                    <a:pt x="145275" y="0"/>
                  </a:moveTo>
                  <a:lnTo>
                    <a:pt x="6757398" y="0"/>
                  </a:lnTo>
                  <a:cubicBezTo>
                    <a:pt x="6751701" y="41430"/>
                    <a:pt x="6848553" y="82860"/>
                    <a:pt x="6894131" y="124290"/>
                  </a:cubicBezTo>
                  <a:lnTo>
                    <a:pt x="0" y="124290"/>
                  </a:lnTo>
                  <a:lnTo>
                    <a:pt x="145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1"/>
            <p:cNvSpPr/>
            <p:nvPr userDrawn="1"/>
          </p:nvSpPr>
          <p:spPr>
            <a:xfrm rot="5400000" flipH="1" flipV="1">
              <a:off x="6511793" y="2518782"/>
              <a:ext cx="5157216" cy="124290"/>
            </a:xfrm>
            <a:custGeom>
              <a:avLst/>
              <a:gdLst>
                <a:gd name="connsiteX0" fmla="*/ 0 w 6714670"/>
                <a:gd name="connsiteY0" fmla="*/ 0 h 115744"/>
                <a:gd name="connsiteX1" fmla="*/ 6714670 w 6714670"/>
                <a:gd name="connsiteY1" fmla="*/ 0 h 115744"/>
                <a:gd name="connsiteX2" fmla="*/ 6714670 w 6714670"/>
                <a:gd name="connsiteY2" fmla="*/ 115744 h 115744"/>
                <a:gd name="connsiteX3" fmla="*/ 0 w 6714670"/>
                <a:gd name="connsiteY3" fmla="*/ 115744 h 115744"/>
                <a:gd name="connsiteX4" fmla="*/ 0 w 6714670"/>
                <a:gd name="connsiteY4" fmla="*/ 0 h 115744"/>
                <a:gd name="connsiteX0" fmla="*/ 0 w 6808674"/>
                <a:gd name="connsiteY0" fmla="*/ 0 h 124290"/>
                <a:gd name="connsiteX1" fmla="*/ 6714670 w 6808674"/>
                <a:gd name="connsiteY1" fmla="*/ 0 h 124290"/>
                <a:gd name="connsiteX2" fmla="*/ 6808674 w 6808674"/>
                <a:gd name="connsiteY2" fmla="*/ 124290 h 124290"/>
                <a:gd name="connsiteX3" fmla="*/ 0 w 6808674"/>
                <a:gd name="connsiteY3" fmla="*/ 115744 h 124290"/>
                <a:gd name="connsiteX4" fmla="*/ 0 w 6808674"/>
                <a:gd name="connsiteY4" fmla="*/ 0 h 124290"/>
                <a:gd name="connsiteX0" fmla="*/ 85457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85457 w 6894131"/>
                <a:gd name="connsiteY4" fmla="*/ 0 h 124290"/>
                <a:gd name="connsiteX0" fmla="*/ 145275 w 6894131"/>
                <a:gd name="connsiteY0" fmla="*/ 0 h 124290"/>
                <a:gd name="connsiteX1" fmla="*/ 6800127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  <a:gd name="connsiteX0" fmla="*/ 145275 w 6894131"/>
                <a:gd name="connsiteY0" fmla="*/ 0 h 124290"/>
                <a:gd name="connsiteX1" fmla="*/ 6757398 w 6894131"/>
                <a:gd name="connsiteY1" fmla="*/ 0 h 124290"/>
                <a:gd name="connsiteX2" fmla="*/ 6894131 w 6894131"/>
                <a:gd name="connsiteY2" fmla="*/ 124290 h 124290"/>
                <a:gd name="connsiteX3" fmla="*/ 0 w 6894131"/>
                <a:gd name="connsiteY3" fmla="*/ 124290 h 124290"/>
                <a:gd name="connsiteX4" fmla="*/ 145275 w 6894131"/>
                <a:gd name="connsiteY4" fmla="*/ 0 h 1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4131" h="124290">
                  <a:moveTo>
                    <a:pt x="145275" y="0"/>
                  </a:moveTo>
                  <a:lnTo>
                    <a:pt x="6757398" y="0"/>
                  </a:lnTo>
                  <a:cubicBezTo>
                    <a:pt x="6751701" y="41430"/>
                    <a:pt x="6848553" y="82860"/>
                    <a:pt x="6894131" y="124290"/>
                  </a:cubicBezTo>
                  <a:lnTo>
                    <a:pt x="0" y="124290"/>
                  </a:lnTo>
                  <a:lnTo>
                    <a:pt x="145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6452" y="112130"/>
            <a:ext cx="6602286" cy="858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17" y="970443"/>
            <a:ext cx="8633121" cy="379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0594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0D8-09B4-1D41-9FBD-2F46EF0D9A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CapstoneA.CulvColl.InfoSysStatsMangSci.eps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2" y="172031"/>
            <a:ext cx="2011680" cy="684815"/>
          </a:xfrm>
          <a:prstGeom prst="rect">
            <a:avLst/>
          </a:prstGeom>
        </p:spPr>
      </p:pic>
      <p:pic>
        <p:nvPicPr>
          <p:cNvPr id="7" name="Picture 6" descr="UAnameplate_PMS201.eps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95" y="4873614"/>
            <a:ext cx="2011680" cy="1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9D20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D2030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dirty="0"/>
              <a:t>Project #2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050" b="1" dirty="0"/>
              <a:t>Forecasting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Team ##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(List team members here)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25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1650">
                <a:solidFill>
                  <a:schemeClr val="tx2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lr>
                <a:srgbClr val="9BBB59"/>
              </a:buClr>
              <a:buSzPct val="75000"/>
              <a:buFont typeface="Wingdings 2" panose="05020102010507070707" pitchFamily="18" charset="2"/>
              <a:buChar char=""/>
              <a:defRPr sz="150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lr>
                <a:srgbClr val="8064A2"/>
              </a:buClr>
              <a:buSzPct val="70000"/>
              <a:buFont typeface="Wingdings" panose="05000000000000000000" pitchFamily="2" charset="2"/>
              <a:buChar char=""/>
              <a:defRPr sz="1500">
                <a:solidFill>
                  <a:schemeClr val="tx2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9pPr>
          </a:lstStyle>
          <a:p>
            <a:pPr>
              <a:buClr>
                <a:srgbClr val="800080"/>
              </a:buClr>
              <a:buSzPct val="60000"/>
              <a:buFont typeface="Wingdings 2" panose="05020102010507070707" pitchFamily="18" charset="2"/>
              <a:buNone/>
            </a:pPr>
            <a:fld id="{25AE4087-D817-4799-BEB7-263070EA18BC}" type="slidenum">
              <a:rPr lang="en-US" altLang="en-US" sz="1050">
                <a:solidFill>
                  <a:srgbClr val="000000"/>
                </a:solidFill>
                <a:latin typeface="Tahoma" panose="020B0604030504040204" pitchFamily="34" charset="0"/>
              </a:rPr>
              <a:pPr>
                <a:buClr>
                  <a:srgbClr val="800080"/>
                </a:buClr>
                <a:buSzPct val="60000"/>
                <a:buFont typeface="Wingdings 2" panose="05020102010507070707" pitchFamily="18" charset="2"/>
                <a:buNone/>
              </a:pPr>
              <a:t>1</a:t>
            </a:fld>
            <a:endParaRPr lang="en-US" altLang="en-US" sz="10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7501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D4D4-EF82-4D13-8CED-C837D02C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C5FB-AED1-4746-972B-0F74317B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you may want to add…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0D38-B68E-4461-986A-7D56D1EF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3000" dirty="0"/>
              <a:t>1. Seasonal Indices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fld id="{DFC93A25-242C-489C-9FCE-F35483E2CEEA}" type="slidenum">
              <a:rPr lang="en-US" altLang="en-US" smtClean="0"/>
              <a:pPr>
                <a:buClr>
                  <a:schemeClr val="folHlink"/>
                </a:buClr>
                <a:buFont typeface="Wingdings" panose="05000000000000000000" pitchFamily="2" charset="2"/>
                <a:buNone/>
              </a:pPr>
              <a:t>2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207869-89DE-47F9-B96E-9DA37BF96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078790"/>
              </p:ext>
            </p:extLst>
          </p:nvPr>
        </p:nvGraphicFramePr>
        <p:xfrm>
          <a:off x="1554480" y="888294"/>
          <a:ext cx="603504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3899945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5173211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007975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31683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415118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60255791"/>
                    </a:ext>
                  </a:extLst>
                </a:gridCol>
              </a:tblGrid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28850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27427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29108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14478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89412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91789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81163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17225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00895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82096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81606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73338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4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9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479-2BF6-4F11-8966-6247AA4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Method – Simple Linear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F1CE-810D-4FD2-85B0-104724F1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4F0D-5B6C-4623-B446-3AD0265F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479-2BF6-4F11-8966-6247AA4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F1CE-810D-4FD2-85B0-104724F1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4F0D-5B6C-4623-B446-3AD0265F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3000" dirty="0"/>
              <a:t>2. Forecasts for 2022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fld id="{DFC93A25-242C-489C-9FCE-F35483E2CEEA}" type="slidenum">
              <a:rPr lang="en-US" altLang="en-US" smtClean="0"/>
              <a:pPr>
                <a:buClr>
                  <a:schemeClr val="folHlink"/>
                </a:buClr>
                <a:buFont typeface="Wingdings" panose="05000000000000000000" pitchFamily="2" charset="2"/>
                <a:buNone/>
              </a:pPr>
              <a:t>5</a:t>
            </a:fld>
            <a:endParaRPr lang="en-US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A5B5F26-1A2B-4740-A080-BEECB8375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91670"/>
              </p:ext>
            </p:extLst>
          </p:nvPr>
        </p:nvGraphicFramePr>
        <p:xfrm>
          <a:off x="2815039" y="893857"/>
          <a:ext cx="351392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238999452"/>
                    </a:ext>
                  </a:extLst>
                </a:gridCol>
                <a:gridCol w="1367729">
                  <a:extLst>
                    <a:ext uri="{9D8B030D-6E8A-4147-A177-3AD203B41FA5}">
                      <a16:colId xmlns:a16="http://schemas.microsoft.com/office/drawing/2014/main" val="1151732113"/>
                    </a:ext>
                  </a:extLst>
                </a:gridCol>
                <a:gridCol w="1140352">
                  <a:extLst>
                    <a:ext uri="{9D8B030D-6E8A-4147-A177-3AD203B41FA5}">
                      <a16:colId xmlns:a16="http://schemas.microsoft.com/office/drawing/2014/main" val="900797532"/>
                    </a:ext>
                  </a:extLst>
                </a:gridCol>
              </a:tblGrid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28850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27427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29108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14478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89412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91789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81163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17225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00895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82096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81606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73338"/>
                  </a:ext>
                </a:extLst>
              </a:tr>
              <a:tr h="267343">
                <a:tc>
                  <a:txBody>
                    <a:bodyPr/>
                    <a:lstStyle/>
                    <a:p>
                      <a:r>
                        <a:rPr lang="en-US" sz="1400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4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3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3000" dirty="0"/>
              <a:t>3. Accuracy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4290" bIns="3429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fld id="{DFC93A25-242C-489C-9FCE-F35483E2CEEA}" type="slidenum">
              <a:rPr lang="en-US" altLang="en-US" smtClean="0"/>
              <a:pPr>
                <a:buClr>
                  <a:schemeClr val="folHlink"/>
                </a:buClr>
                <a:buFont typeface="Wingdings" panose="05000000000000000000" pitchFamily="2" charset="2"/>
                <a:buNone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3993-5C2F-49FE-AA32-88F9E587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 w/ Decomposition = </a:t>
            </a:r>
          </a:p>
          <a:p>
            <a:r>
              <a:rPr lang="en-US" dirty="0"/>
              <a:t>MAD w/ MLR = </a:t>
            </a:r>
          </a:p>
        </p:txBody>
      </p:sp>
    </p:spTree>
    <p:extLst>
      <p:ext uri="{BB962C8B-B14F-4D97-AF65-F5344CB8AC3E}">
        <p14:creationId xmlns:p14="http://schemas.microsoft.com/office/powerpoint/2010/main" val="56540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91A2-3886-46BD-8E12-220E9BE2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Improvement suggestions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EAA5-300F-42E8-B938-7945CA72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[Enter your answer here. Bullet points are fine.]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6A89B-C2A6-4F54-BE3A-20F610E4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1E6D-D1A1-4591-8708-B57B9F2A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Independence of trend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54E2-9453-4B0E-8930-E1D4AF1B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[Enter your answer here. Bullet points are fine.]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222B0-7EF7-4515-A87E-661C97BC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1E6D-D1A1-4591-8708-B57B9F2A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method’s fit to the job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54E2-9453-4B0E-8930-E1D4AF1B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[Enter your answer here. Bullet points are fine.]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222B0-7EF7-4515-A87E-661C97BC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B0D8-09B4-1D41-9FBD-2F46EF0D9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164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Liberation Sans</vt:lpstr>
      <vt:lpstr>Tahoma</vt:lpstr>
      <vt:lpstr>Wingdings</vt:lpstr>
      <vt:lpstr>Wingdings 2</vt:lpstr>
      <vt:lpstr>Office Theme</vt:lpstr>
      <vt:lpstr>Project #2</vt:lpstr>
      <vt:lpstr>1. Seasonal Indices</vt:lpstr>
      <vt:lpstr>Decomposition Method – Simple Linear Regression Equation</vt:lpstr>
      <vt:lpstr>Multiple Linear Regression Equation</vt:lpstr>
      <vt:lpstr>2. Forecasts for 2022</vt:lpstr>
      <vt:lpstr>3. Accuracy</vt:lpstr>
      <vt:lpstr>4. Improvement suggestions on the method</vt:lpstr>
      <vt:lpstr>5. Independence of trend and seasonality</vt:lpstr>
      <vt:lpstr>6. The method’s fit to the job at hand</vt:lpstr>
      <vt:lpstr>PowerPoint Presentation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Lang</dc:creator>
  <cp:lastModifiedBy>Yavuz, Mesut</cp:lastModifiedBy>
  <cp:revision>68</cp:revision>
  <cp:lastPrinted>2019-05-02T22:06:52Z</cp:lastPrinted>
  <dcterms:created xsi:type="dcterms:W3CDTF">2018-05-18T20:21:11Z</dcterms:created>
  <dcterms:modified xsi:type="dcterms:W3CDTF">2022-10-05T01:42:57Z</dcterms:modified>
</cp:coreProperties>
</file>