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Fira Code Light"/>
      <p:regular r:id="rId44"/>
      <p:bold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FiraCodeLight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FiraCod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374e8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374e8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3374e8962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c3374e8962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C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comparison with two categorical endpoints.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3374e8962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3374e8962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3374e8962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c3374e8962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3374e8962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c3374e8962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3374e8962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3374e8962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C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comparison with two categorical endpoints.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3374e8962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c3374e8962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991ea43d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c991ea43d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3374e8962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3374e8962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c3374e8962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c3374e8962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c3374e8962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c3374e8962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3374e896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3374e896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c6785a0c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c6785a0c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3374e8962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c3374e8962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c636cd2c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c636cd2c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3374e8962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c3374e8962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c636cd2c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c636cd2c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3374e8962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c3374e8962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c636cd2c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c636cd2c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c3374e8962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c3374e8962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c636cd2c5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c636cd2c5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c3374e8962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c3374e8962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3374e896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3374e896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c636cd2c5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c636cd2c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c991ea43d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c991ea43d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c3374e8962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c3374e8962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c636cd2c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c636cd2c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c3374e8962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c3374e8962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c9d613b9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c9d613b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c9d613b9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c9d613b9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c3374e8962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c3374e8962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c991ea43d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c991ea43d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3374e8962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3374e8962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3374e896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3374e896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3374e896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3374e896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3374e8962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3374e8962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3374e8962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3374e8962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3374e896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3374e896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" name="Google Shape;56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4" name="Google Shape;64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jsmbsCRASH/CRASH_R" TargetMode="External"/><Relationship Id="rId4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Coding with Real Applications for Students in Healthcare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207525" y="1238225"/>
            <a:ext cx="52881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/BIOSTATS 4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 SUMMER RESEARCH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5375029" y="1818088"/>
            <a:ext cx="2224098" cy="1884607"/>
            <a:chOff x="5375029" y="1818088"/>
            <a:chExt cx="2224098" cy="1884607"/>
          </a:xfrm>
        </p:grpSpPr>
        <p:sp>
          <p:nvSpPr>
            <p:cNvPr id="78" name="Google Shape;78;p15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375029" y="1818088"/>
              <a:ext cx="2224098" cy="1289130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434356" y="1871380"/>
              <a:ext cx="2105424" cy="1171945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527258" y="1968354"/>
              <a:ext cx="677406" cy="476585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27258" y="2497898"/>
              <a:ext cx="1407730" cy="476685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257635" y="1968354"/>
              <a:ext cx="677381" cy="476585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002489" y="1968354"/>
              <a:ext cx="479540" cy="221332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002489" y="2241370"/>
              <a:ext cx="479540" cy="733204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90" name="Google Shape;90;p15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15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" name="Google Shape;96;p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7" name="Google Shape;97;p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" name="Google Shape;103;p15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104" name="Google Shape;104;p15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" name="Google Shape;107;p15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15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112" name="Google Shape;112;p15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116" name="Google Shape;116;p15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22" name="Google Shape;122;p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" name="Google Shape;125;p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6" name="Google Shape;126;p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8" name="Google Shape;128;p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" name="Google Shape;131;p1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44" name="Google Shape;344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5" name="Google Shape;345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2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49" name="Google Shape;349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1" name="Google Shape;351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3" name="Google Shape;353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5" name="Google Shape;355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" name="Google Shape;356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8" name="Google Shape;358;p2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615425"/>
            <a:ext cx="8417402" cy="328002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>
            <a:off x="4706075" y="2956400"/>
            <a:ext cx="3589800" cy="844800"/>
          </a:xfrm>
          <a:prstGeom prst="roundRect">
            <a:avLst>
              <a:gd fmla="val 16667" name="adj"/>
            </a:avLst>
          </a:prstGeom>
          <a:solidFill>
            <a:srgbClr val="E5ED69">
              <a:alpha val="6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69" name="Google Shape;369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70" name="Google Shape;370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2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74" name="Google Shape;374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7" name="Google Shape;377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78" name="Google Shape;378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9" name="Google Shape;379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80" name="Google Shape;380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81" name="Google Shape;381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" name="Google Shape;383;p2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 txBox="1"/>
          <p:nvPr>
            <p:ph type="ctrTitle"/>
          </p:nvPr>
        </p:nvSpPr>
        <p:spPr>
          <a:xfrm>
            <a:off x="275445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Fishers’s Exact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5" y="1077538"/>
            <a:ext cx="2673851" cy="211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85865"/>
            <a:ext cx="9144000" cy="93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950" y="825300"/>
            <a:ext cx="5454450" cy="28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96" name="Google Shape;396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7" name="Google Shape;397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0" name="Google Shape;400;p2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01" name="Google Shape;401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03" name="Google Shape;403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5" name="Google Shape;405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6" name="Google Shape;406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7" name="Google Shape;407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8" name="Google Shape;408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0" name="Google Shape;410;p2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 txBox="1"/>
          <p:nvPr>
            <p:ph type="ctrTitle"/>
          </p:nvPr>
        </p:nvSpPr>
        <p:spPr>
          <a:xfrm>
            <a:off x="275445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Chi Square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415" name="Google Shape;4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00" y="622375"/>
            <a:ext cx="6018150" cy="370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00" y="4407125"/>
            <a:ext cx="7741102" cy="5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22" name="Google Shape;422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3" name="Google Shape;423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6" name="Google Shape;426;p2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27" name="Google Shape;427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0" name="Google Shape;430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31" name="Google Shape;431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3" name="Google Shape;433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4" name="Google Shape;434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" name="Google Shape;436;p2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 txBox="1"/>
          <p:nvPr>
            <p:ph type="ctrTitle"/>
          </p:nvPr>
        </p:nvSpPr>
        <p:spPr>
          <a:xfrm>
            <a:off x="573125" y="109800"/>
            <a:ext cx="88089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You want to study joint pain before and after treatment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441" name="Google Shape;4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0" y="1792800"/>
            <a:ext cx="5294249" cy="17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7"/>
          <p:cNvSpPr txBox="1"/>
          <p:nvPr/>
        </p:nvSpPr>
        <p:spPr>
          <a:xfrm>
            <a:off x="5570850" y="1173675"/>
            <a:ext cx="32280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number of variables = 2,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types of data/level of measurement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Before = Binary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After  = Binary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type of study design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Paired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7918875" y="1779850"/>
            <a:ext cx="1659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7209950" y="2307775"/>
            <a:ext cx="558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7104375" y="2564200"/>
            <a:ext cx="6636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6531200" y="3092125"/>
            <a:ext cx="558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52" name="Google Shape;45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53" name="Google Shape;45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6" name="Google Shape;456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57" name="Google Shape;457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8" name="Google Shape;458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59" name="Google Shape;459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0" name="Google Shape;460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1" name="Google Shape;461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2" name="Google Shape;462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63" name="Google Shape;463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64" name="Google Shape;464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2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615425"/>
            <a:ext cx="8417402" cy="328002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/>
          <p:nvPr/>
        </p:nvSpPr>
        <p:spPr>
          <a:xfrm>
            <a:off x="1070900" y="2956375"/>
            <a:ext cx="2473800" cy="513000"/>
          </a:xfrm>
          <a:prstGeom prst="roundRect">
            <a:avLst>
              <a:gd fmla="val 16667" name="adj"/>
            </a:avLst>
          </a:prstGeom>
          <a:solidFill>
            <a:srgbClr val="E5ED69">
              <a:alpha val="6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77" name="Google Shape;477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8" name="Google Shape;478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2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82" name="Google Shape;482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4" name="Google Shape;484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6" name="Google Shape;486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7" name="Google Shape;487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8" name="Google Shape;488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9" name="Google Shape;489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1" name="Google Shape;491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McNemar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496" name="Google Shape;4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1516875"/>
            <a:ext cx="3267076" cy="15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001" y="767200"/>
            <a:ext cx="5123274" cy="305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9213" y="3948328"/>
            <a:ext cx="5123274" cy="10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4" name="Google Shape;504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5" name="Google Shape;505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8" name="Google Shape;508;p3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09" name="Google Shape;509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1" name="Google Shape;511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2" name="Google Shape;512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3" name="Google Shape;513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4" name="Google Shape;514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5" name="Google Shape;515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8" name="Google Shape;518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A Note on Packages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523" name="Google Shape;523;p30"/>
          <p:cNvSpPr txBox="1"/>
          <p:nvPr/>
        </p:nvSpPr>
        <p:spPr>
          <a:xfrm>
            <a:off x="796200" y="749600"/>
            <a:ext cx="74865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Packages are collections of modules (AKA libraries) that organize code and make it easier to use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Typically contain pre-written </a:t>
            </a:r>
            <a:r>
              <a:rPr b="1" lang="en" sz="15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classes, and variables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 very important one for R is </a:t>
            </a: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dplyr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, which is a grammar framework for data manipulation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Contains the statistical tests with the syntax previously shown,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plus others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○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If dplyr is is not already installed, it can be with the </a:t>
            </a: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install.packages( )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command and loaded in normal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fashion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with </a:t>
            </a: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library( )</a:t>
            </a:r>
            <a:endParaRPr i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29" name="Google Shape;52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3" name="Google Shape;533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34" name="Google Shape;534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36" name="Google Shape;536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7" name="Google Shape;537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38" name="Google Shape;538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0" name="Google Shape;540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/>
          <p:cNvSpPr txBox="1"/>
          <p:nvPr>
            <p:ph type="ctrTitle"/>
          </p:nvPr>
        </p:nvSpPr>
        <p:spPr>
          <a:xfrm>
            <a:off x="2183475" y="1585150"/>
            <a:ext cx="52881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/Continuous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4" name="Google Shape;554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7" name="Google Shape;557;p3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58" name="Google Shape;558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1" name="Google Shape;561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62" name="Google Shape;562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4" name="Google Shape;564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7" name="Google Shape;567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8" name="Google Shape;578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1" name="Google Shape;581;p3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82" name="Google Shape;582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4" name="Google Shape;584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5" name="Google Shape;585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6" name="Google Shape;586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8" name="Google Shape;588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9" name="Google Shape;589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1" name="Google Shape;591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25" y="758399"/>
            <a:ext cx="4524700" cy="38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0" name="Google Shape;140;p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1" name="Google Shape;141;p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45" name="Google Shape;145;p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" name="Google Shape;148;p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9" name="Google Shape;149;p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" name="Google Shape;150;p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1" name="Google Shape;151;p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" name="Google Shape;154;p1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50" y="966400"/>
            <a:ext cx="6388801" cy="35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1" name="Google Shape;60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2" name="Google Shape;60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5" name="Google Shape;605;p3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06" name="Google Shape;606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8" name="Google Shape;608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9" name="Google Shape;609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0" name="Google Shape;610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1" name="Google Shape;611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2" name="Google Shape;612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3" name="Google Shape;613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5" name="Google Shape;615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 txBox="1"/>
          <p:nvPr>
            <p:ph type="ctrTitle"/>
          </p:nvPr>
        </p:nvSpPr>
        <p:spPr>
          <a:xfrm>
            <a:off x="1334475" y="-164550"/>
            <a:ext cx="6840900" cy="13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/Okay we lied on more thing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776850" y="1272550"/>
            <a:ext cx="7590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Parametric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Endpoint is normally distributed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Non- Parametric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Endpoint is not normally distributed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How can I tell?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Shapiro Wilk Test or Kolmogorov Test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1" name="Google Shape;6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1450"/>
            <a:ext cx="3872430" cy="22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27" name="Google Shape;627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8" name="Google Shape;628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3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32" name="Google Shape;632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4" name="Google Shape;634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6" name="Google Shape;636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8" name="Google Shape;638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1" name="Google Shape;641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5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Shapiro Wilk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646" name="Google Shape;6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0" y="825300"/>
            <a:ext cx="1582534" cy="1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336" y="825300"/>
            <a:ext cx="5903864" cy="1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800" y="2001850"/>
            <a:ext cx="30289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188" y="3643825"/>
            <a:ext cx="74390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5"/>
          <p:cNvSpPr txBox="1"/>
          <p:nvPr/>
        </p:nvSpPr>
        <p:spPr>
          <a:xfrm>
            <a:off x="4168300" y="1877913"/>
            <a:ext cx="40083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data </a:t>
            </a:r>
            <a:r>
              <a:rPr b="1"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is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normally distributed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&lt; 0.05 suggests significant difference, reject null (i.e., data is not normally distributed)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 &gt; 0.05 suggests no significant difference, accept null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6" name="Google Shape;656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7" name="Google Shape;657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3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61" name="Google Shape;661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2" name="Google Shape;662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3" name="Google Shape;663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4" name="Google Shape;664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5" name="Google Shape;665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6" name="Google Shape;666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7" name="Google Shape;667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8" name="Google Shape;668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0" name="Google Shape;670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4" name="Google Shape;6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36"/>
          <p:cNvSpPr/>
          <p:nvPr/>
        </p:nvSpPr>
        <p:spPr>
          <a:xfrm>
            <a:off x="718050" y="3326425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1" name="Google Shape;681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2" name="Google Shape;682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5" name="Google Shape;685;p3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86" name="Google Shape;686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8" name="Google Shape;688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9" name="Google Shape;689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0" name="Google Shape;690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1" name="Google Shape;691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2" name="Google Shape;692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3" name="Google Shape;693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5" name="Google Shape;695;p3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Paired T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700" name="Google Shape;7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825300"/>
            <a:ext cx="37147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00" y="1955050"/>
            <a:ext cx="4479692" cy="20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7"/>
          <p:cNvSpPr txBox="1"/>
          <p:nvPr/>
        </p:nvSpPr>
        <p:spPr>
          <a:xfrm>
            <a:off x="5275900" y="884025"/>
            <a:ext cx="30861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comes from measurements of an </a:t>
            </a:r>
            <a:r>
              <a:rPr lang="en" sz="15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identical group/set of observations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made under two different conditions (ex. different time)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the difference between the means is </a:t>
            </a: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 noticeably different from zero</a:t>
            </a:r>
            <a:endParaRPr i="1"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 &lt; 0.05 means there is a significant difference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 &gt; 0.05 means there is not a significant difference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8" name="Google Shape;708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09" name="Google Shape;709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" name="Google Shape;712;p3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13" name="Google Shape;713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17" name="Google Shape;717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9" name="Google Shape;719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0" name="Google Shape;720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3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6" name="Google Shape;7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8"/>
          <p:cNvSpPr/>
          <p:nvPr/>
        </p:nvSpPr>
        <p:spPr>
          <a:xfrm>
            <a:off x="2811875" y="3318700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3" name="Google Shape;733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34" name="Google Shape;734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7" name="Google Shape;737;p3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38" name="Google Shape;738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0" name="Google Shape;740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1" name="Google Shape;741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2" name="Google Shape;742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44" name="Google Shape;744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45" name="Google Shape;745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3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9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Unp</a:t>
            </a:r>
            <a:r>
              <a:rPr lang="en" sz="2700">
                <a:solidFill>
                  <a:schemeClr val="lt1"/>
                </a:solidFill>
              </a:rPr>
              <a:t>aired T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752" name="Google Shape;7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884950"/>
            <a:ext cx="4358600" cy="10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00" y="2127000"/>
            <a:ext cx="4920060" cy="20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39"/>
          <p:cNvSpPr txBox="1"/>
          <p:nvPr/>
        </p:nvSpPr>
        <p:spPr>
          <a:xfrm>
            <a:off x="5716250" y="770850"/>
            <a:ext cx="2743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there is </a:t>
            </a:r>
            <a:r>
              <a:rPr b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 significant difference between the means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of the sample populations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Note: </a:t>
            </a: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var.equal = TRUE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is a flag to prevent R from running Welch’s test, since R assumes variances are unequal if not specified.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60" name="Google Shape;760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61" name="Google Shape;761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4" name="Google Shape;764;p4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65" name="Google Shape;765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67" name="Google Shape;767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8" name="Google Shape;768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69" name="Google Shape;769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1" name="Google Shape;771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72" name="Google Shape;772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4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8" name="Google Shape;7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40"/>
          <p:cNvSpPr/>
          <p:nvPr/>
        </p:nvSpPr>
        <p:spPr>
          <a:xfrm>
            <a:off x="1791475" y="3311375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3878700" y="3311375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86" name="Google Shape;786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87" name="Google Shape;787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0" name="Google Shape;790;p4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91" name="Google Shape;791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2" name="Google Shape;792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93" name="Google Shape;793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4" name="Google Shape;794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95" name="Google Shape;795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6" name="Google Shape;796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7" name="Google Shape;797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98" name="Google Shape;798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0" name="Google Shape;800;p4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1"/>
          <p:cNvSpPr txBox="1"/>
          <p:nvPr>
            <p:ph type="ctrTitle"/>
          </p:nvPr>
        </p:nvSpPr>
        <p:spPr>
          <a:xfrm>
            <a:off x="220975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ANOVA (One-way)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805" name="Google Shape;8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00" y="866775"/>
            <a:ext cx="5050525" cy="14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1"/>
          <p:cNvSpPr txBox="1"/>
          <p:nvPr/>
        </p:nvSpPr>
        <p:spPr>
          <a:xfrm>
            <a:off x="5976750" y="1370875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← data set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7" name="Google Shape;8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00" y="2429625"/>
            <a:ext cx="40386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200" y="3121225"/>
            <a:ext cx="4772225" cy="11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1"/>
          <p:cNvSpPr txBox="1"/>
          <p:nvPr/>
        </p:nvSpPr>
        <p:spPr>
          <a:xfrm>
            <a:off x="5844850" y="1860125"/>
            <a:ext cx="2464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means of </a:t>
            </a: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categories are the same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i="1"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aov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function does test and assigns results to a variable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 this example, mean of “gears” category  is significantly different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15" name="Google Shape;815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6" name="Google Shape;816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9" name="Google Shape;819;p4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820" name="Google Shape;820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2" name="Google Shape;822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24" name="Google Shape;824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6" name="Google Shape;826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27" name="Google Shape;827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9" name="Google Shape;829;p4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3" name="Google Shape;8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2"/>
          <p:cNvSpPr/>
          <p:nvPr/>
        </p:nvSpPr>
        <p:spPr>
          <a:xfrm>
            <a:off x="4826225" y="3337525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0" name="Google Shape;840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41" name="Google Shape;841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4" name="Google Shape;844;p4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845" name="Google Shape;845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7" name="Google Shape;847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8" name="Google Shape;848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9" name="Google Shape;849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0" name="Google Shape;850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51" name="Google Shape;851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52" name="Google Shape;852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4" name="Google Shape;854;p4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3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Rank Sum Test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859" name="Google Shape;859;p43"/>
          <p:cNvSpPr txBox="1"/>
          <p:nvPr/>
        </p:nvSpPr>
        <p:spPr>
          <a:xfrm>
            <a:off x="3625100" y="2659900"/>
            <a:ext cx="4571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median weights of population are not significantly different between observations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Since p &lt; 0.05 in the example, we reject the null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0" name="Google Shape;8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732238"/>
            <a:ext cx="3030200" cy="367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100" y="732250"/>
            <a:ext cx="5214101" cy="125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4" name="Google Shape;164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65" name="Google Shape;165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" name="Google Shape;168;p1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69" name="Google Shape;169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2" name="Google Shape;172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3" name="Google Shape;173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4" name="Google Shape;174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5" name="Google Shape;175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" name="Google Shape;178;p1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type="ctrTitle"/>
          </p:nvPr>
        </p:nvSpPr>
        <p:spPr>
          <a:xfrm>
            <a:off x="2183475" y="1585150"/>
            <a:ext cx="52881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</a:t>
            </a:r>
            <a:r>
              <a:rPr lang="en">
                <a:solidFill>
                  <a:schemeClr val="lt1"/>
                </a:solidFill>
              </a:rPr>
              <a:t>Choosing</a:t>
            </a:r>
            <a:r>
              <a:rPr lang="en">
                <a:solidFill>
                  <a:schemeClr val="lt1"/>
                </a:solidFill>
              </a:rPr>
              <a:t> a Test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7" name="Google Shape;867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68" name="Google Shape;868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4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872" name="Google Shape;872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4" name="Google Shape;874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5" name="Google Shape;875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6" name="Google Shape;876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7" name="Google Shape;877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8" name="Google Shape;878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9" name="Google Shape;879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1" name="Google Shape;881;p4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44"/>
          <p:cNvSpPr/>
          <p:nvPr/>
        </p:nvSpPr>
        <p:spPr>
          <a:xfrm>
            <a:off x="5780400" y="3311375"/>
            <a:ext cx="8865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2" name="Google Shape;892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93" name="Google Shape;893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6" name="Google Shape;896;p4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897" name="Google Shape;897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8" name="Google Shape;898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99" name="Google Shape;899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0" name="Google Shape;900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1" name="Google Shape;901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2" name="Google Shape;902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03" name="Google Shape;903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4" name="Google Shape;904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6" name="Google Shape;906;p4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5"/>
          <p:cNvSpPr txBox="1"/>
          <p:nvPr>
            <p:ph type="ctrTitle"/>
          </p:nvPr>
        </p:nvSpPr>
        <p:spPr>
          <a:xfrm>
            <a:off x="1974575" y="0"/>
            <a:ext cx="5261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A Note on Linear Algebra (Scary!)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911" name="Google Shape;911;p45"/>
          <p:cNvSpPr txBox="1"/>
          <p:nvPr/>
        </p:nvSpPr>
        <p:spPr>
          <a:xfrm>
            <a:off x="796200" y="749600"/>
            <a:ext cx="74865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When coding, you will frequently see the terms vector and matrix used in (potentially) unfamiliar contexts. Understanding what is meant by is often important for proper syntax.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Scalars are single numbers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Ex. 5.5 is a scalar quantity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Vectors are lists of numbers arranged along an axis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Ex. </a:t>
            </a: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= {1, 2, 3, 4} is a vector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of the previous example data sets were entered into R as vectors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Matrices are numbers arranged along two axes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Ex. 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above are 0th, 1st, and 2nd order tensors, </a:t>
            </a: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respectively. Tensors are generalizations of the above. You are unlikely to encounter higher order tensors, but may find the term used in specific applications.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2" name="Google Shape;9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404" y="2867125"/>
            <a:ext cx="1308473" cy="8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18" name="Google Shape;918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19" name="Google Shape;919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2" name="Google Shape;922;p4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923" name="Google Shape;923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4" name="Google Shape;924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25" name="Google Shape;925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6" name="Google Shape;926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7" name="Google Shape;927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8" name="Google Shape;928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29" name="Google Shape;929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0" name="Google Shape;930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2" name="Google Shape;932;p4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6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Friedman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937" name="Google Shape;9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3569850"/>
            <a:ext cx="3746175" cy="7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00" y="814313"/>
            <a:ext cx="5806974" cy="19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00" y="2964304"/>
            <a:ext cx="2838800" cy="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46"/>
          <p:cNvSpPr txBox="1"/>
          <p:nvPr/>
        </p:nvSpPr>
        <p:spPr>
          <a:xfrm>
            <a:off x="4542375" y="2964300"/>
            <a:ext cx="3837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all three groups (drugs) have the same probability distribution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46" name="Google Shape;946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47" name="Google Shape;947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0" name="Google Shape;950;p4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951" name="Google Shape;951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2" name="Google Shape;952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53" name="Google Shape;953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4" name="Google Shape;954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55" name="Google Shape;955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6" name="Google Shape;956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7" name="Google Shape;957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8" name="Google Shape;958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0" name="Google Shape;960;p4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47"/>
          <p:cNvSpPr/>
          <p:nvPr/>
        </p:nvSpPr>
        <p:spPr>
          <a:xfrm>
            <a:off x="6761050" y="3311375"/>
            <a:ext cx="9783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71" name="Google Shape;971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72" name="Google Shape;972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5" name="Google Shape;975;p4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976" name="Google Shape;976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78" name="Google Shape;978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9" name="Google Shape;979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80" name="Google Shape;980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1" name="Google Shape;981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82" name="Google Shape;982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83" name="Google Shape;983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5" name="Google Shape;985;p4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8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Mann-Whitney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990" name="Google Shape;9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00" y="825300"/>
            <a:ext cx="4273151" cy="1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625" y="2263238"/>
            <a:ext cx="3234650" cy="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359" y="825300"/>
            <a:ext cx="1373991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8"/>
          <p:cNvSpPr txBox="1"/>
          <p:nvPr/>
        </p:nvSpPr>
        <p:spPr>
          <a:xfrm>
            <a:off x="6332575" y="767025"/>
            <a:ext cx="21018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the two ordinal categories have the same distribution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Box plot is particularly helpful here for visualization of distributions, requires separate packages to generate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4" name="Google Shape;99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5088" y="3011626"/>
            <a:ext cx="5038274" cy="11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00" name="Google Shape;1000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1" name="Google Shape;1001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4" name="Google Shape;1004;p4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05" name="Google Shape;1005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07" name="Google Shape;1007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8" name="Google Shape;1008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09" name="Google Shape;1009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0" name="Google Shape;1010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1" name="Google Shape;1011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12" name="Google Shape;1012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4" name="Google Shape;1014;p4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8" name="Google Shape;10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124677"/>
            <a:ext cx="8049013" cy="28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49"/>
          <p:cNvSpPr/>
          <p:nvPr/>
        </p:nvSpPr>
        <p:spPr>
          <a:xfrm>
            <a:off x="7887400" y="3337525"/>
            <a:ext cx="867600" cy="681300"/>
          </a:xfrm>
          <a:prstGeom prst="rect">
            <a:avLst/>
          </a:prstGeom>
          <a:solidFill>
            <a:srgbClr val="E5ED69">
              <a:alpha val="60450"/>
            </a:srgbClr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25" name="Google Shape;1025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26" name="Google Shape;1026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9" name="Google Shape;1029;p5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30" name="Google Shape;1030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32" name="Google Shape;1032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3" name="Google Shape;1033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34" name="Google Shape;1034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5" name="Google Shape;1035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36" name="Google Shape;1036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7" name="Google Shape;1037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5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0"/>
          <p:cNvSpPr txBox="1"/>
          <p:nvPr>
            <p:ph type="ctrTitle"/>
          </p:nvPr>
        </p:nvSpPr>
        <p:spPr>
          <a:xfrm>
            <a:off x="2543300" y="0"/>
            <a:ext cx="36351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Kruskal-Wallis Test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1044" name="Google Shape;10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819500"/>
            <a:ext cx="2491025" cy="1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131" y="2159100"/>
            <a:ext cx="3761995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125" y="819500"/>
            <a:ext cx="1140150" cy="349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50"/>
          <p:cNvSpPr txBox="1"/>
          <p:nvPr/>
        </p:nvSpPr>
        <p:spPr>
          <a:xfrm>
            <a:off x="1715150" y="2984400"/>
            <a:ext cx="4731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 hypothesis is that there are no significant differences between the distributions of all groups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Note: does not specify which group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differs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- best determined visually via box plot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53" name="Google Shape;1053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54" name="Google Shape;1054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7" name="Google Shape;1057;p5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58" name="Google Shape;1058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9" name="Google Shape;1059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0" name="Google Shape;1060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1" name="Google Shape;1061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62" name="Google Shape;1062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4" name="Google Shape;1064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5" name="Google Shape;1065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5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51"/>
          <p:cNvSpPr txBox="1"/>
          <p:nvPr>
            <p:ph type="ctrTitle"/>
          </p:nvPr>
        </p:nvSpPr>
        <p:spPr>
          <a:xfrm>
            <a:off x="2092975" y="-74025"/>
            <a:ext cx="53130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/How do I run tests?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2" name="Google Shape;1072;p51"/>
          <p:cNvSpPr txBox="1"/>
          <p:nvPr/>
        </p:nvSpPr>
        <p:spPr>
          <a:xfrm>
            <a:off x="776850" y="825300"/>
            <a:ext cx="7590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Luckily a member of previous Eboard, Mikey Toledano, and our current pres Anneliese Markus made an entire course on how to conduct data analysis in R, including youtube videos!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And we will be hosting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further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sessions on coding for data analysis and figure generation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3" name="Google Shape;1073;p51"/>
          <p:cNvSpPr txBox="1"/>
          <p:nvPr/>
        </p:nvSpPr>
        <p:spPr>
          <a:xfrm>
            <a:off x="926200" y="1771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https://github.com/jsmbsCRASH/CRASH_R</a:t>
            </a:r>
            <a:endParaRPr/>
          </a:p>
        </p:txBody>
      </p:sp>
      <p:pic>
        <p:nvPicPr>
          <p:cNvPr id="1074" name="Google Shape;10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400" y="2209500"/>
            <a:ext cx="5073992" cy="27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80" name="Google Shape;1080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81" name="Google Shape;1081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4" name="Google Shape;1084;p5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85" name="Google Shape;1085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6" name="Google Shape;1086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87" name="Google Shape;1087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8" name="Google Shape;1088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9" name="Google Shape;1089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0" name="Google Shape;1090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91" name="Google Shape;1091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2" name="Google Shape;1092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4" name="Google Shape;1094;p5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2"/>
          <p:cNvSpPr txBox="1"/>
          <p:nvPr>
            <p:ph type="ctrTitle"/>
          </p:nvPr>
        </p:nvSpPr>
        <p:spPr>
          <a:xfrm>
            <a:off x="781950" y="1795950"/>
            <a:ext cx="7580100" cy="15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solidFill>
                  <a:schemeClr val="lt1"/>
                </a:solidFill>
              </a:rPr>
              <a:t>if(Question == TRUE) {print(“I don’t know!”)}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8" name="Google Shape;188;p1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9" name="Google Shape;189;p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93" name="Google Shape;193;p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7" name="Google Shape;197;p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8" name="Google Shape;198;p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9" name="Google Shape;199;p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" name="Google Shape;202;p1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796200" y="833800"/>
            <a:ext cx="6474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Three criteria are decisive for the selection of the statistical test, which are as follows: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number of variables,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types of data/level of measurement (continuous, binary, categorical) and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type of study design (paired or unpaired).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325" y="2424850"/>
            <a:ext cx="2857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3" name="Google Shape;213;p1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4" name="Google Shape;214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1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18" name="Google Shape;218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0" name="Google Shape;220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1" name="Google Shape;221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2" name="Google Shape;222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" name="Google Shape;223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4" name="Google Shape;224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25" name="Google Shape;225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1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type="ctrTitle"/>
          </p:nvPr>
        </p:nvSpPr>
        <p:spPr>
          <a:xfrm>
            <a:off x="1734550" y="109800"/>
            <a:ext cx="54336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/Number of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96200" y="817500"/>
            <a:ext cx="75753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Single Variables = Descriptive Statistics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Mean , median , standard deviation , boxplot etc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&gt;1 Variables = Relationships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Most of the “tests” ie t–Test, Chi Squared, Rank Sum Test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575" y="2029500"/>
            <a:ext cx="6430121" cy="28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9" name="Google Shape;239;p2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0" name="Google Shape;240;p2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" name="Google Shape;243;p2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44" name="Google Shape;244;p2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2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6" name="Google Shape;246;p2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2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48" name="Google Shape;248;p2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2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0" name="Google Shape;250;p2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1" name="Google Shape;251;p2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2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 txBox="1"/>
          <p:nvPr>
            <p:ph type="ctrTitle"/>
          </p:nvPr>
        </p:nvSpPr>
        <p:spPr>
          <a:xfrm>
            <a:off x="1734550" y="109800"/>
            <a:ext cx="58074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/Level of Measurement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96200" y="817500"/>
            <a:ext cx="75903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Continuous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 take any value within a certain range (infinite values between 0 and 1!)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 BP can be 120.1 , 101.7 etc mmHg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Each individual number therefore has zero probability, we can only assign probability to ranges of values ie (P (BP &lt; 115)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Binary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Yes or No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 “Is BP &gt; 125”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Each level (Y/N) has a distinct probability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Categorical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 take only enumerated values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 BP is [“High”, “Low”, “Normal”]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Each level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has a distinct probability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5" name="Google Shape;265;p2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" name="Google Shape;268;p2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69" name="Google Shape;269;p2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1" name="Google Shape;271;p2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2" name="Google Shape;272;p2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3" name="Google Shape;273;p2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4" name="Google Shape;274;p2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5" name="Google Shape;275;p2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8" name="Google Shape;278;p2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 txBox="1"/>
          <p:nvPr>
            <p:ph type="ctrTitle"/>
          </p:nvPr>
        </p:nvSpPr>
        <p:spPr>
          <a:xfrm>
            <a:off x="1734550" y="109800"/>
            <a:ext cx="58074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/Type of Study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796200" y="817500"/>
            <a:ext cx="75753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Paired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= Dependent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results can be obtained for each patient under all experimental conditions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Ex- Measure </a:t>
            </a:r>
            <a:r>
              <a:rPr b="1"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ONE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person’s heart rate before and after running a marathon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Ex- Measure </a:t>
            </a:r>
            <a:r>
              <a:rPr b="1"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ONE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person’s eczema levels on Drug A and on Drug B (each on different arms)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Unpaired = 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Independent</a:t>
            </a: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results for each patient are only available under a single set of conditions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roman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A all take drug A (only)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roman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B all take drug B (only)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roman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We then measure the difference between </a:t>
            </a:r>
            <a:r>
              <a:rPr b="1" lang="en" sz="15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GROUPS</a:t>
            </a:r>
            <a:endParaRPr b="1" sz="15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49" y="2571750"/>
            <a:ext cx="3256189" cy="22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90" name="Google Shape;290;p2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91" name="Google Shape;291;p2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" name="Google Shape;294;p2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95" name="Google Shape;295;p2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97" name="Google Shape;297;p2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2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99" name="Google Shape;299;p2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2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01" name="Google Shape;301;p2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02" name="Google Shape;302;p2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" name="Google Shape;304;p2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 txBox="1"/>
          <p:nvPr>
            <p:ph type="ctrTitle"/>
          </p:nvPr>
        </p:nvSpPr>
        <p:spPr>
          <a:xfrm>
            <a:off x="1312225" y="1090225"/>
            <a:ext cx="6425700" cy="25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These 3 things are all you need to know to </a:t>
            </a:r>
            <a:r>
              <a:rPr lang="en">
                <a:solidFill>
                  <a:schemeClr val="lt1"/>
                </a:solidFill>
              </a:rPr>
              <a:t>choose</a:t>
            </a:r>
            <a:r>
              <a:rPr lang="en">
                <a:solidFill>
                  <a:schemeClr val="lt1"/>
                </a:solidFill>
              </a:rPr>
              <a:t> statistical tests!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JSMBS_CRASH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15" name="Google Shape;315;p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8" name="Google Shape;318;p2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19" name="Google Shape;319;p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2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2" name="Google Shape;322;p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23" name="Google Shape;323;p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25" name="Google Shape;325;p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26" name="Google Shape;326;p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Google Shape;328;p2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25" y="1396325"/>
            <a:ext cx="4513052" cy="23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>
            <p:ph type="ctrTitle"/>
          </p:nvPr>
        </p:nvSpPr>
        <p:spPr>
          <a:xfrm>
            <a:off x="573125" y="109800"/>
            <a:ext cx="88089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solidFill>
                  <a:schemeClr val="lt1"/>
                </a:solidFill>
              </a:rPr>
              <a:t>You want to study Sweetener’s Effect on Bladder Cancer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5384675" y="1098250"/>
            <a:ext cx="32280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number of variables = 2,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types of data/level of measurement 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Sweetener = Categorical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Cancer = Binary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 type of study design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swald"/>
              <a:buAutoNum type="alphaLcPeriod"/>
            </a:pPr>
            <a:r>
              <a:rPr lang="en" sz="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Unpaired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7707700" y="1704450"/>
            <a:ext cx="1659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270275" y="2247450"/>
            <a:ext cx="8598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6306500" y="3003200"/>
            <a:ext cx="8598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7013800" y="2525250"/>
            <a:ext cx="859800" cy="2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