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3" r:id="rId3"/>
    <p:sldId id="264" r:id="rId4"/>
    <p:sldId id="285" r:id="rId5"/>
    <p:sldId id="265" r:id="rId6"/>
    <p:sldId id="261" r:id="rId7"/>
    <p:sldId id="268" r:id="rId8"/>
    <p:sldId id="267" r:id="rId9"/>
    <p:sldId id="262" r:id="rId10"/>
    <p:sldId id="269" r:id="rId11"/>
    <p:sldId id="270" r:id="rId12"/>
    <p:sldId id="284" r:id="rId13"/>
    <p:sldId id="283" r:id="rId1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7586"/>
    <a:srgbClr val="7BE1DC"/>
    <a:srgbClr val="273C42"/>
    <a:srgbClr val="2E7D8B"/>
    <a:srgbClr val="111215"/>
    <a:srgbClr val="2B4248"/>
    <a:srgbClr val="52BBB4"/>
    <a:srgbClr val="34444D"/>
    <a:srgbClr val="11FFFE"/>
    <a:srgbClr val="36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2382" y="10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0072-6D31-42F3-B5CC-185B6D0A6822}" type="datetime1">
              <a:rPr lang="pt-BR" smtClean="0"/>
              <a:t>24/03/2024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1A7-EFFC-4966-822B-4C00AB2CB4F1}" type="datetime1">
              <a:rPr lang="pt-BR" smtClean="0"/>
              <a:t>24/03/2024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7C60-0DA7-42D4-A820-E1D03EB49949}" type="datetime1">
              <a:rPr lang="pt-BR" smtClean="0"/>
              <a:t>24/03/2024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A0BC-388F-4CA7-BE51-03B9510F86C7}" type="datetime1">
              <a:rPr lang="pt-BR" smtClean="0"/>
              <a:t>24/03/2024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A53-1723-472B-8809-AF93A93C6B7D}" type="datetime1">
              <a:rPr lang="pt-BR" smtClean="0"/>
              <a:t>24/03/2024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0C2-0B29-4E63-8862-AEF7CD2FD74C}" type="datetime1">
              <a:rPr lang="pt-BR" smtClean="0"/>
              <a:t>24/03/2024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3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ADD-7F35-4AEB-BEB1-AD3CCDF011CE}" type="datetime1">
              <a:rPr lang="pt-BR" smtClean="0"/>
              <a:t>24/03/2024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779A-9BC4-4AC0-8880-1B792DDACBDD}" type="datetime1">
              <a:rPr lang="pt-BR" smtClean="0"/>
              <a:t>24/03/2024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5754-B528-45A3-9A7A-655123E17D0E}" type="datetime1">
              <a:rPr lang="pt-BR" smtClean="0"/>
              <a:t>24/03/2024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C77C-1A26-4515-863F-461CD234F563}" type="datetime1">
              <a:rPr lang="pt-BR" smtClean="0"/>
              <a:t>24/03/2024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D11F-A570-44DC-98A9-9E7070BCD645}" type="datetime1">
              <a:rPr lang="pt-BR" smtClean="0"/>
              <a:t>24/03/2024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AA1B-DFB8-467D-A20E-1BF5C572C99B}" type="datetime1">
              <a:rPr lang="pt-BR" smtClean="0"/>
              <a:t>24/03/2024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jsmesquita/prompts-recipe-to-create-a-ebook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0030379-04B0-990D-0230-0458A5D5938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11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Homem sentado em frente a computador&#10;&#10;Descrição gerada automaticamente com confiança média">
            <a:extLst>
              <a:ext uri="{FF2B5EF4-FFF2-40B4-BE49-F238E27FC236}">
                <a16:creationId xmlns:a16="http://schemas.microsoft.com/office/drawing/2014/main" id="{2EBCAC79-78BF-72A8-B03A-E5927164A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200"/>
            <a:ext cx="9601200" cy="9601200"/>
          </a:xfrm>
          <a:prstGeom prst="rect">
            <a:avLst/>
          </a:prstGeom>
        </p:spPr>
      </p:pic>
      <p:sp>
        <p:nvSpPr>
          <p:cNvPr id="14" name="fundo_subtitulo">
            <a:extLst>
              <a:ext uri="{FF2B5EF4-FFF2-40B4-BE49-F238E27FC236}">
                <a16:creationId xmlns:a16="http://schemas.microsoft.com/office/drawing/2014/main" id="{CECE1AD7-AD65-2877-B848-F4A38CF96147}"/>
              </a:ext>
            </a:extLst>
          </p:cNvPr>
          <p:cNvSpPr/>
          <p:nvPr/>
        </p:nvSpPr>
        <p:spPr>
          <a:xfrm>
            <a:off x="0" y="1015731"/>
            <a:ext cx="9601200" cy="830997"/>
          </a:xfrm>
          <a:prstGeom prst="rect">
            <a:avLst/>
          </a:prstGeom>
          <a:solidFill>
            <a:srgbClr val="2F7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7405FB1-0AFE-DF6D-4838-8755D3F2C988}"/>
              </a:ext>
            </a:extLst>
          </p:cNvPr>
          <p:cNvSpPr txBox="1"/>
          <p:nvPr/>
        </p:nvSpPr>
        <p:spPr>
          <a:xfrm>
            <a:off x="1" y="185454"/>
            <a:ext cx="9601200" cy="646331"/>
          </a:xfrm>
          <a:prstGeom prst="rect">
            <a:avLst/>
          </a:prstGeom>
          <a:noFill/>
          <a:effectLst>
            <a:glow rad="1092200">
              <a:schemeClr val="accent1">
                <a:alpha val="28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2E7D8B"/>
                </a:solidFill>
                <a:latin typeface="Impact" panose="020B0806030902050204" pitchFamily="34" charset="0"/>
              </a:rPr>
              <a:t>O Poder Oculto dos Algoritmos</a:t>
            </a:r>
          </a:p>
        </p:txBody>
      </p:sp>
      <p:sp>
        <p:nvSpPr>
          <p:cNvPr id="13" name="subtitulo">
            <a:extLst>
              <a:ext uri="{FF2B5EF4-FFF2-40B4-BE49-F238E27FC236}">
                <a16:creationId xmlns:a16="http://schemas.microsoft.com/office/drawing/2014/main" id="{429024B7-8E30-E5DB-74CA-5CCE07B84C5A}"/>
              </a:ext>
            </a:extLst>
          </p:cNvPr>
          <p:cNvSpPr txBox="1"/>
          <p:nvPr/>
        </p:nvSpPr>
        <p:spPr>
          <a:xfrm>
            <a:off x="0" y="1015731"/>
            <a:ext cx="9601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Domine a Ordenação em C#</a:t>
            </a:r>
          </a:p>
        </p:txBody>
      </p:sp>
      <p:sp>
        <p:nvSpPr>
          <p:cNvPr id="7" name="subtitulo_componente">
            <a:extLst>
              <a:ext uri="{FF2B5EF4-FFF2-40B4-BE49-F238E27FC236}">
                <a16:creationId xmlns:a16="http://schemas.microsoft.com/office/drawing/2014/main" id="{DDE84096-B56C-A3FF-DABA-10049F9C84BE}"/>
              </a:ext>
            </a:extLst>
          </p:cNvPr>
          <p:cNvSpPr txBox="1"/>
          <p:nvPr/>
        </p:nvSpPr>
        <p:spPr>
          <a:xfrm>
            <a:off x="-713059" y="12351228"/>
            <a:ext cx="4386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+mj-lt"/>
              </a:rPr>
              <a:t>Jefferson Mesquita</a:t>
            </a:r>
          </a:p>
        </p:txBody>
      </p:sp>
      <p:sp>
        <p:nvSpPr>
          <p:cNvPr id="11" name="fundo_subtitulo">
            <a:extLst>
              <a:ext uri="{FF2B5EF4-FFF2-40B4-BE49-F238E27FC236}">
                <a16:creationId xmlns:a16="http://schemas.microsoft.com/office/drawing/2014/main" id="{A5853D67-E750-7FE0-6BF2-FD7086A9DF5E}"/>
              </a:ext>
            </a:extLst>
          </p:cNvPr>
          <p:cNvSpPr/>
          <p:nvPr/>
        </p:nvSpPr>
        <p:spPr>
          <a:xfrm>
            <a:off x="0" y="12250420"/>
            <a:ext cx="9601200" cy="56167"/>
          </a:xfrm>
          <a:prstGeom prst="rect">
            <a:avLst/>
          </a:prstGeom>
          <a:solidFill>
            <a:srgbClr val="2F7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undo_subtitulo">
            <a:extLst>
              <a:ext uri="{FF2B5EF4-FFF2-40B4-BE49-F238E27FC236}">
                <a16:creationId xmlns:a16="http://schemas.microsoft.com/office/drawing/2014/main" id="{FB7F7F9F-0A70-C2FD-BFF6-D1A197A416E7}"/>
              </a:ext>
            </a:extLst>
          </p:cNvPr>
          <p:cNvSpPr/>
          <p:nvPr/>
        </p:nvSpPr>
        <p:spPr>
          <a:xfrm>
            <a:off x="3673099" y="9817100"/>
            <a:ext cx="5928102" cy="2961476"/>
          </a:xfrm>
          <a:prstGeom prst="rect">
            <a:avLst/>
          </a:prstGeom>
          <a:solidFill>
            <a:srgbClr val="2B4248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ubtitulo_componente">
            <a:extLst>
              <a:ext uri="{FF2B5EF4-FFF2-40B4-BE49-F238E27FC236}">
                <a16:creationId xmlns:a16="http://schemas.microsoft.com/office/drawing/2014/main" id="{4AC64B63-F496-F80D-2DF0-D95D155A98DB}"/>
              </a:ext>
            </a:extLst>
          </p:cNvPr>
          <p:cNvSpPr txBox="1"/>
          <p:nvPr/>
        </p:nvSpPr>
        <p:spPr>
          <a:xfrm>
            <a:off x="4371598" y="10389897"/>
            <a:ext cx="4727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+mj-lt"/>
              </a:rPr>
              <a:t>Aprenda quais são os principais algoritmos de ordenação e construa aplicações mais performáticas</a:t>
            </a:r>
          </a:p>
        </p:txBody>
      </p:sp>
    </p:spTree>
    <p:extLst>
      <p:ext uri="{BB962C8B-B14F-4D97-AF65-F5344CB8AC3E}">
        <p14:creationId xmlns:p14="http://schemas.microsoft.com/office/powerpoint/2010/main" val="206018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776390" y="1983333"/>
            <a:ext cx="78166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Merge </a:t>
            </a:r>
            <a:r>
              <a:rPr lang="pt-BR" dirty="0" err="1"/>
              <a:t>Sort</a:t>
            </a:r>
            <a:r>
              <a:rPr lang="pt-BR" dirty="0"/>
              <a:t> é um algoritmo de ordenação que utiliza a técnica de "dividir para conquistar". Aqui está uma explicação simples e objetiva: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Dividir</a:t>
            </a:r>
            <a:r>
              <a:rPr lang="pt-BR" dirty="0"/>
              <a:t>: O </a:t>
            </a:r>
            <a:r>
              <a:rPr lang="pt-BR" dirty="0" err="1"/>
              <a:t>array</a:t>
            </a:r>
            <a:r>
              <a:rPr lang="pt-BR" dirty="0"/>
              <a:t> é dividido continuamente pela metade até que cada </a:t>
            </a:r>
            <a:r>
              <a:rPr lang="pt-BR" dirty="0" err="1"/>
              <a:t>subarray</a:t>
            </a:r>
            <a:r>
              <a:rPr lang="pt-BR" dirty="0"/>
              <a:t> contenha apenas um elemento. Isso é feito recursivamente até que não seja mais possível dividir.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Conquistar</a:t>
            </a:r>
            <a:r>
              <a:rPr lang="pt-BR" dirty="0"/>
              <a:t>: Em seguida, os </a:t>
            </a:r>
            <a:r>
              <a:rPr lang="pt-BR" dirty="0" err="1"/>
              <a:t>subarrays</a:t>
            </a:r>
            <a:r>
              <a:rPr lang="pt-BR" dirty="0"/>
              <a:t> são mesclados em pares, de forma ordenada. Durante a mesclagem, os elementos são comparados e colocados em ordem crescente (ou decrescente).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Combinar</a:t>
            </a:r>
            <a:r>
              <a:rPr lang="pt-BR" dirty="0"/>
              <a:t>: Essa etapa envolve a combinação dos </a:t>
            </a:r>
            <a:r>
              <a:rPr lang="pt-BR" dirty="0" err="1"/>
              <a:t>subarrays</a:t>
            </a:r>
            <a:r>
              <a:rPr lang="pt-BR" dirty="0"/>
              <a:t> mesclados para formar um único </a:t>
            </a:r>
            <a:r>
              <a:rPr lang="pt-BR" dirty="0" err="1"/>
              <a:t>array</a:t>
            </a:r>
            <a:r>
              <a:rPr lang="pt-BR" dirty="0"/>
              <a:t> ordenado. Isso é feito até que todos os </a:t>
            </a:r>
            <a:r>
              <a:rPr lang="pt-BR" dirty="0" err="1"/>
              <a:t>subarrays</a:t>
            </a:r>
            <a:r>
              <a:rPr lang="pt-BR" dirty="0"/>
              <a:t> sejam mesclados em um único </a:t>
            </a:r>
            <a:r>
              <a:rPr lang="pt-BR" dirty="0" err="1"/>
              <a:t>array</a:t>
            </a:r>
            <a:r>
              <a:rPr lang="pt-BR" dirty="0"/>
              <a:t> ordenado, resultando na lista final ordenada.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493094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Como funciona?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0BC083C-9C5F-F316-D781-2502741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10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DAE5F33-B885-CAF9-6CDF-5184AF7AA645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2F7586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16B33859-A16F-716D-96E4-5B987C864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872659"/>
              </p:ext>
            </p:extLst>
          </p:nvPr>
        </p:nvGraphicFramePr>
        <p:xfrm>
          <a:off x="3483918" y="6693077"/>
          <a:ext cx="34478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340">
                  <a:extLst>
                    <a:ext uri="{9D8B030D-6E8A-4147-A177-3AD203B41FA5}">
                      <a16:colId xmlns:a16="http://schemas.microsoft.com/office/drawing/2014/main" val="548747222"/>
                    </a:ext>
                  </a:extLst>
                </a:gridCol>
                <a:gridCol w="380340">
                  <a:extLst>
                    <a:ext uri="{9D8B030D-6E8A-4147-A177-3AD203B41FA5}">
                      <a16:colId xmlns:a16="http://schemas.microsoft.com/office/drawing/2014/main" val="1913042492"/>
                    </a:ext>
                  </a:extLst>
                </a:gridCol>
                <a:gridCol w="380340">
                  <a:extLst>
                    <a:ext uri="{9D8B030D-6E8A-4147-A177-3AD203B41FA5}">
                      <a16:colId xmlns:a16="http://schemas.microsoft.com/office/drawing/2014/main" val="2369147691"/>
                    </a:ext>
                  </a:extLst>
                </a:gridCol>
                <a:gridCol w="380340">
                  <a:extLst>
                    <a:ext uri="{9D8B030D-6E8A-4147-A177-3AD203B41FA5}">
                      <a16:colId xmlns:a16="http://schemas.microsoft.com/office/drawing/2014/main" val="3137296532"/>
                    </a:ext>
                  </a:extLst>
                </a:gridCol>
                <a:gridCol w="380340">
                  <a:extLst>
                    <a:ext uri="{9D8B030D-6E8A-4147-A177-3AD203B41FA5}">
                      <a16:colId xmlns:a16="http://schemas.microsoft.com/office/drawing/2014/main" val="2386916304"/>
                    </a:ext>
                  </a:extLst>
                </a:gridCol>
                <a:gridCol w="380340">
                  <a:extLst>
                    <a:ext uri="{9D8B030D-6E8A-4147-A177-3AD203B41FA5}">
                      <a16:colId xmlns:a16="http://schemas.microsoft.com/office/drawing/2014/main" val="1273461207"/>
                    </a:ext>
                  </a:extLst>
                </a:gridCol>
                <a:gridCol w="380340">
                  <a:extLst>
                    <a:ext uri="{9D8B030D-6E8A-4147-A177-3AD203B41FA5}">
                      <a16:colId xmlns:a16="http://schemas.microsoft.com/office/drawing/2014/main" val="2581359381"/>
                    </a:ext>
                  </a:extLst>
                </a:gridCol>
                <a:gridCol w="380340">
                  <a:extLst>
                    <a:ext uri="{9D8B030D-6E8A-4147-A177-3AD203B41FA5}">
                      <a16:colId xmlns:a16="http://schemas.microsoft.com/office/drawing/2014/main" val="3114199227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1888222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highlight>
                            <a:srgbClr val="273C42"/>
                          </a:highlight>
                        </a:rPr>
                        <a:t>2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highlight>
                            <a:srgbClr val="273C42"/>
                          </a:highlight>
                        </a:rPr>
                        <a:t>6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highlight>
                            <a:srgbClr val="273C42"/>
                          </a:highlight>
                        </a:rPr>
                        <a:t>8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highlight>
                            <a:srgbClr val="273C42"/>
                          </a:highlight>
                        </a:rPr>
                        <a:t>2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30274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AF6ED2-8013-BC6E-2EBB-8D868652E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408285"/>
              </p:ext>
            </p:extLst>
          </p:nvPr>
        </p:nvGraphicFramePr>
        <p:xfrm>
          <a:off x="2934316" y="7641099"/>
          <a:ext cx="19017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340">
                  <a:extLst>
                    <a:ext uri="{9D8B030D-6E8A-4147-A177-3AD203B41FA5}">
                      <a16:colId xmlns:a16="http://schemas.microsoft.com/office/drawing/2014/main" val="548747222"/>
                    </a:ext>
                  </a:extLst>
                </a:gridCol>
                <a:gridCol w="380340">
                  <a:extLst>
                    <a:ext uri="{9D8B030D-6E8A-4147-A177-3AD203B41FA5}">
                      <a16:colId xmlns:a16="http://schemas.microsoft.com/office/drawing/2014/main" val="1913042492"/>
                    </a:ext>
                  </a:extLst>
                </a:gridCol>
                <a:gridCol w="380340">
                  <a:extLst>
                    <a:ext uri="{9D8B030D-6E8A-4147-A177-3AD203B41FA5}">
                      <a16:colId xmlns:a16="http://schemas.microsoft.com/office/drawing/2014/main" val="2369147691"/>
                    </a:ext>
                  </a:extLst>
                </a:gridCol>
                <a:gridCol w="380340">
                  <a:extLst>
                    <a:ext uri="{9D8B030D-6E8A-4147-A177-3AD203B41FA5}">
                      <a16:colId xmlns:a16="http://schemas.microsoft.com/office/drawing/2014/main" val="3137296532"/>
                    </a:ext>
                  </a:extLst>
                </a:gridCol>
                <a:gridCol w="380340">
                  <a:extLst>
                    <a:ext uri="{9D8B030D-6E8A-4147-A177-3AD203B41FA5}">
                      <a16:colId xmlns:a16="http://schemas.microsoft.com/office/drawing/2014/main" val="2386916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highlight>
                            <a:srgbClr val="273C42"/>
                          </a:highlight>
                        </a:rPr>
                        <a:t>2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highlight>
                            <a:srgbClr val="273C42"/>
                          </a:highlight>
                        </a:rPr>
                        <a:t>6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highlight>
                            <a:srgbClr val="273C42"/>
                          </a:highlight>
                        </a:rPr>
                        <a:t>8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highlight>
                            <a:srgbClr val="273C42"/>
                          </a:highlight>
                        </a:rPr>
                        <a:t>2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30274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B719ADC-B44A-89E3-CD7A-39158CC86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74687"/>
              </p:ext>
            </p:extLst>
          </p:nvPr>
        </p:nvGraphicFramePr>
        <p:xfrm>
          <a:off x="6284039" y="7653818"/>
          <a:ext cx="15461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340">
                  <a:extLst>
                    <a:ext uri="{9D8B030D-6E8A-4147-A177-3AD203B41FA5}">
                      <a16:colId xmlns:a16="http://schemas.microsoft.com/office/drawing/2014/main" val="1273461207"/>
                    </a:ext>
                  </a:extLst>
                </a:gridCol>
                <a:gridCol w="380340">
                  <a:extLst>
                    <a:ext uri="{9D8B030D-6E8A-4147-A177-3AD203B41FA5}">
                      <a16:colId xmlns:a16="http://schemas.microsoft.com/office/drawing/2014/main" val="2581359381"/>
                    </a:ext>
                  </a:extLst>
                </a:gridCol>
                <a:gridCol w="380340">
                  <a:extLst>
                    <a:ext uri="{9D8B030D-6E8A-4147-A177-3AD203B41FA5}">
                      <a16:colId xmlns:a16="http://schemas.microsoft.com/office/drawing/2014/main" val="3114199227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1888222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30274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FE98154F-624E-58DD-ACD8-DE8B59AF9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125747"/>
              </p:ext>
            </p:extLst>
          </p:nvPr>
        </p:nvGraphicFramePr>
        <p:xfrm>
          <a:off x="2675673" y="8614559"/>
          <a:ext cx="11410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340">
                  <a:extLst>
                    <a:ext uri="{9D8B030D-6E8A-4147-A177-3AD203B41FA5}">
                      <a16:colId xmlns:a16="http://schemas.microsoft.com/office/drawing/2014/main" val="548747222"/>
                    </a:ext>
                  </a:extLst>
                </a:gridCol>
                <a:gridCol w="380340">
                  <a:extLst>
                    <a:ext uri="{9D8B030D-6E8A-4147-A177-3AD203B41FA5}">
                      <a16:colId xmlns:a16="http://schemas.microsoft.com/office/drawing/2014/main" val="1913042492"/>
                    </a:ext>
                  </a:extLst>
                </a:gridCol>
                <a:gridCol w="380340">
                  <a:extLst>
                    <a:ext uri="{9D8B030D-6E8A-4147-A177-3AD203B41FA5}">
                      <a16:colId xmlns:a16="http://schemas.microsoft.com/office/drawing/2014/main" val="2369147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highlight>
                            <a:srgbClr val="273C42"/>
                          </a:highlight>
                        </a:rPr>
                        <a:t>2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highlight>
                            <a:srgbClr val="273C42"/>
                          </a:highlight>
                        </a:rPr>
                        <a:t>6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highlight>
                            <a:srgbClr val="273C42"/>
                          </a:highlight>
                        </a:rPr>
                        <a:t>8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30274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170B702B-350A-A535-23E6-AA2572DB2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362912"/>
              </p:ext>
            </p:extLst>
          </p:nvPr>
        </p:nvGraphicFramePr>
        <p:xfrm>
          <a:off x="4558528" y="8621833"/>
          <a:ext cx="76068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340">
                  <a:extLst>
                    <a:ext uri="{9D8B030D-6E8A-4147-A177-3AD203B41FA5}">
                      <a16:colId xmlns:a16="http://schemas.microsoft.com/office/drawing/2014/main" val="3137296532"/>
                    </a:ext>
                  </a:extLst>
                </a:gridCol>
                <a:gridCol w="380340">
                  <a:extLst>
                    <a:ext uri="{9D8B030D-6E8A-4147-A177-3AD203B41FA5}">
                      <a16:colId xmlns:a16="http://schemas.microsoft.com/office/drawing/2014/main" val="2386916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highlight>
                            <a:srgbClr val="273C42"/>
                          </a:highlight>
                        </a:rPr>
                        <a:t>2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30274"/>
                  </a:ext>
                </a:extLst>
              </a:tr>
            </a:tbl>
          </a:graphicData>
        </a:graphic>
      </p:graphicFrame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0CF63505-643E-ADFE-556C-19D683E91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251839"/>
              </p:ext>
            </p:extLst>
          </p:nvPr>
        </p:nvGraphicFramePr>
        <p:xfrm>
          <a:off x="5903699" y="8604228"/>
          <a:ext cx="76068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340">
                  <a:extLst>
                    <a:ext uri="{9D8B030D-6E8A-4147-A177-3AD203B41FA5}">
                      <a16:colId xmlns:a16="http://schemas.microsoft.com/office/drawing/2014/main" val="1273461207"/>
                    </a:ext>
                  </a:extLst>
                </a:gridCol>
                <a:gridCol w="380340">
                  <a:extLst>
                    <a:ext uri="{9D8B030D-6E8A-4147-A177-3AD203B41FA5}">
                      <a16:colId xmlns:a16="http://schemas.microsoft.com/office/drawing/2014/main" val="2581359381"/>
                    </a:ext>
                  </a:extLst>
                </a:gridCol>
              </a:tblGrid>
              <a:tr h="367179"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30274"/>
                  </a:ext>
                </a:extLst>
              </a:tr>
            </a:tbl>
          </a:graphicData>
        </a:graphic>
      </p:graphicFrame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684B312E-5CE9-9724-8749-D1D0676A2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920888"/>
              </p:ext>
            </p:extLst>
          </p:nvPr>
        </p:nvGraphicFramePr>
        <p:xfrm>
          <a:off x="7722918" y="8621833"/>
          <a:ext cx="7854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340">
                  <a:extLst>
                    <a:ext uri="{9D8B030D-6E8A-4147-A177-3AD203B41FA5}">
                      <a16:colId xmlns:a16="http://schemas.microsoft.com/office/drawing/2014/main" val="3114199227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1888222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30274"/>
                  </a:ext>
                </a:extLst>
              </a:tr>
            </a:tbl>
          </a:graphicData>
        </a:graphic>
      </p:graphicFrame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BBD42C09-1FFA-4749-62D1-19252CEF4F2C}"/>
              </a:ext>
            </a:extLst>
          </p:cNvPr>
          <p:cNvSpPr/>
          <p:nvPr/>
        </p:nvSpPr>
        <p:spPr>
          <a:xfrm rot="9552161">
            <a:off x="4171890" y="7295006"/>
            <a:ext cx="811658" cy="214082"/>
          </a:xfrm>
          <a:prstGeom prst="rightArrow">
            <a:avLst/>
          </a:prstGeom>
          <a:solidFill>
            <a:srgbClr val="2F75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9443A951-2D89-EEC4-5306-942FBD6BB654}"/>
              </a:ext>
            </a:extLst>
          </p:cNvPr>
          <p:cNvSpPr/>
          <p:nvPr/>
        </p:nvSpPr>
        <p:spPr>
          <a:xfrm rot="9552161">
            <a:off x="2955305" y="8263357"/>
            <a:ext cx="811658" cy="214082"/>
          </a:xfrm>
          <a:prstGeom prst="rightArrow">
            <a:avLst/>
          </a:prstGeom>
          <a:solidFill>
            <a:srgbClr val="2F75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1AAD1C44-794D-577D-7981-95FED7C118AA}"/>
              </a:ext>
            </a:extLst>
          </p:cNvPr>
          <p:cNvSpPr/>
          <p:nvPr/>
        </p:nvSpPr>
        <p:spPr>
          <a:xfrm rot="12047839" flipH="1">
            <a:off x="5775772" y="7296128"/>
            <a:ext cx="811658" cy="214082"/>
          </a:xfrm>
          <a:prstGeom prst="rightArrow">
            <a:avLst/>
          </a:prstGeom>
          <a:solidFill>
            <a:srgbClr val="2F75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E2A7CE06-C7C4-D2EF-721B-510BF0C53786}"/>
              </a:ext>
            </a:extLst>
          </p:cNvPr>
          <p:cNvSpPr/>
          <p:nvPr/>
        </p:nvSpPr>
        <p:spPr>
          <a:xfrm rot="12047839" flipH="1">
            <a:off x="7229352" y="8222106"/>
            <a:ext cx="811658" cy="214082"/>
          </a:xfrm>
          <a:prstGeom prst="rightArrow">
            <a:avLst/>
          </a:prstGeom>
          <a:solidFill>
            <a:srgbClr val="2F75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2416116F-A15D-0B3A-FFE1-82AECEC9C6D0}"/>
              </a:ext>
            </a:extLst>
          </p:cNvPr>
          <p:cNvSpPr/>
          <p:nvPr/>
        </p:nvSpPr>
        <p:spPr>
          <a:xfrm rot="12047839" flipH="1">
            <a:off x="4152699" y="8253025"/>
            <a:ext cx="811658" cy="214082"/>
          </a:xfrm>
          <a:prstGeom prst="rightArrow">
            <a:avLst/>
          </a:prstGeom>
          <a:solidFill>
            <a:srgbClr val="2F75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8A96735F-432E-01BA-3744-D34DEBFAA81F}"/>
              </a:ext>
            </a:extLst>
          </p:cNvPr>
          <p:cNvSpPr/>
          <p:nvPr/>
        </p:nvSpPr>
        <p:spPr>
          <a:xfrm rot="9552161">
            <a:off x="6227832" y="8196072"/>
            <a:ext cx="811658" cy="214082"/>
          </a:xfrm>
          <a:prstGeom prst="rightArrow">
            <a:avLst/>
          </a:prstGeom>
          <a:solidFill>
            <a:srgbClr val="2F75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FBCD199B-5CFD-8969-062E-23A167CAA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7890"/>
              </p:ext>
            </p:extLst>
          </p:nvPr>
        </p:nvGraphicFramePr>
        <p:xfrm>
          <a:off x="2284762" y="9742238"/>
          <a:ext cx="76068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340">
                  <a:extLst>
                    <a:ext uri="{9D8B030D-6E8A-4147-A177-3AD203B41FA5}">
                      <a16:colId xmlns:a16="http://schemas.microsoft.com/office/drawing/2014/main" val="548747222"/>
                    </a:ext>
                  </a:extLst>
                </a:gridCol>
                <a:gridCol w="380340">
                  <a:extLst>
                    <a:ext uri="{9D8B030D-6E8A-4147-A177-3AD203B41FA5}">
                      <a16:colId xmlns:a16="http://schemas.microsoft.com/office/drawing/2014/main" val="1913042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highlight>
                            <a:srgbClr val="273C42"/>
                          </a:highlight>
                        </a:rPr>
                        <a:t>2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highlight>
                            <a:srgbClr val="273C42"/>
                          </a:highlight>
                        </a:rPr>
                        <a:t>6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30274"/>
                  </a:ext>
                </a:extLst>
              </a:tr>
            </a:tbl>
          </a:graphicData>
        </a:graphic>
      </p:graphicFrame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2AC5D9E3-DDEE-2A48-87E2-F5899538F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654316"/>
              </p:ext>
            </p:extLst>
          </p:nvPr>
        </p:nvGraphicFramePr>
        <p:xfrm>
          <a:off x="3873542" y="9733079"/>
          <a:ext cx="3803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340">
                  <a:extLst>
                    <a:ext uri="{9D8B030D-6E8A-4147-A177-3AD203B41FA5}">
                      <a16:colId xmlns:a16="http://schemas.microsoft.com/office/drawing/2014/main" val="548747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7BE1DC"/>
                          </a:solidFill>
                          <a:highlight>
                            <a:srgbClr val="273C42"/>
                          </a:highlight>
                        </a:rPr>
                        <a:t>8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30274"/>
                  </a:ext>
                </a:extLst>
              </a:tr>
            </a:tbl>
          </a:graphicData>
        </a:graphic>
      </p:graphicFrame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077F4E6A-AC80-BBE0-860D-F9171791D8ED}"/>
              </a:ext>
            </a:extLst>
          </p:cNvPr>
          <p:cNvSpPr/>
          <p:nvPr/>
        </p:nvSpPr>
        <p:spPr>
          <a:xfrm rot="13965769" flipH="1">
            <a:off x="3494527" y="9295733"/>
            <a:ext cx="664986" cy="206320"/>
          </a:xfrm>
          <a:prstGeom prst="rightArrow">
            <a:avLst/>
          </a:prstGeom>
          <a:solidFill>
            <a:srgbClr val="2F75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id="{477CE554-FE72-2CCB-B33F-6A4041F23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454217"/>
              </p:ext>
            </p:extLst>
          </p:nvPr>
        </p:nvGraphicFramePr>
        <p:xfrm>
          <a:off x="4430773" y="9733079"/>
          <a:ext cx="3803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340">
                  <a:extLst>
                    <a:ext uri="{9D8B030D-6E8A-4147-A177-3AD203B41FA5}">
                      <a16:colId xmlns:a16="http://schemas.microsoft.com/office/drawing/2014/main" val="3137296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7BE1DC"/>
                          </a:solidFill>
                          <a:highlight>
                            <a:srgbClr val="273C42"/>
                          </a:highlight>
                        </a:rPr>
                        <a:t>2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30274"/>
                  </a:ext>
                </a:extLst>
              </a:tr>
            </a:tbl>
          </a:graphicData>
        </a:graphic>
      </p:graphicFrame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1F17BCBD-2217-9F0E-9328-DAD11C9CECC1}"/>
              </a:ext>
            </a:extLst>
          </p:cNvPr>
          <p:cNvSpPr/>
          <p:nvPr/>
        </p:nvSpPr>
        <p:spPr>
          <a:xfrm rot="7634231">
            <a:off x="2556956" y="9303008"/>
            <a:ext cx="664986" cy="206320"/>
          </a:xfrm>
          <a:prstGeom prst="rightArrow">
            <a:avLst/>
          </a:prstGeom>
          <a:solidFill>
            <a:srgbClr val="2F75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32" name="Tabela 31">
            <a:extLst>
              <a:ext uri="{FF2B5EF4-FFF2-40B4-BE49-F238E27FC236}">
                <a16:creationId xmlns:a16="http://schemas.microsoft.com/office/drawing/2014/main" id="{06C8B21E-E047-5182-96C4-2905E2B08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71007"/>
              </p:ext>
            </p:extLst>
          </p:nvPr>
        </p:nvGraphicFramePr>
        <p:xfrm>
          <a:off x="5129038" y="9733079"/>
          <a:ext cx="3803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340">
                  <a:extLst>
                    <a:ext uri="{9D8B030D-6E8A-4147-A177-3AD203B41FA5}">
                      <a16:colId xmlns:a16="http://schemas.microsoft.com/office/drawing/2014/main" val="3137296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7BE1DC"/>
                          </a:solidFill>
                          <a:highlight>
                            <a:srgbClr val="273C42"/>
                          </a:highlight>
                        </a:rPr>
                        <a:t>3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30274"/>
                  </a:ext>
                </a:extLst>
              </a:tr>
            </a:tbl>
          </a:graphicData>
        </a:graphic>
      </p:graphicFrame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8F618C97-F376-D20D-B3DD-A62D8E320213}"/>
              </a:ext>
            </a:extLst>
          </p:cNvPr>
          <p:cNvSpPr/>
          <p:nvPr/>
        </p:nvSpPr>
        <p:spPr>
          <a:xfrm rot="4277120">
            <a:off x="4936511" y="9246154"/>
            <a:ext cx="542662" cy="206320"/>
          </a:xfrm>
          <a:prstGeom prst="rightArrow">
            <a:avLst/>
          </a:prstGeom>
          <a:solidFill>
            <a:srgbClr val="2F75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1A701487-9D2F-ABFB-5FE7-CA4B954C5709}"/>
              </a:ext>
            </a:extLst>
          </p:cNvPr>
          <p:cNvSpPr/>
          <p:nvPr/>
        </p:nvSpPr>
        <p:spPr>
          <a:xfrm rot="17322880" flipH="1">
            <a:off x="4413382" y="9246128"/>
            <a:ext cx="542662" cy="206320"/>
          </a:xfrm>
          <a:prstGeom prst="rightArrow">
            <a:avLst/>
          </a:prstGeom>
          <a:solidFill>
            <a:srgbClr val="2F75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17D6ABD2-048F-70E2-D708-98330E3C66F1}"/>
              </a:ext>
            </a:extLst>
          </p:cNvPr>
          <p:cNvSpPr/>
          <p:nvPr/>
        </p:nvSpPr>
        <p:spPr>
          <a:xfrm rot="4277120">
            <a:off x="6327663" y="9246128"/>
            <a:ext cx="542662" cy="206320"/>
          </a:xfrm>
          <a:prstGeom prst="rightArrow">
            <a:avLst/>
          </a:prstGeom>
          <a:solidFill>
            <a:srgbClr val="2F75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DD1990CE-2376-C0E9-8C22-02E17A117511}"/>
              </a:ext>
            </a:extLst>
          </p:cNvPr>
          <p:cNvSpPr/>
          <p:nvPr/>
        </p:nvSpPr>
        <p:spPr>
          <a:xfrm rot="17322880" flipH="1">
            <a:off x="5804534" y="9246102"/>
            <a:ext cx="542662" cy="206320"/>
          </a:xfrm>
          <a:prstGeom prst="rightArrow">
            <a:avLst/>
          </a:prstGeom>
          <a:solidFill>
            <a:srgbClr val="2F75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38" name="Tabela 37">
            <a:extLst>
              <a:ext uri="{FF2B5EF4-FFF2-40B4-BE49-F238E27FC236}">
                <a16:creationId xmlns:a16="http://schemas.microsoft.com/office/drawing/2014/main" id="{EDEAF8A2-862E-192D-0C53-759E7CCB6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038808"/>
              </p:ext>
            </p:extLst>
          </p:nvPr>
        </p:nvGraphicFramePr>
        <p:xfrm>
          <a:off x="5764208" y="9733079"/>
          <a:ext cx="3803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340">
                  <a:extLst>
                    <a:ext uri="{9D8B030D-6E8A-4147-A177-3AD203B41FA5}">
                      <a16:colId xmlns:a16="http://schemas.microsoft.com/office/drawing/2014/main" val="3137296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7BE1DC"/>
                          </a:solidFill>
                          <a:highlight>
                            <a:srgbClr val="273C42"/>
                          </a:highlight>
                        </a:rPr>
                        <a:t>9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30274"/>
                  </a:ext>
                </a:extLst>
              </a:tr>
            </a:tbl>
          </a:graphicData>
        </a:graphic>
      </p:graphicFrame>
      <p:graphicFrame>
        <p:nvGraphicFramePr>
          <p:cNvPr id="39" name="Tabela 38">
            <a:extLst>
              <a:ext uri="{FF2B5EF4-FFF2-40B4-BE49-F238E27FC236}">
                <a16:creationId xmlns:a16="http://schemas.microsoft.com/office/drawing/2014/main" id="{1A6DFFFC-C637-4E91-9C7C-C674371AF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025561"/>
              </p:ext>
            </p:extLst>
          </p:nvPr>
        </p:nvGraphicFramePr>
        <p:xfrm>
          <a:off x="6495182" y="9742238"/>
          <a:ext cx="4051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3137296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7BE1DC"/>
                          </a:solidFill>
                          <a:highlight>
                            <a:srgbClr val="273C42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30274"/>
                  </a:ext>
                </a:extLst>
              </a:tr>
            </a:tbl>
          </a:graphicData>
        </a:graphic>
      </p:graphicFrame>
      <p:graphicFrame>
        <p:nvGraphicFramePr>
          <p:cNvPr id="40" name="Tabela 39">
            <a:extLst>
              <a:ext uri="{FF2B5EF4-FFF2-40B4-BE49-F238E27FC236}">
                <a16:creationId xmlns:a16="http://schemas.microsoft.com/office/drawing/2014/main" id="{298CB808-49B7-8EE3-F892-79288F6AD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742634"/>
              </p:ext>
            </p:extLst>
          </p:nvPr>
        </p:nvGraphicFramePr>
        <p:xfrm>
          <a:off x="7593425" y="9700688"/>
          <a:ext cx="3803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340">
                  <a:extLst>
                    <a:ext uri="{9D8B030D-6E8A-4147-A177-3AD203B41FA5}">
                      <a16:colId xmlns:a16="http://schemas.microsoft.com/office/drawing/2014/main" val="3137296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7BE1DC"/>
                          </a:solidFill>
                          <a:highlight>
                            <a:srgbClr val="273C42"/>
                          </a:highlight>
                        </a:rPr>
                        <a:t>4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30274"/>
                  </a:ext>
                </a:extLst>
              </a:tr>
            </a:tbl>
          </a:graphicData>
        </a:graphic>
      </p:graphicFrame>
      <p:graphicFrame>
        <p:nvGraphicFramePr>
          <p:cNvPr id="41" name="Tabela 40">
            <a:extLst>
              <a:ext uri="{FF2B5EF4-FFF2-40B4-BE49-F238E27FC236}">
                <a16:creationId xmlns:a16="http://schemas.microsoft.com/office/drawing/2014/main" id="{B10653E2-27E8-C97E-6984-4E7671FED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302151"/>
              </p:ext>
            </p:extLst>
          </p:nvPr>
        </p:nvGraphicFramePr>
        <p:xfrm>
          <a:off x="8228595" y="9700688"/>
          <a:ext cx="4051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3137296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7BE1DC"/>
                          </a:solidFill>
                          <a:highlight>
                            <a:srgbClr val="273C42"/>
                          </a:highlight>
                        </a:rPr>
                        <a:t>9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30274"/>
                  </a:ext>
                </a:extLst>
              </a:tr>
            </a:tbl>
          </a:graphicData>
        </a:graphic>
      </p:graphicFrame>
      <p:sp>
        <p:nvSpPr>
          <p:cNvPr id="42" name="Seta: para a Direita 41">
            <a:extLst>
              <a:ext uri="{FF2B5EF4-FFF2-40B4-BE49-F238E27FC236}">
                <a16:creationId xmlns:a16="http://schemas.microsoft.com/office/drawing/2014/main" id="{39AE1E9B-07B9-8B14-919B-38B3374E322E}"/>
              </a:ext>
            </a:extLst>
          </p:cNvPr>
          <p:cNvSpPr/>
          <p:nvPr/>
        </p:nvSpPr>
        <p:spPr>
          <a:xfrm rot="4277120">
            <a:off x="8142028" y="9270040"/>
            <a:ext cx="542662" cy="206320"/>
          </a:xfrm>
          <a:prstGeom prst="rightArrow">
            <a:avLst/>
          </a:prstGeom>
          <a:solidFill>
            <a:srgbClr val="2F75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" name="Seta: para a Direita 42">
            <a:extLst>
              <a:ext uri="{FF2B5EF4-FFF2-40B4-BE49-F238E27FC236}">
                <a16:creationId xmlns:a16="http://schemas.microsoft.com/office/drawing/2014/main" id="{C87EA5B6-910B-CCF4-ED3B-ACE6D37AE609}"/>
              </a:ext>
            </a:extLst>
          </p:cNvPr>
          <p:cNvSpPr/>
          <p:nvPr/>
        </p:nvSpPr>
        <p:spPr>
          <a:xfrm rot="17322880" flipH="1">
            <a:off x="7618899" y="9270014"/>
            <a:ext cx="542662" cy="206320"/>
          </a:xfrm>
          <a:prstGeom prst="rightArrow">
            <a:avLst/>
          </a:prstGeom>
          <a:solidFill>
            <a:srgbClr val="2F75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44" name="Tabela 43">
            <a:extLst>
              <a:ext uri="{FF2B5EF4-FFF2-40B4-BE49-F238E27FC236}">
                <a16:creationId xmlns:a16="http://schemas.microsoft.com/office/drawing/2014/main" id="{ED82F031-F0C7-0A9E-8BAD-F60EEA2B1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597550"/>
              </p:ext>
            </p:extLst>
          </p:nvPr>
        </p:nvGraphicFramePr>
        <p:xfrm>
          <a:off x="2196340" y="10784639"/>
          <a:ext cx="3803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340">
                  <a:extLst>
                    <a:ext uri="{9D8B030D-6E8A-4147-A177-3AD203B41FA5}">
                      <a16:colId xmlns:a16="http://schemas.microsoft.com/office/drawing/2014/main" val="548747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7BE1DC"/>
                          </a:solidFill>
                          <a:highlight>
                            <a:srgbClr val="273C42"/>
                          </a:highlight>
                        </a:rPr>
                        <a:t>2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30274"/>
                  </a:ext>
                </a:extLst>
              </a:tr>
            </a:tbl>
          </a:graphicData>
        </a:graphic>
      </p:graphicFrame>
      <p:graphicFrame>
        <p:nvGraphicFramePr>
          <p:cNvPr id="45" name="Tabela 44">
            <a:extLst>
              <a:ext uri="{FF2B5EF4-FFF2-40B4-BE49-F238E27FC236}">
                <a16:creationId xmlns:a16="http://schemas.microsoft.com/office/drawing/2014/main" id="{B4C048B7-A671-BE32-D38B-BC04708F3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30361"/>
              </p:ext>
            </p:extLst>
          </p:nvPr>
        </p:nvGraphicFramePr>
        <p:xfrm>
          <a:off x="2753571" y="10784639"/>
          <a:ext cx="3803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340">
                  <a:extLst>
                    <a:ext uri="{9D8B030D-6E8A-4147-A177-3AD203B41FA5}">
                      <a16:colId xmlns:a16="http://schemas.microsoft.com/office/drawing/2014/main" val="3137296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7BE1DC"/>
                          </a:solidFill>
                          <a:highlight>
                            <a:srgbClr val="273C42"/>
                          </a:highlight>
                        </a:rPr>
                        <a:t>6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30274"/>
                  </a:ext>
                </a:extLst>
              </a:tr>
            </a:tbl>
          </a:graphicData>
        </a:graphic>
      </p:graphicFrame>
      <p:sp>
        <p:nvSpPr>
          <p:cNvPr id="46" name="Seta: para a Direita 45">
            <a:extLst>
              <a:ext uri="{FF2B5EF4-FFF2-40B4-BE49-F238E27FC236}">
                <a16:creationId xmlns:a16="http://schemas.microsoft.com/office/drawing/2014/main" id="{80E88C33-450F-96C2-4D47-496F15ED7DD7}"/>
              </a:ext>
            </a:extLst>
          </p:cNvPr>
          <p:cNvSpPr/>
          <p:nvPr/>
        </p:nvSpPr>
        <p:spPr>
          <a:xfrm rot="4277120">
            <a:off x="2647967" y="10356398"/>
            <a:ext cx="542662" cy="206320"/>
          </a:xfrm>
          <a:prstGeom prst="rightArrow">
            <a:avLst/>
          </a:prstGeom>
          <a:solidFill>
            <a:srgbClr val="2F75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7" name="Seta: para a Direita 46">
            <a:extLst>
              <a:ext uri="{FF2B5EF4-FFF2-40B4-BE49-F238E27FC236}">
                <a16:creationId xmlns:a16="http://schemas.microsoft.com/office/drawing/2014/main" id="{FCA6A38F-86FC-2261-C6B4-0BAD4766E61A}"/>
              </a:ext>
            </a:extLst>
          </p:cNvPr>
          <p:cNvSpPr/>
          <p:nvPr/>
        </p:nvSpPr>
        <p:spPr>
          <a:xfrm rot="17322880" flipH="1">
            <a:off x="2124838" y="10356372"/>
            <a:ext cx="542662" cy="206320"/>
          </a:xfrm>
          <a:prstGeom prst="rightArrow">
            <a:avLst/>
          </a:prstGeom>
          <a:solidFill>
            <a:srgbClr val="2F75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8" name="Espaço Reservado para Rodapé 10">
            <a:extLst>
              <a:ext uri="{FF2B5EF4-FFF2-40B4-BE49-F238E27FC236}">
                <a16:creationId xmlns:a16="http://schemas.microsoft.com/office/drawing/2014/main" id="{385CA180-CE12-DEA2-4391-06E941A4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0353" y="11865188"/>
            <a:ext cx="4030027" cy="681567"/>
          </a:xfrm>
        </p:spPr>
        <p:txBody>
          <a:bodyPr/>
          <a:lstStyle/>
          <a:p>
            <a:r>
              <a:rPr lang="pt-BR" dirty="0"/>
              <a:t>ALGORITIMOS DE ORDENAÇÃO – Jefferson Mesquita</a:t>
            </a:r>
          </a:p>
        </p:txBody>
      </p:sp>
    </p:spTree>
    <p:extLst>
      <p:ext uri="{BB962C8B-B14F-4D97-AF65-F5344CB8AC3E}">
        <p14:creationId xmlns:p14="http://schemas.microsoft.com/office/powerpoint/2010/main" val="379734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286612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Exemplo de código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C0112A6A-8045-BDE1-CBCD-30BA39BF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11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F39AD51-DDFA-2C4E-5077-0B580E9642F3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2F7586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57F323E-21B2-AB98-CE9F-8664F3F3C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81" y="1744126"/>
            <a:ext cx="8145837" cy="4589370"/>
          </a:xfrm>
          <a:prstGeom prst="rect">
            <a:avLst/>
          </a:prstGeom>
        </p:spPr>
      </p:pic>
      <p:sp>
        <p:nvSpPr>
          <p:cNvPr id="8" name="texto_componente">
            <a:extLst>
              <a:ext uri="{FF2B5EF4-FFF2-40B4-BE49-F238E27FC236}">
                <a16:creationId xmlns:a16="http://schemas.microsoft.com/office/drawing/2014/main" id="{A3DB2989-C108-6138-D842-1F6FA06CE8F7}"/>
              </a:ext>
            </a:extLst>
          </p:cNvPr>
          <p:cNvSpPr txBox="1"/>
          <p:nvPr/>
        </p:nvSpPr>
        <p:spPr>
          <a:xfrm>
            <a:off x="795280" y="6297725"/>
            <a:ext cx="81458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Este código implementa o algoritmo de ordenação Merge </a:t>
            </a:r>
            <a:r>
              <a:rPr lang="pt-BR" dirty="0" err="1"/>
              <a:t>Sort</a:t>
            </a:r>
            <a:r>
              <a:rPr lang="pt-BR" dirty="0"/>
              <a:t> em C#. Vou explicar de maneira clara e objetiva o que cada parte do código faz:</a:t>
            </a:r>
          </a:p>
          <a:p>
            <a:endParaRPr lang="pt-BR" dirty="0"/>
          </a:p>
          <a:p>
            <a:r>
              <a:rPr lang="pt-BR" b="1" dirty="0" err="1"/>
              <a:t>MergeSort</a:t>
            </a:r>
            <a:r>
              <a:rPr lang="pt-BR" b="1" dirty="0"/>
              <a:t>(</a:t>
            </a:r>
            <a:r>
              <a:rPr lang="pt-BR" b="1" dirty="0" err="1"/>
              <a:t>int</a:t>
            </a:r>
            <a:r>
              <a:rPr lang="pt-BR" b="1" dirty="0"/>
              <a:t>[] </a:t>
            </a:r>
            <a:r>
              <a:rPr lang="pt-BR" b="1" dirty="0" err="1"/>
              <a:t>array</a:t>
            </a:r>
            <a:r>
              <a:rPr lang="pt-BR" b="1" dirty="0"/>
              <a:t>, </a:t>
            </a:r>
            <a:r>
              <a:rPr lang="pt-BR" b="1" dirty="0" err="1"/>
              <a:t>int</a:t>
            </a:r>
            <a:r>
              <a:rPr lang="pt-BR" b="1" dirty="0"/>
              <a:t> </a:t>
            </a:r>
            <a:r>
              <a:rPr lang="pt-BR" b="1" dirty="0" err="1"/>
              <a:t>left</a:t>
            </a:r>
            <a:r>
              <a:rPr lang="pt-BR" b="1" dirty="0"/>
              <a:t>, </a:t>
            </a:r>
            <a:r>
              <a:rPr lang="pt-BR" b="1" dirty="0" err="1"/>
              <a:t>int</a:t>
            </a:r>
            <a:r>
              <a:rPr lang="pt-BR" b="1" dirty="0"/>
              <a:t> </a:t>
            </a:r>
            <a:r>
              <a:rPr lang="pt-BR" b="1" dirty="0" err="1"/>
              <a:t>right</a:t>
            </a:r>
            <a:r>
              <a:rPr lang="pt-BR" b="1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Esta é a função principal do algoritmo Merge </a:t>
            </a:r>
            <a:r>
              <a:rPr lang="pt-BR" dirty="0" err="1"/>
              <a:t>Sort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Ela recebe como entrada um </a:t>
            </a:r>
            <a:r>
              <a:rPr lang="pt-BR" dirty="0" err="1"/>
              <a:t>array</a:t>
            </a:r>
            <a:r>
              <a:rPr lang="pt-BR" dirty="0"/>
              <a:t> de inteiros (</a:t>
            </a:r>
            <a:r>
              <a:rPr lang="pt-BR" dirty="0" err="1"/>
              <a:t>array</a:t>
            </a:r>
            <a:r>
              <a:rPr lang="pt-BR" dirty="0"/>
              <a:t>) e dois índices, </a:t>
            </a:r>
            <a:r>
              <a:rPr lang="pt-BR" dirty="0" err="1"/>
              <a:t>left</a:t>
            </a:r>
            <a:r>
              <a:rPr lang="pt-BR" dirty="0"/>
              <a:t> e </a:t>
            </a:r>
            <a:r>
              <a:rPr lang="pt-BR" dirty="0" err="1"/>
              <a:t>right</a:t>
            </a:r>
            <a:r>
              <a:rPr lang="pt-BR" dirty="0"/>
              <a:t>, que indicam os limites esquerdo e direito do </a:t>
            </a:r>
            <a:r>
              <a:rPr lang="pt-BR" dirty="0" err="1"/>
              <a:t>subarray</a:t>
            </a:r>
            <a:r>
              <a:rPr lang="pt-BR" dirty="0"/>
              <a:t> a ser ordenado.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função começa verificando se o índice </a:t>
            </a:r>
            <a:r>
              <a:rPr lang="pt-BR" dirty="0" err="1"/>
              <a:t>left</a:t>
            </a:r>
            <a:r>
              <a:rPr lang="pt-BR" dirty="0"/>
              <a:t> é menor que o índice </a:t>
            </a:r>
            <a:r>
              <a:rPr lang="pt-BR" dirty="0" err="1"/>
              <a:t>right</a:t>
            </a:r>
            <a:r>
              <a:rPr lang="pt-BR" dirty="0"/>
              <a:t>, garantindo que ainda há elementos para serem ordenados no </a:t>
            </a:r>
            <a:r>
              <a:rPr lang="pt-BR" dirty="0" err="1"/>
              <a:t>subarray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essa condição for verdadeira, a função calcula o índice do meio (</a:t>
            </a:r>
            <a:r>
              <a:rPr lang="pt-BR" dirty="0" err="1"/>
              <a:t>middle</a:t>
            </a:r>
            <a:r>
              <a:rPr lang="pt-BR" dirty="0"/>
              <a:t>) do </a:t>
            </a:r>
            <a:r>
              <a:rPr lang="pt-BR" dirty="0" err="1"/>
              <a:t>subarray</a:t>
            </a:r>
            <a:r>
              <a:rPr lang="pt-BR" dirty="0"/>
              <a:t>, dividindo a soma de </a:t>
            </a:r>
            <a:r>
              <a:rPr lang="pt-BR" dirty="0" err="1"/>
              <a:t>left</a:t>
            </a:r>
            <a:r>
              <a:rPr lang="pt-BR" dirty="0"/>
              <a:t> e </a:t>
            </a:r>
            <a:r>
              <a:rPr lang="pt-BR" dirty="0" err="1"/>
              <a:t>right</a:t>
            </a:r>
            <a:r>
              <a:rPr lang="pt-BR" dirty="0"/>
              <a:t> por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Em seguida, a função chama recursivamente </a:t>
            </a:r>
            <a:r>
              <a:rPr lang="pt-BR" dirty="0" err="1"/>
              <a:t>MergeSort</a:t>
            </a:r>
            <a:r>
              <a:rPr lang="pt-BR" dirty="0"/>
              <a:t> duas vezes: uma para ordenar a metade esquerda do </a:t>
            </a:r>
            <a:r>
              <a:rPr lang="pt-BR" dirty="0" err="1"/>
              <a:t>subarray</a:t>
            </a:r>
            <a:r>
              <a:rPr lang="pt-BR" dirty="0"/>
              <a:t> (</a:t>
            </a:r>
            <a:r>
              <a:rPr lang="pt-BR" dirty="0" err="1"/>
              <a:t>left</a:t>
            </a:r>
            <a:r>
              <a:rPr lang="pt-BR" dirty="0"/>
              <a:t> até </a:t>
            </a:r>
            <a:r>
              <a:rPr lang="pt-BR" dirty="0" err="1"/>
              <a:t>middle</a:t>
            </a:r>
            <a:r>
              <a:rPr lang="pt-BR" dirty="0"/>
              <a:t>) e outra para ordenar a metade direita do </a:t>
            </a:r>
            <a:r>
              <a:rPr lang="pt-BR" dirty="0" err="1"/>
              <a:t>subarray</a:t>
            </a:r>
            <a:r>
              <a:rPr lang="pt-BR" dirty="0"/>
              <a:t> (</a:t>
            </a:r>
            <a:r>
              <a:rPr lang="pt-BR" dirty="0" err="1"/>
              <a:t>middle</a:t>
            </a:r>
            <a:r>
              <a:rPr lang="pt-BR" dirty="0"/>
              <a:t> + 1 até </a:t>
            </a:r>
            <a:r>
              <a:rPr lang="pt-BR" dirty="0" err="1"/>
              <a:t>right</a:t>
            </a:r>
            <a:r>
              <a:rPr lang="pt-BR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Após ordenar as duas metades, a função chama a função Merge para mesclar as duas metades ordenadas em um único </a:t>
            </a:r>
            <a:r>
              <a:rPr lang="pt-BR" dirty="0" err="1"/>
              <a:t>subarray</a:t>
            </a:r>
            <a:r>
              <a:rPr lang="pt-BR" dirty="0"/>
              <a:t> ordenado.</a:t>
            </a:r>
          </a:p>
        </p:txBody>
      </p:sp>
      <p:sp>
        <p:nvSpPr>
          <p:cNvPr id="9" name="Espaço Reservado para Rodapé 10">
            <a:extLst>
              <a:ext uri="{FF2B5EF4-FFF2-40B4-BE49-F238E27FC236}">
                <a16:creationId xmlns:a16="http://schemas.microsoft.com/office/drawing/2014/main" id="{044DF6DC-C259-19B2-6D0A-00A05E8E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0353" y="11865188"/>
            <a:ext cx="4030027" cy="681567"/>
          </a:xfrm>
        </p:spPr>
        <p:txBody>
          <a:bodyPr/>
          <a:lstStyle/>
          <a:p>
            <a:r>
              <a:rPr lang="pt-BR" dirty="0"/>
              <a:t>ALGORITIMOS DE ORDENAÇÃO – Jefferson Mesquita</a:t>
            </a:r>
          </a:p>
        </p:txBody>
      </p:sp>
    </p:spTree>
    <p:extLst>
      <p:ext uri="{BB962C8B-B14F-4D97-AF65-F5344CB8AC3E}">
        <p14:creationId xmlns:p14="http://schemas.microsoft.com/office/powerpoint/2010/main" val="404907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A</a:t>
            </a:r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GRADECIMENTOS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12</a:t>
            </a:fld>
            <a:endParaRPr lang="pt-BR"/>
          </a:p>
        </p:txBody>
      </p:sp>
      <p:sp>
        <p:nvSpPr>
          <p:cNvPr id="4" name="Espaço Reservado para Rodapé 10">
            <a:extLst>
              <a:ext uri="{FF2B5EF4-FFF2-40B4-BE49-F238E27FC236}">
                <a16:creationId xmlns:a16="http://schemas.microsoft.com/office/drawing/2014/main" id="{E2FD5A0D-C040-2A5B-107C-88DC456B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0353" y="11865188"/>
            <a:ext cx="4030027" cy="681567"/>
          </a:xfrm>
        </p:spPr>
        <p:txBody>
          <a:bodyPr/>
          <a:lstStyle/>
          <a:p>
            <a:r>
              <a:rPr lang="pt-BR" dirty="0"/>
              <a:t>ALGORITIMOS DE ORDENAÇÃO – Jefferson Mesquita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FCC3895-543D-37F6-70F0-370FA8BACF44}"/>
              </a:ext>
            </a:extLst>
          </p:cNvPr>
          <p:cNvSpPr/>
          <p:nvPr/>
        </p:nvSpPr>
        <p:spPr>
          <a:xfrm>
            <a:off x="976944" y="7545726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273C42">
                  <a:alpha val="25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95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Ebook foi gerado por IA, e diagramado por humano.</a:t>
            </a:r>
            <a:br>
              <a:rPr lang="pt-BR" sz="2400" dirty="0"/>
            </a:br>
            <a:r>
              <a:rPr lang="pt-BR" sz="2400" dirty="0"/>
              <a:t>O passo a passo se encontra no meu </a:t>
            </a:r>
            <a:r>
              <a:rPr lang="pt-BR" sz="2400" dirty="0" err="1"/>
              <a:t>Github</a:t>
            </a:r>
            <a:endParaRPr lang="pt-BR" sz="2400" dirty="0"/>
          </a:p>
          <a:p>
            <a:pPr algn="ctr"/>
            <a:r>
              <a:rPr lang="pt-BR" sz="4400" dirty="0"/>
              <a:t>.</a:t>
            </a:r>
            <a:br>
              <a:rPr lang="pt-BR" sz="2400" dirty="0"/>
            </a:br>
            <a:r>
              <a:rPr lang="pt-BR" sz="2400" dirty="0"/>
              <a:t>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269438" y="777781"/>
            <a:ext cx="830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4B80E3D0-EEFE-5ED5-3B8A-29C7805C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0353" y="11865188"/>
            <a:ext cx="4030027" cy="681567"/>
          </a:xfrm>
        </p:spPr>
        <p:txBody>
          <a:bodyPr/>
          <a:lstStyle/>
          <a:p>
            <a:r>
              <a:rPr lang="pt-BR" dirty="0"/>
              <a:t>ALGORITIMOS DE ORDENAÇÃO – Jefferson Mesquita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194B7CE-3343-6082-D5FE-370D98C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13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00835EE-A170-C4AE-5EE7-9322E1BA6163}"/>
              </a:ext>
            </a:extLst>
          </p:cNvPr>
          <p:cNvSpPr/>
          <p:nvPr/>
        </p:nvSpPr>
        <p:spPr>
          <a:xfrm>
            <a:off x="870768" y="7097501"/>
            <a:ext cx="7562940" cy="64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hlinkClick r:id="rId2"/>
              </a:rPr>
              <a:t>https://github.com/jsmesquita/prompts-recipe-to-create-a-ebook</a:t>
            </a:r>
            <a:endParaRPr lang="pt-BR" b="1" dirty="0"/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53" y="5587726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40246F-8D4F-BA46-1659-B6D552EE0BE0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2F7586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62F62B5-9250-AEEE-C6E6-7ABB8B434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588" y="7848545"/>
            <a:ext cx="73533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9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927043" y="4461808"/>
            <a:ext cx="7816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Se você é um desenvolvedor em C#, entender os algoritmos de ordenação é crucial para otimizar o desempenho dos seus programas. Neste ebook, vamos explorar os principais algoritmos de ordenação de uma maneira simples e prática, fornecendo exemplos de código.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70769" y="743899"/>
            <a:ext cx="849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Impact" panose="020B0806030902050204" pitchFamily="34" charset="0"/>
              </a:rPr>
              <a:t>PRINCIPAIS ALGORITMOS DE ORDENAÇÃO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25CCF5E4-57B1-4237-190B-AC69C1A6536B}"/>
              </a:ext>
            </a:extLst>
          </p:cNvPr>
          <p:cNvSpPr txBox="1"/>
          <p:nvPr/>
        </p:nvSpPr>
        <p:spPr>
          <a:xfrm>
            <a:off x="870769" y="2566351"/>
            <a:ext cx="7816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</a:rPr>
              <a:t>Uma Jornada pelos Algoritmos Essenciais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2F7586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Rodapé 10">
            <a:extLst>
              <a:ext uri="{FF2B5EF4-FFF2-40B4-BE49-F238E27FC236}">
                <a16:creationId xmlns:a16="http://schemas.microsoft.com/office/drawing/2014/main" id="{5EF27242-CCB7-546D-4D41-839E3BB7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0353" y="11865188"/>
            <a:ext cx="4030027" cy="681567"/>
          </a:xfrm>
        </p:spPr>
        <p:txBody>
          <a:bodyPr/>
          <a:lstStyle/>
          <a:p>
            <a:r>
              <a:rPr lang="pt-BR" dirty="0"/>
              <a:t>ALGORITIMOS DE ORDENAÇÃO – Jefferson Mesquita</a:t>
            </a:r>
          </a:p>
        </p:txBody>
      </p:sp>
    </p:spTree>
    <p:extLst>
      <p:ext uri="{BB962C8B-B14F-4D97-AF65-F5344CB8AC3E}">
        <p14:creationId xmlns:p14="http://schemas.microsoft.com/office/powerpoint/2010/main" val="300400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7545726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273C42">
                  <a:alpha val="25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  <p:sp>
        <p:nvSpPr>
          <p:cNvPr id="7" name="Espaço Reservado para Rodapé 10">
            <a:extLst>
              <a:ext uri="{FF2B5EF4-FFF2-40B4-BE49-F238E27FC236}">
                <a16:creationId xmlns:a16="http://schemas.microsoft.com/office/drawing/2014/main" id="{7C031492-1D8A-F083-54B4-2FB095D1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0353" y="11865188"/>
            <a:ext cx="4030027" cy="681567"/>
          </a:xfrm>
        </p:spPr>
        <p:txBody>
          <a:bodyPr/>
          <a:lstStyle/>
          <a:p>
            <a:r>
              <a:rPr lang="pt-BR" dirty="0"/>
              <a:t>ALGORITIMOS DE ORDENAÇÃO – Jefferson Mesquita</a:t>
            </a:r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C1FE6673-20E1-C94F-6085-FD9ADD94B709}"/>
              </a:ext>
            </a:extLst>
          </p:cNvPr>
          <p:cNvSpPr txBox="1"/>
          <p:nvPr/>
        </p:nvSpPr>
        <p:spPr>
          <a:xfrm>
            <a:off x="807609" y="6145342"/>
            <a:ext cx="78166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Bubble </a:t>
            </a:r>
            <a:r>
              <a:rPr lang="pt-BR" sz="8800" dirty="0" err="1">
                <a:solidFill>
                  <a:schemeClr val="bg1"/>
                </a:solidFill>
                <a:latin typeface="Impact" panose="020B0806030902050204" pitchFamily="34" charset="0"/>
              </a:rPr>
              <a:t>Sort</a:t>
            </a:r>
            <a:b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O Início da Jornada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DF5B574-C680-281F-59B2-C7F0F55ED448}"/>
              </a:ext>
            </a:extLst>
          </p:cNvPr>
          <p:cNvSpPr txBox="1"/>
          <p:nvPr/>
        </p:nvSpPr>
        <p:spPr>
          <a:xfrm>
            <a:off x="2561666" y="1381570"/>
            <a:ext cx="430852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solidFill>
                  <a:srgbClr val="2F7586"/>
                </a:solidFill>
                <a:latin typeface="Impact" panose="020B080603090205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64851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</a:t>
            </a:r>
            <a:r>
              <a:rPr lang="pt-BR" sz="2400" b="1" dirty="0"/>
              <a:t>Bubble </a:t>
            </a:r>
            <a:r>
              <a:rPr lang="pt-BR" sz="2400" b="1" dirty="0" err="1"/>
              <a:t>Sort</a:t>
            </a:r>
            <a:r>
              <a:rPr lang="pt-BR" sz="2400" b="1" dirty="0"/>
              <a:t> </a:t>
            </a:r>
            <a:r>
              <a:rPr lang="pt-BR" sz="2400" dirty="0"/>
              <a:t>é um dos algoritmos mais simples, mas não menos importante. Ele percorre a lista, comparando elementos adjacentes e os trocando se estiverem na ordem errada.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84555" y="83209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Como funciona?</a:t>
            </a: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4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BBF213-CA86-228F-5D85-826252C2B6BB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2F7586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0D4C2C4-3262-F536-D9C6-D0C56200A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032425"/>
              </p:ext>
            </p:extLst>
          </p:nvPr>
        </p:nvGraphicFramePr>
        <p:xfrm>
          <a:off x="1578690" y="5246546"/>
          <a:ext cx="19796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548747222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1913042492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36914769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3137296532"/>
                    </a:ext>
                  </a:extLst>
                </a:gridCol>
                <a:gridCol w="359092">
                  <a:extLst>
                    <a:ext uri="{9D8B030D-6E8A-4147-A177-3AD203B41FA5}">
                      <a16:colId xmlns:a16="http://schemas.microsoft.com/office/drawing/2014/main" val="2386916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highlight>
                            <a:srgbClr val="273C42"/>
                          </a:highlight>
                        </a:rPr>
                        <a:t>7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highlight>
                            <a:srgbClr val="273C42"/>
                          </a:highlight>
                        </a:rPr>
                        <a:t>2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highlight>
                            <a:srgbClr val="273C42"/>
                          </a:highlight>
                        </a:rPr>
                        <a:t>9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highlight>
                            <a:srgbClr val="273C42"/>
                          </a:highlight>
                        </a:rPr>
                        <a:t>6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highlight>
                            <a:srgbClr val="273C42"/>
                          </a:highlight>
                        </a:rPr>
                        <a:t>4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30274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29CDBC1-7550-6725-F2BA-16EB641B2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95827"/>
              </p:ext>
            </p:extLst>
          </p:nvPr>
        </p:nvGraphicFramePr>
        <p:xfrm>
          <a:off x="1574594" y="6109150"/>
          <a:ext cx="19796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548747222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1913042492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36914769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3137296532"/>
                    </a:ext>
                  </a:extLst>
                </a:gridCol>
                <a:gridCol w="359092">
                  <a:extLst>
                    <a:ext uri="{9D8B030D-6E8A-4147-A177-3AD203B41FA5}">
                      <a16:colId xmlns:a16="http://schemas.microsoft.com/office/drawing/2014/main" val="2386916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30274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572F42DF-22BD-FBC3-2020-EA1FCF99A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624043"/>
              </p:ext>
            </p:extLst>
          </p:nvPr>
        </p:nvGraphicFramePr>
        <p:xfrm>
          <a:off x="1574594" y="6960059"/>
          <a:ext cx="19796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548747222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1913042492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36914769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3137296532"/>
                    </a:ext>
                  </a:extLst>
                </a:gridCol>
                <a:gridCol w="359092">
                  <a:extLst>
                    <a:ext uri="{9D8B030D-6E8A-4147-A177-3AD203B41FA5}">
                      <a16:colId xmlns:a16="http://schemas.microsoft.com/office/drawing/2014/main" val="2386916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30274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2D277BDB-B930-EE34-CA64-A4257835A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320796"/>
              </p:ext>
            </p:extLst>
          </p:nvPr>
        </p:nvGraphicFramePr>
        <p:xfrm>
          <a:off x="1574594" y="7800731"/>
          <a:ext cx="19796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548747222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1913042492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36914769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3137296532"/>
                    </a:ext>
                  </a:extLst>
                </a:gridCol>
                <a:gridCol w="359092">
                  <a:extLst>
                    <a:ext uri="{9D8B030D-6E8A-4147-A177-3AD203B41FA5}">
                      <a16:colId xmlns:a16="http://schemas.microsoft.com/office/drawing/2014/main" val="2386916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30274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8F8ED741-8C05-215B-549A-84E656944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104249"/>
              </p:ext>
            </p:extLst>
          </p:nvPr>
        </p:nvGraphicFramePr>
        <p:xfrm>
          <a:off x="1574594" y="8658242"/>
          <a:ext cx="19796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548747222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1913042492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36914769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3137296532"/>
                    </a:ext>
                  </a:extLst>
                </a:gridCol>
                <a:gridCol w="359092">
                  <a:extLst>
                    <a:ext uri="{9D8B030D-6E8A-4147-A177-3AD203B41FA5}">
                      <a16:colId xmlns:a16="http://schemas.microsoft.com/office/drawing/2014/main" val="2386916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60120" rtl="0" eaLnBrk="1" latinLnBrk="0" hangingPunct="1"/>
                      <a:r>
                        <a:rPr lang="pt-BR" sz="2400" b="1" kern="1200" dirty="0">
                          <a:solidFill>
                            <a:schemeClr val="lt1"/>
                          </a:solidFill>
                          <a:highlight>
                            <a:srgbClr val="273C42"/>
                          </a:highlight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30274"/>
                  </a:ext>
                </a:extLst>
              </a:tr>
            </a:tbl>
          </a:graphicData>
        </a:graphic>
      </p:graphicFrame>
      <p:sp>
        <p:nvSpPr>
          <p:cNvPr id="42" name="CaixaDeTexto 41">
            <a:extLst>
              <a:ext uri="{FF2B5EF4-FFF2-40B4-BE49-F238E27FC236}">
                <a16:creationId xmlns:a16="http://schemas.microsoft.com/office/drawing/2014/main" id="{F6FB3767-F3F7-33CD-675A-EE98508CCE4E}"/>
              </a:ext>
            </a:extLst>
          </p:cNvPr>
          <p:cNvSpPr txBox="1"/>
          <p:nvPr/>
        </p:nvSpPr>
        <p:spPr>
          <a:xfrm>
            <a:off x="3939540" y="5285710"/>
            <a:ext cx="4478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Troca de posição porque 7 é maior que 2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2E7EDF7-24C1-BAC5-6823-1C7EEE3606EC}"/>
              </a:ext>
            </a:extLst>
          </p:cNvPr>
          <p:cNvSpPr txBox="1"/>
          <p:nvPr/>
        </p:nvSpPr>
        <p:spPr>
          <a:xfrm>
            <a:off x="3939539" y="6045924"/>
            <a:ext cx="4328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é necessário trocar a posição porque 7 é menor que 9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51E0A7D-0662-7516-4FB3-096D10B499F1}"/>
              </a:ext>
            </a:extLst>
          </p:cNvPr>
          <p:cNvSpPr txBox="1"/>
          <p:nvPr/>
        </p:nvSpPr>
        <p:spPr>
          <a:xfrm>
            <a:off x="3939540" y="6989993"/>
            <a:ext cx="447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Troca de posição porque 9 é maior que 6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930BAC2-89F2-78EE-31E9-91AC0D724B83}"/>
              </a:ext>
            </a:extLst>
          </p:cNvPr>
          <p:cNvSpPr txBox="1"/>
          <p:nvPr/>
        </p:nvSpPr>
        <p:spPr>
          <a:xfrm>
            <a:off x="3939540" y="7844665"/>
            <a:ext cx="4478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Troca de posição porque 9 é maior que 4</a:t>
            </a:r>
          </a:p>
        </p:txBody>
      </p:sp>
      <p:sp>
        <p:nvSpPr>
          <p:cNvPr id="46" name="Seta: Curva para Baixo 45">
            <a:extLst>
              <a:ext uri="{FF2B5EF4-FFF2-40B4-BE49-F238E27FC236}">
                <a16:creationId xmlns:a16="http://schemas.microsoft.com/office/drawing/2014/main" id="{45C16CBC-C997-C3CB-06C8-9A5FC41073C4}"/>
              </a:ext>
            </a:extLst>
          </p:cNvPr>
          <p:cNvSpPr/>
          <p:nvPr/>
        </p:nvSpPr>
        <p:spPr>
          <a:xfrm flipH="1">
            <a:off x="1784555" y="4952131"/>
            <a:ext cx="361950" cy="266700"/>
          </a:xfrm>
          <a:prstGeom prst="curvedDownArrow">
            <a:avLst/>
          </a:prstGeom>
          <a:solidFill>
            <a:srgbClr val="2F75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0" name="Seta: Curva para Baixo 49">
            <a:extLst>
              <a:ext uri="{FF2B5EF4-FFF2-40B4-BE49-F238E27FC236}">
                <a16:creationId xmlns:a16="http://schemas.microsoft.com/office/drawing/2014/main" id="{C34B2D23-94A5-9F3D-D26B-E2C7546792E9}"/>
              </a:ext>
            </a:extLst>
          </p:cNvPr>
          <p:cNvSpPr/>
          <p:nvPr/>
        </p:nvSpPr>
        <p:spPr>
          <a:xfrm flipH="1">
            <a:off x="2595356" y="6678569"/>
            <a:ext cx="361950" cy="266700"/>
          </a:xfrm>
          <a:prstGeom prst="curvedDownArrow">
            <a:avLst/>
          </a:prstGeom>
          <a:solidFill>
            <a:srgbClr val="2F75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1" name="Seta: Curva para Baixo 50">
            <a:extLst>
              <a:ext uri="{FF2B5EF4-FFF2-40B4-BE49-F238E27FC236}">
                <a16:creationId xmlns:a16="http://schemas.microsoft.com/office/drawing/2014/main" id="{035827DB-6A19-904E-A8AC-D2DEA36DD2E2}"/>
              </a:ext>
            </a:extLst>
          </p:cNvPr>
          <p:cNvSpPr/>
          <p:nvPr/>
        </p:nvSpPr>
        <p:spPr>
          <a:xfrm flipH="1">
            <a:off x="2595356" y="7525347"/>
            <a:ext cx="361950" cy="266700"/>
          </a:xfrm>
          <a:prstGeom prst="curvedDownArrow">
            <a:avLst/>
          </a:prstGeom>
          <a:solidFill>
            <a:srgbClr val="2F75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2" name="Espaço Reservado para Rodapé 10">
            <a:extLst>
              <a:ext uri="{FF2B5EF4-FFF2-40B4-BE49-F238E27FC236}">
                <a16:creationId xmlns:a16="http://schemas.microsoft.com/office/drawing/2014/main" id="{0774450F-E835-59D0-A336-41E6F9A9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0353" y="11865188"/>
            <a:ext cx="4030027" cy="681567"/>
          </a:xfrm>
        </p:spPr>
        <p:txBody>
          <a:bodyPr/>
          <a:lstStyle/>
          <a:p>
            <a:r>
              <a:rPr lang="pt-BR" dirty="0"/>
              <a:t>ALGORITIMOS DE ORDENAÇÃO – Jefferson Mesquita</a:t>
            </a:r>
          </a:p>
        </p:txBody>
      </p:sp>
    </p:spTree>
    <p:extLst>
      <p:ext uri="{BB962C8B-B14F-4D97-AF65-F5344CB8AC3E}">
        <p14:creationId xmlns:p14="http://schemas.microsoft.com/office/powerpoint/2010/main" val="362744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84555" y="83209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Exemplo de código</a:t>
            </a: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5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BBF213-CA86-228F-5D85-826252C2B6BB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2F7586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14A320E-E8C0-8F3B-2A4E-A913E90B1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79" y="2062156"/>
            <a:ext cx="8210338" cy="487414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FAAF3D7-CBFE-759A-1469-2BCDE34B1C70}"/>
              </a:ext>
            </a:extLst>
          </p:cNvPr>
          <p:cNvSpPr txBox="1"/>
          <p:nvPr/>
        </p:nvSpPr>
        <p:spPr>
          <a:xfrm>
            <a:off x="795279" y="7277088"/>
            <a:ext cx="82103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função </a:t>
            </a:r>
            <a:r>
              <a:rPr lang="pt-BR" dirty="0" err="1"/>
              <a:t>BubbleSort</a:t>
            </a:r>
            <a:r>
              <a:rPr lang="pt-BR" dirty="0"/>
              <a:t> recebe como entrada um </a:t>
            </a:r>
            <a:r>
              <a:rPr lang="pt-BR" dirty="0" err="1"/>
              <a:t>array</a:t>
            </a:r>
            <a:r>
              <a:rPr lang="pt-BR" dirty="0"/>
              <a:t> de inteiros.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loop externo percorre o </a:t>
            </a:r>
            <a:r>
              <a:rPr lang="pt-BR" dirty="0" err="1"/>
              <a:t>array</a:t>
            </a:r>
            <a:r>
              <a:rPr lang="pt-BR" dirty="0"/>
              <a:t> da esquerda para a direita, exceto pelo último elemento, já que ao final de cada iteração deste loop, o maior elemento da lista é colocado na sua posição correta.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Dentro do loop externo, há um loop interno que percorre a parte não ordenada do </a:t>
            </a:r>
            <a:r>
              <a:rPr lang="pt-BR" dirty="0" err="1"/>
              <a:t>array</a:t>
            </a:r>
            <a:r>
              <a:rPr lang="pt-BR" dirty="0"/>
              <a:t>. Este loop compara cada elemento com o próximo elemento na lista.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o elemento atual for maior que o próximo elemento, os dois elementos são trocados de posição.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Esse processo continua até que todos os elementos estejam ordenados, o que é feito após repetir o loop externo até o penúltimo elemento, garantindo que o último elemento já esteja na posição correta.</a:t>
            </a:r>
          </a:p>
        </p:txBody>
      </p:sp>
      <p:sp>
        <p:nvSpPr>
          <p:cNvPr id="6" name="Espaço Reservado para Rodapé 10">
            <a:extLst>
              <a:ext uri="{FF2B5EF4-FFF2-40B4-BE49-F238E27FC236}">
                <a16:creationId xmlns:a16="http://schemas.microsoft.com/office/drawing/2014/main" id="{A61ADD21-E5BA-AB2F-E60F-A4B9A115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0353" y="11865188"/>
            <a:ext cx="4030027" cy="681567"/>
          </a:xfrm>
        </p:spPr>
        <p:txBody>
          <a:bodyPr/>
          <a:lstStyle/>
          <a:p>
            <a:r>
              <a:rPr lang="pt-BR" dirty="0"/>
              <a:t>ALGORITIMOS DE ORDENAÇÃO – Jefferson Mesquita</a:t>
            </a:r>
          </a:p>
        </p:txBody>
      </p:sp>
    </p:spTree>
    <p:extLst>
      <p:ext uri="{BB962C8B-B14F-4D97-AF65-F5344CB8AC3E}">
        <p14:creationId xmlns:p14="http://schemas.microsoft.com/office/powerpoint/2010/main" val="79669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D097E9B-2BDA-D42C-D47C-437D8B79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6</a:t>
            </a:fld>
            <a:endParaRPr lang="pt-BR"/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EB80C994-558B-E5F7-80C0-A73EAD71C00D}"/>
              </a:ext>
            </a:extLst>
          </p:cNvPr>
          <p:cNvSpPr txBox="1"/>
          <p:nvPr/>
        </p:nvSpPr>
        <p:spPr>
          <a:xfrm>
            <a:off x="892277" y="6004859"/>
            <a:ext cx="78166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 err="1">
                <a:solidFill>
                  <a:schemeClr val="bg1"/>
                </a:solidFill>
                <a:latin typeface="Impact" panose="020B0806030902050204" pitchFamily="34" charset="0"/>
              </a:rPr>
              <a:t>Insertion</a:t>
            </a:r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pt-BR" sz="8800" dirty="0" err="1">
                <a:solidFill>
                  <a:schemeClr val="bg1"/>
                </a:solidFill>
                <a:latin typeface="Impact" panose="020B0806030902050204" pitchFamily="34" charset="0"/>
              </a:rPr>
              <a:t>Sort</a:t>
            </a:r>
            <a:b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Construindo a Ordem</a:t>
            </a:r>
          </a:p>
        </p:txBody>
      </p:sp>
      <p:sp>
        <p:nvSpPr>
          <p:cNvPr id="3" name="Espaço Reservado para Rodapé 10">
            <a:extLst>
              <a:ext uri="{FF2B5EF4-FFF2-40B4-BE49-F238E27FC236}">
                <a16:creationId xmlns:a16="http://schemas.microsoft.com/office/drawing/2014/main" id="{B2B7699E-0B50-CC84-F143-7BDE04A1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0353" y="11865188"/>
            <a:ext cx="4030027" cy="681567"/>
          </a:xfrm>
        </p:spPr>
        <p:txBody>
          <a:bodyPr/>
          <a:lstStyle/>
          <a:p>
            <a:r>
              <a:rPr lang="pt-BR" dirty="0"/>
              <a:t>ALGORITIMOS DE ORDENAÇÃO – Jefferson Mesquita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4B6163C-646F-7DE2-B3A0-84B248E15DD2}"/>
              </a:ext>
            </a:extLst>
          </p:cNvPr>
          <p:cNvSpPr/>
          <p:nvPr/>
        </p:nvSpPr>
        <p:spPr>
          <a:xfrm>
            <a:off x="976944" y="7545726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273C42">
                  <a:alpha val="25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21D7F5F-2E26-6B53-4AD2-BB240C0287FE}"/>
              </a:ext>
            </a:extLst>
          </p:cNvPr>
          <p:cNvSpPr txBox="1"/>
          <p:nvPr/>
        </p:nvSpPr>
        <p:spPr>
          <a:xfrm>
            <a:off x="2561666" y="1381570"/>
            <a:ext cx="430852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solidFill>
                  <a:srgbClr val="2F7586"/>
                </a:solidFill>
                <a:latin typeface="Impact" panose="020B080603090205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66704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</a:t>
            </a:r>
            <a:r>
              <a:rPr lang="pt-BR" sz="2400" dirty="0" err="1"/>
              <a:t>Insertion</a:t>
            </a:r>
            <a:r>
              <a:rPr lang="pt-BR" sz="2400" dirty="0"/>
              <a:t> </a:t>
            </a:r>
            <a:r>
              <a:rPr lang="pt-BR" sz="2400" dirty="0" err="1"/>
              <a:t>Sort</a:t>
            </a:r>
            <a:r>
              <a:rPr lang="pt-BR" sz="2400" dirty="0"/>
              <a:t> é eficiente para listas pequenas. Ele constrói a lista ordenada um item de cada vez, movendo cada elemento para sua posição correta.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Vejamos como implementá-lo: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3360293" y="802598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Como funciona?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74BF1F5-AB5B-FE30-A4A2-5DCD1ECE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9DEF69C-D29E-E7F1-9D19-CAA075700FEF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2F7586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78360A6-3C36-00D4-9F4B-5D7E96204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406757"/>
              </p:ext>
            </p:extLst>
          </p:nvPr>
        </p:nvGraphicFramePr>
        <p:xfrm>
          <a:off x="1796405" y="6523803"/>
          <a:ext cx="19796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548747222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1913042492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36914769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3137296532"/>
                    </a:ext>
                  </a:extLst>
                </a:gridCol>
                <a:gridCol w="359092">
                  <a:extLst>
                    <a:ext uri="{9D8B030D-6E8A-4147-A177-3AD203B41FA5}">
                      <a16:colId xmlns:a16="http://schemas.microsoft.com/office/drawing/2014/main" val="2386916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highlight>
                            <a:srgbClr val="273C42"/>
                          </a:highlight>
                        </a:rPr>
                        <a:t>7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highlight>
                            <a:srgbClr val="273C42"/>
                          </a:highlight>
                        </a:rPr>
                        <a:t>4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highlight>
                            <a:srgbClr val="273C42"/>
                          </a:highlight>
                        </a:rPr>
                        <a:t>9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highlight>
                            <a:srgbClr val="273C42"/>
                          </a:highlight>
                        </a:rPr>
                        <a:t>6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2E7D8B"/>
                          </a:solidFill>
                          <a:highlight>
                            <a:srgbClr val="273C42"/>
                          </a:highlight>
                        </a:rPr>
                        <a:t>2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3027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9ED7388-E094-3E0A-BB74-F32B5770DFF4}"/>
              </a:ext>
            </a:extLst>
          </p:cNvPr>
          <p:cNvSpPr txBox="1"/>
          <p:nvPr/>
        </p:nvSpPr>
        <p:spPr>
          <a:xfrm>
            <a:off x="2047490" y="7714343"/>
            <a:ext cx="4951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Verifica se o valor a esquerda é maior e movimenta uma posição. Este processo se repete até que o número da esquerda seja menor ou não exista posição a esquerda.</a:t>
            </a: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9A354F23-C8F6-2B4E-D425-A363ED0B6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500647"/>
              </p:ext>
            </p:extLst>
          </p:nvPr>
        </p:nvGraphicFramePr>
        <p:xfrm>
          <a:off x="4928256" y="6523803"/>
          <a:ext cx="19796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548747222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1913042492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36914769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3137296532"/>
                    </a:ext>
                  </a:extLst>
                </a:gridCol>
                <a:gridCol w="359092">
                  <a:extLst>
                    <a:ext uri="{9D8B030D-6E8A-4147-A177-3AD203B41FA5}">
                      <a16:colId xmlns:a16="http://schemas.microsoft.com/office/drawing/2014/main" val="2386916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2F7586"/>
                          </a:solidFill>
                          <a:highlight>
                            <a:srgbClr val="273C42"/>
                          </a:highlight>
                        </a:rPr>
                        <a:t>2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highlight>
                            <a:srgbClr val="273C42"/>
                          </a:highlight>
                        </a:rPr>
                        <a:t>7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highlight>
                            <a:srgbClr val="273C42"/>
                          </a:highlight>
                        </a:rPr>
                        <a:t>4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highlight>
                            <a:srgbClr val="273C42"/>
                          </a:highlight>
                        </a:rPr>
                        <a:t>9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highlight>
                            <a:srgbClr val="273C42"/>
                          </a:highlight>
                        </a:rPr>
                        <a:t>6</a:t>
                      </a:r>
                    </a:p>
                  </a:txBody>
                  <a:tcPr>
                    <a:solidFill>
                      <a:srgbClr val="273C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30274"/>
                  </a:ext>
                </a:extLst>
              </a:tr>
            </a:tbl>
          </a:graphicData>
        </a:graphic>
      </p:graphicFrame>
      <p:sp>
        <p:nvSpPr>
          <p:cNvPr id="20" name="Seta: Curva para Baixo 19">
            <a:extLst>
              <a:ext uri="{FF2B5EF4-FFF2-40B4-BE49-F238E27FC236}">
                <a16:creationId xmlns:a16="http://schemas.microsoft.com/office/drawing/2014/main" id="{4472A662-F25C-2D45-0588-0E575B1E6C1D}"/>
              </a:ext>
            </a:extLst>
          </p:cNvPr>
          <p:cNvSpPr/>
          <p:nvPr/>
        </p:nvSpPr>
        <p:spPr>
          <a:xfrm flipH="1">
            <a:off x="2852965" y="6211834"/>
            <a:ext cx="361950" cy="266700"/>
          </a:xfrm>
          <a:prstGeom prst="curvedDownArrow">
            <a:avLst/>
          </a:prstGeom>
          <a:solidFill>
            <a:srgbClr val="2F75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Seta: Curva para Baixo 20">
            <a:extLst>
              <a:ext uri="{FF2B5EF4-FFF2-40B4-BE49-F238E27FC236}">
                <a16:creationId xmlns:a16="http://schemas.microsoft.com/office/drawing/2014/main" id="{38E82E2F-96AA-5C5A-44D2-0E36ADC3729A}"/>
              </a:ext>
            </a:extLst>
          </p:cNvPr>
          <p:cNvSpPr/>
          <p:nvPr/>
        </p:nvSpPr>
        <p:spPr>
          <a:xfrm flipH="1">
            <a:off x="2370365" y="6211834"/>
            <a:ext cx="361950" cy="266700"/>
          </a:xfrm>
          <a:prstGeom prst="curvedDownArrow">
            <a:avLst/>
          </a:prstGeom>
          <a:solidFill>
            <a:srgbClr val="2F75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Seta: Curva para Baixo 21">
            <a:extLst>
              <a:ext uri="{FF2B5EF4-FFF2-40B4-BE49-F238E27FC236}">
                <a16:creationId xmlns:a16="http://schemas.microsoft.com/office/drawing/2014/main" id="{4356E418-653B-E1C9-C1AC-636E447A0CE3}"/>
              </a:ext>
            </a:extLst>
          </p:cNvPr>
          <p:cNvSpPr/>
          <p:nvPr/>
        </p:nvSpPr>
        <p:spPr>
          <a:xfrm flipH="1">
            <a:off x="1887765" y="6211834"/>
            <a:ext cx="361950" cy="266700"/>
          </a:xfrm>
          <a:prstGeom prst="curvedDownArrow">
            <a:avLst/>
          </a:prstGeom>
          <a:solidFill>
            <a:srgbClr val="2F75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Seta: Curva para Baixo 22">
            <a:extLst>
              <a:ext uri="{FF2B5EF4-FFF2-40B4-BE49-F238E27FC236}">
                <a16:creationId xmlns:a16="http://schemas.microsoft.com/office/drawing/2014/main" id="{014282AF-91CD-47FD-3FD5-EA674E15226D}"/>
              </a:ext>
            </a:extLst>
          </p:cNvPr>
          <p:cNvSpPr/>
          <p:nvPr/>
        </p:nvSpPr>
        <p:spPr>
          <a:xfrm flipH="1">
            <a:off x="3278415" y="6211834"/>
            <a:ext cx="361950" cy="266700"/>
          </a:xfrm>
          <a:prstGeom prst="curvedDownArrow">
            <a:avLst/>
          </a:prstGeom>
          <a:solidFill>
            <a:srgbClr val="2F75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B934265C-14AE-743C-C268-7D7ADCE1C46A}"/>
              </a:ext>
            </a:extLst>
          </p:cNvPr>
          <p:cNvSpPr/>
          <p:nvPr/>
        </p:nvSpPr>
        <p:spPr>
          <a:xfrm>
            <a:off x="3971707" y="6676571"/>
            <a:ext cx="811658" cy="214082"/>
          </a:xfrm>
          <a:prstGeom prst="rightArrow">
            <a:avLst/>
          </a:prstGeom>
          <a:solidFill>
            <a:srgbClr val="2F75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853009E5-3B3E-5975-7EB9-7FBADF391407}"/>
              </a:ext>
            </a:extLst>
          </p:cNvPr>
          <p:cNvSpPr/>
          <p:nvPr/>
        </p:nvSpPr>
        <p:spPr>
          <a:xfrm rot="16200000">
            <a:off x="3320775" y="7278525"/>
            <a:ext cx="581354" cy="214082"/>
          </a:xfrm>
          <a:prstGeom prst="rightArrow">
            <a:avLst/>
          </a:prstGeom>
          <a:solidFill>
            <a:srgbClr val="2F75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Espaço Reservado para Rodapé 10">
            <a:extLst>
              <a:ext uri="{FF2B5EF4-FFF2-40B4-BE49-F238E27FC236}">
                <a16:creationId xmlns:a16="http://schemas.microsoft.com/office/drawing/2014/main" id="{BF93CBD5-B307-947C-CB2D-0519D7C5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0353" y="11865188"/>
            <a:ext cx="4030027" cy="681567"/>
          </a:xfrm>
        </p:spPr>
        <p:txBody>
          <a:bodyPr/>
          <a:lstStyle/>
          <a:p>
            <a:r>
              <a:rPr lang="pt-BR" dirty="0"/>
              <a:t>ALGORITIMOS DE ORDENAÇÃO – Jefferson Mesquita</a:t>
            </a:r>
          </a:p>
        </p:txBody>
      </p:sp>
    </p:spTree>
    <p:extLst>
      <p:ext uri="{BB962C8B-B14F-4D97-AF65-F5344CB8AC3E}">
        <p14:creationId xmlns:p14="http://schemas.microsoft.com/office/powerpoint/2010/main" val="313655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913786" y="6874259"/>
            <a:ext cx="80273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função </a:t>
            </a:r>
            <a:r>
              <a:rPr lang="pt-BR" dirty="0" err="1"/>
              <a:t>InsertionSort</a:t>
            </a:r>
            <a:r>
              <a:rPr lang="pt-BR" dirty="0"/>
              <a:t> recebe como entrada um </a:t>
            </a:r>
            <a:r>
              <a:rPr lang="pt-BR" dirty="0" err="1"/>
              <a:t>array</a:t>
            </a:r>
            <a:r>
              <a:rPr lang="pt-BR" dirty="0"/>
              <a:t> de inteiros.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loop externo percorre o </a:t>
            </a:r>
            <a:r>
              <a:rPr lang="pt-BR" dirty="0" err="1"/>
              <a:t>array</a:t>
            </a:r>
            <a:r>
              <a:rPr lang="pt-BR" dirty="0"/>
              <a:t>, começando do segundo elemento (índice 1) até o último.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Para cada elemento do loop externo, o algoritmo salva o valor do elemento atual em uma variável chamada </a:t>
            </a:r>
            <a:r>
              <a:rPr lang="pt-BR" dirty="0" err="1"/>
              <a:t>key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Em seguida, um loop interno é iniciado para comparar o elemento atual com os elementos à sua esquerda (elementos já ordenados).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Enquanto o elemento à esquerda for maior que o valor de </a:t>
            </a:r>
            <a:r>
              <a:rPr lang="pt-BR" dirty="0" err="1"/>
              <a:t>key</a:t>
            </a:r>
            <a:r>
              <a:rPr lang="pt-BR" dirty="0"/>
              <a:t> e não atingirmos o início do </a:t>
            </a:r>
            <a:r>
              <a:rPr lang="pt-BR" dirty="0" err="1"/>
              <a:t>array</a:t>
            </a:r>
            <a:r>
              <a:rPr lang="pt-BR" dirty="0"/>
              <a:t>, os elementos são deslocados uma posição para a direita.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Após encontrar a posição correta para o elemento </a:t>
            </a:r>
            <a:r>
              <a:rPr lang="pt-BR" dirty="0" err="1"/>
              <a:t>key</a:t>
            </a:r>
            <a:r>
              <a:rPr lang="pt-BR" dirty="0"/>
              <a:t>, ele é inserido nessa posição no </a:t>
            </a:r>
            <a:r>
              <a:rPr lang="pt-BR" dirty="0" err="1"/>
              <a:t>array</a:t>
            </a:r>
            <a:r>
              <a:rPr lang="pt-BR" dirty="0"/>
              <a:t> ordenado.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Este processo é repetido para cada elemento não ordenado, resultando em um </a:t>
            </a:r>
            <a:r>
              <a:rPr lang="pt-BR" dirty="0" err="1"/>
              <a:t>array</a:t>
            </a:r>
            <a:r>
              <a:rPr lang="pt-BR" dirty="0"/>
              <a:t> totalmente ordenado ao final da execução do algoritmo.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799855" y="80673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Exemplo de código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1B58DE0-4197-A9DA-3C15-1110405E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8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8E3E8E5-3440-B2DE-15BA-D2A49A63AF59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2F7586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FB5372F-2998-C2ED-F207-8B24DD63E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86" y="1786241"/>
            <a:ext cx="8027331" cy="4816399"/>
          </a:xfrm>
          <a:prstGeom prst="rect">
            <a:avLst/>
          </a:prstGeom>
        </p:spPr>
      </p:pic>
      <p:sp>
        <p:nvSpPr>
          <p:cNvPr id="5" name="Espaço Reservado para Rodapé 10">
            <a:extLst>
              <a:ext uri="{FF2B5EF4-FFF2-40B4-BE49-F238E27FC236}">
                <a16:creationId xmlns:a16="http://schemas.microsoft.com/office/drawing/2014/main" id="{BAE8EC00-AAB8-C6B5-2BBA-A48CE5AA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0353" y="11865188"/>
            <a:ext cx="4030027" cy="681567"/>
          </a:xfrm>
        </p:spPr>
        <p:txBody>
          <a:bodyPr/>
          <a:lstStyle/>
          <a:p>
            <a:r>
              <a:rPr lang="pt-BR" dirty="0"/>
              <a:t>ALGORITIMOS DE ORDENAÇÃO – Jefferson Mesquita</a:t>
            </a:r>
          </a:p>
        </p:txBody>
      </p:sp>
    </p:spTree>
    <p:extLst>
      <p:ext uri="{BB962C8B-B14F-4D97-AF65-F5344CB8AC3E}">
        <p14:creationId xmlns:p14="http://schemas.microsoft.com/office/powerpoint/2010/main" val="338588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CFFF15F9-9106-7134-AA2D-FD2E7ED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/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C9BF7689-5C9B-8C58-E73A-B4B3672F8D4B}"/>
              </a:ext>
            </a:extLst>
          </p:cNvPr>
          <p:cNvSpPr txBox="1"/>
          <p:nvPr/>
        </p:nvSpPr>
        <p:spPr>
          <a:xfrm>
            <a:off x="892277" y="6004859"/>
            <a:ext cx="78166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Merge </a:t>
            </a:r>
            <a:r>
              <a:rPr lang="pt-BR" sz="8800" dirty="0" err="1">
                <a:solidFill>
                  <a:schemeClr val="bg1"/>
                </a:solidFill>
                <a:latin typeface="Impact" panose="020B0806030902050204" pitchFamily="34" charset="0"/>
              </a:rPr>
              <a:t>Sort</a:t>
            </a:r>
            <a:b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Dividir para Conquistar</a:t>
            </a:r>
          </a:p>
        </p:txBody>
      </p:sp>
      <p:sp>
        <p:nvSpPr>
          <p:cNvPr id="3" name="Espaço Reservado para Rodapé 10">
            <a:extLst>
              <a:ext uri="{FF2B5EF4-FFF2-40B4-BE49-F238E27FC236}">
                <a16:creationId xmlns:a16="http://schemas.microsoft.com/office/drawing/2014/main" id="{7F0BCA12-9176-2890-6A89-8D9D8D59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0353" y="11865188"/>
            <a:ext cx="4030027" cy="681567"/>
          </a:xfrm>
        </p:spPr>
        <p:txBody>
          <a:bodyPr/>
          <a:lstStyle/>
          <a:p>
            <a:r>
              <a:rPr lang="pt-BR" dirty="0"/>
              <a:t>ALGORITIMOS DE ORDENAÇÃO – Jefferson Mesquita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CB028E0-1BE7-60D9-E6C5-8DA5FA0D9A4D}"/>
              </a:ext>
            </a:extLst>
          </p:cNvPr>
          <p:cNvSpPr/>
          <p:nvPr/>
        </p:nvSpPr>
        <p:spPr>
          <a:xfrm>
            <a:off x="976944" y="7545726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273C42">
                  <a:alpha val="25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D5D9015-3C05-CA94-09CE-5C329B1F118E}"/>
              </a:ext>
            </a:extLst>
          </p:cNvPr>
          <p:cNvSpPr txBox="1"/>
          <p:nvPr/>
        </p:nvSpPr>
        <p:spPr>
          <a:xfrm>
            <a:off x="2561666" y="1381570"/>
            <a:ext cx="430852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solidFill>
                  <a:srgbClr val="2F7586"/>
                </a:solidFill>
                <a:latin typeface="Impact" panose="020B080603090205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098851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5289</TotalTime>
  <Words>1095</Words>
  <Application>Microsoft Office PowerPoint</Application>
  <PresentationFormat>Papel A3 (297 x 420 mm)</PresentationFormat>
  <Paragraphs>158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Jefferson Mesquita</cp:lastModifiedBy>
  <cp:revision>35</cp:revision>
  <dcterms:created xsi:type="dcterms:W3CDTF">2023-06-15T14:34:16Z</dcterms:created>
  <dcterms:modified xsi:type="dcterms:W3CDTF">2024-03-24T19:54:49Z</dcterms:modified>
</cp:coreProperties>
</file>