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Hind"/>
      <p:regular r:id="rId30"/>
      <p:bold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23A2B1-981C-480F-866B-07356A05C036}">
  <a:tblStyle styleId="{9123A2B1-981C-480F-866B-07356A05C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ind-bold.fntdata"/><Relationship Id="rId30" Type="http://schemas.openxmlformats.org/officeDocument/2006/relationships/font" Target="fonts/Hind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6428166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6428166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ffec6225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ffec6225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46428166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46428166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d42aea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d42aea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05a4ee6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05a4ee6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fec622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fec622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fec622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fec622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fec6225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fec6225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ffec6225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ffec6225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642816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642816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fec6225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fec6225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 rot="900026">
            <a:off x="-1906266" y="-2077366"/>
            <a:ext cx="6641517" cy="8256232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5025" y="51775"/>
            <a:ext cx="1015149" cy="29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0" y="0"/>
            <a:ext cx="6984000" cy="3699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311700" y="1129900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325" y="76000"/>
            <a:ext cx="788963" cy="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F57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5" y="4799075"/>
            <a:ext cx="9144000" cy="347100"/>
          </a:xfrm>
          <a:prstGeom prst="rect">
            <a:avLst/>
          </a:prstGeom>
          <a:solidFill>
            <a:srgbClr val="333F48">
              <a:alpha val="15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205500" y="2050575"/>
            <a:ext cx="75141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Cloud vs. Non-Cloud Segmentation</a:t>
            </a:r>
            <a:endParaRPr sz="3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77925" y="2712475"/>
            <a:ext cx="4467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McCombs School of Business, MSBA 2020</a:t>
            </a:r>
            <a:endParaRPr sz="1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May</a:t>
            </a: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1, 2020</a:t>
            </a:r>
            <a:endParaRPr sz="1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977925" y="2643375"/>
            <a:ext cx="6644100" cy="21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8423" l="25198" r="5668" t="25440"/>
          <a:stretch/>
        </p:blipFill>
        <p:spPr>
          <a:xfrm>
            <a:off x="7115581" y="84150"/>
            <a:ext cx="1886270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-100" y="4798975"/>
            <a:ext cx="9144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Edward Eustachon - </a:t>
            </a: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Tushar Gupta - Jeremy Friedman - Sachin Balakrishnan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Results &amp; Findings: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Descriptive Profiles</a:t>
            </a:r>
            <a:endParaRPr sz="3000"/>
          </a:p>
        </p:txBody>
      </p:sp>
      <p:cxnSp>
        <p:nvCxnSpPr>
          <p:cNvPr id="224" name="Google Shape;224;p23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3"/>
          <p:cNvSpPr txBox="1"/>
          <p:nvPr>
            <p:ph idx="4294967295" type="body"/>
          </p:nvPr>
        </p:nvSpPr>
        <p:spPr>
          <a:xfrm>
            <a:off x="35770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Significant Driving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actors: Cloud vs. Non-cloud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Large sized companies in terms of budget allocation, employee count and total revenue prefer cloud to non-cloud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Cloud companies have a higher percentage of feature 200 usage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871" y="396175"/>
            <a:ext cx="1991200" cy="224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375" y="462414"/>
            <a:ext cx="1991200" cy="224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000" y="2886850"/>
            <a:ext cx="1926675" cy="22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150" y="2778850"/>
            <a:ext cx="1926675" cy="2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Takeaways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4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0" y="1054664"/>
            <a:ext cx="6161076" cy="38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311700" y="1439963"/>
            <a:ext cx="43647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Distinctions between the profiles of US and non-US companies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1,054 of 4,479 non-cloud companies fit on-cloud cluster profiles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Expected Lift of Subset: 1.46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23773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690550" y="1426850"/>
            <a:ext cx="1341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Roadmap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5999100" y="1830200"/>
            <a:ext cx="1192200" cy="0"/>
          </a:xfrm>
          <a:prstGeom prst="straightConnector1">
            <a:avLst/>
          </a:prstGeom>
          <a:noFill/>
          <a:ln cap="flat" cmpd="sng" w="9525">
            <a:solidFill>
              <a:srgbClr val="333F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5761650" y="1906400"/>
            <a:ext cx="30672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Analysis: Classification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Analysis: Clustering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&amp; Findings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619750" y="2085963"/>
            <a:ext cx="95400" cy="95400"/>
          </a:xfrm>
          <a:prstGeom prst="rect">
            <a:avLst/>
          </a:prstGeom>
          <a:solidFill>
            <a:srgbClr val="333F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9750" y="2327203"/>
            <a:ext cx="95400" cy="95400"/>
          </a:xfrm>
          <a:prstGeom prst="rect">
            <a:avLst/>
          </a:prstGeom>
          <a:solidFill>
            <a:srgbClr val="333F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619750" y="2568444"/>
            <a:ext cx="95400" cy="95400"/>
          </a:xfrm>
          <a:prstGeom prst="rect">
            <a:avLst/>
          </a:prstGeom>
          <a:solidFill>
            <a:srgbClr val="333F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619750" y="2809684"/>
            <a:ext cx="95400" cy="95400"/>
          </a:xfrm>
          <a:prstGeom prst="rect">
            <a:avLst/>
          </a:prstGeom>
          <a:solidFill>
            <a:srgbClr val="333F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9750" y="3050925"/>
            <a:ext cx="95400" cy="95400"/>
          </a:xfrm>
          <a:prstGeom prst="rect">
            <a:avLst/>
          </a:prstGeom>
          <a:solidFill>
            <a:srgbClr val="333F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816097" y="3766030"/>
            <a:ext cx="7511815" cy="1290668"/>
            <a:chOff x="1593000" y="2322568"/>
            <a:chExt cx="5957975" cy="643500"/>
          </a:xfrm>
        </p:grpSpPr>
        <p:sp>
          <p:nvSpPr>
            <p:cNvPr id="88" name="Google Shape;88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EFEFEF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3rd party data that records company data and cloud usage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budget, industry, country, employee count etc.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Internal NetApp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NetApp product usage, storage usage, expenses in past year etc.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816097" y="2452000"/>
            <a:ext cx="7511815" cy="1290668"/>
            <a:chOff x="1593000" y="2322568"/>
            <a:chExt cx="5957975" cy="643500"/>
          </a:xfrm>
        </p:grpSpPr>
        <p:sp>
          <p:nvSpPr>
            <p:cNvPr id="96" name="Google Shape;96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EFEFEF">
                  <a:alpha val="6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Many customers are moving to cloud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Build a descriptive profile of companies recently migrated to cloud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Predict which companies are likely to move next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816097" y="1137950"/>
            <a:ext cx="7511815" cy="1290668"/>
            <a:chOff x="1593000" y="2322568"/>
            <a:chExt cx="5957975" cy="643500"/>
          </a:xfrm>
        </p:grpSpPr>
        <p:sp>
          <p:nvSpPr>
            <p:cNvPr id="104" name="Google Shape;104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is NetApp?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EFEFEF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Fortune 500 company which...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Provide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 enterprise level storage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○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Facilitates business value by helping customers manage their cloud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Processing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1246616" y="1129981"/>
            <a:ext cx="6650667" cy="803470"/>
            <a:chOff x="1246616" y="1129981"/>
            <a:chExt cx="6650667" cy="803470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1246616" y="1185097"/>
              <a:ext cx="2202145" cy="69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Aggregate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527641" y="1129981"/>
              <a:ext cx="4369642" cy="80347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3659269" y="1222520"/>
              <a:ext cx="4237969" cy="631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Aggre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gate 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ata on the company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964750" y="1709250"/>
            <a:ext cx="6932534" cy="1195387"/>
            <a:chOff x="964750" y="1709250"/>
            <a:chExt cx="6932534" cy="1195387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1246682" y="2156316"/>
              <a:ext cx="2202116" cy="691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Engineer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527642" y="2101168"/>
              <a:ext cx="4369642" cy="80347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3659268" y="2328016"/>
              <a:ext cx="4237969" cy="36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Engineer product “stickiness” measures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Sum (total presence)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Percent (relative presence)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Indicator (binary presence)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964750" y="1709250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964750" y="3686275"/>
            <a:ext cx="6932627" cy="1153659"/>
            <a:chOff x="964750" y="3686275"/>
            <a:chExt cx="6932627" cy="1153659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1831600" y="4095103"/>
              <a:ext cx="1617061" cy="69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Impute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527635" y="4036390"/>
              <a:ext cx="4369742" cy="80354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3659274" y="4266821"/>
              <a:ext cx="4067375" cy="3630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Clean and impute missing values using KNN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4750" y="3686275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964750" y="2697762"/>
            <a:ext cx="6932534" cy="1174478"/>
            <a:chOff x="964750" y="2697763"/>
            <a:chExt cx="6932534" cy="1174478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1687724" y="3123892"/>
              <a:ext cx="1760955" cy="691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Encode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527642" y="3068771"/>
              <a:ext cx="4369642" cy="80347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3659274" y="3295612"/>
              <a:ext cx="4067375" cy="3630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Binary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encode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categorical variables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64750" y="2697763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Analysis: Classification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221353" y="1028821"/>
            <a:ext cx="2977755" cy="3568073"/>
            <a:chOff x="1118224" y="283725"/>
            <a:chExt cx="2090826" cy="4076400"/>
          </a:xfrm>
        </p:grpSpPr>
        <p:sp>
          <p:nvSpPr>
            <p:cNvPr id="145" name="Google Shape;145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  <a:t>Random Forests &amp; XGboost</a:t>
              </a:r>
              <a:b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</a:br>
              <a:b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</a:br>
              <a: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  <a:t>Model tuning negligible</a:t>
              </a:r>
              <a:b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</a:br>
              <a:b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</a:br>
              <a:r>
                <a:rPr lang="en" sz="1200">
                  <a:latin typeface="Roboto Medium"/>
                  <a:ea typeface="Roboto Medium"/>
                  <a:cs typeface="Roboto Medium"/>
                  <a:sym typeface="Roboto Medium"/>
                </a:rPr>
                <a:t>Important variables focused on company traits</a:t>
              </a:r>
              <a:endParaRPr sz="12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Process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AUC Score: ~0.75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 false positive rate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Created US/non-US subset to control country imbalance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8"/>
          <p:cNvSpPr/>
          <p:nvPr/>
        </p:nvSpPr>
        <p:spPr>
          <a:xfrm>
            <a:off x="3469088" y="2550350"/>
            <a:ext cx="7236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4462675" y="5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{9123A2B1-981C-480F-866B-07356A05C036}</a:tableStyleId>
              </a:tblPr>
              <a:tblGrid>
                <a:gridCol w="758850"/>
                <a:gridCol w="2020450"/>
                <a:gridCol w="1812600"/>
              </a:tblGrid>
              <a:tr h="3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Percent Importance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7.19%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IT Budget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4.69%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IT Total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4.20%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IT Total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3.27%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IT to Total IT Ratio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3.14%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Revenue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3.05%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External IT vs. Internal IT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2.89%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“200” Product Series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Employees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2.51%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Features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2.04%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“300” Product Series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1.89%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Analysis: Clustering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204213" y="1174534"/>
            <a:ext cx="2114604" cy="559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Cluster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386478" y="1129968"/>
            <a:ext cx="3851100" cy="6497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502484" y="1204805"/>
            <a:ext cx="44373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together similar companies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>
            <a:off x="1204225" y="1363150"/>
            <a:ext cx="6371506" cy="1198984"/>
            <a:chOff x="1204225" y="1363150"/>
            <a:chExt cx="6371506" cy="1198984"/>
          </a:xfrm>
        </p:grpSpPr>
        <p:sp>
          <p:nvSpPr>
            <p:cNvPr id="165" name="Google Shape;165;p19"/>
            <p:cNvSpPr/>
            <p:nvPr/>
          </p:nvSpPr>
          <p:spPr>
            <a:xfrm>
              <a:off x="3388059" y="1912385"/>
              <a:ext cx="3851100" cy="64975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1303373" y="1956973"/>
              <a:ext cx="2015409" cy="55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edium"/>
                  <a:ea typeface="Roboto Medium"/>
                  <a:cs typeface="Roboto Medium"/>
                  <a:sym typeface="Roboto Medium"/>
                </a:rPr>
                <a:t>Detect</a:t>
              </a:r>
              <a:endParaRPr sz="24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3504063" y="2095830"/>
              <a:ext cx="4071669" cy="29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outliers in the feature space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204225" y="1363150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1204225" y="2197175"/>
            <a:ext cx="6034935" cy="1147376"/>
            <a:chOff x="1204225" y="2197175"/>
            <a:chExt cx="6034935" cy="1147376"/>
          </a:xfrm>
        </p:grpSpPr>
        <p:sp>
          <p:nvSpPr>
            <p:cNvPr id="170" name="Google Shape;170;p19"/>
            <p:cNvSpPr/>
            <p:nvPr/>
          </p:nvSpPr>
          <p:spPr>
            <a:xfrm>
              <a:off x="3388060" y="2694801"/>
              <a:ext cx="3851100" cy="64975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1361471" y="2739389"/>
              <a:ext cx="1957351" cy="55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edium"/>
                  <a:ea typeface="Roboto Medium"/>
                  <a:cs typeface="Roboto Medium"/>
                  <a:sym typeface="Roboto Medium"/>
                </a:rPr>
                <a:t>Identify</a:t>
              </a:r>
              <a:endParaRPr sz="24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3504063" y="2878232"/>
              <a:ext cx="3584532" cy="29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common attributes of on-cloud companies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204225" y="2197175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1204225" y="3031200"/>
            <a:ext cx="6034831" cy="1098686"/>
            <a:chOff x="1204225" y="3031200"/>
            <a:chExt cx="6034831" cy="1098686"/>
          </a:xfrm>
        </p:grpSpPr>
        <p:sp>
          <p:nvSpPr>
            <p:cNvPr id="175" name="Google Shape;175;p19"/>
            <p:cNvSpPr/>
            <p:nvPr/>
          </p:nvSpPr>
          <p:spPr>
            <a:xfrm>
              <a:off x="3388051" y="3480137"/>
              <a:ext cx="3851005" cy="64975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1893579" y="3524704"/>
              <a:ext cx="1425199" cy="55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edium"/>
                  <a:ea typeface="Roboto Medium"/>
                  <a:cs typeface="Roboto Medium"/>
                  <a:sym typeface="Roboto Medium"/>
                </a:rPr>
                <a:t>Map</a:t>
              </a:r>
              <a:endParaRPr sz="24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3504063" y="3663557"/>
              <a:ext cx="3584532" cy="29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non-cloud companies to clusters created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204225" y="3031200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1204225" y="3865225"/>
            <a:ext cx="6034936" cy="1049976"/>
            <a:chOff x="1204225" y="3865225"/>
            <a:chExt cx="6034936" cy="1049976"/>
          </a:xfrm>
        </p:grpSpPr>
        <p:sp>
          <p:nvSpPr>
            <p:cNvPr id="180" name="Google Shape;180;p19"/>
            <p:cNvSpPr/>
            <p:nvPr/>
          </p:nvSpPr>
          <p:spPr>
            <a:xfrm>
              <a:off x="3388061" y="4265451"/>
              <a:ext cx="3851100" cy="64975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1679060" y="4316078"/>
              <a:ext cx="1639635" cy="559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edium"/>
                  <a:ea typeface="Roboto Medium"/>
                  <a:cs typeface="Roboto Medium"/>
                  <a:sym typeface="Roboto Medium"/>
                </a:rPr>
                <a:t>Target</a:t>
              </a:r>
              <a:endParaRPr sz="24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3493450" y="4448875"/>
              <a:ext cx="3477000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non-cloud companies within on-cloud clusters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204225" y="3865225"/>
              <a:ext cx="734100" cy="733800"/>
            </a:xfrm>
            <a:prstGeom prst="curvedRightArrow">
              <a:avLst>
                <a:gd fmla="val 25000" name="adj1"/>
                <a:gd fmla="val 47948" name="adj2"/>
                <a:gd fmla="val 25000" name="adj3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Selection</a:t>
            </a:r>
            <a:endParaRPr sz="3000"/>
          </a:p>
        </p:txBody>
      </p:sp>
      <p:cxnSp>
        <p:nvCxnSpPr>
          <p:cNvPr id="189" name="Google Shape;189;p20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59300" y="3949425"/>
            <a:ext cx="8087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internal IT spending			External vs. internal IT spending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Total Employees				Total “200” features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Percent Feature 307				Employee count between 100 &amp; 500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Manufacturing industry identifier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2" name="Google Shape;192;p20"/>
          <p:cNvGraphicFramePr/>
          <p:nvPr/>
        </p:nvGraphicFramePr>
        <p:xfrm>
          <a:off x="952500" y="1129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{9123A2B1-981C-480F-866B-07356A05C036}</a:tableStyleId>
              </a:tblPr>
              <a:tblGrid>
                <a:gridCol w="577925"/>
                <a:gridCol w="3136525"/>
                <a:gridCol w="3524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Too many principal components required for 80% variance retained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top 50 feature importance from model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correlation among the top 50 features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uncorrelated features (see below)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Cluster Profiles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1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46025" y="1636200"/>
            <a:ext cx="2377500" cy="11886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753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732400" y="1129975"/>
            <a:ext cx="100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 flipH="1">
            <a:off x="4561500" y="1129975"/>
            <a:ext cx="14400" cy="386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/>
        </p:nvSpPr>
        <p:spPr>
          <a:xfrm>
            <a:off x="6404500" y="1129975"/>
            <a:ext cx="100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Non-US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504300" y="2698950"/>
            <a:ext cx="1920300" cy="960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Budget SMEs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84650" y="3564250"/>
            <a:ext cx="1645800" cy="82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Startups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379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809700" y="4214775"/>
            <a:ext cx="1371600" cy="6858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Brand Ambassadors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82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4712800" y="1636200"/>
            <a:ext cx="2377500" cy="11886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Manufacturing SMEs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316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7071075" y="2698950"/>
            <a:ext cx="1920300" cy="960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External IT Spenders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5151425" y="3564250"/>
            <a:ext cx="1683300" cy="82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 Cloud Manufacturing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74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7376475" y="4214775"/>
            <a:ext cx="1371600" cy="685800"/>
          </a:xfrm>
          <a:prstGeom prst="ellipse">
            <a:avLst/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 NetApp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00550" y="1208350"/>
            <a:ext cx="8520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Clusters 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 on-cloud companies in holdout set - 306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71 companies predicted to be on-cloud; 52 were actually on-cloud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73% </a:t>
            </a:r>
            <a:r>
              <a:rPr lang="en" sz="1800"/>
              <a:t>Precision in the prediction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Non-US Clusters 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</a:t>
            </a:r>
            <a:r>
              <a:rPr lang="en" sz="1800"/>
              <a:t>on-US on-cloud companies in holdout set - 278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47 companies </a:t>
            </a:r>
            <a:r>
              <a:rPr lang="en" sz="1800"/>
              <a:t>predicted </a:t>
            </a:r>
            <a:r>
              <a:rPr lang="en" sz="1800"/>
              <a:t>to be on-cloud; 28 were actually on-cloud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60%</a:t>
            </a:r>
            <a:r>
              <a:rPr lang="en" sz="1800"/>
              <a:t> Precision in the prediction</a:t>
            </a:r>
            <a:endParaRPr sz="1800"/>
          </a:p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311700" y="3961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 </a:t>
            </a:r>
            <a:r>
              <a:rPr lang="en" sz="3000"/>
              <a:t>&amp; Findings: Cluster Performance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 rot="10800000">
            <a:off x="8141250" y="76000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