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DF2D5-29D7-8D44-9D4C-8BCFC001741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2C3C-D45F-9B4A-A0C2-0422B08C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1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Tran – violating this requires some form of eavesdropping…..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A0A7-EFA6-4CA0-B712-379EB0DB6BC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362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TRAN.. </a:t>
            </a:r>
            <a:r>
              <a:rPr lang="en-GB" dirty="0" err="1" smtClean="0"/>
              <a:t>Theres</a:t>
            </a:r>
            <a:r>
              <a:rPr lang="en-GB" dirty="0" smtClean="0"/>
              <a:t> an obvious public interest thing</a:t>
            </a:r>
            <a:r>
              <a:rPr lang="en-GB" baseline="0" dirty="0" smtClean="0"/>
              <a:t> to discuss here….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8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2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Tell story about teeth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3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412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 </a:t>
            </a:r>
            <a:r>
              <a:rPr lang="en-GB" dirty="0" err="1" smtClean="0"/>
              <a:t>pretense</a:t>
            </a:r>
            <a:r>
              <a:rPr lang="en-GB" dirty="0" smtClean="0"/>
              <a:t> at being for anything other than the disclosure of the information harming the company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24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 </a:t>
            </a:r>
            <a:r>
              <a:rPr lang="en-GB" dirty="0" err="1" smtClean="0"/>
              <a:t>pretense</a:t>
            </a:r>
            <a:r>
              <a:rPr lang="en-GB" dirty="0" smtClean="0"/>
              <a:t> at being for anything other than the disclosure of the information harming the company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2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43</a:t>
            </a:r>
          </a:p>
          <a:p>
            <a:endParaRPr lang="en-GB" dirty="0" smtClean="0"/>
          </a:p>
          <a:p>
            <a:r>
              <a:rPr lang="en-GB" dirty="0" smtClean="0"/>
              <a:t>Self interest? Does it go against this?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5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Tran – violating this requires some form of eavesdropping…..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A0A7-EFA6-4CA0-B712-379EB0DB6BCC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36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 minutes </a:t>
            </a:r>
          </a:p>
          <a:p>
            <a:endParaRPr lang="en-GB" dirty="0" smtClean="0"/>
          </a:p>
          <a:p>
            <a:r>
              <a:rPr lang="en-GB" dirty="0" smtClean="0"/>
              <a:t>Not just a suit and tie</a:t>
            </a:r>
          </a:p>
          <a:p>
            <a:endParaRPr lang="en-GB" dirty="0" smtClean="0"/>
          </a:p>
          <a:p>
            <a:r>
              <a:rPr lang="en-GB" dirty="0" smtClean="0"/>
              <a:t>Code</a:t>
            </a:r>
            <a:r>
              <a:rPr lang="en-GB" baseline="0" dirty="0" smtClean="0"/>
              <a:t> of conduct</a:t>
            </a:r>
          </a:p>
          <a:p>
            <a:endParaRPr lang="en-GB" baseline="0" dirty="0" smtClean="0"/>
          </a:p>
          <a:p>
            <a:r>
              <a:rPr lang="en-GB" baseline="0" dirty="0" smtClean="0"/>
              <a:t>TRAN: Before specifics, why is it so important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0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People do it regardless of whether</a:t>
            </a:r>
            <a:r>
              <a:rPr lang="en-GB" baseline="0" dirty="0" smtClean="0"/>
              <a:t> they know the code of conduct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Prestige… why? About people listening</a:t>
            </a:r>
          </a:p>
          <a:p>
            <a:endParaRPr lang="en-GB" dirty="0" smtClean="0"/>
          </a:p>
          <a:p>
            <a:r>
              <a:rPr lang="en-GB" dirty="0" smtClean="0"/>
              <a:t>TRAN:</a:t>
            </a:r>
            <a:r>
              <a:rPr lang="en-GB" baseline="0" dirty="0" smtClean="0"/>
              <a:t> so what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7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Its like joining a cult!</a:t>
            </a:r>
          </a:p>
          <a:p>
            <a:endParaRPr lang="en-GB" dirty="0" smtClean="0"/>
          </a:p>
          <a:p>
            <a:r>
              <a:rPr lang="en-GB" dirty="0" smtClean="0"/>
              <a:t>Benefits such as publications, training</a:t>
            </a:r>
            <a:r>
              <a:rPr lang="en-GB" baseline="0" dirty="0" smtClean="0"/>
              <a:t>, letters after your name….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2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7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really is like joining</a:t>
            </a:r>
            <a:r>
              <a:rPr lang="en-GB" baseline="0" dirty="0" smtClean="0"/>
              <a:t> a cult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7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0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25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TRAN: But beyond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TRAN.. </a:t>
            </a:r>
            <a:r>
              <a:rPr lang="en-GB" dirty="0" err="1" smtClean="0"/>
              <a:t>Theres</a:t>
            </a:r>
            <a:r>
              <a:rPr lang="en-GB" dirty="0" smtClean="0"/>
              <a:t> an obvious public interest thing</a:t>
            </a:r>
            <a:r>
              <a:rPr lang="en-GB" baseline="0" dirty="0" smtClean="0"/>
              <a:t> to discuss here….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8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2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26CD-680E-EE41-86E9-5C98925BD20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04CC-3D0A-D14E-8DC1-5636DDFC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533" y="-171400"/>
            <a:ext cx="9372533" cy="70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52736"/>
            <a:ext cx="84249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CS-130 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Legal Issues in Computing - 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Professionalism in Computing</a:t>
            </a:r>
            <a:endParaRPr lang="en-GB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1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6984776" cy="70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BCS – Interesting Bits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530" y="1399523"/>
            <a:ext cx="7831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code of conduct:</a:t>
            </a: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S</a:t>
            </a:r>
            <a:r>
              <a:rPr lang="en-GB" sz="2400" dirty="0" smtClean="0">
                <a:solidFill>
                  <a:schemeClr val="accent1"/>
                </a:solidFill>
              </a:rPr>
              <a:t>ets </a:t>
            </a:r>
            <a:r>
              <a:rPr lang="en-GB" sz="2400" dirty="0">
                <a:solidFill>
                  <a:schemeClr val="accent1"/>
                </a:solidFill>
              </a:rPr>
              <a:t>out the professional standards required by BCS as a condition of </a:t>
            </a:r>
            <a:r>
              <a:rPr lang="en-GB" sz="2400" dirty="0" smtClean="0">
                <a:solidFill>
                  <a:schemeClr val="accent1"/>
                </a:solidFill>
              </a:rPr>
              <a:t>membership</a:t>
            </a:r>
            <a:endParaRPr lang="en-GB" sz="2400" dirty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A</a:t>
            </a:r>
            <a:r>
              <a:rPr lang="en-GB" sz="2400" dirty="0" smtClean="0">
                <a:solidFill>
                  <a:schemeClr val="accent1"/>
                </a:solidFill>
              </a:rPr>
              <a:t>pplies </a:t>
            </a:r>
            <a:r>
              <a:rPr lang="en-GB" sz="2400" dirty="0">
                <a:solidFill>
                  <a:schemeClr val="accent1"/>
                </a:solidFill>
              </a:rPr>
              <a:t>to all members, irrespective of their membership grade, the role they fulfil, or the jurisdiction where they are employed or discharge their contractual </a:t>
            </a:r>
            <a:r>
              <a:rPr lang="en-GB" sz="2400" dirty="0" smtClean="0">
                <a:solidFill>
                  <a:schemeClr val="accent1"/>
                </a:solidFill>
              </a:rPr>
              <a:t>obligations</a:t>
            </a: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G</a:t>
            </a:r>
            <a:r>
              <a:rPr lang="en-GB" sz="2400" dirty="0" smtClean="0">
                <a:solidFill>
                  <a:schemeClr val="accent1"/>
                </a:solidFill>
              </a:rPr>
              <a:t>overns </a:t>
            </a:r>
            <a:r>
              <a:rPr lang="en-GB" sz="2400" dirty="0">
                <a:solidFill>
                  <a:schemeClr val="accent1"/>
                </a:solidFill>
              </a:rPr>
              <a:t>the conduct of the individual, not the nature of the business or ethics </a:t>
            </a:r>
            <a:r>
              <a:rPr lang="en-GB" sz="2400" dirty="0" smtClean="0">
                <a:solidFill>
                  <a:schemeClr val="accent1"/>
                </a:solidFill>
              </a:rPr>
              <a:t>or </a:t>
            </a:r>
            <a:r>
              <a:rPr lang="en-GB" sz="2400" dirty="0">
                <a:solidFill>
                  <a:schemeClr val="accent1"/>
                </a:solidFill>
              </a:rPr>
              <a:t>any Relevant </a:t>
            </a:r>
            <a:r>
              <a:rPr lang="en-GB" sz="2400" dirty="0" smtClean="0">
                <a:solidFill>
                  <a:schemeClr val="accent1"/>
                </a:solidFill>
              </a:rPr>
              <a:t>Authority rules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412776"/>
            <a:ext cx="74168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4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Why would a job want you to be a member of a professional body?</a:t>
            </a: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4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6984776" cy="70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Professional membership and jobs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</a:rPr>
              <a:t>Some jobs ask that applicants be a member of a professional body in order 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Ensure you have no serious criminal convictions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Ensure you can be trusted to behave professionally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Show that you are engaged with the subject area and aim to continue growing your skills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3412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From the BCS: Competence and Integrity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/>
                </a:solidFill>
              </a:rPr>
              <a:t>You </a:t>
            </a:r>
            <a:r>
              <a:rPr lang="en-GB" i="1" dirty="0">
                <a:solidFill>
                  <a:schemeClr val="accent1"/>
                </a:solidFill>
              </a:rPr>
              <a:t>shall: </a:t>
            </a:r>
          </a:p>
          <a:p>
            <a:r>
              <a:rPr lang="en-GB" i="1" dirty="0">
                <a:solidFill>
                  <a:schemeClr val="accent1"/>
                </a:solidFill>
              </a:rPr>
              <a:t>a. </a:t>
            </a:r>
            <a:r>
              <a:rPr lang="en-GB" i="1" dirty="0" smtClean="0">
                <a:solidFill>
                  <a:schemeClr val="accent1"/>
                </a:solidFill>
              </a:rPr>
              <a:t>only </a:t>
            </a:r>
            <a:r>
              <a:rPr lang="en-GB" i="1" dirty="0">
                <a:solidFill>
                  <a:schemeClr val="accent1"/>
                </a:solidFill>
              </a:rPr>
              <a:t>undertake to do work or provide a service that is within your professional </a:t>
            </a:r>
            <a:r>
              <a:rPr lang="en-GB" i="1" dirty="0" smtClean="0">
                <a:solidFill>
                  <a:schemeClr val="accent1"/>
                </a:solidFill>
              </a:rPr>
              <a:t>competence</a:t>
            </a:r>
            <a:endParaRPr lang="en-GB" i="1" dirty="0">
              <a:solidFill>
                <a:schemeClr val="accent1"/>
              </a:solidFill>
            </a:endParaRPr>
          </a:p>
          <a:p>
            <a:r>
              <a:rPr lang="en-GB" i="1" dirty="0">
                <a:solidFill>
                  <a:schemeClr val="accent1"/>
                </a:solidFill>
              </a:rPr>
              <a:t>b. </a:t>
            </a:r>
            <a:r>
              <a:rPr lang="en-GB" b="1" i="1" dirty="0" smtClean="0">
                <a:solidFill>
                  <a:schemeClr val="accent1"/>
                </a:solidFill>
              </a:rPr>
              <a:t>NOT </a:t>
            </a:r>
            <a:r>
              <a:rPr lang="en-GB" i="1" dirty="0">
                <a:solidFill>
                  <a:schemeClr val="accent1"/>
                </a:solidFill>
              </a:rPr>
              <a:t>claim any level of competence that you do not possess. </a:t>
            </a:r>
          </a:p>
          <a:p>
            <a:r>
              <a:rPr lang="en-GB" i="1" dirty="0">
                <a:solidFill>
                  <a:schemeClr val="accent1"/>
                </a:solidFill>
              </a:rPr>
              <a:t>c. </a:t>
            </a:r>
            <a:r>
              <a:rPr lang="en-GB" i="1" dirty="0" smtClean="0">
                <a:solidFill>
                  <a:schemeClr val="accent1"/>
                </a:solidFill>
              </a:rPr>
              <a:t>develop </a:t>
            </a:r>
            <a:r>
              <a:rPr lang="en-GB" i="1" dirty="0">
                <a:solidFill>
                  <a:schemeClr val="accent1"/>
                </a:solidFill>
              </a:rPr>
              <a:t>your professional knowledge, skills and competence on a continuing basis, maintaining awareness of technological developments, procedures, and standards that are relevant to your field. </a:t>
            </a:r>
          </a:p>
          <a:p>
            <a:r>
              <a:rPr lang="en-GB" i="1" dirty="0">
                <a:solidFill>
                  <a:schemeClr val="accent1"/>
                </a:solidFill>
              </a:rPr>
              <a:t>d. </a:t>
            </a:r>
            <a:r>
              <a:rPr lang="en-GB" i="1" dirty="0" smtClean="0">
                <a:solidFill>
                  <a:schemeClr val="accent1"/>
                </a:solidFill>
              </a:rPr>
              <a:t>ensure </a:t>
            </a:r>
            <a:r>
              <a:rPr lang="en-GB" i="1" dirty="0">
                <a:solidFill>
                  <a:schemeClr val="accent1"/>
                </a:solidFill>
              </a:rPr>
              <a:t>that you have the knowledge and understanding of </a:t>
            </a:r>
            <a:r>
              <a:rPr lang="en-GB" i="1" dirty="0" smtClean="0">
                <a:solidFill>
                  <a:schemeClr val="accent1"/>
                </a:solidFill>
              </a:rPr>
              <a:t>Legislation </a:t>
            </a:r>
            <a:r>
              <a:rPr lang="en-GB" i="1" dirty="0">
                <a:solidFill>
                  <a:schemeClr val="accent1"/>
                </a:solidFill>
              </a:rPr>
              <a:t>and that you comply with such Legislation, in carrying out your professional responsibilities. </a:t>
            </a:r>
          </a:p>
          <a:p>
            <a:r>
              <a:rPr lang="en-GB" i="1" dirty="0">
                <a:solidFill>
                  <a:schemeClr val="accent1"/>
                </a:solidFill>
              </a:rPr>
              <a:t>f. avoid injuring others, their property, reputation, or employment by false or malicious or negligent action or inaction</a:t>
            </a:r>
          </a:p>
        </p:txBody>
      </p:sp>
    </p:spTree>
    <p:extLst>
      <p:ext uri="{BB962C8B-B14F-4D97-AF65-F5344CB8AC3E}">
        <p14:creationId xmlns:p14="http://schemas.microsoft.com/office/powerpoint/2010/main" val="204418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2390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Good Conduct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06663"/>
            <a:ext cx="82089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solidFill>
                  <a:schemeClr val="accent1"/>
                </a:solidFill>
              </a:rPr>
              <a:t>More than just following the rules, this is about being a good citizen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solidFill>
                  <a:schemeClr val="accent1"/>
                </a:solidFill>
              </a:rPr>
              <a:t>A </a:t>
            </a:r>
            <a:r>
              <a:rPr lang="en-GB" sz="2300" dirty="0">
                <a:solidFill>
                  <a:schemeClr val="accent1"/>
                </a:solidFill>
              </a:rPr>
              <a:t>major theme in all professional bodies material</a:t>
            </a:r>
          </a:p>
          <a:p>
            <a:endParaRPr lang="en-GB" sz="2300" dirty="0">
              <a:solidFill>
                <a:schemeClr val="accent1"/>
              </a:solidFill>
            </a:endParaRPr>
          </a:p>
          <a:p>
            <a:r>
              <a:rPr lang="en-GB" sz="2300" dirty="0" smtClean="0">
                <a:solidFill>
                  <a:schemeClr val="accent1"/>
                </a:solidFill>
              </a:rPr>
              <a:t>It goes beyond honest and trustworthy work and demands that you give consideration to the consequences of your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solidFill>
                  <a:schemeClr val="accent1"/>
                </a:solidFill>
              </a:rPr>
              <a:t>The opposite of a “caveat emptor” attitude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solidFill>
                  <a:schemeClr val="accent1"/>
                </a:solidFill>
              </a:rPr>
              <a:t>The benefit is a more broadly respectful society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solidFill>
                  <a:schemeClr val="accent1"/>
                </a:solidFill>
              </a:rPr>
              <a:t>Think back to quotes in the opening lecture from lawmakers dismissing “geeks” – would they dismiss lawyers or doctors?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endParaRPr lang="en-GB" sz="2400" dirty="0" smtClean="0">
              <a:solidFill>
                <a:schemeClr val="accent1"/>
              </a:solidFill>
            </a:endParaRPr>
          </a:p>
          <a:p>
            <a:endParaRPr lang="en-GB" sz="2400" dirty="0">
              <a:solidFill>
                <a:schemeClr val="accent1"/>
              </a:solidFill>
            </a:endParaRPr>
          </a:p>
          <a:p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1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From the BCS: Public Interest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 smtClean="0">
                <a:solidFill>
                  <a:schemeClr val="accent1"/>
                </a:solidFill>
              </a:rPr>
              <a:t>You </a:t>
            </a:r>
            <a:r>
              <a:rPr lang="en-GB" sz="2200" i="1" dirty="0">
                <a:solidFill>
                  <a:schemeClr val="accent1"/>
                </a:solidFill>
              </a:rPr>
              <a:t>shall: </a:t>
            </a:r>
          </a:p>
          <a:p>
            <a:r>
              <a:rPr lang="en-GB" sz="2200" i="1" dirty="0" smtClean="0">
                <a:solidFill>
                  <a:schemeClr val="accent1"/>
                </a:solidFill>
              </a:rPr>
              <a:t>a. have </a:t>
            </a:r>
            <a:r>
              <a:rPr lang="en-GB" sz="2200" i="1" dirty="0">
                <a:solidFill>
                  <a:schemeClr val="accent1"/>
                </a:solidFill>
              </a:rPr>
              <a:t>due regard for public health, privacy, security and wellbeing of others and the </a:t>
            </a:r>
            <a:r>
              <a:rPr lang="en-GB" sz="2200" i="1" dirty="0" smtClean="0">
                <a:solidFill>
                  <a:schemeClr val="accent1"/>
                </a:solidFill>
              </a:rPr>
              <a:t>environment</a:t>
            </a:r>
            <a:endParaRPr lang="en-GB" sz="2200" i="1" dirty="0">
              <a:solidFill>
                <a:schemeClr val="accent1"/>
              </a:solidFill>
            </a:endParaRPr>
          </a:p>
          <a:p>
            <a:r>
              <a:rPr lang="en-GB" sz="2200" i="1" dirty="0">
                <a:solidFill>
                  <a:schemeClr val="accent1"/>
                </a:solidFill>
              </a:rPr>
              <a:t>b. </a:t>
            </a:r>
            <a:r>
              <a:rPr lang="en-GB" sz="2200" i="1" dirty="0" smtClean="0">
                <a:solidFill>
                  <a:schemeClr val="accent1"/>
                </a:solidFill>
              </a:rPr>
              <a:t>have </a:t>
            </a:r>
            <a:r>
              <a:rPr lang="en-GB" sz="2200" i="1" dirty="0">
                <a:solidFill>
                  <a:schemeClr val="accent1"/>
                </a:solidFill>
              </a:rPr>
              <a:t>due regard for the legitimate rights of Third </a:t>
            </a:r>
            <a:r>
              <a:rPr lang="en-GB" sz="2200" i="1" dirty="0" smtClean="0">
                <a:solidFill>
                  <a:schemeClr val="accent1"/>
                </a:solidFill>
              </a:rPr>
              <a:t>Parties</a:t>
            </a:r>
            <a:endParaRPr lang="en-GB" sz="2200" i="1" dirty="0">
              <a:solidFill>
                <a:schemeClr val="accent1"/>
              </a:solidFill>
            </a:endParaRPr>
          </a:p>
          <a:p>
            <a:r>
              <a:rPr lang="en-GB" sz="2200" i="1" dirty="0">
                <a:solidFill>
                  <a:schemeClr val="accent1"/>
                </a:solidFill>
              </a:rPr>
              <a:t>c. </a:t>
            </a:r>
            <a:r>
              <a:rPr lang="en-GB" sz="2200" i="1" dirty="0" smtClean="0">
                <a:solidFill>
                  <a:schemeClr val="accent1"/>
                </a:solidFill>
              </a:rPr>
              <a:t>conduct </a:t>
            </a:r>
            <a:r>
              <a:rPr lang="en-GB" sz="2200" i="1" dirty="0">
                <a:solidFill>
                  <a:schemeClr val="accent1"/>
                </a:solidFill>
              </a:rPr>
              <a:t>your professional activities without discrimination on the grounds of sex, sexual orientation, marital status, nationality, colour, race, ethnic origin, religion, age or disability, or of any other condition or requirement </a:t>
            </a:r>
          </a:p>
          <a:p>
            <a:r>
              <a:rPr lang="en-GB" sz="2200" i="1" dirty="0">
                <a:solidFill>
                  <a:schemeClr val="accent1"/>
                </a:solidFill>
              </a:rPr>
              <a:t>d. promote equal access to the benefits of IT and seek to promote the inclusion of all sectors in society wherever opportunities </a:t>
            </a:r>
            <a:r>
              <a:rPr lang="en-GB" sz="2200" i="1" dirty="0" smtClean="0">
                <a:solidFill>
                  <a:schemeClr val="accent1"/>
                </a:solidFill>
              </a:rPr>
              <a:t>arise </a:t>
            </a:r>
            <a:endParaRPr lang="en-GB" sz="2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67508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4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78488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Promoting Equal Access in Computing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55516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</a:rPr>
              <a:t>Why is computing as a field homogenous?</a:t>
            </a:r>
            <a:endParaRPr lang="en-GB" sz="2000" dirty="0">
              <a:solidFill>
                <a:schemeClr val="accent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Discouragement systematic after the age of 12 (</a:t>
            </a:r>
            <a:r>
              <a:rPr lang="en-GB" sz="2000" dirty="0" err="1" smtClean="0">
                <a:solidFill>
                  <a:schemeClr val="accent1"/>
                </a:solidFill>
              </a:rPr>
              <a:t>TechnoCamps</a:t>
            </a:r>
            <a:r>
              <a:rPr lang="en-GB" sz="2000" dirty="0" smtClean="0">
                <a:solidFill>
                  <a:schemeClr val="accent1"/>
                </a:solidFill>
              </a:rPr>
              <a:t> work at Swansea supports this!)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Lack of role models in the field an issue for some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Cultural attitudes are still an issue in some work places</a:t>
            </a:r>
          </a:p>
          <a:p>
            <a:endParaRPr lang="en-GB" sz="2000" dirty="0" smtClean="0">
              <a:solidFill>
                <a:schemeClr val="accent1"/>
              </a:solidFill>
            </a:endParaRPr>
          </a:p>
          <a:p>
            <a:r>
              <a:rPr lang="en-GB" sz="2000" dirty="0" smtClean="0">
                <a:solidFill>
                  <a:schemeClr val="accent1"/>
                </a:solidFill>
              </a:rPr>
              <a:t>Some common misconceptions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Men </a:t>
            </a:r>
            <a:r>
              <a:rPr lang="en-GB" sz="2000" dirty="0">
                <a:solidFill>
                  <a:schemeClr val="accent1"/>
                </a:solidFill>
              </a:rPr>
              <a:t>are genetically better at it – not supported by grade </a:t>
            </a:r>
            <a:r>
              <a:rPr lang="en-GB" sz="2000" dirty="0" smtClean="0">
                <a:solidFill>
                  <a:schemeClr val="accent1"/>
                </a:solidFill>
              </a:rPr>
              <a:t>averages or blind competence tests (but supported by non-blind ones which is an issue</a:t>
            </a:r>
            <a:r>
              <a:rPr lang="is-IS" sz="2000" dirty="0" smtClean="0">
                <a:solidFill>
                  <a:schemeClr val="accent1"/>
                </a:solidFill>
              </a:rPr>
              <a:t>…)</a:t>
            </a:r>
            <a:endParaRPr lang="en-GB" sz="2000" dirty="0">
              <a:solidFill>
                <a:schemeClr val="accent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Women don’t like computers – </a:t>
            </a:r>
            <a:r>
              <a:rPr lang="en-GB" sz="2000" dirty="0" smtClean="0">
                <a:solidFill>
                  <a:schemeClr val="accent1"/>
                </a:solidFill>
              </a:rPr>
              <a:t>only after the age of 12 does this creep in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Positive discrimination in hiring – this is illegal in the UK but targeted job advertisement is legal</a:t>
            </a:r>
            <a:endParaRPr lang="en-GB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5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056" y="-320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107596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Public Interest and The Public Interest Disclosure Act 1998: “Whistle Blowing”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18920"/>
            <a:ext cx="85689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</a:rPr>
              <a:t>Breaking a contract’s non-disclosure agreement to show bad behaviour is called whistleblowing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You an use a Public </a:t>
            </a:r>
            <a:r>
              <a:rPr lang="en-GB" sz="2000" dirty="0">
                <a:solidFill>
                  <a:schemeClr val="accent1"/>
                </a:solidFill>
              </a:rPr>
              <a:t>Interest defence in </a:t>
            </a:r>
            <a:r>
              <a:rPr lang="en-GB" sz="2000" dirty="0" smtClean="0">
                <a:solidFill>
                  <a:schemeClr val="accent1"/>
                </a:solidFill>
              </a:rPr>
              <a:t>court if you are sued for doing this </a:t>
            </a:r>
            <a:r>
              <a:rPr lang="en-GB" sz="2000" dirty="0">
                <a:solidFill>
                  <a:schemeClr val="accent1"/>
                </a:solidFill>
              </a:rPr>
              <a:t>i.e</a:t>
            </a:r>
            <a:r>
              <a:rPr lang="en-GB" sz="2000" dirty="0" smtClean="0">
                <a:solidFill>
                  <a:schemeClr val="accent1"/>
                </a:solidFill>
              </a:rPr>
              <a:t>. it was </a:t>
            </a:r>
            <a:r>
              <a:rPr lang="en-GB" sz="2000" dirty="0">
                <a:solidFill>
                  <a:schemeClr val="accent1"/>
                </a:solidFill>
              </a:rPr>
              <a:t>done with the welfare of the general </a:t>
            </a:r>
            <a:r>
              <a:rPr lang="en-GB" sz="2000" dirty="0" smtClean="0">
                <a:solidFill>
                  <a:schemeClr val="accent1"/>
                </a:solidFill>
              </a:rPr>
              <a:t>public </a:t>
            </a:r>
            <a:r>
              <a:rPr lang="en-GB" sz="2000" dirty="0">
                <a:solidFill>
                  <a:schemeClr val="accent1"/>
                </a:solidFill>
              </a:rPr>
              <a:t>in </a:t>
            </a:r>
            <a:r>
              <a:rPr lang="en-GB" sz="2000" dirty="0" smtClean="0">
                <a:solidFill>
                  <a:schemeClr val="accent1"/>
                </a:solidFill>
              </a:rPr>
              <a:t>mind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You cannot be sued  (successfully) for reporting crimes to the police</a:t>
            </a:r>
            <a:endParaRPr lang="en-GB" sz="2000" dirty="0">
              <a:solidFill>
                <a:schemeClr val="accent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GB" sz="900" dirty="0" smtClean="0">
              <a:solidFill>
                <a:schemeClr val="accent1"/>
              </a:solidFill>
            </a:endParaRPr>
          </a:p>
          <a:p>
            <a:r>
              <a:rPr lang="en-GB" sz="2000" dirty="0" smtClean="0">
                <a:solidFill>
                  <a:schemeClr val="accent1"/>
                </a:solidFill>
              </a:rPr>
              <a:t>PIDA1998 is Designed to protect you from </a:t>
            </a:r>
            <a:r>
              <a:rPr lang="en-GB" sz="2000" i="1" dirty="0" smtClean="0">
                <a:solidFill>
                  <a:schemeClr val="accent1"/>
                </a:solidFill>
              </a:rPr>
              <a:t>repercussions</a:t>
            </a:r>
            <a:r>
              <a:rPr lang="en-GB" sz="2000" dirty="0" smtClean="0">
                <a:solidFill>
                  <a:schemeClr val="accent1"/>
                </a:solidFill>
              </a:rPr>
              <a:t> from employers through employment contracts or otherwise if you disclose illegal or dangerous behaviour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Disclosure might be done through the press (anonymously) with Public Interest is different to PIDA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Other ways – Social media, blogs, FB, Twitter etc. Risk of revealing identity.</a:t>
            </a:r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2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Health and safety….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416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solidFill>
                  <a:schemeClr val="accent1"/>
                </a:solidFill>
              </a:rPr>
              <a:t>Of course this isn’t hat you were expecting but actually</a:t>
            </a:r>
            <a:endParaRPr lang="en-GB" sz="2100" dirty="0">
              <a:solidFill>
                <a:schemeClr val="accent1"/>
              </a:solidFill>
            </a:endParaRPr>
          </a:p>
        </p:txBody>
      </p:sp>
      <p:pic>
        <p:nvPicPr>
          <p:cNvPr id="6" name="Picture 4" descr="http://wallpoper.com/images/00/29/42/36/signs-funny_002942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531440"/>
            <a:ext cx="10011295" cy="750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1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professionalism in Computing?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 are the major professional bodies in computing and what are their codes of conduct about? 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hy does it matter that we are professional as a collective?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issues exist around equal access in computing?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are the practical and ethical considerations when thinking about Public Interest Disclosures (whistleblowing)?</a:t>
            </a: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6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6064" y="539968"/>
            <a:ext cx="85324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Public Interest Disclosure: Health and safety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solidFill>
                  <a:schemeClr val="accent1"/>
                </a:solidFill>
              </a:rPr>
              <a:t>One of the simplest examples of the necessity of whistleblowing or speaking out in the work place</a:t>
            </a:r>
          </a:p>
          <a:p>
            <a:endParaRPr lang="en-GB" sz="2100" dirty="0">
              <a:solidFill>
                <a:schemeClr val="accent1"/>
              </a:solidFill>
            </a:endParaRPr>
          </a:p>
          <a:p>
            <a:r>
              <a:rPr lang="en-GB" sz="2100" dirty="0" smtClean="0">
                <a:solidFill>
                  <a:schemeClr val="accent1"/>
                </a:solidFill>
              </a:rPr>
              <a:t>Health and safety is still relevant to your daily life!</a:t>
            </a:r>
          </a:p>
          <a:p>
            <a:endParaRPr lang="en-GB" sz="2100" dirty="0">
              <a:solidFill>
                <a:schemeClr val="accent1"/>
              </a:solidFill>
            </a:endParaRPr>
          </a:p>
          <a:p>
            <a:r>
              <a:rPr lang="en-GB" sz="2100" dirty="0" smtClean="0">
                <a:solidFill>
                  <a:schemeClr val="accent1"/>
                </a:solidFill>
              </a:rPr>
              <a:t>Maybe you think it’s excessive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chemeClr val="accent1"/>
                </a:solidFill>
              </a:rPr>
              <a:t>Media and public perception </a:t>
            </a:r>
          </a:p>
          <a:p>
            <a:endParaRPr lang="en-GB" sz="2100" dirty="0">
              <a:solidFill>
                <a:schemeClr val="accent1"/>
              </a:solidFill>
            </a:endParaRPr>
          </a:p>
          <a:p>
            <a:r>
              <a:rPr lang="en-GB" sz="2100" dirty="0" smtClean="0">
                <a:solidFill>
                  <a:schemeClr val="accent1"/>
                </a:solidFill>
              </a:rPr>
              <a:t>How dangerous were workplaces before the advent of health and safety legislation and nationalised healthcare? </a:t>
            </a:r>
            <a:endParaRPr lang="en-GB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9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4868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Showing due care and diligence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18920"/>
            <a:ext cx="7561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</a:rPr>
              <a:t>Probably your best defence if things are escalated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 smtClean="0">
                <a:solidFill>
                  <a:schemeClr val="accent1"/>
                </a:solidFill>
              </a:rPr>
              <a:t>Show how you have acted following a professional body’s Code of Conduct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 smtClean="0">
                <a:solidFill>
                  <a:schemeClr val="accent1"/>
                </a:solidFill>
              </a:rPr>
              <a:t>But still, whistleblowing often comes with a cost…</a:t>
            </a:r>
          </a:p>
          <a:p>
            <a:endParaRPr lang="en-GB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9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312" y="45468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Case Study 1 – Brett </a:t>
            </a:r>
            <a:r>
              <a:rPr lang="en-GB" sz="32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McDanel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08912" cy="407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2" lvl="1"/>
            <a:r>
              <a:rPr lang="en-GB" sz="2300" dirty="0" smtClean="0">
                <a:solidFill>
                  <a:schemeClr val="accent1"/>
                </a:solidFill>
              </a:rPr>
              <a:t>Employed at Tornado Development </a:t>
            </a:r>
            <a:r>
              <a:rPr lang="en-GB" sz="2300" dirty="0" err="1" smtClean="0">
                <a:solidFill>
                  <a:schemeClr val="accent1"/>
                </a:solidFill>
              </a:rPr>
              <a:t>Inc</a:t>
            </a:r>
            <a:r>
              <a:rPr lang="en-GB" sz="2300" dirty="0" smtClean="0">
                <a:solidFill>
                  <a:schemeClr val="accent1"/>
                </a:solidFill>
              </a:rPr>
              <a:t>, an ISP which offered “secure” web mail</a:t>
            </a:r>
          </a:p>
          <a:p>
            <a:pPr marL="271462" lvl="1"/>
            <a:endParaRPr lang="en-GB" sz="2300" dirty="0" smtClean="0">
              <a:solidFill>
                <a:schemeClr val="accent1"/>
              </a:solidFill>
            </a:endParaRPr>
          </a:p>
          <a:p>
            <a:pPr marL="271462" lvl="1"/>
            <a:r>
              <a:rPr lang="en-GB" sz="2300" dirty="0" smtClean="0">
                <a:solidFill>
                  <a:schemeClr val="accent1"/>
                </a:solidFill>
              </a:rPr>
              <a:t>Discovered it wasn’t secure and reported to employers</a:t>
            </a:r>
          </a:p>
          <a:p>
            <a:pPr marL="271462" lvl="1"/>
            <a:endParaRPr lang="en-GB" sz="2300" dirty="0" smtClean="0">
              <a:solidFill>
                <a:schemeClr val="accent1"/>
              </a:solidFill>
            </a:endParaRPr>
          </a:p>
          <a:p>
            <a:pPr marL="271462" lvl="1"/>
            <a:r>
              <a:rPr lang="en-GB" sz="2300" dirty="0" smtClean="0">
                <a:solidFill>
                  <a:schemeClr val="accent1"/>
                </a:solidFill>
              </a:rPr>
              <a:t>Left, and after six months discovered flaws hadn’t been fixed</a:t>
            </a:r>
          </a:p>
          <a:p>
            <a:pPr marL="271462" lvl="1"/>
            <a:endParaRPr lang="en-GB" sz="1600" dirty="0">
              <a:solidFill>
                <a:schemeClr val="accent1"/>
              </a:solidFill>
            </a:endParaRPr>
          </a:p>
          <a:p>
            <a:pPr marL="271462" lvl="1"/>
            <a:r>
              <a:rPr lang="en-GB" sz="2300" dirty="0" smtClean="0">
                <a:solidFill>
                  <a:schemeClr val="accent1"/>
                </a:solidFill>
              </a:rPr>
              <a:t>Emailed 5,500 users  and directed them to his website</a:t>
            </a:r>
          </a:p>
          <a:p>
            <a:pPr marL="271462" lvl="1"/>
            <a:endParaRPr lang="en-GB" sz="1600" dirty="0" smtClean="0">
              <a:solidFill>
                <a:schemeClr val="accent1"/>
              </a:solidFill>
            </a:endParaRPr>
          </a:p>
          <a:p>
            <a:pPr marL="271462" lvl="1"/>
            <a:r>
              <a:rPr lang="en-GB" sz="2300" dirty="0" smtClean="0">
                <a:solidFill>
                  <a:schemeClr val="accent1"/>
                </a:solidFill>
              </a:rPr>
              <a:t>ISP deleted emails (without users’ permission) and made criminal complaint</a:t>
            </a:r>
          </a:p>
          <a:p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3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312" y="45468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Case Study 2 – Katherine Gunn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287663"/>
            <a:ext cx="8208912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2" lvl="1"/>
            <a:r>
              <a:rPr lang="en-GB" sz="2400" dirty="0" smtClean="0">
                <a:solidFill>
                  <a:schemeClr val="accent1"/>
                </a:solidFill>
              </a:rPr>
              <a:t>A </a:t>
            </a:r>
            <a:r>
              <a:rPr lang="en-GB" sz="2400" dirty="0">
                <a:solidFill>
                  <a:schemeClr val="accent1"/>
                </a:solidFill>
              </a:rPr>
              <a:t>UK Government civil servant, translating at GCHQ Cheltenham asked to translate diplomatic bugging for the NSA</a:t>
            </a:r>
          </a:p>
          <a:p>
            <a:pPr marL="631825" lvl="1" indent="-360363">
              <a:buFont typeface="Arial" pitchFamily="34" charset="0"/>
              <a:buChar char="•"/>
            </a:pPr>
            <a:endParaRPr lang="en-GB" sz="1600" dirty="0" smtClean="0">
              <a:solidFill>
                <a:schemeClr val="accent1"/>
              </a:solidFill>
            </a:endParaRPr>
          </a:p>
          <a:p>
            <a:pPr marL="271462" lvl="1"/>
            <a:r>
              <a:rPr lang="en-GB" sz="2400" dirty="0" smtClean="0">
                <a:solidFill>
                  <a:schemeClr val="accent1"/>
                </a:solidFill>
              </a:rPr>
              <a:t>Reported </a:t>
            </a:r>
            <a:r>
              <a:rPr lang="en-GB" sz="2400" dirty="0">
                <a:solidFill>
                  <a:schemeClr val="accent1"/>
                </a:solidFill>
              </a:rPr>
              <a:t>to the press that UN Security Council members were being bugged (with the intent of ensuring support for the Iraq War)</a:t>
            </a:r>
          </a:p>
          <a:p>
            <a:pPr marL="614362" lvl="1" indent="-342900">
              <a:buFont typeface="Arial"/>
              <a:buChar char="•"/>
            </a:pPr>
            <a:r>
              <a:rPr lang="en-GB" sz="2400" dirty="0" smtClean="0">
                <a:solidFill>
                  <a:schemeClr val="accent1"/>
                </a:solidFill>
              </a:rPr>
              <a:t>Bugging </a:t>
            </a:r>
            <a:r>
              <a:rPr lang="en-GB" sz="2400" dirty="0">
                <a:solidFill>
                  <a:schemeClr val="accent1"/>
                </a:solidFill>
              </a:rPr>
              <a:t>illegal under UN Vienna Conventions</a:t>
            </a:r>
          </a:p>
          <a:p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4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4868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18920"/>
            <a:ext cx="8136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chemeClr val="accent1"/>
                </a:solidFill>
              </a:rPr>
              <a:t>McDanel</a:t>
            </a:r>
            <a:r>
              <a:rPr lang="en-GB" sz="2000" dirty="0" smtClean="0">
                <a:solidFill>
                  <a:schemeClr val="accent1"/>
                </a:solidFill>
              </a:rPr>
              <a:t> convicted, spent time in jail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Appealed after release – conviction overturned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accent1"/>
                </a:solidFill>
              </a:rPr>
              <a:t>The government charged and convicted </a:t>
            </a:r>
            <a:r>
              <a:rPr lang="en-GB" sz="2000" i="1" dirty="0" err="1">
                <a:solidFill>
                  <a:schemeClr val="accent1"/>
                </a:solidFill>
              </a:rPr>
              <a:t>McDanel</a:t>
            </a:r>
            <a:r>
              <a:rPr lang="en-GB" sz="2000" i="1" dirty="0">
                <a:solidFill>
                  <a:schemeClr val="accent1"/>
                </a:solidFill>
              </a:rPr>
              <a:t> under the theory that the e-mailed warning itself violated the </a:t>
            </a:r>
            <a:r>
              <a:rPr lang="en-GB" sz="2000" i="1" dirty="0" err="1">
                <a:solidFill>
                  <a:schemeClr val="accent1"/>
                </a:solidFill>
              </a:rPr>
              <a:t>antihacking</a:t>
            </a:r>
            <a:r>
              <a:rPr lang="en-GB" sz="2000" i="1" dirty="0">
                <a:solidFill>
                  <a:schemeClr val="accent1"/>
                </a:solidFill>
              </a:rPr>
              <a:t> Computer Fraud and Abuse Act because it “impaired the integrity” of the vulnerable system</a:t>
            </a:r>
            <a:r>
              <a:rPr lang="en-GB" sz="2000" i="1" dirty="0" smtClean="0">
                <a:solidFill>
                  <a:schemeClr val="accent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i="1" dirty="0" smtClean="0">
              <a:solidFill>
                <a:schemeClr val="accent1"/>
              </a:solidFill>
            </a:endParaRPr>
          </a:p>
          <a:p>
            <a:r>
              <a:rPr lang="en-GB" sz="2000" b="1" dirty="0" smtClean="0">
                <a:solidFill>
                  <a:schemeClr val="accent1"/>
                </a:solidFill>
              </a:rPr>
              <a:t>Gunn</a:t>
            </a:r>
            <a:r>
              <a:rPr lang="en-GB" sz="2000" dirty="0" smtClean="0">
                <a:solidFill>
                  <a:schemeClr val="accent1"/>
                </a:solidFill>
              </a:rPr>
              <a:t> sacked and prosecuted under the Official Secrets 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Charges dropped at the start of the trial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Some suggestion that this was only because of clever work by her defence team that would have forced more sensitive data into the public domain</a:t>
            </a:r>
          </a:p>
        </p:txBody>
      </p:sp>
    </p:spTree>
    <p:extLst>
      <p:ext uri="{BB962C8B-B14F-4D97-AF65-F5344CB8AC3E}">
        <p14:creationId xmlns:p14="http://schemas.microsoft.com/office/powerpoint/2010/main" val="86681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412776"/>
            <a:ext cx="74168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4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can you do in order to show due care and </a:t>
            </a:r>
          </a:p>
          <a:p>
            <a:pPr algn="ctr"/>
            <a:r>
              <a:rPr lang="en-GB" sz="4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diligence?</a:t>
            </a: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professionalism in Computing?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 are the major professional bodies in computing and what are their codes of conduct about? 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hy does it matter that we are professional as a collective?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issues exist around equal access in computing?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are the practical and ethical considerations when thinking about Public Interest Disclosures (whistleblowing)?</a:t>
            </a: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412776"/>
            <a:ext cx="7416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4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do you understand professional behaviour to be?</a:t>
            </a: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4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6984776" cy="70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Why Behave Professionally?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78488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 (Computer Scientists) are judged internally (invisibly) by it as individuals</a:t>
            </a:r>
          </a:p>
          <a:p>
            <a:pPr marL="342900" indent="-342900">
              <a:buFont typeface="Arial"/>
              <a:buChar char="•"/>
            </a:pPr>
            <a:r>
              <a:rPr lang="en-GB" sz="21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All members of a group (including you) are judged by outsiders</a:t>
            </a:r>
          </a:p>
          <a:p>
            <a:endParaRPr lang="en-GB" sz="21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1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Professional behaviour enhances prestige of group, and you by association</a:t>
            </a:r>
          </a:p>
          <a:p>
            <a:endParaRPr lang="en-GB" sz="21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1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Doctors and lawyers are well respected in society</a:t>
            </a:r>
            <a:endParaRPr lang="en-GB" sz="21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Current standing of journalists and politicians are a decent counter example</a:t>
            </a:r>
            <a:endParaRPr lang="en-GB" sz="21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0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-747462"/>
            <a:ext cx="14505706" cy="81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83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378" y="-715838"/>
            <a:ext cx="16129792" cy="907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6992" y="-857200"/>
            <a:ext cx="17605020" cy="990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05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6984776" cy="70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Professional Bodies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53611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UK: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British Computer Society (BCS)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US:  	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Association for Computing Machinery (ACM)</a:t>
            </a:r>
          </a:p>
          <a:p>
            <a:r>
              <a:rPr lang="en-GB" sz="20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Institute </a:t>
            </a:r>
            <a:r>
              <a:rPr lang="en-GB" sz="20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 Electrical and Electronics 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Engineers (IEEE)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Bodies provide a range of benefits to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Databases of papers and (surprisingly good) professional magazines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Training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Some employees insist on having, and maintaining, membership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8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59286"/>
            <a:ext cx="6984776" cy="70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does, and doesn’t it involve?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97174"/>
            <a:ext cx="82089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do not take responsibility for things over which you have no control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</a:t>
            </a:r>
            <a:r>
              <a:rPr lang="en-GB" sz="23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must recognise where you do and do not 	have control and influence</a:t>
            </a:r>
          </a:p>
          <a:p>
            <a:endParaRPr lang="en-GB" sz="23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3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don’t need to be selfless and abandon self-interest</a:t>
            </a:r>
          </a:p>
          <a:p>
            <a:pPr lvl="1"/>
            <a:endParaRPr lang="en-GB" i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</a:t>
            </a:r>
            <a:r>
              <a:rPr lang="en-GB" sz="23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must weigh up personal gain against </a:t>
            </a:r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effects </a:t>
            </a:r>
            <a:r>
              <a:rPr lang="en-GB" sz="23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on others within and outside </a:t>
            </a:r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immediate circumstances</a:t>
            </a:r>
            <a:endParaRPr lang="en-GB" sz="23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2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1456</Words>
  <Application>Microsoft Macintosh PowerPoint</Application>
  <PresentationFormat>On-screen Show (4:3)</PresentationFormat>
  <Paragraphs>204</Paragraphs>
  <Slides>26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Swansea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Lindsay</dc:creator>
  <cp:lastModifiedBy>Stephen Lindsay</cp:lastModifiedBy>
  <cp:revision>1</cp:revision>
  <dcterms:created xsi:type="dcterms:W3CDTF">2016-12-12T13:38:35Z</dcterms:created>
  <dcterms:modified xsi:type="dcterms:W3CDTF">2016-12-12T13:40:11Z</dcterms:modified>
</cp:coreProperties>
</file>