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7" r:id="rId7"/>
    <p:sldId id="268" r:id="rId8"/>
    <p:sldId id="269" r:id="rId9"/>
    <p:sldId id="270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87A25-2103-C843-A350-2F2DCA7E168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A5BAE-54CE-6C49-BD09-DD56BAF1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5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6E6A-81CA-47EC-BC93-8437EF82D53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54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36E6A-81CA-47EC-BC93-8437EF82D53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97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6199-D23C-4A33-8E0B-B34410E48508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225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Tell me I’ll forget</a:t>
            </a:r>
            <a:r>
              <a:rPr lang="en-GB" baseline="0" dirty="0" smtClean="0"/>
              <a:t>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6199-D23C-4A33-8E0B-B34410E48508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87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Tell me I’ll forget</a:t>
            </a:r>
            <a:r>
              <a:rPr lang="en-GB" baseline="0" dirty="0" smtClean="0"/>
              <a:t>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D6199-D23C-4A33-8E0B-B34410E48508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8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will</a:t>
            </a:r>
            <a:r>
              <a:rPr lang="en-GB" baseline="0" dirty="0" smtClean="0"/>
              <a:t> be a recurring trend today, what people THINK they know about an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Selling and using content – have you read the EULA?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Instagram wanted use their users photos in ad campaigns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Facebook deleting won’t work if “your content has been shared with others, and they have not deleted it.” 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D385-F3F8-CC41-AC49-673365F413B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5B85-0667-284E-83AB-4DEAA33C9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533" y="-171400"/>
            <a:ext cx="9372533" cy="702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52736"/>
            <a:ext cx="84249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CS-130 </a:t>
            </a:r>
          </a:p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Social Impact of Computing </a:t>
            </a:r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endParaRPr lang="en-GB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Social Media and Harassment</a:t>
            </a:r>
            <a:endParaRPr lang="en-GB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8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Harassment through social media</a:t>
            </a:r>
            <a:endParaRPr lang="en-U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136064"/>
            <a:ext cx="84249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Legal aspects in the UK….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Protection from Harassment Act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1997</a:t>
            </a:r>
          </a:p>
          <a:p>
            <a:r>
              <a:rPr lang="en-GB" sz="20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Conduct targeted </a:t>
            </a:r>
            <a:r>
              <a:rPr lang="en-GB" sz="20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at an individual, was calculated to alarm or </a:t>
            </a:r>
            <a:r>
              <a:rPr lang="en-GB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cause </a:t>
            </a:r>
            <a:r>
              <a:rPr lang="en-GB" sz="20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him/her distress, and was oppressive and </a:t>
            </a:r>
            <a:r>
              <a:rPr lang="en-GB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unreasonable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Harassment often comes full circle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Harassment 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online is rife and often targets specific groups more than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Numerous high profile bullying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Tendency for people to be overwhelmed by volume of harassment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Recent rise in phenomena such as </a:t>
            </a:r>
            <a:r>
              <a:rPr lang="en-GB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DOXing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SWATing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making problems much worse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6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Real world crime</a:t>
            </a:r>
            <a:endParaRPr lang="en-U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202564"/>
            <a:ext cx="842493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Targeting peoples houses for robberies because you know they are empty 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House parties overwhelmed by uninvited guests after a face book privacy setting was 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New laws developed to criminalise acts that weren’t possible before social media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3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 evolution of Social Media - Crowd Sourcing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244976"/>
            <a:ext cx="842493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Crowd sourcing simply means using the effort of many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Many hands make light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wisdom of crowds theory….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Applied to complex problems conventional computing cannot solve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Also applied outside the realm of strict computing with the creation of crowd funding platforms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2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244976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nderstand what social media is and it’s core features?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Know why 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 you need to care 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about it as a computer scientist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Understand corporate social media management challenges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Know the basic laws and rules associated with online harassment and the challenges this behaviour posses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9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8533" y="-171400"/>
            <a:ext cx="9372533" cy="702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52736"/>
            <a:ext cx="842493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CS-130 </a:t>
            </a:r>
          </a:p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Social Impact of Computing </a:t>
            </a:r>
            <a:r>
              <a:rPr lang="mr-IN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Changing Childhood</a:t>
            </a:r>
            <a:endParaRPr lang="en-GB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1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371" y="19405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40466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different types of censorship are there?</a:t>
            </a:r>
          </a:p>
          <a:p>
            <a:endParaRPr lang="en-GB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Why is the issue of censorship important when discussing childhood?</a:t>
            </a:r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the historical context </a:t>
            </a:r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education?</a:t>
            </a:r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How have educational tools evolved?</a:t>
            </a:r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2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Four </a:t>
            </a:r>
            <a:r>
              <a:rPr lang="en-GB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broad categories of </a:t>
            </a:r>
            <a:r>
              <a:rPr lang="en-GB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censorship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347939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peaker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by a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state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Government doesn’t let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its citizens say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something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(achieved through legal or technical means)</a:t>
            </a:r>
            <a:endParaRPr lang="en-GB" sz="2000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Listener by a state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Government doesn’t let it’s citizens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hear something (achieved through legal or technical means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GB" sz="2000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Speaker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private actor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person or company doesn’t let you say something (though the courts)</a:t>
            </a:r>
            <a:endParaRPr lang="en-GB" sz="2000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Listener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private actor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person or company doesn’t let </a:t>
            </a:r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 hear something (through…..?)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 is censorship justified?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620089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exercise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of these freedoms, since it carries with it duties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responsibilities, may be subject to such formalities,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conditions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, restrictions or penalties as are prescribed by law and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are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necessary in a democratic society, in the interests of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national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security, territorial integrity or public safety, for the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prevention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of disorder or crime, for the protection of health or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morals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, for the protection of the reputation or rights of others, for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preventing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disclosure of information received in confidence, 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lang="en-GB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for maintaining the authority and impartiality of the judiciary</a:t>
            </a:r>
            <a:r>
              <a:rPr lang="en-GB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r"/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European Convention on Human Rights, Article 10, 2</a:t>
            </a:r>
          </a:p>
          <a:p>
            <a:pPr algn="r"/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European Union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7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Online content and children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516" y="1253122"/>
            <a:ext cx="85259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Exposure to pornography can be harmful for young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Impact very dependent on the individual’s education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Upsetting (material or fear of parents)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Alters views of relationships</a:t>
            </a:r>
          </a:p>
          <a:p>
            <a:endParaRPr lang="en-GB" sz="22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“Symantec Survey Reveals More Than 80% of Children Using Email Receive Inappropriate Spam Daily”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But would a parent open their children's mail? Why the difference?</a:t>
            </a:r>
          </a:p>
          <a:p>
            <a:endParaRPr lang="en-GB" sz="14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Parents often are less knowledgeable than their children!</a:t>
            </a:r>
          </a:p>
        </p:txBody>
      </p:sp>
    </p:spTree>
    <p:extLst>
      <p:ext uri="{BB962C8B-B14F-4D97-AF65-F5344CB8AC3E}">
        <p14:creationId xmlns:p14="http://schemas.microsoft.com/office/powerpoint/2010/main" val="287027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82079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Censorship: Restriction of Access to Broadcast Media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59297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Films – rating system. Responsibility delegated to broadcasters. Market forces act directly against self-regulation, but social norms, law and architecture help enforce it</a:t>
            </a: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Television – in UK “watershed” after which sliding scale of “adult” material. Enforced by complex social and societal pressures:</a:t>
            </a:r>
          </a:p>
          <a:p>
            <a:pPr algn="ctr"/>
            <a:endParaRPr lang="en-GB" sz="2000" i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“You can have one bastard or two bloodys”</a:t>
            </a:r>
          </a:p>
          <a:p>
            <a:pPr algn="r"/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Jasper Carrot</a:t>
            </a:r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Architecture tried V-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hip (not successful) and now set-top boxes. Note: No legal forces.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8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244976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nderstand what social media is and it’s core features?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Know why 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 you need to care </a:t>
            </a: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about it as a computer scientist</a:t>
            </a: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Understand corporate social media management challenges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Know the basic laws and rules associated with online harassment and the challenges this behaviour posses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7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History of Education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78488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Romans introduced formal (fee paying)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schools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using methods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adopted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from the Greeks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Boys and girls educated – not necessarily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ons of rich men went to Athens</a:t>
            </a: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European  Dark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Ages mainly had only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practical education – fighting, hunting,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farming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Church owned the only books – The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Bible copied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Common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people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were not educated so very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low rate of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literacy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Oxford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University founded late 1100s</a:t>
            </a: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9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UK in the </a:t>
            </a:r>
            <a:r>
              <a:rPr lang="en-GB" sz="32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1440s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Gutenberg Press is created producing 3,600 pages per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Encouraged desire for literacy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Made books far cheaper and more plentiful</a:t>
            </a: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Destroyed the need for a lecturer!!!</a:t>
            </a:r>
          </a:p>
          <a:p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So why come to lectures?</a:t>
            </a:r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Entertainment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High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correlation between lecture attendance and grades - w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Lecture </a:t>
            </a:r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must add something to learning process – what?</a:t>
            </a:r>
          </a:p>
          <a:p>
            <a:endParaRPr lang="en-GB" sz="24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5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376792"/>
            <a:ext cx="79208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i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i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32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learning style do you identify with the most?</a:t>
            </a:r>
            <a:endParaRPr lang="en-GB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2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376792"/>
            <a:ext cx="7920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GB" sz="2300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Tell me and I forget, teach me and I may remember, involve me and I learn</a:t>
            </a:r>
            <a:r>
              <a:rPr lang="en-GB" sz="23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.”</a:t>
            </a:r>
          </a:p>
          <a:p>
            <a:pPr algn="r"/>
            <a:r>
              <a:rPr lang="en-GB" sz="23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algn="r">
              <a:buFontTx/>
              <a:buChar char="-"/>
            </a:pPr>
            <a:r>
              <a:rPr lang="en-GB" sz="23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Benjamin Franklin</a:t>
            </a:r>
          </a:p>
          <a:p>
            <a:endParaRPr lang="en-GB" sz="23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3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Good educational practice is to get students to engage in a variety of different forms of learning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old models of learner types (auditory, visual, </a:t>
            </a:r>
            <a:r>
              <a:rPr lang="en-GB" sz="23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kinesthetic</a:t>
            </a:r>
            <a:r>
              <a:rPr lang="en-GB" sz="23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 aren’t real but they are a </a:t>
            </a:r>
            <a:r>
              <a:rPr lang="en-GB" sz="23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useful </a:t>
            </a:r>
            <a:r>
              <a:rPr lang="en-GB" sz="23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lie </a:t>
            </a:r>
            <a:r>
              <a:rPr lang="en-GB" sz="23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if you teach to all styles</a:t>
            </a:r>
            <a:endParaRPr lang="en-GB" sz="23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620688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Learning Styles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3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1412776"/>
            <a:ext cx="79928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000" i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0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8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sort of delivery have these technologies enabled?</a:t>
            </a:r>
          </a:p>
          <a:p>
            <a:pPr algn="ctr"/>
            <a:endParaRPr lang="en-GB" sz="2800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8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could the big change be with intelligent computing?</a:t>
            </a:r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8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417492"/>
            <a:ext cx="9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Personalised Learning Environments (</a:t>
            </a:r>
            <a:r>
              <a:rPr lang="en-GB" sz="32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PLE</a:t>
            </a:r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954" y="1267636"/>
            <a:ext cx="831051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One to many delivery or “broadcast” in the past has allowed many people access to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However, broadcast education comes with a price, if you fall behind you can’t be helped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This creates an environment that penalises failure which is the opposite of what is needed to learn</a:t>
            </a:r>
          </a:p>
          <a:p>
            <a:endParaRPr lang="en-GB" sz="1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PLEs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are a potential solution to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Allow people to learn at their own 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When someone struggles, allow them to keep practicing the skill they have trouble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But how do we do this if we only have 1 teacher and 30-40 children?</a:t>
            </a: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5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8018" y="59166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future – Computer-Based Learning tools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79071"/>
            <a:ext cx="84249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Computer-Based Learning – Computers delivering education content to students in unique ways (games and computer based testing) in a monitored environment checking test results against “Knowledge Maps”</a:t>
            </a:r>
          </a:p>
          <a:p>
            <a:endParaRPr lang="en-GB" sz="12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+ Creates a </a:t>
            </a:r>
            <a:r>
              <a:rPr lang="en-GB" sz="2000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PLE</a:t>
            </a:r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+ Asynchronous learning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where everyone learns at their own 		pace</a:t>
            </a:r>
            <a:endParaRPr lang="en-GB" sz="2000" i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+ Reduced long term cost of delivery </a:t>
            </a: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+ Increased contact time?</a:t>
            </a: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+ Massive improvement for weaker students</a:t>
            </a:r>
          </a:p>
          <a:p>
            <a:endParaRPr lang="en-GB" sz="1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Decreased contact time?</a:t>
            </a: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Cost of building the systems is high</a:t>
            </a: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GB" sz="2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future - MOOCs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05463"/>
            <a:ext cx="8424936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Massive Open Online Courses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Courses delivered using classical material via a website with final exams taken online and no requirement to attend in person</a:t>
            </a:r>
          </a:p>
          <a:p>
            <a:endParaRPr lang="en-GB" sz="12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+ Allow institutes to deliver their teaching to a much larger 	   	number of people</a:t>
            </a: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+ Convenient </a:t>
            </a: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+ Reduces the cost of delivery</a:t>
            </a:r>
          </a:p>
          <a:p>
            <a:endParaRPr lang="en-GB" sz="1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 Face-to-face contact diminished</a:t>
            </a: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-  Plagiarism is an enormous concern</a:t>
            </a: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2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620688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future – E Portfolios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05463"/>
            <a:ext cx="86094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Electronic portfolios 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An electronic record of all your educational accomplishments, more detailed than a final grade, including samples of your work</a:t>
            </a:r>
          </a:p>
          <a:p>
            <a:endParaRPr lang="en-GB" sz="12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+ Mum can’t loose you’re a-Level certificates (Thanks Mum!)</a:t>
            </a:r>
          </a:p>
          <a:p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+ Allows employers to look over your skillset in a nuanced way</a:t>
            </a:r>
          </a:p>
          <a:p>
            <a:endParaRPr lang="en-GB" sz="10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Institutes need to be able to agree a common format</a:t>
            </a:r>
          </a:p>
          <a:p>
            <a:r>
              <a:rPr lang="en-GB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 Security issues?</a:t>
            </a: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6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371" y="19405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4257" y="55829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GB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different types of censorship are there?</a:t>
            </a:r>
          </a:p>
          <a:p>
            <a:endParaRPr lang="en-GB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Why is the issue of censorship important when discussing childhood?</a:t>
            </a:r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What is the historical context </a:t>
            </a:r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education?</a:t>
            </a:r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How have educational tools evolved?</a:t>
            </a:r>
            <a:endParaRPr lang="en-GB" sz="280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8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7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6" name="TextBox 35"/>
          <p:cNvSpPr txBox="1"/>
          <p:nvPr/>
        </p:nvSpPr>
        <p:spPr>
          <a:xfrm>
            <a:off x="395536" y="1244976"/>
            <a:ext cx="842493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What </a:t>
            </a:r>
            <a:r>
              <a:rPr lang="en-US" sz="3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 Social Media</a:t>
            </a:r>
            <a:r>
              <a:rPr lang="en-US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? </a:t>
            </a:r>
          </a:p>
          <a:p>
            <a:pPr algn="ctr"/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What examples of it can you think of?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8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What is Social Media?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244976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obvious examples of social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Facebook, Twitter, Instagram, </a:t>
            </a:r>
            <a:r>
              <a:rPr lang="en-GB" sz="21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MySpace</a:t>
            </a:r>
            <a:endParaRPr lang="en-GB" sz="21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1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1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Less obvious (less social?) but functionally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Flickr, YouTube, </a:t>
            </a:r>
            <a:r>
              <a:rPr lang="en-GB" sz="21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SnapChat</a:t>
            </a:r>
            <a:r>
              <a:rPr lang="en-GB" sz="21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WhatsApp?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Or focuses on specific goals, such as dating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1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1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But actually, broadly speaking, these days everything is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Games and game stores like Steam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Recommender sites like Yelp and Trip Advisor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0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Common features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244976"/>
            <a:ext cx="842493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Connected 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Personal details of varying levels of details and links between them</a:t>
            </a:r>
          </a:p>
          <a:p>
            <a:endParaRPr lang="en-GB" sz="11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Communication with other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Ability to message other people (strangers even) or disseminate information </a:t>
            </a:r>
            <a:r>
              <a:rPr lang="en-GB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Sharing of content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Showing content that you have created or someone you know has created</a:t>
            </a:r>
          </a:p>
          <a:p>
            <a:endParaRPr lang="en-GB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Distinct cultures of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Different sites have their own distinct cultures of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4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Managing social media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244976"/>
            <a:ext cx="8424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Managing social media accounts: the reality of social media use in a company is that you as the “computer guy” might get landed with running the companies twitter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Loosing out on social media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Understanding the Streisand </a:t>
            </a:r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ffect and the permanence of social media activity effects all of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Astroturfing reviews, where you use fake accounts to give good reviews of your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Managing the level of interaction with your staff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Well, what harm can that do…?</a:t>
            </a:r>
            <a:endParaRPr lang="en-GB" sz="2000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0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6" name="TextBox 35"/>
          <p:cNvSpPr txBox="1"/>
          <p:nvPr/>
        </p:nvSpPr>
        <p:spPr>
          <a:xfrm>
            <a:off x="395536" y="1244976"/>
            <a:ext cx="84249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What issues can you think of related to building and deploying a social media enabled technology?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6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Building social media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244976"/>
            <a:ext cx="842493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Designing and developing social media leads to a whole host of issues to consider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???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???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???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???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???</a:t>
            </a: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2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256" y="-9872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Legal but ethical…..?</a:t>
            </a:r>
            <a:endParaRPr lang="en-U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536" y="1136064"/>
            <a:ext cx="842493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When a service is free, “customers” are the product…..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Your data and content is what makes Facebook it’s money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Twitter monetises research on it’s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Targeted advertising and ad-revenue</a:t>
            </a:r>
          </a:p>
          <a:p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 also need to stop other companies from monetising your platform without permission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Selling useful accounts on social media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Selling services that manipulate your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6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1703</Words>
  <Application>Microsoft Macintosh PowerPoint</Application>
  <PresentationFormat>On-screen Show (4:3)</PresentationFormat>
  <Paragraphs>269</Paragraphs>
  <Slides>29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Swansea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Lindsay</dc:creator>
  <cp:lastModifiedBy>Stephen Lindsay</cp:lastModifiedBy>
  <cp:revision>1</cp:revision>
  <dcterms:created xsi:type="dcterms:W3CDTF">2016-12-11T19:35:55Z</dcterms:created>
  <dcterms:modified xsi:type="dcterms:W3CDTF">2016-12-11T19:38:05Z</dcterms:modified>
</cp:coreProperties>
</file>