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9" r:id="rId2"/>
    <p:sldId id="257" r:id="rId3"/>
    <p:sldId id="260" r:id="rId4"/>
    <p:sldId id="261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02"/>
    <a:srgbClr val="DD7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44"/>
  </p:normalViewPr>
  <p:slideViewPr>
    <p:cSldViewPr snapToGrid="0" snapToObjects="1">
      <p:cViewPr>
        <p:scale>
          <a:sx n="70" d="100"/>
          <a:sy n="70" d="100"/>
        </p:scale>
        <p:origin x="4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923E4-E630-FA48-8401-3CD1E7D26D42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1A6CE-509A-7A4D-867F-CBD78B4E39E6}">
      <dgm:prSet phldrT="[Text]"/>
      <dgm:spPr/>
      <dgm:t>
        <a:bodyPr/>
        <a:lstStyle/>
        <a:p>
          <a:r>
            <a:rPr lang="en-US" dirty="0"/>
            <a:t>2018 CPI-US-RS = 369.8</a:t>
          </a:r>
        </a:p>
      </dgm:t>
    </dgm:pt>
    <dgm:pt modelId="{F42A1AA6-5F4C-A045-B37E-C3C3E4353D54}" type="parTrans" cxnId="{8AEC5C75-3FEE-8545-BCCC-6F632DF4DBA3}">
      <dgm:prSet/>
      <dgm:spPr/>
      <dgm:t>
        <a:bodyPr/>
        <a:lstStyle/>
        <a:p>
          <a:endParaRPr lang="en-US"/>
        </a:p>
      </dgm:t>
    </dgm:pt>
    <dgm:pt modelId="{01FF0DE8-5571-8842-BA95-AB93509A8322}" type="sibTrans" cxnId="{8AEC5C75-3FEE-8545-BCCC-6F632DF4DBA3}">
      <dgm:prSet/>
      <dgm:spPr/>
      <dgm:t>
        <a:bodyPr/>
        <a:lstStyle/>
        <a:p>
          <a:endParaRPr lang="en-US"/>
        </a:p>
      </dgm:t>
    </dgm:pt>
    <dgm:pt modelId="{7F1F9B2A-5528-BF4F-8251-AF55C22B45DD}">
      <dgm:prSet phldrT="[Text]"/>
      <dgm:spPr/>
      <dgm:t>
        <a:bodyPr/>
        <a:lstStyle/>
        <a:p>
          <a:r>
            <a:rPr lang="en-US" dirty="0"/>
            <a:t>2013 CPI-US-RS = 342.5</a:t>
          </a:r>
        </a:p>
      </dgm:t>
    </dgm:pt>
    <dgm:pt modelId="{365CE323-D48C-A142-923F-7A0258B5DC09}" type="parTrans" cxnId="{4990116E-F244-4645-A9C1-01CE6C190A21}">
      <dgm:prSet/>
      <dgm:spPr/>
      <dgm:t>
        <a:bodyPr/>
        <a:lstStyle/>
        <a:p>
          <a:endParaRPr lang="en-US"/>
        </a:p>
      </dgm:t>
    </dgm:pt>
    <dgm:pt modelId="{8BE98A0C-2BAD-7440-8529-78AB45AD46F7}" type="sibTrans" cxnId="{4990116E-F244-4645-A9C1-01CE6C190A21}">
      <dgm:prSet/>
      <dgm:spPr/>
      <dgm:t>
        <a:bodyPr/>
        <a:lstStyle/>
        <a:p>
          <a:endParaRPr lang="en-US"/>
        </a:p>
      </dgm:t>
    </dgm:pt>
    <dgm:pt modelId="{39383024-3992-204E-B2E1-7033ECF27CE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/>
            <a:t>1.07970803</a:t>
          </a:r>
        </a:p>
      </dgm:t>
    </dgm:pt>
    <dgm:pt modelId="{9E83852A-6DB3-2143-8004-6FC2EC0B9E8A}" type="parTrans" cxnId="{108B864D-5B18-AF44-AA55-50528CE336D4}">
      <dgm:prSet/>
      <dgm:spPr/>
      <dgm:t>
        <a:bodyPr/>
        <a:lstStyle/>
        <a:p>
          <a:endParaRPr lang="en-US"/>
        </a:p>
      </dgm:t>
    </dgm:pt>
    <dgm:pt modelId="{8F7C4A66-D5B0-8948-9CC5-59A206B09FD1}" type="sibTrans" cxnId="{108B864D-5B18-AF44-AA55-50528CE336D4}">
      <dgm:prSet/>
      <dgm:spPr/>
      <dgm:t>
        <a:bodyPr/>
        <a:lstStyle/>
        <a:p>
          <a:endParaRPr lang="en-US"/>
        </a:p>
      </dgm:t>
    </dgm:pt>
    <dgm:pt modelId="{29D9BD14-8689-AB4C-B798-E2893ED2BA76}">
      <dgm:prSet phldrT="[Text]"/>
      <dgm:spPr/>
      <dgm:t>
        <a:bodyPr/>
        <a:lstStyle/>
        <a:p>
          <a:r>
            <a:rPr lang="en-US" dirty="0"/>
            <a:t>2013 Estimate Columns  x 1.07970803 </a:t>
          </a:r>
        </a:p>
      </dgm:t>
    </dgm:pt>
    <dgm:pt modelId="{39EDC676-3360-AC4B-B261-03E4A377527E}" type="parTrans" cxnId="{5ADA2050-1800-934E-88E0-26DD3DEE2A98}">
      <dgm:prSet/>
      <dgm:spPr/>
      <dgm:t>
        <a:bodyPr/>
        <a:lstStyle/>
        <a:p>
          <a:endParaRPr lang="en-US"/>
        </a:p>
      </dgm:t>
    </dgm:pt>
    <dgm:pt modelId="{743B7EB9-C57D-7A4B-BE94-3F682213CAFC}" type="sibTrans" cxnId="{5ADA2050-1800-934E-88E0-26DD3DEE2A98}">
      <dgm:prSet/>
      <dgm:spPr/>
      <dgm:t>
        <a:bodyPr/>
        <a:lstStyle/>
        <a:p>
          <a:endParaRPr lang="en-US"/>
        </a:p>
      </dgm:t>
    </dgm:pt>
    <dgm:pt modelId="{0477368C-8377-684B-929B-4E1F61EB6AB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400" b="0" i="0" dirty="0"/>
            <a:t>Inflation-Adjusted Estimate </a:t>
          </a:r>
          <a:endParaRPr lang="en-US" sz="2400" dirty="0"/>
        </a:p>
      </dgm:t>
    </dgm:pt>
    <dgm:pt modelId="{786E4236-7E34-114C-915C-337115711AA0}" type="parTrans" cxnId="{EACFF84F-22B7-9C42-A207-3339BDE89448}">
      <dgm:prSet/>
      <dgm:spPr/>
      <dgm:t>
        <a:bodyPr/>
        <a:lstStyle/>
        <a:p>
          <a:endParaRPr lang="en-US"/>
        </a:p>
      </dgm:t>
    </dgm:pt>
    <dgm:pt modelId="{CC9A16C2-D6C3-CC42-A8B5-E4E217751F99}" type="sibTrans" cxnId="{EACFF84F-22B7-9C42-A207-3339BDE89448}">
      <dgm:prSet/>
      <dgm:spPr/>
      <dgm:t>
        <a:bodyPr/>
        <a:lstStyle/>
        <a:p>
          <a:endParaRPr lang="en-US"/>
        </a:p>
      </dgm:t>
    </dgm:pt>
    <dgm:pt modelId="{148206F9-EFDA-BD49-93C9-5621A616ECAC}">
      <dgm:prSet phldrT="[Text]"/>
      <dgm:spPr/>
      <dgm:t>
        <a:bodyPr/>
        <a:lstStyle/>
        <a:p>
          <a:r>
            <a:rPr lang="en-US" dirty="0"/>
            <a:t> Income Per Capita</a:t>
          </a:r>
        </a:p>
      </dgm:t>
    </dgm:pt>
    <dgm:pt modelId="{8E328862-D1E7-9749-A0EB-4681D39A6897}" type="parTrans" cxnId="{274787D1-B6EC-A749-923E-67C07757499B}">
      <dgm:prSet/>
      <dgm:spPr/>
      <dgm:t>
        <a:bodyPr/>
        <a:lstStyle/>
        <a:p>
          <a:endParaRPr lang="en-US"/>
        </a:p>
      </dgm:t>
    </dgm:pt>
    <dgm:pt modelId="{88CEC45D-486D-604E-98EE-49E51C674F54}" type="sibTrans" cxnId="{274787D1-B6EC-A749-923E-67C07757499B}">
      <dgm:prSet/>
      <dgm:spPr/>
      <dgm:t>
        <a:bodyPr/>
        <a:lstStyle/>
        <a:p>
          <a:endParaRPr lang="en-US"/>
        </a:p>
      </dgm:t>
    </dgm:pt>
    <dgm:pt modelId="{F1789900-0968-C24E-BB9C-010F17369F7E}">
      <dgm:prSet phldrT="[Text]"/>
      <dgm:spPr/>
      <dgm:t>
        <a:bodyPr/>
        <a:lstStyle/>
        <a:p>
          <a:r>
            <a:rPr lang="en-US" dirty="0"/>
            <a:t>Median Household Income</a:t>
          </a:r>
        </a:p>
      </dgm:t>
    </dgm:pt>
    <dgm:pt modelId="{F0575A8D-7B05-1641-A352-B4AC6920B73E}" type="parTrans" cxnId="{FF1F12E7-C602-6740-9AFB-CC0858DE0A77}">
      <dgm:prSet/>
      <dgm:spPr/>
      <dgm:t>
        <a:bodyPr/>
        <a:lstStyle/>
        <a:p>
          <a:endParaRPr lang="en-US"/>
        </a:p>
      </dgm:t>
    </dgm:pt>
    <dgm:pt modelId="{5477B08B-2B92-AE45-9E86-559B9A616B7A}" type="sibTrans" cxnId="{FF1F12E7-C602-6740-9AFB-CC0858DE0A77}">
      <dgm:prSet/>
      <dgm:spPr/>
      <dgm:t>
        <a:bodyPr/>
        <a:lstStyle/>
        <a:p>
          <a:endParaRPr lang="en-US"/>
        </a:p>
      </dgm:t>
    </dgm:pt>
    <dgm:pt modelId="{2AE6D0A0-1A7B-7247-9F65-CD70FEDE37AF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400" b="0" i="0" dirty="0">
              <a:solidFill>
                <a:schemeClr val="tx1">
                  <a:lumMod val="95000"/>
                  <a:lumOff val="5000"/>
                </a:schemeClr>
              </a:solidFill>
            </a:rPr>
            <a:t>Inflation-Adjusted Estimate  =  2013 Estimate   x   (2018 CPI-U-RS / 2013 CPI-U-RS)</a:t>
          </a:r>
          <a:endParaRPr lang="en-US" sz="24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9188074-8D26-FC43-B166-0DD94EEF1A58}" type="sibTrans" cxnId="{4105E765-2328-D04B-982C-74B6E9E99B7F}">
      <dgm:prSet/>
      <dgm:spPr/>
      <dgm:t>
        <a:bodyPr/>
        <a:lstStyle/>
        <a:p>
          <a:endParaRPr lang="en-US"/>
        </a:p>
      </dgm:t>
    </dgm:pt>
    <dgm:pt modelId="{464CF425-669B-6743-B3BC-12A575E2850F}" type="parTrans" cxnId="{4105E765-2328-D04B-982C-74B6E9E99B7F}">
      <dgm:prSet/>
      <dgm:spPr/>
      <dgm:t>
        <a:bodyPr/>
        <a:lstStyle/>
        <a:p>
          <a:endParaRPr lang="en-US"/>
        </a:p>
      </dgm:t>
    </dgm:pt>
    <dgm:pt modelId="{2BC720EF-5FA1-8040-B0EA-594AA052BF8E}" type="pres">
      <dgm:prSet presAssocID="{D08923E4-E630-FA48-8401-3CD1E7D26D42}" presName="Name0" presStyleCnt="0">
        <dgm:presLayoutVars>
          <dgm:dir/>
          <dgm:animLvl val="lvl"/>
          <dgm:resizeHandles val="exact"/>
        </dgm:presLayoutVars>
      </dgm:prSet>
      <dgm:spPr/>
    </dgm:pt>
    <dgm:pt modelId="{B5447DA2-8371-E844-8650-222087ED2E93}" type="pres">
      <dgm:prSet presAssocID="{0477368C-8377-684B-929B-4E1F61EB6AB9}" presName="boxAndChildren" presStyleCnt="0"/>
      <dgm:spPr/>
    </dgm:pt>
    <dgm:pt modelId="{CB8A66C7-C1EB-0240-AECB-48F156552269}" type="pres">
      <dgm:prSet presAssocID="{0477368C-8377-684B-929B-4E1F61EB6AB9}" presName="parentTextBox" presStyleLbl="node1" presStyleIdx="0" presStyleCnt="3"/>
      <dgm:spPr/>
    </dgm:pt>
    <dgm:pt modelId="{C5B55ECC-EB71-EB4B-A57F-E227D820349A}" type="pres">
      <dgm:prSet presAssocID="{0477368C-8377-684B-929B-4E1F61EB6AB9}" presName="entireBox" presStyleLbl="node1" presStyleIdx="0" presStyleCnt="3"/>
      <dgm:spPr/>
    </dgm:pt>
    <dgm:pt modelId="{49DAEDC3-411B-4C4E-8009-2225669A9B40}" type="pres">
      <dgm:prSet presAssocID="{0477368C-8377-684B-929B-4E1F61EB6AB9}" presName="descendantBox" presStyleCnt="0"/>
      <dgm:spPr/>
    </dgm:pt>
    <dgm:pt modelId="{90B71D0D-F7F2-824C-A27D-4B080A86EF8A}" type="pres">
      <dgm:prSet presAssocID="{148206F9-EFDA-BD49-93C9-5621A616ECAC}" presName="childTextBox" presStyleLbl="fgAccFollowNode1" presStyleIdx="0" presStyleCnt="5">
        <dgm:presLayoutVars>
          <dgm:bulletEnabled val="1"/>
        </dgm:presLayoutVars>
      </dgm:prSet>
      <dgm:spPr/>
    </dgm:pt>
    <dgm:pt modelId="{906DD5FE-3FDC-764A-9293-332FA0001AE5}" type="pres">
      <dgm:prSet presAssocID="{F1789900-0968-C24E-BB9C-010F17369F7E}" presName="childTextBox" presStyleLbl="fgAccFollowNode1" presStyleIdx="1" presStyleCnt="5">
        <dgm:presLayoutVars>
          <dgm:bulletEnabled val="1"/>
        </dgm:presLayoutVars>
      </dgm:prSet>
      <dgm:spPr/>
    </dgm:pt>
    <dgm:pt modelId="{3C84CD7D-3834-EA40-8F9C-0CB5D2FE9B91}" type="pres">
      <dgm:prSet presAssocID="{8F7C4A66-D5B0-8948-9CC5-59A206B09FD1}" presName="sp" presStyleCnt="0"/>
      <dgm:spPr/>
    </dgm:pt>
    <dgm:pt modelId="{35B4F25F-12C3-B343-91A7-EC98E2D5665C}" type="pres">
      <dgm:prSet presAssocID="{39383024-3992-204E-B2E1-7033ECF27CE4}" presName="arrowAndChildren" presStyleCnt="0"/>
      <dgm:spPr/>
    </dgm:pt>
    <dgm:pt modelId="{08313F2E-D4D8-0A45-A338-70DB2DA85A7B}" type="pres">
      <dgm:prSet presAssocID="{39383024-3992-204E-B2E1-7033ECF27CE4}" presName="parentTextArrow" presStyleLbl="node1" presStyleIdx="0" presStyleCnt="3"/>
      <dgm:spPr/>
    </dgm:pt>
    <dgm:pt modelId="{0FE11E41-0E38-E445-B1E9-829F990425F9}" type="pres">
      <dgm:prSet presAssocID="{39383024-3992-204E-B2E1-7033ECF27CE4}" presName="arrow" presStyleLbl="node1" presStyleIdx="1" presStyleCnt="3"/>
      <dgm:spPr/>
    </dgm:pt>
    <dgm:pt modelId="{73167C3A-EAC1-8145-BB6A-26E9ADC7AFC8}" type="pres">
      <dgm:prSet presAssocID="{39383024-3992-204E-B2E1-7033ECF27CE4}" presName="descendantArrow" presStyleCnt="0"/>
      <dgm:spPr/>
    </dgm:pt>
    <dgm:pt modelId="{341EBF9F-61AC-3349-8F5B-99DEF1259BFE}" type="pres">
      <dgm:prSet presAssocID="{29D9BD14-8689-AB4C-B798-E2893ED2BA76}" presName="childTextArrow" presStyleLbl="fgAccFollowNode1" presStyleIdx="2" presStyleCnt="5">
        <dgm:presLayoutVars>
          <dgm:bulletEnabled val="1"/>
        </dgm:presLayoutVars>
      </dgm:prSet>
      <dgm:spPr/>
    </dgm:pt>
    <dgm:pt modelId="{05121283-38D6-F945-9CF3-BFF5C8492D51}" type="pres">
      <dgm:prSet presAssocID="{99188074-8D26-FC43-B166-0DD94EEF1A58}" presName="sp" presStyleCnt="0"/>
      <dgm:spPr/>
    </dgm:pt>
    <dgm:pt modelId="{DC6D9828-3FD4-E544-AA85-BBE0816FC49A}" type="pres">
      <dgm:prSet presAssocID="{2AE6D0A0-1A7B-7247-9F65-CD70FEDE37AF}" presName="arrowAndChildren" presStyleCnt="0"/>
      <dgm:spPr/>
    </dgm:pt>
    <dgm:pt modelId="{D2085D6F-032F-8041-94B4-5242C46B5034}" type="pres">
      <dgm:prSet presAssocID="{2AE6D0A0-1A7B-7247-9F65-CD70FEDE37AF}" presName="parentTextArrow" presStyleLbl="node1" presStyleIdx="1" presStyleCnt="3"/>
      <dgm:spPr/>
    </dgm:pt>
    <dgm:pt modelId="{5A427BD7-FEFE-454E-B65B-A9C7D6CFEA76}" type="pres">
      <dgm:prSet presAssocID="{2AE6D0A0-1A7B-7247-9F65-CD70FEDE37AF}" presName="arrow" presStyleLbl="node1" presStyleIdx="2" presStyleCnt="3" custLinFactNeighborX="-5182" custLinFactNeighborY="-46"/>
      <dgm:spPr/>
    </dgm:pt>
    <dgm:pt modelId="{B634A62E-90DA-304D-BECF-87FBCA73017B}" type="pres">
      <dgm:prSet presAssocID="{2AE6D0A0-1A7B-7247-9F65-CD70FEDE37AF}" presName="descendantArrow" presStyleCnt="0"/>
      <dgm:spPr/>
    </dgm:pt>
    <dgm:pt modelId="{52E64C07-6690-FE4B-B227-473FB19C26D7}" type="pres">
      <dgm:prSet presAssocID="{28F1A6CE-509A-7A4D-867F-CBD78B4E39E6}" presName="childTextArrow" presStyleLbl="fgAccFollowNode1" presStyleIdx="3" presStyleCnt="5">
        <dgm:presLayoutVars>
          <dgm:bulletEnabled val="1"/>
        </dgm:presLayoutVars>
      </dgm:prSet>
      <dgm:spPr/>
    </dgm:pt>
    <dgm:pt modelId="{EA9CBED4-849B-5440-9875-47BB7A09E22B}" type="pres">
      <dgm:prSet presAssocID="{7F1F9B2A-5528-BF4F-8251-AF55C22B45DD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E9337C17-497A-234C-A563-79CB1787101C}" type="presOf" srcId="{39383024-3992-204E-B2E1-7033ECF27CE4}" destId="{0FE11E41-0E38-E445-B1E9-829F990425F9}" srcOrd="1" destOrd="0" presId="urn:microsoft.com/office/officeart/2005/8/layout/process4"/>
    <dgm:cxn modelId="{1429E52D-3B6E-FF41-9BB2-E60DD97DD2FD}" type="presOf" srcId="{D08923E4-E630-FA48-8401-3CD1E7D26D42}" destId="{2BC720EF-5FA1-8040-B0EA-594AA052BF8E}" srcOrd="0" destOrd="0" presId="urn:microsoft.com/office/officeart/2005/8/layout/process4"/>
    <dgm:cxn modelId="{53EE6139-6F44-0D4E-B76C-6B3A00BD221D}" type="presOf" srcId="{2AE6D0A0-1A7B-7247-9F65-CD70FEDE37AF}" destId="{5A427BD7-FEFE-454E-B65B-A9C7D6CFEA76}" srcOrd="1" destOrd="0" presId="urn:microsoft.com/office/officeart/2005/8/layout/process4"/>
    <dgm:cxn modelId="{AF96C43C-40C5-1442-AE85-C55A402DBEAC}" type="presOf" srcId="{0477368C-8377-684B-929B-4E1F61EB6AB9}" destId="{C5B55ECC-EB71-EB4B-A57F-E227D820349A}" srcOrd="1" destOrd="0" presId="urn:microsoft.com/office/officeart/2005/8/layout/process4"/>
    <dgm:cxn modelId="{7F09764C-3052-F441-B5E5-1FE3ADAFCC82}" type="presOf" srcId="{2AE6D0A0-1A7B-7247-9F65-CD70FEDE37AF}" destId="{D2085D6F-032F-8041-94B4-5242C46B5034}" srcOrd="0" destOrd="0" presId="urn:microsoft.com/office/officeart/2005/8/layout/process4"/>
    <dgm:cxn modelId="{108B864D-5B18-AF44-AA55-50528CE336D4}" srcId="{D08923E4-E630-FA48-8401-3CD1E7D26D42}" destId="{39383024-3992-204E-B2E1-7033ECF27CE4}" srcOrd="1" destOrd="0" parTransId="{9E83852A-6DB3-2143-8004-6FC2EC0B9E8A}" sibTransId="{8F7C4A66-D5B0-8948-9CC5-59A206B09FD1}"/>
    <dgm:cxn modelId="{0E42A34F-5897-AE49-8FC5-23EFAFC3B42C}" type="presOf" srcId="{28F1A6CE-509A-7A4D-867F-CBD78B4E39E6}" destId="{52E64C07-6690-FE4B-B227-473FB19C26D7}" srcOrd="0" destOrd="0" presId="urn:microsoft.com/office/officeart/2005/8/layout/process4"/>
    <dgm:cxn modelId="{EACFF84F-22B7-9C42-A207-3339BDE89448}" srcId="{D08923E4-E630-FA48-8401-3CD1E7D26D42}" destId="{0477368C-8377-684B-929B-4E1F61EB6AB9}" srcOrd="2" destOrd="0" parTransId="{786E4236-7E34-114C-915C-337115711AA0}" sibTransId="{CC9A16C2-D6C3-CC42-A8B5-E4E217751F99}"/>
    <dgm:cxn modelId="{5ADA2050-1800-934E-88E0-26DD3DEE2A98}" srcId="{39383024-3992-204E-B2E1-7033ECF27CE4}" destId="{29D9BD14-8689-AB4C-B798-E2893ED2BA76}" srcOrd="0" destOrd="0" parTransId="{39EDC676-3360-AC4B-B261-03E4A377527E}" sibTransId="{743B7EB9-C57D-7A4B-BE94-3F682213CAFC}"/>
    <dgm:cxn modelId="{3969A265-74B4-2B4B-BBD4-10587A3AD06C}" type="presOf" srcId="{29D9BD14-8689-AB4C-B798-E2893ED2BA76}" destId="{341EBF9F-61AC-3349-8F5B-99DEF1259BFE}" srcOrd="0" destOrd="0" presId="urn:microsoft.com/office/officeart/2005/8/layout/process4"/>
    <dgm:cxn modelId="{4105E765-2328-D04B-982C-74B6E9E99B7F}" srcId="{D08923E4-E630-FA48-8401-3CD1E7D26D42}" destId="{2AE6D0A0-1A7B-7247-9F65-CD70FEDE37AF}" srcOrd="0" destOrd="0" parTransId="{464CF425-669B-6743-B3BC-12A575E2850F}" sibTransId="{99188074-8D26-FC43-B166-0DD94EEF1A58}"/>
    <dgm:cxn modelId="{4990116E-F244-4645-A9C1-01CE6C190A21}" srcId="{2AE6D0A0-1A7B-7247-9F65-CD70FEDE37AF}" destId="{7F1F9B2A-5528-BF4F-8251-AF55C22B45DD}" srcOrd="1" destOrd="0" parTransId="{365CE323-D48C-A142-923F-7A0258B5DC09}" sibTransId="{8BE98A0C-2BAD-7440-8529-78AB45AD46F7}"/>
    <dgm:cxn modelId="{8AEC5C75-3FEE-8545-BCCC-6F632DF4DBA3}" srcId="{2AE6D0A0-1A7B-7247-9F65-CD70FEDE37AF}" destId="{28F1A6CE-509A-7A4D-867F-CBD78B4E39E6}" srcOrd="0" destOrd="0" parTransId="{F42A1AA6-5F4C-A045-B37E-C3C3E4353D54}" sibTransId="{01FF0DE8-5571-8842-BA95-AB93509A8322}"/>
    <dgm:cxn modelId="{66A13583-17F3-9048-86B8-D9FF00453AD7}" type="presOf" srcId="{F1789900-0968-C24E-BB9C-010F17369F7E}" destId="{906DD5FE-3FDC-764A-9293-332FA0001AE5}" srcOrd="0" destOrd="0" presId="urn:microsoft.com/office/officeart/2005/8/layout/process4"/>
    <dgm:cxn modelId="{998C9E8E-1978-314E-ADD4-1F840A879379}" type="presOf" srcId="{0477368C-8377-684B-929B-4E1F61EB6AB9}" destId="{CB8A66C7-C1EB-0240-AECB-48F156552269}" srcOrd="0" destOrd="0" presId="urn:microsoft.com/office/officeart/2005/8/layout/process4"/>
    <dgm:cxn modelId="{03C5F48E-325F-C547-B67D-B3743ABBB1DD}" type="presOf" srcId="{7F1F9B2A-5528-BF4F-8251-AF55C22B45DD}" destId="{EA9CBED4-849B-5440-9875-47BB7A09E22B}" srcOrd="0" destOrd="0" presId="urn:microsoft.com/office/officeart/2005/8/layout/process4"/>
    <dgm:cxn modelId="{D333F6B0-F4A5-2A4A-B138-E23466252817}" type="presOf" srcId="{148206F9-EFDA-BD49-93C9-5621A616ECAC}" destId="{90B71D0D-F7F2-824C-A27D-4B080A86EF8A}" srcOrd="0" destOrd="0" presId="urn:microsoft.com/office/officeart/2005/8/layout/process4"/>
    <dgm:cxn modelId="{274787D1-B6EC-A749-923E-67C07757499B}" srcId="{0477368C-8377-684B-929B-4E1F61EB6AB9}" destId="{148206F9-EFDA-BD49-93C9-5621A616ECAC}" srcOrd="0" destOrd="0" parTransId="{8E328862-D1E7-9749-A0EB-4681D39A6897}" sibTransId="{88CEC45D-486D-604E-98EE-49E51C674F54}"/>
    <dgm:cxn modelId="{2EF350DD-DC2E-2248-AEA4-625E04B101C4}" type="presOf" srcId="{39383024-3992-204E-B2E1-7033ECF27CE4}" destId="{08313F2E-D4D8-0A45-A338-70DB2DA85A7B}" srcOrd="0" destOrd="0" presId="urn:microsoft.com/office/officeart/2005/8/layout/process4"/>
    <dgm:cxn modelId="{FF1F12E7-C602-6740-9AFB-CC0858DE0A77}" srcId="{0477368C-8377-684B-929B-4E1F61EB6AB9}" destId="{F1789900-0968-C24E-BB9C-010F17369F7E}" srcOrd="1" destOrd="0" parTransId="{F0575A8D-7B05-1641-A352-B4AC6920B73E}" sibTransId="{5477B08B-2B92-AE45-9E86-559B9A616B7A}"/>
    <dgm:cxn modelId="{F47762ED-4E31-A640-BAC6-60EFAEAF4C30}" type="presParOf" srcId="{2BC720EF-5FA1-8040-B0EA-594AA052BF8E}" destId="{B5447DA2-8371-E844-8650-222087ED2E93}" srcOrd="0" destOrd="0" presId="urn:microsoft.com/office/officeart/2005/8/layout/process4"/>
    <dgm:cxn modelId="{00BB9A7D-1A6E-C44B-8BBD-8353B0965A1C}" type="presParOf" srcId="{B5447DA2-8371-E844-8650-222087ED2E93}" destId="{CB8A66C7-C1EB-0240-AECB-48F156552269}" srcOrd="0" destOrd="0" presId="urn:microsoft.com/office/officeart/2005/8/layout/process4"/>
    <dgm:cxn modelId="{68AB6FDC-854F-FB45-BBCE-174B06D3731F}" type="presParOf" srcId="{B5447DA2-8371-E844-8650-222087ED2E93}" destId="{C5B55ECC-EB71-EB4B-A57F-E227D820349A}" srcOrd="1" destOrd="0" presId="urn:microsoft.com/office/officeart/2005/8/layout/process4"/>
    <dgm:cxn modelId="{632A6FA5-2F8A-E442-B6DE-9BBFC18B5F1A}" type="presParOf" srcId="{B5447DA2-8371-E844-8650-222087ED2E93}" destId="{49DAEDC3-411B-4C4E-8009-2225669A9B40}" srcOrd="2" destOrd="0" presId="urn:microsoft.com/office/officeart/2005/8/layout/process4"/>
    <dgm:cxn modelId="{0D753912-4DED-3D45-977C-5581F0DAEA07}" type="presParOf" srcId="{49DAEDC3-411B-4C4E-8009-2225669A9B40}" destId="{90B71D0D-F7F2-824C-A27D-4B080A86EF8A}" srcOrd="0" destOrd="0" presId="urn:microsoft.com/office/officeart/2005/8/layout/process4"/>
    <dgm:cxn modelId="{35132D07-49A3-E049-93A4-4D7108C83E64}" type="presParOf" srcId="{49DAEDC3-411B-4C4E-8009-2225669A9B40}" destId="{906DD5FE-3FDC-764A-9293-332FA0001AE5}" srcOrd="1" destOrd="0" presId="urn:microsoft.com/office/officeart/2005/8/layout/process4"/>
    <dgm:cxn modelId="{DFC6D6C9-A154-4342-B4BD-0943B292F8DB}" type="presParOf" srcId="{2BC720EF-5FA1-8040-B0EA-594AA052BF8E}" destId="{3C84CD7D-3834-EA40-8F9C-0CB5D2FE9B91}" srcOrd="1" destOrd="0" presId="urn:microsoft.com/office/officeart/2005/8/layout/process4"/>
    <dgm:cxn modelId="{6B33E073-216C-4D4C-93ED-5FF731FC3FFE}" type="presParOf" srcId="{2BC720EF-5FA1-8040-B0EA-594AA052BF8E}" destId="{35B4F25F-12C3-B343-91A7-EC98E2D5665C}" srcOrd="2" destOrd="0" presId="urn:microsoft.com/office/officeart/2005/8/layout/process4"/>
    <dgm:cxn modelId="{C5EFD5A7-03C8-7649-800F-ECA4FB728055}" type="presParOf" srcId="{35B4F25F-12C3-B343-91A7-EC98E2D5665C}" destId="{08313F2E-D4D8-0A45-A338-70DB2DA85A7B}" srcOrd="0" destOrd="0" presId="urn:microsoft.com/office/officeart/2005/8/layout/process4"/>
    <dgm:cxn modelId="{0A2C7940-C85D-E249-A705-E475C1455E5A}" type="presParOf" srcId="{35B4F25F-12C3-B343-91A7-EC98E2D5665C}" destId="{0FE11E41-0E38-E445-B1E9-829F990425F9}" srcOrd="1" destOrd="0" presId="urn:microsoft.com/office/officeart/2005/8/layout/process4"/>
    <dgm:cxn modelId="{10E578BD-5BEC-7E4D-A09D-D9B3673E0E70}" type="presParOf" srcId="{35B4F25F-12C3-B343-91A7-EC98E2D5665C}" destId="{73167C3A-EAC1-8145-BB6A-26E9ADC7AFC8}" srcOrd="2" destOrd="0" presId="urn:microsoft.com/office/officeart/2005/8/layout/process4"/>
    <dgm:cxn modelId="{3EF0BFF9-9F9F-CC47-AB6E-0A72E1AB178C}" type="presParOf" srcId="{73167C3A-EAC1-8145-BB6A-26E9ADC7AFC8}" destId="{341EBF9F-61AC-3349-8F5B-99DEF1259BFE}" srcOrd="0" destOrd="0" presId="urn:microsoft.com/office/officeart/2005/8/layout/process4"/>
    <dgm:cxn modelId="{DA06238E-5D0D-0849-AC7F-2067C0FBE4DD}" type="presParOf" srcId="{2BC720EF-5FA1-8040-B0EA-594AA052BF8E}" destId="{05121283-38D6-F945-9CF3-BFF5C8492D51}" srcOrd="3" destOrd="0" presId="urn:microsoft.com/office/officeart/2005/8/layout/process4"/>
    <dgm:cxn modelId="{BD9F2C5D-F4C8-B846-88A9-BA6485F801BE}" type="presParOf" srcId="{2BC720EF-5FA1-8040-B0EA-594AA052BF8E}" destId="{DC6D9828-3FD4-E544-AA85-BBE0816FC49A}" srcOrd="4" destOrd="0" presId="urn:microsoft.com/office/officeart/2005/8/layout/process4"/>
    <dgm:cxn modelId="{329AD56B-468B-534E-B6EC-B05221DDAD1D}" type="presParOf" srcId="{DC6D9828-3FD4-E544-AA85-BBE0816FC49A}" destId="{D2085D6F-032F-8041-94B4-5242C46B5034}" srcOrd="0" destOrd="0" presId="urn:microsoft.com/office/officeart/2005/8/layout/process4"/>
    <dgm:cxn modelId="{C57CA28A-EF6E-5B48-A2AE-28E2D865DC01}" type="presParOf" srcId="{DC6D9828-3FD4-E544-AA85-BBE0816FC49A}" destId="{5A427BD7-FEFE-454E-B65B-A9C7D6CFEA76}" srcOrd="1" destOrd="0" presId="urn:microsoft.com/office/officeart/2005/8/layout/process4"/>
    <dgm:cxn modelId="{DB78E760-3F37-AC4F-8E9A-FF9F55EDD089}" type="presParOf" srcId="{DC6D9828-3FD4-E544-AA85-BBE0816FC49A}" destId="{B634A62E-90DA-304D-BECF-87FBCA73017B}" srcOrd="2" destOrd="0" presId="urn:microsoft.com/office/officeart/2005/8/layout/process4"/>
    <dgm:cxn modelId="{A6867F3B-8F20-E74F-AAF3-0002F9411998}" type="presParOf" srcId="{B634A62E-90DA-304D-BECF-87FBCA73017B}" destId="{52E64C07-6690-FE4B-B227-473FB19C26D7}" srcOrd="0" destOrd="0" presId="urn:microsoft.com/office/officeart/2005/8/layout/process4"/>
    <dgm:cxn modelId="{66DA8A0D-26E0-1145-8A6C-4F728137F0BA}" type="presParOf" srcId="{B634A62E-90DA-304D-BECF-87FBCA73017B}" destId="{EA9CBED4-849B-5440-9875-47BB7A09E22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55ECC-EB71-EB4B-A57F-E227D820349A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Inflation-Adjusted Estimate </a:t>
          </a:r>
          <a:endParaRPr lang="en-US" sz="2400" kern="1200" dirty="0"/>
        </a:p>
      </dsp:txBody>
      <dsp:txXfrm>
        <a:off x="0" y="3275482"/>
        <a:ext cx="10515600" cy="580546"/>
      </dsp:txXfrm>
    </dsp:sp>
    <dsp:sp modelId="{90B71D0D-F7F2-824C-A27D-4B080A86EF8A}">
      <dsp:nvSpPr>
        <dsp:cNvPr id="0" name=""/>
        <dsp:cNvSpPr/>
      </dsp:nvSpPr>
      <dsp:spPr>
        <a:xfrm>
          <a:off x="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Income Per Capita</a:t>
          </a:r>
        </a:p>
      </dsp:txBody>
      <dsp:txXfrm>
        <a:off x="0" y="3834527"/>
        <a:ext cx="5257799" cy="494539"/>
      </dsp:txXfrm>
    </dsp:sp>
    <dsp:sp modelId="{906DD5FE-3FDC-764A-9293-332FA0001AE5}">
      <dsp:nvSpPr>
        <dsp:cNvPr id="0" name=""/>
        <dsp:cNvSpPr/>
      </dsp:nvSpPr>
      <dsp:spPr>
        <a:xfrm>
          <a:off x="525780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Median Household Income</a:t>
          </a:r>
        </a:p>
      </dsp:txBody>
      <dsp:txXfrm>
        <a:off x="5257800" y="3834527"/>
        <a:ext cx="5257799" cy="494539"/>
      </dsp:txXfrm>
    </dsp:sp>
    <dsp:sp modelId="{0FE11E41-0E38-E445-B1E9-829F990425F9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1.07970803</a:t>
          </a:r>
        </a:p>
      </dsp:txBody>
      <dsp:txXfrm rot="-10800000">
        <a:off x="0" y="1638125"/>
        <a:ext cx="10515600" cy="580372"/>
      </dsp:txXfrm>
    </dsp:sp>
    <dsp:sp modelId="{341EBF9F-61AC-3349-8F5B-99DEF1259BFE}">
      <dsp:nvSpPr>
        <dsp:cNvPr id="0" name=""/>
        <dsp:cNvSpPr/>
      </dsp:nvSpPr>
      <dsp:spPr>
        <a:xfrm>
          <a:off x="0" y="2218498"/>
          <a:ext cx="10515600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2013 Estimate Columns  x 1.07970803 </a:t>
          </a:r>
        </a:p>
      </dsp:txBody>
      <dsp:txXfrm>
        <a:off x="0" y="2218498"/>
        <a:ext cx="10515600" cy="494391"/>
      </dsp:txXfrm>
    </dsp:sp>
    <dsp:sp modelId="{5A427BD7-FEFE-454E-B65B-A9C7D6CFEA76}">
      <dsp:nvSpPr>
        <dsp:cNvPr id="0" name=""/>
        <dsp:cNvSpPr/>
      </dsp:nvSpPr>
      <dsp:spPr>
        <a:xfrm rot="10800000">
          <a:off x="0" y="8"/>
          <a:ext cx="10515600" cy="1653482"/>
        </a:xfrm>
        <a:prstGeom prst="upArrowCallou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>
                  <a:lumMod val="95000"/>
                  <a:lumOff val="5000"/>
                </a:schemeClr>
              </a:solidFill>
            </a:rPr>
            <a:t>Inflation-Adjusted Estimate  =  2013 Estimate   x   (2018 CPI-U-RS / 2013 CPI-U-RS)</a:t>
          </a:r>
          <a:endParaRPr lang="en-US" sz="2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10800000">
        <a:off x="0" y="8"/>
        <a:ext cx="10515600" cy="580372"/>
      </dsp:txXfrm>
    </dsp:sp>
    <dsp:sp modelId="{52E64C07-6690-FE4B-B227-473FB19C26D7}">
      <dsp:nvSpPr>
        <dsp:cNvPr id="0" name=""/>
        <dsp:cNvSpPr/>
      </dsp:nvSpPr>
      <dsp:spPr>
        <a:xfrm>
          <a:off x="0" y="581141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2018 CPI-US-RS = 369.8</a:t>
          </a:r>
        </a:p>
      </dsp:txBody>
      <dsp:txXfrm>
        <a:off x="0" y="581141"/>
        <a:ext cx="5257799" cy="494391"/>
      </dsp:txXfrm>
    </dsp:sp>
    <dsp:sp modelId="{EA9CBED4-849B-5440-9875-47BB7A09E22B}">
      <dsp:nvSpPr>
        <dsp:cNvPr id="0" name=""/>
        <dsp:cNvSpPr/>
      </dsp:nvSpPr>
      <dsp:spPr>
        <a:xfrm>
          <a:off x="5257800" y="581141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2013 CPI-US-RS = 342.5</a:t>
          </a:r>
        </a:p>
      </dsp:txBody>
      <dsp:txXfrm>
        <a:off x="5257800" y="581141"/>
        <a:ext cx="5257799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7079-6F5D-4A4A-B7F1-DFBFAED7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9A8D6-B2EA-974E-BD3B-2FAF346CE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0ABB-E47A-6943-83A7-A024680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7DE4-18B9-3548-B30A-6DBA10DC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D1BF-2402-944D-B7BC-0238B617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2110-B5D2-3E42-A708-FFBA28DB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2FC39-ED05-D54D-9906-128E0D2F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33FB-C41E-DB4D-8A21-2C2CEA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81FD-69F5-8743-A8AF-B4632755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98A4-B12E-D843-8CAC-5082A19E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6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66BD3-2F2B-D342-8ED6-DA6AF45E6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EEA7-B130-7843-839F-3920A55D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AF9F-D046-F646-81CB-79A85B8D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2EE4-C8CC-C542-AC22-3275B3AC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F62C-D537-2F4B-A713-3B1FE050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1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3932-F6A4-AC4C-900F-B54A7A28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8704-C63D-DC49-B604-317420D3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D60A-E33C-264D-A65B-916430C3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7F22-9E4C-9E43-B845-BAC0B6A6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347B-718A-104B-BBD5-BBF8839B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5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18A2-2166-484C-A509-05F1F770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7A1A9-FADE-EB4B-ABF9-A76D456B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0935-CC4C-8B4B-B8F0-ED53BF2D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FF34-C615-3441-A81E-52BA9030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72BE-600C-B14A-8BA3-360BBFF6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1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EE7B-5FFD-9B4A-B2A9-8D35BBD4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1840-7868-8C4B-87DD-050340563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FF2A-5DE7-F846-AD00-A59E78CF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654B9-BA76-DB4D-8FD2-5FBB5DD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F70A-A615-274D-B4BE-D17BF1EE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D0BC9-FBF4-AC4E-BD1B-A1505F35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F6F-886F-474B-BA05-68B36A5F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216C0-ACF3-0240-9216-47BA41D4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8DD7E-B690-F64A-84DC-8A4CBEC4E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65DD1-DDD6-A841-9465-C09F6CABE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0BEF7-19BA-6041-8E06-6C8253ED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D9CF-F9CE-004E-8082-D4E9694E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AC5BF-B0FE-C94C-8D1D-157A6ED8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DABBB-3A59-4B44-BDC2-28438CFC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44D2-D276-EB4B-9950-77657504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2BB16-966B-0447-80F0-46CAAF63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B398-7848-6145-939A-B5258AEA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56D2D-A8B0-2947-BC0D-A4301A3D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2249-E791-584B-8A85-A0524823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EDFC3-3279-C644-B8CA-2426FEB9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0C5F-81A9-C74D-B41A-F37DB73C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A190-1784-584E-9743-56540424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4F98-1AC2-724A-A2A7-491FEB30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33B2-9493-2444-82BD-6D43783F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A01B-F40B-0C4D-BB4F-822CBAC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44CD4-6922-064F-8208-6D38ECD4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E768-83C3-B442-8047-FD9F3AA1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110-D880-8A40-90D3-1D93F990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38390-C3D5-8B46-8456-FDB12256C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DB6F7-BA1E-1D49-9837-21E829C6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ABD20-B586-7741-86EB-83380953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78BE-E0A6-DB47-AF40-A730BC94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23FC-7D03-AC4C-A47E-AAF53535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0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74484-C256-2340-959E-B2D702F7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BEB0-7A46-AE4F-B499-E656CE3E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0B63-A9F6-4145-ABE8-06BB5401C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DC8C-D9B6-8340-B417-EACEA4200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3FDE-D42E-7B40-A36B-0ACB5F459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8ED4B-3611-D74B-BAB4-99D36388392B}"/>
              </a:ext>
            </a:extLst>
          </p:cNvPr>
          <p:cNvSpPr/>
          <p:nvPr/>
        </p:nvSpPr>
        <p:spPr>
          <a:xfrm>
            <a:off x="3402795" y="2551837"/>
            <a:ext cx="53864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  <a:cs typeface="Aharoni" panose="02010803020104030203" pitchFamily="2" charset="-79"/>
              </a:rPr>
              <a:t>Effects on </a:t>
            </a:r>
            <a:br>
              <a:rPr lang="en-US" sz="54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  <a:cs typeface="Aharoni" panose="02010803020104030203" pitchFamily="2" charset="-79"/>
              </a:rPr>
            </a:br>
            <a:r>
              <a:rPr lang="en-US" sz="54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  <a:cs typeface="Aharoni" panose="02010803020104030203" pitchFamily="2" charset="-79"/>
              </a:rPr>
              <a:t>Financial Status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76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E3A1-92A4-F54C-957A-D4573740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0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Compare </a:t>
            </a:r>
            <a:r>
              <a:rPr lang="en-US" dirty="0">
                <a:latin typeface="Acumin Pro" panose="020B0804020202020204" pitchFamily="34" charset="77"/>
                <a:cs typeface="Aharoni" panose="020F0502020204030204" pitchFamily="34" charset="0"/>
              </a:rPr>
              <a:t>Income</a:t>
            </a:r>
            <a:r>
              <a:rPr lang="en-US" dirty="0">
                <a:latin typeface="Acumin Pro" panose="020B0804020202020204" pitchFamily="34" charset="77"/>
              </a:rPr>
              <a:t> Estimates </a:t>
            </a:r>
            <a:br>
              <a:rPr lang="en-US" dirty="0">
                <a:latin typeface="Acumin Pro" panose="020B0804020202020204" pitchFamily="34" charset="77"/>
              </a:rPr>
            </a:br>
            <a:r>
              <a:rPr lang="en-US" dirty="0">
                <a:latin typeface="Acumin Pro" panose="020B0804020202020204" pitchFamily="34" charset="77"/>
              </a:rPr>
              <a:t>between US Census Income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797B-D376-C54C-B1CC-052394B9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0244"/>
            <a:ext cx="10515600" cy="2780881"/>
          </a:xfrm>
        </p:spPr>
        <p:txBody>
          <a:bodyPr>
            <a:normAutofit/>
          </a:bodyPr>
          <a:lstStyle/>
          <a:p>
            <a:r>
              <a:rPr lang="en-US" dirty="0"/>
              <a:t>Income and earnings estimates in the 2009-2013 ACS 5-year data set are inflation-adjusted to 2013 dollars.  </a:t>
            </a:r>
          </a:p>
          <a:p>
            <a:endParaRPr lang="en-US" dirty="0"/>
          </a:p>
          <a:p>
            <a:r>
              <a:rPr lang="en-US" dirty="0"/>
              <a:t>Income and earnings estimates in the 2014-2018 ACS 5-year data set are inflation-adjusted to 2018 dollars.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4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1AB-5A12-0D47-8395-FA4E074C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36177"/>
            <a:ext cx="11265408" cy="1302842"/>
          </a:xfrm>
        </p:spPr>
        <p:txBody>
          <a:bodyPr anchor="ctr">
            <a:noAutofit/>
          </a:bodyPr>
          <a:lstStyle/>
          <a:p>
            <a:pPr algn="ctr"/>
            <a:r>
              <a:rPr lang="en-US" sz="3600" dirty="0">
                <a:latin typeface="Acumin Pro" panose="020B0804020202020204" pitchFamily="34" charset="77"/>
              </a:rPr>
              <a:t>Inflation-Adjust the Income</a:t>
            </a:r>
            <a:br>
              <a:rPr lang="en-US" sz="3600" dirty="0">
                <a:latin typeface="Acumin Pro" panose="020B0804020202020204" pitchFamily="34" charset="77"/>
              </a:rPr>
            </a:br>
            <a:r>
              <a:rPr lang="en-US" sz="3600" dirty="0">
                <a:latin typeface="Acumin Pro" panose="020B0804020202020204" pitchFamily="34" charset="77"/>
              </a:rPr>
              <a:t> from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cumin Pro" panose="020B0804020202020204" pitchFamily="34" charset="77"/>
              </a:rPr>
              <a:t>2009-2013 ACS5  </a:t>
            </a:r>
            <a:r>
              <a:rPr lang="en-US" sz="3600" dirty="0">
                <a:latin typeface="Acumin Pro" panose="020B0804020202020204" pitchFamily="34" charset="77"/>
              </a:rPr>
              <a:t>to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cumin Pro" panose="020B0804020202020204" pitchFamily="34" charset="77"/>
              </a:rPr>
              <a:t>2014-2018 ACS5 </a:t>
            </a:r>
            <a:r>
              <a:rPr lang="en-US" sz="3600" dirty="0">
                <a:latin typeface="Acumin Pro" panose="020B0804020202020204" pitchFamily="34" charset="77"/>
              </a:rPr>
              <a:t>Data Sets</a:t>
            </a:r>
            <a:endParaRPr lang="en-US" sz="3200" dirty="0">
              <a:latin typeface="Acumin Pro" panose="020B0804020202020204" pitchFamily="34" charset="77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84EF76-2FE8-9340-B466-60F483CE8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51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8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CB19-F9BD-2141-A426-1B88CCBB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cumin Pro" panose="020B0804020202020204" pitchFamily="34" charset="77"/>
              </a:rPr>
              <a:t>Financial Data Sets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96523-F539-DE4F-82D7-01B47530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82" y="1690688"/>
            <a:ext cx="4756742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D92F5-81BA-874D-ABFA-58A6EC319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76" y="1690687"/>
            <a:ext cx="5042324" cy="43513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5495B2-6755-D74C-BABF-3F175672B55B}"/>
              </a:ext>
            </a:extLst>
          </p:cNvPr>
          <p:cNvSpPr/>
          <p:nvPr/>
        </p:nvSpPr>
        <p:spPr>
          <a:xfrm rot="20572759">
            <a:off x="2136503" y="3983445"/>
            <a:ext cx="2467101" cy="461665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</a:rPr>
              <a:t>Sorted by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27D4A-AD05-684D-A657-2CAB48C4E5E3}"/>
              </a:ext>
            </a:extLst>
          </p:cNvPr>
          <p:cNvSpPr/>
          <p:nvPr/>
        </p:nvSpPr>
        <p:spPr>
          <a:xfrm rot="20572759">
            <a:off x="7942570" y="3798779"/>
            <a:ext cx="2467101" cy="830997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</a:rPr>
              <a:t>Sorted by Tracts/Areas</a:t>
            </a:r>
          </a:p>
        </p:txBody>
      </p:sp>
    </p:spTree>
    <p:extLst>
      <p:ext uri="{BB962C8B-B14F-4D97-AF65-F5344CB8AC3E}">
        <p14:creationId xmlns:p14="http://schemas.microsoft.com/office/powerpoint/2010/main" val="252963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77D52-2A01-E146-9175-08F6F1F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Earning 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92621-DD31-154C-8E3B-6788FE52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940" y="1717615"/>
            <a:ext cx="5157787" cy="823912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Income Per Capita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F61CFFC-DFED-7343-99B9-0CA92300C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386" y="2515046"/>
            <a:ext cx="6049966" cy="352914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AEC1EB-DA81-1B4B-885D-320CFAAD0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1352" y="1717615"/>
            <a:ext cx="5183188" cy="823912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Median Household Income 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7FB65B36-1E81-4C44-8417-317FBAA8AE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9403" y="2505075"/>
            <a:ext cx="6079761" cy="3546527"/>
          </a:xfrm>
        </p:spPr>
      </p:pic>
    </p:spTree>
    <p:extLst>
      <p:ext uri="{BB962C8B-B14F-4D97-AF65-F5344CB8AC3E}">
        <p14:creationId xmlns:p14="http://schemas.microsoft.com/office/powerpoint/2010/main" val="221710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6DE0-03C4-E342-8952-D00D003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Earning Percent Changes (%)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A5F5-4EAF-D848-8C8B-240593A9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71435"/>
            <a:ext cx="5157787" cy="823912"/>
          </a:xfrm>
        </p:spPr>
        <p:txBody>
          <a:bodyPr anchor="ctr"/>
          <a:lstStyle/>
          <a:p>
            <a:pPr algn="ctr"/>
            <a:r>
              <a:rPr lang="en-US" b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77"/>
              </a:rPr>
              <a:t>Income Per Capita</a:t>
            </a:r>
          </a:p>
        </p:txBody>
      </p:sp>
      <p:pic>
        <p:nvPicPr>
          <p:cNvPr id="8" name="Content Placeholder 7" descr="A picture containing sitting, table, display, video&#10;&#10;Description automatically generated">
            <a:extLst>
              <a:ext uri="{FF2B5EF4-FFF2-40B4-BE49-F238E27FC236}">
                <a16:creationId xmlns:a16="http://schemas.microsoft.com/office/drawing/2014/main" id="{8FC48E04-6034-8D40-BFF9-98A8054779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5157787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F7A51-FDBE-0E4C-974E-4474437F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4887" y="1408461"/>
            <a:ext cx="5183188" cy="114986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n w="0"/>
                <a:solidFill>
                  <a:srgbClr val="D39F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77"/>
              </a:rPr>
              <a:t>Median Household Income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224FDE-E150-444F-A8E7-AD2059DE0C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0384" y="2505075"/>
            <a:ext cx="5086819" cy="3684588"/>
          </a:xfrm>
        </p:spPr>
      </p:pic>
    </p:spTree>
    <p:extLst>
      <p:ext uri="{BB962C8B-B14F-4D97-AF65-F5344CB8AC3E}">
        <p14:creationId xmlns:p14="http://schemas.microsoft.com/office/powerpoint/2010/main" val="397463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A6F8-2AAA-8243-901B-81725836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Poverty Stage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16C29-2A31-014C-8632-2EEE00540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Income Below Poverty Level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D73F377-53EC-2C45-ACE8-AAFE4F37C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9184" y="2489120"/>
            <a:ext cx="5843016" cy="39179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F9CE-7746-5D4A-A6D6-BB53D202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Public Assistances Needed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5B253898-0598-1C47-91EC-747DBA39EA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9081" y="2458782"/>
            <a:ext cx="6203735" cy="3948251"/>
          </a:xfrm>
        </p:spPr>
      </p:pic>
    </p:spTree>
    <p:extLst>
      <p:ext uri="{BB962C8B-B14F-4D97-AF65-F5344CB8AC3E}">
        <p14:creationId xmlns:p14="http://schemas.microsoft.com/office/powerpoint/2010/main" val="352567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6DE0-03C4-E342-8952-D00D003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cumin Pro" panose="020B0804020202020204" pitchFamily="34" charset="77"/>
              </a:rPr>
              <a:t>Poverty Stage Percent Changes (%)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A5F5-4EAF-D848-8C8B-240593A9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71435"/>
            <a:ext cx="5157787" cy="823912"/>
          </a:xfrm>
        </p:spPr>
        <p:txBody>
          <a:bodyPr anchor="ctr"/>
          <a:lstStyle/>
          <a:p>
            <a:pPr algn="ctr"/>
            <a:r>
              <a:rPr lang="en-US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77"/>
              </a:rPr>
              <a:t>Income Below Poverty Level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48E04-6034-8D40-BFF9-98A8054779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75272" y="2505075"/>
            <a:ext cx="5086818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F7A51-FDBE-0E4C-974E-4474437F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355215"/>
            <a:ext cx="5183188" cy="114986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77"/>
              </a:rPr>
              <a:t>Public Assistance Needed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224FDE-E150-444F-A8E7-AD2059DE0C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220384" y="2505075"/>
            <a:ext cx="5086819" cy="3684587"/>
          </a:xfrm>
        </p:spPr>
      </p:pic>
    </p:spTree>
    <p:extLst>
      <p:ext uri="{BB962C8B-B14F-4D97-AF65-F5344CB8AC3E}">
        <p14:creationId xmlns:p14="http://schemas.microsoft.com/office/powerpoint/2010/main" val="164857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1CD0-DC56-794E-BD67-46E2FE79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cumin Pro" panose="020B0804020202020204" pitchFamily="34" charset="77"/>
                <a:cs typeface="Aharoni" panose="02010803020104030203" pitchFamily="2" charset="-79"/>
              </a:rPr>
              <a:t>Overall Financial Status Percent Changes (%)</a:t>
            </a:r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53DB2834-B92B-F44C-B051-5402EB4C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952" y="1097280"/>
            <a:ext cx="8357616" cy="5376672"/>
          </a:xfrm>
        </p:spPr>
      </p:pic>
    </p:spTree>
    <p:extLst>
      <p:ext uri="{BB962C8B-B14F-4D97-AF65-F5344CB8AC3E}">
        <p14:creationId xmlns:p14="http://schemas.microsoft.com/office/powerpoint/2010/main" val="2353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155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Acumin Pro</vt:lpstr>
      <vt:lpstr>Arial</vt:lpstr>
      <vt:lpstr>Arial Rounded MT Bold</vt:lpstr>
      <vt:lpstr>Bookman Old Style</vt:lpstr>
      <vt:lpstr>Calibri</vt:lpstr>
      <vt:lpstr>Calibri Light</vt:lpstr>
      <vt:lpstr>Office Theme</vt:lpstr>
      <vt:lpstr>PowerPoint Presentation</vt:lpstr>
      <vt:lpstr>Compare Income Estimates  between US Census Income Data Sets</vt:lpstr>
      <vt:lpstr>Inflation-Adjust the Income  from 2009-2013 ACS5  to 2014-2018 ACS5 Data Sets</vt:lpstr>
      <vt:lpstr>Financial Data Sets</vt:lpstr>
      <vt:lpstr>Earning Changes</vt:lpstr>
      <vt:lpstr>Earning Percent Changes (%)</vt:lpstr>
      <vt:lpstr>Poverty Stage Changes</vt:lpstr>
      <vt:lpstr>Poverty Stage Percent Changes (%)</vt:lpstr>
      <vt:lpstr>Overall Financial Status Percent Changes (%)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deserts  in usa</dc:title>
  <dc:creator>Pariya P.</dc:creator>
  <cp:lastModifiedBy>Pariya P.</cp:lastModifiedBy>
  <cp:revision>3</cp:revision>
  <dcterms:created xsi:type="dcterms:W3CDTF">2020-05-15T21:38:57Z</dcterms:created>
  <dcterms:modified xsi:type="dcterms:W3CDTF">2020-05-15T21:55:49Z</dcterms:modified>
</cp:coreProperties>
</file>