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63" r:id="rId4"/>
    <p:sldId id="261" r:id="rId5"/>
    <p:sldId id="264" r:id="rId6"/>
    <p:sldId id="266" r:id="rId7"/>
    <p:sldId id="268" r:id="rId8"/>
    <p:sldId id="269" r:id="rId9"/>
    <p:sldId id="258" r:id="rId10"/>
    <p:sldId id="272" r:id="rId11"/>
    <p:sldId id="257" r:id="rId12"/>
    <p:sldId id="275" r:id="rId13"/>
    <p:sldId id="27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83B5D1-9984-0843-8F92-AAA3AED5CC25}">
          <p14:sldIdLst>
            <p14:sldId id="256"/>
            <p14:sldId id="262"/>
            <p14:sldId id="263"/>
            <p14:sldId id="261"/>
            <p14:sldId id="264"/>
            <p14:sldId id="266"/>
            <p14:sldId id="268"/>
            <p14:sldId id="269"/>
            <p14:sldId id="258"/>
            <p14:sldId id="272"/>
            <p14:sldId id="257"/>
            <p14:sldId id="275"/>
            <p14:sldId id="27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2295D47-465E-4A05-802B-049480555B6D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12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23/09/14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23/09/14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github.com/jsmolina/c-api-pyth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mediate-and-advanced-software-carpentry.readthedocs.org/en/latest/c++-wrapping.html" TargetMode="External"/><Relationship Id="rId3" Type="http://schemas.openxmlformats.org/officeDocument/2006/relationships/hyperlink" Target="https://mail.python.org/pipermail/tutor/2005-February/03571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Python</a:t>
            </a:r>
            <a:r>
              <a:rPr lang="es-ES" dirty="0" smtClean="0"/>
              <a:t> – C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08" y="3464908"/>
            <a:ext cx="2581721" cy="129086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833795" y="5623913"/>
            <a:ext cx="412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err="1">
                <a:hlinkClick r:id="rId3"/>
              </a:rPr>
              <a:t>github.com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jsmolina</a:t>
            </a:r>
            <a:r>
              <a:rPr lang="es-ES" dirty="0">
                <a:hlinkClick r:id="rId3"/>
              </a:rPr>
              <a:t>/c-api-</a:t>
            </a:r>
            <a:r>
              <a:rPr lang="es-ES" dirty="0" err="1">
                <a:hlinkClick r:id="rId3"/>
              </a:rPr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Works </a:t>
            </a:r>
            <a:r>
              <a:rPr lang="es-ES" dirty="0" err="1" smtClean="0"/>
              <a:t>almost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renaming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/>
              <a:t> </a:t>
            </a:r>
            <a:r>
              <a:rPr lang="es-ES" dirty="0" smtClean="0"/>
              <a:t>.</a:t>
            </a:r>
            <a:r>
              <a:rPr lang="es-ES" dirty="0" err="1" smtClean="0"/>
              <a:t>pyx</a:t>
            </a:r>
            <a:r>
              <a:rPr lang="es-ES" dirty="0" smtClean="0"/>
              <a:t> </a:t>
            </a:r>
            <a:r>
              <a:rPr lang="es-ES" dirty="0" err="1" smtClean="0"/>
              <a:t>extension</a:t>
            </a:r>
            <a:r>
              <a:rPr lang="es-ES" dirty="0" smtClean="0"/>
              <a:t>, and </a:t>
            </a:r>
            <a:r>
              <a:rPr lang="es-ES" dirty="0" err="1" smtClean="0"/>
              <a:t>defining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special</a:t>
            </a:r>
            <a:r>
              <a:rPr lang="es-ES" dirty="0" smtClean="0"/>
              <a:t> </a:t>
            </a:r>
            <a:r>
              <a:rPr lang="es-ES" dirty="0" err="1" smtClean="0"/>
              <a:t>setup.py</a:t>
            </a:r>
            <a:r>
              <a:rPr lang="es-ES" dirty="0" smtClean="0"/>
              <a:t> :</a:t>
            </a:r>
          </a:p>
          <a:p>
            <a:pPr marL="0" indent="0">
              <a:buNone/>
            </a:pPr>
            <a:r>
              <a:rPr lang="es-ES" sz="1900" dirty="0" err="1">
                <a:latin typeface="Courier New"/>
                <a:cs typeface="Courier New"/>
              </a:rPr>
              <a:t>from</a:t>
            </a:r>
            <a:r>
              <a:rPr lang="es-ES" sz="1900" dirty="0">
                <a:latin typeface="Courier New"/>
                <a:cs typeface="Courier New"/>
              </a:rPr>
              <a:t> </a:t>
            </a:r>
            <a:r>
              <a:rPr lang="es-ES" sz="1900" dirty="0" err="1">
                <a:latin typeface="Courier New"/>
                <a:cs typeface="Courier New"/>
              </a:rPr>
              <a:t>distutils.core</a:t>
            </a:r>
            <a:r>
              <a:rPr lang="es-ES" sz="1900" dirty="0">
                <a:latin typeface="Courier New"/>
                <a:cs typeface="Courier New"/>
              </a:rPr>
              <a:t> </a:t>
            </a:r>
            <a:r>
              <a:rPr lang="es-ES" sz="1900" dirty="0" err="1">
                <a:latin typeface="Courier New"/>
                <a:cs typeface="Courier New"/>
              </a:rPr>
              <a:t>import</a:t>
            </a:r>
            <a:r>
              <a:rPr lang="es-ES" sz="1900" dirty="0">
                <a:latin typeface="Courier New"/>
                <a:cs typeface="Courier New"/>
              </a:rPr>
              <a:t> </a:t>
            </a:r>
            <a:r>
              <a:rPr lang="es-ES" sz="1900" dirty="0" err="1" smtClean="0">
                <a:latin typeface="Courier New"/>
                <a:cs typeface="Courier New"/>
              </a:rPr>
              <a:t>setup</a:t>
            </a:r>
            <a:r>
              <a:rPr lang="es-ES" sz="1900" dirty="0" smtClean="0">
                <a:latin typeface="Courier New"/>
                <a:cs typeface="Courier New"/>
              </a:rPr>
              <a:t/>
            </a:r>
            <a:br>
              <a:rPr lang="es-ES" sz="1900" dirty="0" smtClean="0">
                <a:latin typeface="Courier New"/>
                <a:cs typeface="Courier New"/>
              </a:rPr>
            </a:br>
            <a:r>
              <a:rPr lang="es-ES" sz="1900" dirty="0" err="1" smtClean="0">
                <a:latin typeface="Courier New"/>
                <a:cs typeface="Courier New"/>
              </a:rPr>
              <a:t>from</a:t>
            </a:r>
            <a:r>
              <a:rPr lang="es-ES" sz="1900" dirty="0" smtClean="0">
                <a:latin typeface="Courier New"/>
                <a:cs typeface="Courier New"/>
              </a:rPr>
              <a:t> </a:t>
            </a:r>
            <a:r>
              <a:rPr lang="es-ES" sz="1900" dirty="0" err="1">
                <a:latin typeface="Courier New"/>
                <a:cs typeface="Courier New"/>
              </a:rPr>
              <a:t>Cython.Build</a:t>
            </a:r>
            <a:r>
              <a:rPr lang="es-ES" sz="1900" dirty="0">
                <a:latin typeface="Courier New"/>
                <a:cs typeface="Courier New"/>
              </a:rPr>
              <a:t> </a:t>
            </a:r>
            <a:r>
              <a:rPr lang="es-ES" sz="1900" dirty="0" err="1">
                <a:latin typeface="Courier New"/>
                <a:cs typeface="Courier New"/>
              </a:rPr>
              <a:t>import</a:t>
            </a:r>
            <a:r>
              <a:rPr lang="es-ES" sz="1900" dirty="0">
                <a:latin typeface="Courier New"/>
                <a:cs typeface="Courier New"/>
              </a:rPr>
              <a:t> </a:t>
            </a:r>
            <a:r>
              <a:rPr lang="es-ES" sz="1900" dirty="0" err="1">
                <a:latin typeface="Courier New"/>
                <a:cs typeface="Courier New"/>
              </a:rPr>
              <a:t>cythonize</a:t>
            </a:r>
            <a:endParaRPr lang="es-E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1900" dirty="0" err="1" smtClean="0">
                <a:latin typeface="Courier New"/>
                <a:cs typeface="Courier New"/>
              </a:rPr>
              <a:t>Setup</a:t>
            </a:r>
            <a:r>
              <a:rPr lang="es-ES" sz="1900" dirty="0" smtClean="0">
                <a:latin typeface="Courier New"/>
                <a:cs typeface="Courier New"/>
              </a:rPr>
              <a:t>(</a:t>
            </a:r>
            <a:r>
              <a:rPr lang="es-ES" sz="1900" dirty="0" err="1" smtClean="0">
                <a:latin typeface="Courier New"/>
                <a:cs typeface="Courier New"/>
              </a:rPr>
              <a:t>ext_modules</a:t>
            </a:r>
            <a:r>
              <a:rPr lang="es-ES" sz="1900" dirty="0">
                <a:latin typeface="Courier New"/>
                <a:cs typeface="Courier New"/>
              </a:rPr>
              <a:t>=</a:t>
            </a:r>
            <a:r>
              <a:rPr lang="es-ES" sz="1900" dirty="0" err="1">
                <a:latin typeface="Courier New"/>
                <a:cs typeface="Courier New"/>
              </a:rPr>
              <a:t>cythonize</a:t>
            </a:r>
            <a:r>
              <a:rPr lang="es-ES" sz="1900" dirty="0">
                <a:latin typeface="Courier New"/>
                <a:cs typeface="Courier New"/>
              </a:rPr>
              <a:t>("</a:t>
            </a:r>
            <a:r>
              <a:rPr lang="es-ES" sz="1900" dirty="0" err="1">
                <a:latin typeface="Courier New"/>
                <a:cs typeface="Courier New"/>
              </a:rPr>
              <a:t>hello.pyx</a:t>
            </a:r>
            <a:r>
              <a:rPr lang="es-ES" sz="1900" dirty="0">
                <a:latin typeface="Courier New"/>
                <a:cs typeface="Courier New"/>
              </a:rPr>
              <a:t>")</a:t>
            </a:r>
            <a:r>
              <a:rPr lang="es-ES" sz="1900" dirty="0" smtClean="0">
                <a:latin typeface="Courier New"/>
                <a:cs typeface="Courier New"/>
              </a:rPr>
              <a:t>,)</a:t>
            </a:r>
          </a:p>
          <a:p>
            <a:r>
              <a:rPr lang="es-ES" sz="2000" dirty="0" err="1" smtClean="0"/>
              <a:t>Optimises</a:t>
            </a:r>
            <a:r>
              <a:rPr lang="es-ES" sz="2000" dirty="0" smtClean="0"/>
              <a:t> </a:t>
            </a:r>
            <a:r>
              <a:rPr lang="es-ES" sz="2000" dirty="0" err="1" smtClean="0"/>
              <a:t>better</a:t>
            </a:r>
            <a:r>
              <a:rPr lang="es-ES" sz="2000" dirty="0" smtClean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you</a:t>
            </a:r>
            <a:r>
              <a:rPr lang="es-ES" sz="2000" dirty="0" smtClean="0"/>
              <a:t> define </a:t>
            </a:r>
            <a:r>
              <a:rPr lang="es-ES" sz="2000" dirty="0" err="1" smtClean="0"/>
              <a:t>types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variable </a:t>
            </a:r>
            <a:r>
              <a:rPr lang="es-ES" sz="2000" dirty="0" err="1" smtClean="0"/>
              <a:t>declarations</a:t>
            </a:r>
            <a:r>
              <a:rPr lang="es-ES" sz="2000" dirty="0" smtClean="0"/>
              <a:t>. </a:t>
            </a:r>
            <a:r>
              <a:rPr lang="es-ES" sz="2000" dirty="0" err="1" smtClean="0"/>
              <a:t>E.g</a:t>
            </a:r>
            <a:r>
              <a:rPr lang="es-ES" sz="2000" dirty="0" smtClean="0"/>
              <a:t>.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you</a:t>
            </a:r>
            <a:r>
              <a:rPr lang="es-ES" sz="2000" dirty="0"/>
              <a:t> define </a:t>
            </a:r>
            <a:r>
              <a:rPr lang="es-ES" sz="2000" dirty="0" smtClean="0"/>
              <a:t>“</a:t>
            </a:r>
            <a:r>
              <a:rPr lang="es-ES" sz="2000" dirty="0" err="1" smtClean="0"/>
              <a:t>cdef</a:t>
            </a:r>
            <a:r>
              <a:rPr lang="es-ES" sz="2000" dirty="0" smtClean="0"/>
              <a:t>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smtClean="0"/>
              <a:t>c” and </a:t>
            </a:r>
            <a:r>
              <a:rPr lang="es-ES" sz="2000" dirty="0" err="1" smtClean="0"/>
              <a:t>then</a:t>
            </a:r>
            <a:r>
              <a:rPr lang="es-ES" sz="2000" dirty="0" smtClean="0"/>
              <a:t> </a:t>
            </a:r>
            <a:r>
              <a:rPr lang="es-ES" sz="2000" dirty="0" err="1" smtClean="0"/>
              <a:t>you</a:t>
            </a:r>
            <a:r>
              <a:rPr lang="es-ES" sz="2000" dirty="0" smtClean="0"/>
              <a:t> </a:t>
            </a:r>
            <a:r>
              <a:rPr lang="es-ES" sz="2000" dirty="0" err="1" smtClean="0"/>
              <a:t>iterate</a:t>
            </a:r>
            <a:r>
              <a:rPr lang="es-ES" sz="2000" dirty="0" smtClean="0"/>
              <a:t> </a:t>
            </a: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loop</a:t>
            </a:r>
            <a:r>
              <a:rPr lang="es-ES" sz="2000" dirty="0" smtClean="0"/>
              <a:t>, </a:t>
            </a:r>
            <a:r>
              <a:rPr lang="es-ES" sz="2000" dirty="0" err="1" smtClean="0"/>
              <a:t>then</a:t>
            </a:r>
            <a:r>
              <a:rPr lang="es-ES" sz="2000" dirty="0" smtClean="0"/>
              <a:t> </a:t>
            </a:r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will</a:t>
            </a:r>
            <a:r>
              <a:rPr lang="es-ES" sz="2000" dirty="0" smtClean="0"/>
              <a:t> be </a:t>
            </a:r>
            <a:r>
              <a:rPr lang="es-ES" sz="2000" dirty="0" err="1" smtClean="0"/>
              <a:t>converted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standard</a:t>
            </a:r>
            <a:r>
              <a:rPr lang="es-ES" sz="2000" dirty="0" smtClean="0"/>
              <a:t> C </a:t>
            </a:r>
            <a:r>
              <a:rPr lang="es-ES" sz="2000" dirty="0" err="1" smtClean="0"/>
              <a:t>loop</a:t>
            </a:r>
            <a:r>
              <a:rPr lang="es-ES" sz="2000" dirty="0" smtClean="0"/>
              <a:t>.</a:t>
            </a:r>
            <a:endParaRPr lang="es-E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0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Boost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lib</a:t>
            </a:r>
            <a:r>
              <a:rPr lang="es-ES" dirty="0" smtClean="0"/>
              <a:t> (</a:t>
            </a:r>
            <a:r>
              <a:rPr lang="es-ES" dirty="0" err="1" smtClean="0"/>
              <a:t>over</a:t>
            </a:r>
            <a:r>
              <a:rPr lang="es-ES" dirty="0" smtClean="0"/>
              <a:t> 100 Mb!)</a:t>
            </a:r>
          </a:p>
          <a:p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including</a:t>
            </a:r>
            <a:r>
              <a:rPr lang="es-ES" dirty="0" smtClean="0"/>
              <a:t> </a:t>
            </a:r>
            <a:r>
              <a:rPr lang="es-ES" dirty="0" err="1" smtClean="0"/>
              <a:t>boost</a:t>
            </a:r>
            <a:r>
              <a:rPr lang="es-ES" dirty="0" smtClean="0"/>
              <a:t> modules, and </a:t>
            </a:r>
            <a:r>
              <a:rPr lang="es-ES" dirty="0" err="1" smtClean="0"/>
              <a:t>exposing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 </a:t>
            </a:r>
            <a:r>
              <a:rPr lang="es-ES" dirty="0" err="1" smtClean="0"/>
              <a:t>using</a:t>
            </a:r>
            <a:r>
              <a:rPr lang="es-ES" dirty="0"/>
              <a:t> </a:t>
            </a:r>
            <a:r>
              <a:rPr lang="es-ES" dirty="0" smtClean="0"/>
              <a:t>BOOST_PYTHON_MODULE macro.</a:t>
            </a:r>
          </a:p>
          <a:p>
            <a:pPr marL="342900" lvl="1" indent="0">
              <a:buNone/>
            </a:pPr>
            <a:r>
              <a:rPr lang="es-ES" sz="1600" dirty="0">
                <a:latin typeface="Courier New"/>
                <a:cs typeface="Courier New"/>
              </a:rPr>
              <a:t>BOOST_PYTHON_MODULE(</a:t>
            </a:r>
            <a:r>
              <a:rPr lang="es-ES" sz="1600" dirty="0" err="1">
                <a:latin typeface="Courier New"/>
                <a:cs typeface="Courier New"/>
              </a:rPr>
              <a:t>hello_ext</a:t>
            </a:r>
            <a:r>
              <a:rPr lang="es-ES" sz="1600" dirty="0" smtClean="0">
                <a:latin typeface="Courier New"/>
                <a:cs typeface="Courier New"/>
              </a:rPr>
              <a:t>)</a:t>
            </a:r>
            <a:br>
              <a:rPr lang="es-ES" sz="1600" dirty="0" smtClean="0">
                <a:latin typeface="Courier New"/>
                <a:cs typeface="Courier New"/>
              </a:rPr>
            </a:br>
            <a:r>
              <a:rPr lang="es-ES" sz="1600" dirty="0" smtClean="0">
                <a:latin typeface="Courier New"/>
                <a:cs typeface="Courier New"/>
              </a:rPr>
              <a:t>{</a:t>
            </a:r>
            <a:br>
              <a:rPr lang="es-ES" sz="1600" dirty="0" smtClean="0">
                <a:latin typeface="Courier New"/>
                <a:cs typeface="Courier New"/>
              </a:rPr>
            </a:br>
            <a:r>
              <a:rPr lang="es-ES" sz="1600" dirty="0" smtClean="0">
                <a:latin typeface="Courier New"/>
                <a:cs typeface="Courier New"/>
              </a:rPr>
              <a:t>   </a:t>
            </a:r>
            <a:r>
              <a:rPr lang="es-ES" sz="1600" dirty="0" err="1">
                <a:latin typeface="Courier New"/>
                <a:cs typeface="Courier New"/>
              </a:rPr>
              <a:t>using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namespace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boost</a:t>
            </a:r>
            <a:r>
              <a:rPr lang="es-ES" sz="1600" dirty="0">
                <a:latin typeface="Courier New"/>
                <a:cs typeface="Courier New"/>
              </a:rPr>
              <a:t>::</a:t>
            </a:r>
            <a:r>
              <a:rPr lang="es-ES" sz="1600" dirty="0" err="1">
                <a:latin typeface="Courier New"/>
                <a:cs typeface="Courier New"/>
              </a:rPr>
              <a:t>python</a:t>
            </a:r>
            <a:r>
              <a:rPr lang="es-ES" sz="1600" dirty="0" smtClean="0">
                <a:latin typeface="Courier New"/>
                <a:cs typeface="Courier New"/>
              </a:rPr>
              <a:t>;</a:t>
            </a:r>
            <a:br>
              <a:rPr lang="es-ES" sz="1600" dirty="0" smtClean="0">
                <a:latin typeface="Courier New"/>
                <a:cs typeface="Courier New"/>
              </a:rPr>
            </a:br>
            <a:r>
              <a:rPr lang="es-ES" sz="1600" dirty="0" smtClean="0">
                <a:latin typeface="Courier New"/>
                <a:cs typeface="Courier New"/>
              </a:rPr>
              <a:t>   </a:t>
            </a:r>
            <a:r>
              <a:rPr lang="es-ES" sz="1600" dirty="0" err="1">
                <a:latin typeface="Courier New"/>
                <a:cs typeface="Courier New"/>
              </a:rPr>
              <a:t>def</a:t>
            </a:r>
            <a:r>
              <a:rPr lang="es-ES" sz="1600" dirty="0">
                <a:latin typeface="Courier New"/>
                <a:cs typeface="Courier New"/>
              </a:rPr>
              <a:t>("</a:t>
            </a:r>
            <a:r>
              <a:rPr lang="es-ES" sz="1600" dirty="0" err="1">
                <a:latin typeface="Courier New"/>
                <a:cs typeface="Courier New"/>
              </a:rPr>
              <a:t>fib</a:t>
            </a:r>
            <a:r>
              <a:rPr lang="es-ES" sz="1600" dirty="0">
                <a:latin typeface="Courier New"/>
                <a:cs typeface="Courier New"/>
              </a:rPr>
              <a:t>", </a:t>
            </a:r>
            <a:r>
              <a:rPr lang="es-ES" sz="1600" dirty="0" err="1">
                <a:latin typeface="Courier New"/>
                <a:cs typeface="Courier New"/>
              </a:rPr>
              <a:t>fib</a:t>
            </a:r>
            <a:r>
              <a:rPr lang="es-ES" sz="1600" dirty="0">
                <a:latin typeface="Courier New"/>
                <a:cs typeface="Courier New"/>
              </a:rPr>
              <a:t>)</a:t>
            </a:r>
            <a:r>
              <a:rPr lang="es-ES" sz="1600" dirty="0" smtClean="0">
                <a:latin typeface="Courier New"/>
                <a:cs typeface="Courier New"/>
              </a:rPr>
              <a:t>;</a:t>
            </a:r>
            <a:br>
              <a:rPr lang="es-ES" sz="1600" dirty="0" smtClean="0">
                <a:latin typeface="Courier New"/>
                <a:cs typeface="Courier New"/>
              </a:rPr>
            </a:br>
            <a:r>
              <a:rPr lang="es-E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s-ES" dirty="0" smtClean="0"/>
              <a:t>A </a:t>
            </a:r>
            <a:r>
              <a:rPr lang="es-ES" dirty="0" err="1" smtClean="0"/>
              <a:t>Jamfile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defining</a:t>
            </a:r>
            <a:r>
              <a:rPr lang="es-ES" dirty="0" smtClean="0"/>
              <a:t> output.</a:t>
            </a:r>
          </a:p>
          <a:p>
            <a:r>
              <a:rPr lang="es-ES" dirty="0" smtClean="0"/>
              <a:t>And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it!</a:t>
            </a:r>
            <a:endParaRPr lang="es-ES" dirty="0"/>
          </a:p>
          <a:p>
            <a:pPr marL="0" indent="0">
              <a:buNone/>
            </a:pPr>
            <a:endParaRPr lang="es-E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22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Performance </a:t>
            </a:r>
            <a:r>
              <a:rPr lang="es-ES" dirty="0" err="1" smtClean="0"/>
              <a:t>comparison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709792"/>
              </p:ext>
            </p:extLst>
          </p:nvPr>
        </p:nvGraphicFramePr>
        <p:xfrm>
          <a:off x="779463" y="1949450"/>
          <a:ext cx="75834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56"/>
                <a:gridCol w="1083356"/>
                <a:gridCol w="1083356"/>
                <a:gridCol w="1083356"/>
                <a:gridCol w="1083356"/>
                <a:gridCol w="1083356"/>
                <a:gridCol w="10833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items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.</a:t>
                      </a:r>
                      <a:r>
                        <a:rPr lang="es-ES" dirty="0" err="1" smtClean="0"/>
                        <a:t>py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Manual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Ctypes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Swig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Cython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Boost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3.54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0.43 s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10.71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0.40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0.58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100 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26.14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2.01 s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11.15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2.27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2.75 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TODO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61474" y="3395579"/>
            <a:ext cx="7686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 smtClean="0"/>
              <a:t>Pure</a:t>
            </a:r>
            <a:r>
              <a:rPr lang="es-ES" sz="2400" dirty="0" smtClean="0"/>
              <a:t> .</a:t>
            </a:r>
            <a:r>
              <a:rPr lang="es-ES" sz="2400" dirty="0" err="1" smtClean="0"/>
              <a:t>py</a:t>
            </a:r>
            <a:r>
              <a:rPr lang="es-ES" sz="2400" dirty="0" smtClean="0"/>
              <a:t>: </a:t>
            </a:r>
            <a:r>
              <a:rPr lang="es-ES" sz="2400" dirty="0" err="1" smtClean="0"/>
              <a:t>Slower</a:t>
            </a:r>
            <a:r>
              <a:rPr lang="es-ES" sz="2400" dirty="0" smtClean="0"/>
              <a:t>, </a:t>
            </a: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 smtClean="0"/>
              <a:t>simpler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smtClean="0"/>
              <a:t>Manual: </a:t>
            </a:r>
            <a:r>
              <a:rPr lang="es-ES" sz="2400" dirty="0" err="1" smtClean="0"/>
              <a:t>Fastest</a:t>
            </a:r>
            <a:r>
              <a:rPr lang="es-ES" sz="2400" dirty="0" smtClean="0"/>
              <a:t>, </a:t>
            </a: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 smtClean="0"/>
              <a:t>sometimes</a:t>
            </a:r>
            <a:r>
              <a:rPr lang="es-ES" sz="2400" dirty="0" smtClean="0"/>
              <a:t> </a:t>
            </a:r>
            <a:r>
              <a:rPr lang="es-ES" sz="2400" dirty="0" err="1" smtClean="0"/>
              <a:t>painful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expose</a:t>
            </a:r>
            <a:r>
              <a:rPr lang="es-ES" sz="2400" dirty="0" smtClean="0"/>
              <a:t> </a:t>
            </a:r>
            <a:r>
              <a:rPr lang="es-ES" sz="2400" dirty="0" err="1" smtClean="0"/>
              <a:t>funcs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err="1" smtClean="0"/>
              <a:t>Ctypes</a:t>
            </a:r>
            <a:r>
              <a:rPr lang="es-ES" sz="2400" dirty="0" smtClean="0"/>
              <a:t>: </a:t>
            </a:r>
            <a:r>
              <a:rPr lang="es-ES" sz="2400" dirty="0" err="1" smtClean="0"/>
              <a:t>Slowest</a:t>
            </a:r>
            <a:r>
              <a:rPr lang="es-ES" sz="2400" dirty="0" smtClean="0"/>
              <a:t>, </a:t>
            </a: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 smtClean="0"/>
              <a:t>only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 </a:t>
            </a:r>
            <a:r>
              <a:rPr lang="es-ES" sz="2400" dirty="0" err="1" smtClean="0"/>
              <a:t>call</a:t>
            </a:r>
            <a:r>
              <a:rPr lang="es-ES" sz="24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err="1" smtClean="0"/>
              <a:t>Swig</a:t>
            </a:r>
            <a:r>
              <a:rPr lang="es-ES" sz="2400" dirty="0" smtClean="0"/>
              <a:t>: Comparable </a:t>
            </a:r>
            <a:r>
              <a:rPr lang="es-ES" sz="2400" dirty="0" err="1" smtClean="0"/>
              <a:t>to</a:t>
            </a:r>
            <a:r>
              <a:rPr lang="es-ES" sz="2400" dirty="0" smtClean="0"/>
              <a:t> Manual.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err="1" smtClean="0"/>
              <a:t>Cython</a:t>
            </a:r>
            <a:r>
              <a:rPr lang="es-ES" sz="2400" dirty="0" smtClean="0"/>
              <a:t>: </a:t>
            </a:r>
            <a:r>
              <a:rPr lang="es-ES" sz="2400" dirty="0" err="1" smtClean="0"/>
              <a:t>Not</a:t>
            </a:r>
            <a:r>
              <a:rPr lang="es-ES" sz="2400" dirty="0" smtClean="0"/>
              <a:t> </a:t>
            </a:r>
            <a:r>
              <a:rPr lang="es-ES" sz="2400" dirty="0" err="1"/>
              <a:t>bad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starting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python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err="1" smtClean="0"/>
              <a:t>Boost</a:t>
            </a:r>
            <a:r>
              <a:rPr lang="es-ES" sz="2400" dirty="0" smtClean="0"/>
              <a:t>: TODO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40625" y="975896"/>
            <a:ext cx="8689480" cy="5400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0" t="2" r="-4040" b="2506"/>
          <a:stretch/>
        </p:blipFill>
        <p:spPr>
          <a:xfrm>
            <a:off x="2005263" y="1438833"/>
            <a:ext cx="5956635" cy="5111694"/>
          </a:xfrm>
        </p:spPr>
      </p:pic>
    </p:spTree>
    <p:extLst>
      <p:ext uri="{BB962C8B-B14F-4D97-AF65-F5344CB8AC3E}">
        <p14:creationId xmlns:p14="http://schemas.microsoft.com/office/powerpoint/2010/main" val="13592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References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http://intermediate-and-advanced-software-carpentry.readthedocs.org/en/latest/c++-</a:t>
            </a:r>
            <a:r>
              <a:rPr lang="es-ES" dirty="0" smtClean="0">
                <a:hlinkClick r:id="rId2"/>
              </a:rPr>
              <a:t>wrapping.html</a:t>
            </a:r>
            <a:endParaRPr lang="es-ES" dirty="0" smtClean="0"/>
          </a:p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docs.python.org</a:t>
            </a:r>
            <a:r>
              <a:rPr lang="es-ES" dirty="0"/>
              <a:t>/2/</a:t>
            </a:r>
            <a:r>
              <a:rPr lang="es-ES" dirty="0" err="1"/>
              <a:t>extending</a:t>
            </a:r>
            <a:r>
              <a:rPr lang="es-ES" dirty="0"/>
              <a:t>/</a:t>
            </a:r>
            <a:r>
              <a:rPr lang="es-ES" dirty="0" err="1"/>
              <a:t>extending.html</a:t>
            </a:r>
            <a:endParaRPr lang="es-ES" dirty="0" smtClean="0"/>
          </a:p>
          <a:p>
            <a:r>
              <a:rPr lang="es-ES" dirty="0" err="1" smtClean="0"/>
              <a:t>Py_BEGIN_ALLOW_THREADS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https://mail.python.org/pipermail/tutor/2005-February/035711.</a:t>
            </a:r>
            <a:r>
              <a:rPr lang="es-ES" dirty="0" smtClean="0">
                <a:hlinkClick r:id="rId3"/>
              </a:rPr>
              <a:t>html</a:t>
            </a:r>
            <a:endParaRPr lang="es-ES" dirty="0" smtClean="0"/>
          </a:p>
          <a:p>
            <a:r>
              <a:rPr lang="es-ES" dirty="0" err="1"/>
              <a:t>Coding</a:t>
            </a:r>
            <a:r>
              <a:rPr lang="es-ES" dirty="0"/>
              <a:t> C </a:t>
            </a:r>
            <a:r>
              <a:rPr lang="es-ES" dirty="0" err="1"/>
              <a:t>wrappers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hand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painful</a:t>
            </a:r>
            <a:r>
              <a:rPr lang="es-ES" dirty="0" smtClean="0"/>
              <a:t>!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1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 tries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solve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Boost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? </a:t>
            </a:r>
          </a:p>
          <a:p>
            <a:r>
              <a:rPr lang="es-ES" dirty="0" err="1" smtClean="0"/>
              <a:t>Reuse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C </a:t>
            </a:r>
            <a:r>
              <a:rPr lang="es-ES" dirty="0" err="1" smtClean="0"/>
              <a:t>libs</a:t>
            </a:r>
            <a:r>
              <a:rPr lang="es-ES" dirty="0" smtClean="0"/>
              <a:t>?</a:t>
            </a:r>
          </a:p>
          <a:p>
            <a:r>
              <a:rPr lang="es-ES" dirty="0" smtClean="0"/>
              <a:t>Be a </a:t>
            </a:r>
            <a:r>
              <a:rPr lang="es-ES" dirty="0" err="1" smtClean="0"/>
              <a:t>hipster</a:t>
            </a:r>
            <a:r>
              <a:rPr lang="es-ES" dirty="0" smtClean="0"/>
              <a:t>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3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 tries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solve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Boost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? </a:t>
            </a:r>
          </a:p>
          <a:p>
            <a:pPr lvl="1"/>
            <a:r>
              <a:rPr lang="es-ES" dirty="0" err="1" smtClean="0"/>
              <a:t>Depends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err="1" smtClean="0"/>
              <a:t>Reuse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C </a:t>
            </a:r>
            <a:r>
              <a:rPr lang="es-ES" dirty="0" err="1" smtClean="0"/>
              <a:t>libs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no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lib</a:t>
            </a:r>
            <a:r>
              <a:rPr lang="es-ES" dirty="0" smtClean="0"/>
              <a:t> </a:t>
            </a:r>
            <a:r>
              <a:rPr lang="es-ES" dirty="0" err="1" smtClean="0"/>
              <a:t>solves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.</a:t>
            </a:r>
          </a:p>
          <a:p>
            <a:r>
              <a:rPr lang="es-ES" dirty="0"/>
              <a:t>Be </a:t>
            </a:r>
            <a:r>
              <a:rPr lang="es-ES" dirty="0" smtClean="0"/>
              <a:t>a </a:t>
            </a:r>
            <a:r>
              <a:rPr lang="es-ES" dirty="0" err="1" smtClean="0"/>
              <a:t>hipster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4" name="Imagen 3" descr="fast-n-loud-aaron-300x30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27" y="4324685"/>
            <a:ext cx="1450474" cy="14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Solutions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Manual/</a:t>
            </a:r>
            <a:r>
              <a:rPr lang="es-ES" dirty="0" err="1" smtClean="0"/>
              <a:t>By</a:t>
            </a:r>
            <a:r>
              <a:rPr lang="es-ES" dirty="0" smtClean="0"/>
              <a:t> Hand</a:t>
            </a:r>
          </a:p>
          <a:p>
            <a:r>
              <a:rPr lang="es-ES" dirty="0" err="1" smtClean="0"/>
              <a:t>Ctypes</a:t>
            </a:r>
            <a:endParaRPr lang="es-ES" dirty="0" smtClean="0"/>
          </a:p>
          <a:p>
            <a:r>
              <a:rPr lang="es-ES" dirty="0" smtClean="0"/>
              <a:t>SWIG</a:t>
            </a:r>
          </a:p>
          <a:p>
            <a:r>
              <a:rPr lang="es-ES" dirty="0" err="1" smtClean="0"/>
              <a:t>Pyrex</a:t>
            </a:r>
            <a:r>
              <a:rPr lang="es-ES" dirty="0" smtClean="0"/>
              <a:t> (infernal!)</a:t>
            </a:r>
          </a:p>
          <a:p>
            <a:r>
              <a:rPr lang="es-ES" dirty="0" err="1" smtClean="0"/>
              <a:t>Cython</a:t>
            </a:r>
            <a:endParaRPr lang="es-ES" dirty="0" smtClean="0"/>
          </a:p>
          <a:p>
            <a:r>
              <a:rPr lang="es-ES" dirty="0" err="1" smtClean="0"/>
              <a:t>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9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Hand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87334"/>
          </a:xfrm>
        </p:spPr>
        <p:txBody>
          <a:bodyPr/>
          <a:lstStyle/>
          <a:p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defining</a:t>
            </a:r>
            <a:r>
              <a:rPr lang="es-ES" dirty="0" smtClean="0"/>
              <a:t> a </a:t>
            </a:r>
            <a:r>
              <a:rPr lang="es-ES" dirty="0" err="1" smtClean="0"/>
              <a:t>wrapper</a:t>
            </a:r>
            <a:r>
              <a:rPr lang="es-ES" dirty="0" smtClean="0"/>
              <a:t>, </a:t>
            </a:r>
            <a:r>
              <a:rPr lang="es-ES" dirty="0" err="1" smtClean="0"/>
              <a:t>converting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datatypes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input </a:t>
            </a:r>
            <a:r>
              <a:rPr lang="es-ES" dirty="0" err="1" smtClean="0"/>
              <a:t>to</a:t>
            </a:r>
            <a:r>
              <a:rPr lang="es-ES" dirty="0" smtClean="0"/>
              <a:t> C, and </a:t>
            </a:r>
            <a:r>
              <a:rPr lang="es-ES" dirty="0" err="1" smtClean="0"/>
              <a:t>from</a:t>
            </a:r>
            <a:r>
              <a:rPr lang="es-ES" dirty="0" smtClean="0"/>
              <a:t> output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wrapper</a:t>
            </a:r>
            <a:r>
              <a:rPr lang="es-ES" dirty="0" smtClean="0"/>
              <a:t> </a:t>
            </a:r>
            <a:r>
              <a:rPr lang="es-ES" dirty="0" err="1" smtClean="0"/>
              <a:t>contains</a:t>
            </a:r>
            <a:r>
              <a:rPr lang="es-ES" dirty="0" smtClean="0"/>
              <a:t> a C </a:t>
            </a:r>
            <a:r>
              <a:rPr lang="es-ES" dirty="0" err="1" smtClean="0"/>
              <a:t>function</a:t>
            </a:r>
            <a:r>
              <a:rPr lang="es-ES" dirty="0" smtClean="0"/>
              <a:t> per </a:t>
            </a:r>
            <a:r>
              <a:rPr lang="es-ES" dirty="0" err="1" smtClean="0"/>
              <a:t>each</a:t>
            </a:r>
            <a:r>
              <a:rPr lang="es-ES" dirty="0" smtClean="0"/>
              <a:t> interface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expose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smtClean="0">
                <a:latin typeface="Courier New"/>
                <a:cs typeface="Courier New"/>
              </a:rPr>
              <a:t>	</a:t>
            </a:r>
            <a:r>
              <a:rPr lang="es-ES" sz="1800" dirty="0" err="1" smtClean="0">
                <a:latin typeface="Courier New"/>
                <a:cs typeface="Courier New"/>
              </a:rPr>
              <a:t>static</a:t>
            </a:r>
            <a:r>
              <a:rPr lang="es-ES" sz="1800" dirty="0" smtClean="0">
                <a:latin typeface="Courier New"/>
                <a:cs typeface="Courier New"/>
              </a:rPr>
              <a:t> </a:t>
            </a:r>
            <a:r>
              <a:rPr lang="es-ES" sz="1800" dirty="0" err="1">
                <a:latin typeface="Courier New"/>
                <a:cs typeface="Courier New"/>
              </a:rPr>
              <a:t>PyObject</a:t>
            </a:r>
            <a:r>
              <a:rPr lang="es-ES" sz="1800" dirty="0">
                <a:latin typeface="Courier New"/>
                <a:cs typeface="Courier New"/>
              </a:rPr>
              <a:t> * </a:t>
            </a:r>
            <a:r>
              <a:rPr lang="es-ES" sz="1800" dirty="0" err="1">
                <a:latin typeface="Courier New"/>
                <a:cs typeface="Courier New"/>
              </a:rPr>
              <a:t>fib_wrapper</a:t>
            </a:r>
            <a:r>
              <a:rPr lang="es-ES" sz="1800" dirty="0" smtClean="0">
                <a:latin typeface="Courier New"/>
                <a:cs typeface="Courier New"/>
              </a:rPr>
              <a:t>(</a:t>
            </a:r>
            <a:r>
              <a:rPr lang="es-ES" sz="1800" dirty="0" err="1" smtClean="0">
                <a:latin typeface="Courier New"/>
                <a:cs typeface="Courier New"/>
              </a:rPr>
              <a:t>PyObject</a:t>
            </a:r>
            <a:r>
              <a:rPr lang="es-ES" sz="1800" dirty="0" smtClean="0">
                <a:latin typeface="Courier New"/>
                <a:cs typeface="Courier New"/>
              </a:rPr>
              <a:t> </a:t>
            </a:r>
            <a:r>
              <a:rPr lang="es-ES" sz="1800" dirty="0">
                <a:latin typeface="Courier New"/>
                <a:cs typeface="Courier New"/>
              </a:rPr>
              <a:t>*</a:t>
            </a:r>
            <a:r>
              <a:rPr lang="es-ES" sz="1800" dirty="0" err="1">
                <a:latin typeface="Courier New"/>
                <a:cs typeface="Courier New"/>
              </a:rPr>
              <a:t>self</a:t>
            </a:r>
            <a:r>
              <a:rPr lang="es-ES" sz="1800" dirty="0">
                <a:latin typeface="Courier New"/>
                <a:cs typeface="Courier New"/>
              </a:rPr>
              <a:t>, </a:t>
            </a:r>
            <a:r>
              <a:rPr lang="es-ES" sz="1800" dirty="0" smtClean="0">
                <a:latin typeface="Courier New"/>
                <a:cs typeface="Courier New"/>
              </a:rPr>
              <a:t>		</a:t>
            </a:r>
            <a:r>
              <a:rPr lang="es-ES" sz="1800" dirty="0" err="1" smtClean="0">
                <a:latin typeface="Courier New"/>
                <a:cs typeface="Courier New"/>
              </a:rPr>
              <a:t>PyObject</a:t>
            </a:r>
            <a:r>
              <a:rPr lang="es-ES" sz="1800" dirty="0" smtClean="0">
                <a:latin typeface="Courier New"/>
                <a:cs typeface="Courier New"/>
              </a:rPr>
              <a:t> </a:t>
            </a:r>
            <a:r>
              <a:rPr lang="es-ES" sz="1800" dirty="0">
                <a:latin typeface="Courier New"/>
                <a:cs typeface="Courier New"/>
              </a:rPr>
              <a:t>*</a:t>
            </a:r>
            <a:r>
              <a:rPr lang="es-ES" sz="1800" dirty="0" err="1" smtClean="0">
                <a:latin typeface="Courier New"/>
                <a:cs typeface="Courier New"/>
              </a:rPr>
              <a:t>args</a:t>
            </a:r>
            <a:r>
              <a:rPr lang="es-E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s-ES" dirty="0" smtClean="0"/>
              <a:t>So </a:t>
            </a:r>
            <a:r>
              <a:rPr lang="es-ES" dirty="0" err="1" smtClean="0"/>
              <a:t>args</a:t>
            </a:r>
            <a:r>
              <a:rPr lang="es-ES" dirty="0" smtClean="0"/>
              <a:t>, </a:t>
            </a:r>
            <a:r>
              <a:rPr lang="es-ES" dirty="0" err="1" smtClean="0"/>
              <a:t>needs</a:t>
            </a:r>
            <a:r>
              <a:rPr lang="es-ES" dirty="0" smtClean="0"/>
              <a:t> </a:t>
            </a:r>
            <a:r>
              <a:rPr lang="es-ES" dirty="0" err="1" smtClean="0"/>
              <a:t>further</a:t>
            </a:r>
            <a:r>
              <a:rPr lang="es-ES" dirty="0" smtClean="0"/>
              <a:t> </a:t>
            </a:r>
            <a:r>
              <a:rPr lang="es-ES" dirty="0" err="1" smtClean="0"/>
              <a:t>parsing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800" dirty="0" smtClean="0">
                <a:latin typeface="Courier New"/>
                <a:cs typeface="Courier New"/>
              </a:rPr>
              <a:t>	</a:t>
            </a:r>
            <a:r>
              <a:rPr lang="es-ES" sz="1800" dirty="0" err="1" smtClean="0">
                <a:latin typeface="Courier New"/>
                <a:cs typeface="Courier New"/>
              </a:rPr>
              <a:t>PyArg_ParseTuple</a:t>
            </a:r>
            <a:r>
              <a:rPr lang="es-ES" sz="1800" dirty="0">
                <a:latin typeface="Courier New"/>
                <a:cs typeface="Courier New"/>
              </a:rPr>
              <a:t>(</a:t>
            </a:r>
            <a:r>
              <a:rPr lang="es-ES" sz="1800" dirty="0" err="1">
                <a:latin typeface="Courier New"/>
                <a:cs typeface="Courier New"/>
              </a:rPr>
              <a:t>args</a:t>
            </a:r>
            <a:r>
              <a:rPr lang="es-ES" sz="1800" dirty="0">
                <a:latin typeface="Courier New"/>
                <a:cs typeface="Courier New"/>
              </a:rPr>
              <a:t>, "i", &amp;input)</a:t>
            </a:r>
          </a:p>
          <a:p>
            <a:pPr marL="0" indent="0">
              <a:buNone/>
            </a:pPr>
            <a:endParaRPr lang="es-E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45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smtClean="0"/>
              <a:t>Hand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0070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And </a:t>
            </a:r>
            <a:r>
              <a:rPr lang="es-ES" dirty="0" err="1" smtClean="0"/>
              <a:t>returning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</a:t>
            </a:r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converting</a:t>
            </a:r>
            <a:r>
              <a:rPr lang="es-ES" dirty="0" smtClean="0"/>
              <a:t> </a:t>
            </a:r>
            <a:r>
              <a:rPr lang="es-ES" dirty="0" err="1" smtClean="0"/>
              <a:t>again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Returning</a:t>
            </a:r>
            <a:r>
              <a:rPr lang="es-ES" dirty="0" smtClean="0"/>
              <a:t> a </a:t>
            </a:r>
            <a:r>
              <a:rPr lang="es-ES" dirty="0" err="1" smtClean="0"/>
              <a:t>list</a:t>
            </a:r>
            <a:r>
              <a:rPr lang="es-ES" dirty="0" smtClean="0"/>
              <a:t> of </a:t>
            </a:r>
            <a:r>
              <a:rPr lang="es-ES" dirty="0" err="1" smtClean="0"/>
              <a:t>integers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/>
              <a:t> </a:t>
            </a:r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iterating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, and </a:t>
            </a:r>
            <a:r>
              <a:rPr lang="es-ES" dirty="0" err="1" smtClean="0"/>
              <a:t>appending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800" dirty="0" smtClean="0">
                <a:latin typeface="Courier New"/>
                <a:cs typeface="Courier New"/>
              </a:rPr>
              <a:t>	</a:t>
            </a:r>
            <a:r>
              <a:rPr lang="es-ES" sz="1800" dirty="0" err="1" smtClean="0">
                <a:latin typeface="Courier New"/>
                <a:cs typeface="Courier New"/>
              </a:rPr>
              <a:t>PyList_Append</a:t>
            </a:r>
            <a:r>
              <a:rPr lang="es-ES" sz="1800" dirty="0">
                <a:latin typeface="Courier New"/>
                <a:cs typeface="Courier New"/>
              </a:rPr>
              <a:t>(</a:t>
            </a:r>
            <a:r>
              <a:rPr lang="es-ES" sz="1800" dirty="0" err="1">
                <a:latin typeface="Courier New"/>
                <a:cs typeface="Courier New"/>
              </a:rPr>
              <a:t>ret</a:t>
            </a:r>
            <a:r>
              <a:rPr lang="es-ES" sz="1800" dirty="0">
                <a:latin typeface="Courier New"/>
                <a:cs typeface="Courier New"/>
              </a:rPr>
              <a:t>, </a:t>
            </a:r>
            <a:r>
              <a:rPr lang="es-ES" sz="1800" dirty="0" err="1">
                <a:latin typeface="Courier New"/>
                <a:cs typeface="Courier New"/>
              </a:rPr>
              <a:t>PyInt_FromLong</a:t>
            </a:r>
            <a:r>
              <a:rPr lang="es-ES" sz="1800" dirty="0">
                <a:latin typeface="Courier New"/>
                <a:cs typeface="Courier New"/>
              </a:rPr>
              <a:t>(</a:t>
            </a:r>
            <a:r>
              <a:rPr lang="es-ES" sz="1800" dirty="0" err="1">
                <a:latin typeface="Courier New"/>
                <a:cs typeface="Courier New"/>
              </a:rPr>
              <a:t>result</a:t>
            </a:r>
            <a:r>
              <a:rPr lang="es-ES" sz="1800" dirty="0">
                <a:latin typeface="Courier New"/>
                <a:cs typeface="Courier New"/>
              </a:rPr>
              <a:t>[i]))</a:t>
            </a:r>
            <a:r>
              <a:rPr lang="es-E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s-ES" sz="2000" dirty="0" err="1" smtClean="0"/>
              <a:t>Exposing</a:t>
            </a:r>
            <a:r>
              <a:rPr lang="es-ES" sz="2000" dirty="0" smtClean="0"/>
              <a:t> </a:t>
            </a:r>
            <a:r>
              <a:rPr lang="es-ES" sz="2000" dirty="0" err="1" smtClean="0"/>
              <a:t>methods</a:t>
            </a:r>
            <a:r>
              <a:rPr lang="es-ES" sz="2000" dirty="0" smtClean="0"/>
              <a:t> in </a:t>
            </a:r>
            <a:r>
              <a:rPr lang="es-ES" sz="2000" dirty="0" err="1" smtClean="0"/>
              <a:t>the</a:t>
            </a:r>
            <a:r>
              <a:rPr lang="es-ES" sz="2000" dirty="0" smtClean="0"/>
              <a:t> output .so file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direct</a:t>
            </a:r>
            <a:r>
              <a:rPr lang="es-ES" sz="2000" dirty="0" smtClean="0"/>
              <a:t>:</a:t>
            </a:r>
            <a:endParaRPr lang="es-ES" sz="2000" dirty="0"/>
          </a:p>
          <a:p>
            <a:pPr marL="692150" lvl="2" indent="0">
              <a:buNone/>
            </a:pPr>
            <a:r>
              <a:rPr lang="es-ES" sz="1400" dirty="0" err="1">
                <a:latin typeface="Courier New"/>
                <a:cs typeface="Courier New"/>
              </a:rPr>
              <a:t>static</a:t>
            </a: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 err="1">
                <a:latin typeface="Courier New"/>
                <a:cs typeface="Courier New"/>
              </a:rPr>
              <a:t>PyMethodDef</a:t>
            </a: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 err="1">
                <a:latin typeface="Courier New"/>
                <a:cs typeface="Courier New"/>
              </a:rPr>
              <a:t>HelloMethods</a:t>
            </a:r>
            <a:r>
              <a:rPr lang="es-ES" sz="1400" dirty="0">
                <a:latin typeface="Courier New"/>
                <a:cs typeface="Courier New"/>
              </a:rPr>
              <a:t>[] = {</a:t>
            </a:r>
          </a:p>
          <a:p>
            <a:pPr marL="692150" lvl="2" indent="0">
              <a:buNone/>
            </a:pPr>
            <a:r>
              <a:rPr lang="es-ES" sz="1400" dirty="0">
                <a:latin typeface="Courier New"/>
                <a:cs typeface="Courier New"/>
              </a:rPr>
              <a:t> { "</a:t>
            </a:r>
            <a:r>
              <a:rPr lang="es-ES" sz="1400" dirty="0" err="1">
                <a:latin typeface="Courier New"/>
                <a:cs typeface="Courier New"/>
              </a:rPr>
              <a:t>fib</a:t>
            </a:r>
            <a:r>
              <a:rPr lang="es-ES" sz="1400" dirty="0">
                <a:latin typeface="Courier New"/>
                <a:cs typeface="Courier New"/>
              </a:rPr>
              <a:t>", </a:t>
            </a:r>
            <a:r>
              <a:rPr lang="es-ES" sz="1400" dirty="0" err="1">
                <a:latin typeface="Courier New"/>
                <a:cs typeface="Courier New"/>
              </a:rPr>
              <a:t>fib_wrapper</a:t>
            </a:r>
            <a:r>
              <a:rPr lang="es-ES" sz="1400" dirty="0">
                <a:latin typeface="Courier New"/>
                <a:cs typeface="Courier New"/>
              </a:rPr>
              <a:t>, METH_VARARGS, "</a:t>
            </a:r>
            <a:r>
              <a:rPr lang="es-ES" sz="1400" dirty="0" err="1">
                <a:latin typeface="Courier New"/>
                <a:cs typeface="Courier New"/>
              </a:rPr>
              <a:t>Calculate</a:t>
            </a: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 err="1">
                <a:latin typeface="Courier New"/>
                <a:cs typeface="Courier New"/>
              </a:rPr>
              <a:t>fibonacci</a:t>
            </a:r>
            <a:r>
              <a:rPr lang="es-ES" sz="1400" dirty="0">
                <a:latin typeface="Courier New"/>
                <a:cs typeface="Courier New"/>
              </a:rPr>
              <a:t>" },</a:t>
            </a:r>
          </a:p>
          <a:p>
            <a:pPr marL="692150" lvl="2" indent="0">
              <a:buNone/>
            </a:pPr>
            <a:r>
              <a:rPr lang="es-ES" sz="1400" dirty="0">
                <a:latin typeface="Courier New"/>
                <a:cs typeface="Courier New"/>
              </a:rPr>
              <a:t> { NULL, NULL, 0, NULL }</a:t>
            </a:r>
          </a:p>
          <a:p>
            <a:pPr marL="692150" lvl="2" indent="0">
              <a:buNone/>
            </a:pPr>
            <a:r>
              <a:rPr lang="es-ES" sz="1400" dirty="0">
                <a:latin typeface="Courier New"/>
                <a:cs typeface="Courier New"/>
              </a:rPr>
              <a:t>}</a:t>
            </a:r>
            <a:r>
              <a:rPr lang="es-ES" sz="1400" dirty="0" smtClean="0">
                <a:latin typeface="Courier New"/>
                <a:cs typeface="Courier New"/>
              </a:rPr>
              <a:t>;</a:t>
            </a:r>
          </a:p>
          <a:p>
            <a:pPr marL="692150" lvl="2" indent="0">
              <a:buNone/>
            </a:pPr>
            <a:r>
              <a:rPr lang="es-ES" sz="1400" dirty="0" err="1">
                <a:latin typeface="Courier New"/>
                <a:cs typeface="Courier New"/>
              </a:rPr>
              <a:t>void</a:t>
            </a: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 err="1">
                <a:latin typeface="Courier New"/>
                <a:cs typeface="Courier New"/>
              </a:rPr>
              <a:t>init</a:t>
            </a:r>
            <a:r>
              <a:rPr lang="es-ES" sz="1400" dirty="0" err="1">
                <a:solidFill>
                  <a:srgbClr val="FF0000"/>
                </a:solidFill>
                <a:latin typeface="Courier New"/>
                <a:cs typeface="Courier New"/>
              </a:rPr>
              <a:t>hello</a:t>
            </a:r>
            <a:r>
              <a:rPr lang="es-ES" sz="1400" dirty="0">
                <a:latin typeface="Courier New"/>
                <a:cs typeface="Courier New"/>
              </a:rPr>
              <a:t>(</a:t>
            </a:r>
            <a:r>
              <a:rPr lang="es-ES" sz="1400" dirty="0" err="1">
                <a:latin typeface="Courier New"/>
                <a:cs typeface="Courier New"/>
              </a:rPr>
              <a:t>void</a:t>
            </a:r>
            <a:r>
              <a:rPr lang="es-ES" sz="1400" dirty="0">
                <a:latin typeface="Courier New"/>
                <a:cs typeface="Courier New"/>
              </a:rPr>
              <a:t>) {</a:t>
            </a:r>
          </a:p>
          <a:p>
            <a:pPr marL="692150" lvl="2" indent="0">
              <a:buNone/>
            </a:pPr>
            <a:r>
              <a:rPr lang="es-ES" sz="1400" dirty="0">
                <a:latin typeface="Courier New"/>
                <a:cs typeface="Courier New"/>
              </a:rPr>
              <a:t>  </a:t>
            </a:r>
            <a:r>
              <a:rPr lang="es-ES" sz="1400" dirty="0" err="1">
                <a:latin typeface="Courier New"/>
                <a:cs typeface="Courier New"/>
              </a:rPr>
              <a:t>Py_InitModule</a:t>
            </a:r>
            <a:r>
              <a:rPr lang="es-ES" sz="1400" dirty="0">
                <a:latin typeface="Courier New"/>
                <a:cs typeface="Courier New"/>
              </a:rPr>
              <a:t>("</a:t>
            </a:r>
            <a:r>
              <a:rPr lang="es-ES" sz="1400" dirty="0" err="1">
                <a:latin typeface="Courier New"/>
                <a:cs typeface="Courier New"/>
              </a:rPr>
              <a:t>hello</a:t>
            </a:r>
            <a:r>
              <a:rPr lang="es-ES" sz="1400" dirty="0">
                <a:latin typeface="Courier New"/>
                <a:cs typeface="Courier New"/>
              </a:rPr>
              <a:t>", </a:t>
            </a:r>
            <a:r>
              <a:rPr lang="es-ES" sz="1400" dirty="0" err="1">
                <a:latin typeface="Courier New"/>
                <a:cs typeface="Courier New"/>
              </a:rPr>
              <a:t>HelloMethods</a:t>
            </a:r>
            <a:r>
              <a:rPr lang="es-ES" sz="1400" dirty="0">
                <a:latin typeface="Courier New"/>
                <a:cs typeface="Courier New"/>
              </a:rPr>
              <a:t>);</a:t>
            </a:r>
          </a:p>
          <a:p>
            <a:pPr marL="692150" lvl="2" indent="0">
              <a:buNone/>
            </a:pPr>
            <a:r>
              <a:rPr lang="es-ES" sz="1400" dirty="0">
                <a:latin typeface="Courier New"/>
                <a:cs typeface="Courier New"/>
              </a:rPr>
              <a:t>}</a:t>
            </a:r>
            <a:r>
              <a:rPr lang="es-ES" sz="1400" dirty="0" smtClean="0">
                <a:latin typeface="Courier New"/>
                <a:cs typeface="Courier New"/>
              </a:rPr>
              <a:t>;</a:t>
            </a:r>
          </a:p>
          <a:p>
            <a:pPr marL="342900" lvl="2" indent="-342900">
              <a:spcBef>
                <a:spcPts val="2000"/>
              </a:spcBef>
            </a:pPr>
            <a:r>
              <a:rPr lang="es-ES" sz="2000" dirty="0" smtClean="0"/>
              <a:t>And final </a:t>
            </a:r>
            <a:r>
              <a:rPr lang="es-ES" sz="2000" dirty="0" err="1" smtClean="0"/>
              <a:t>requirement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define a </a:t>
            </a:r>
            <a:r>
              <a:rPr lang="es-ES" sz="2000" dirty="0" err="1" smtClean="0"/>
              <a:t>setup.py</a:t>
            </a:r>
            <a:r>
              <a:rPr lang="es-ES" sz="2000" dirty="0" smtClean="0"/>
              <a:t> file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module.</a:t>
            </a:r>
            <a:endParaRPr lang="es-ES" sz="2000" dirty="0"/>
          </a:p>
          <a:p>
            <a:pPr marL="342900" lvl="2" indent="-342900">
              <a:spcBef>
                <a:spcPts val="2000"/>
              </a:spcBef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448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Hand – Extra </a:t>
            </a:r>
            <a:r>
              <a:rPr lang="es-ES" dirty="0" err="1" smtClean="0"/>
              <a:t>considerations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module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thread-safe</a:t>
            </a:r>
            <a:r>
              <a:rPr lang="es-ES" dirty="0" smtClean="0"/>
              <a:t>, 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Py_BEGIN_ALLOW_THREADS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wrapper</a:t>
            </a:r>
            <a:r>
              <a:rPr lang="es-ES" dirty="0" smtClean="0"/>
              <a:t> </a:t>
            </a:r>
            <a:r>
              <a:rPr lang="es-ES" dirty="0" err="1" smtClean="0"/>
              <a:t>otherwise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rest</a:t>
            </a:r>
            <a:r>
              <a:rPr lang="es-ES" dirty="0" smtClean="0"/>
              <a:t> of </a:t>
            </a:r>
            <a:r>
              <a:rPr lang="es-ES" dirty="0" err="1" smtClean="0"/>
              <a:t>processes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remain</a:t>
            </a:r>
            <a:r>
              <a:rPr lang="es-ES" dirty="0" smtClean="0"/>
              <a:t> </a:t>
            </a:r>
            <a:r>
              <a:rPr lang="es-ES" dirty="0" err="1" smtClean="0"/>
              <a:t>waiting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</a:t>
            </a:r>
            <a:r>
              <a:rPr lang="es-ES" dirty="0" err="1" smtClean="0"/>
              <a:t>finished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7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Ctypes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426913"/>
          </a:xfrm>
        </p:spPr>
        <p:txBody>
          <a:bodyPr>
            <a:normAutofit/>
          </a:bodyPr>
          <a:lstStyle/>
          <a:p>
            <a:r>
              <a:rPr lang="es-ES" dirty="0" err="1" smtClean="0"/>
              <a:t>Ctypes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of </a:t>
            </a:r>
            <a:r>
              <a:rPr lang="es-ES" dirty="0" err="1" smtClean="0"/>
              <a:t>functions</a:t>
            </a:r>
            <a:r>
              <a:rPr lang="es-ES" dirty="0" smtClean="0"/>
              <a:t> and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wrap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importing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:</a:t>
            </a:r>
          </a:p>
          <a:p>
            <a:pPr marL="342900" lvl="1" indent="0">
              <a:buNone/>
            </a:pPr>
            <a:r>
              <a:rPr lang="es-ES" sz="1800" dirty="0" err="1">
                <a:latin typeface="Courier New"/>
                <a:cs typeface="Courier New"/>
              </a:rPr>
              <a:t>from</a:t>
            </a: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err="1">
                <a:latin typeface="Courier New"/>
                <a:cs typeface="Courier New"/>
              </a:rPr>
              <a:t>ctypes</a:t>
            </a: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err="1">
                <a:latin typeface="Courier New"/>
                <a:cs typeface="Courier New"/>
              </a:rPr>
              <a:t>import</a:t>
            </a: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err="1" smtClean="0">
                <a:latin typeface="Courier New"/>
                <a:cs typeface="Courier New"/>
              </a:rPr>
              <a:t>cdll</a:t>
            </a:r>
            <a:endParaRPr lang="es-ES" sz="1800" dirty="0" smtClean="0">
              <a:latin typeface="Courier New"/>
              <a:cs typeface="Courier New"/>
            </a:endParaRPr>
          </a:p>
          <a:p>
            <a:pPr marL="342900" lvl="1" indent="0">
              <a:buNone/>
            </a:pPr>
            <a:r>
              <a:rPr lang="es-ES" sz="1800" dirty="0" err="1">
                <a:latin typeface="Courier New"/>
                <a:cs typeface="Courier New"/>
              </a:rPr>
              <a:t>fib_lib</a:t>
            </a:r>
            <a:r>
              <a:rPr lang="es-ES" sz="1800" dirty="0">
                <a:latin typeface="Courier New"/>
                <a:cs typeface="Courier New"/>
              </a:rPr>
              <a:t> = </a:t>
            </a:r>
            <a:r>
              <a:rPr lang="es-ES" sz="1800" dirty="0" err="1">
                <a:latin typeface="Courier New"/>
                <a:cs typeface="Courier New"/>
              </a:rPr>
              <a:t>cdll.LoadLibrary</a:t>
            </a:r>
            <a:r>
              <a:rPr lang="es-ES" sz="1800" dirty="0">
                <a:latin typeface="Courier New"/>
                <a:cs typeface="Courier New"/>
              </a:rPr>
              <a:t>("</a:t>
            </a:r>
            <a:r>
              <a:rPr lang="es-ES" sz="1800" dirty="0" err="1">
                <a:latin typeface="Courier New"/>
                <a:cs typeface="Courier New"/>
              </a:rPr>
              <a:t>fib.so</a:t>
            </a:r>
            <a:r>
              <a:rPr lang="es-ES" sz="1800" dirty="0">
                <a:latin typeface="Courier New"/>
                <a:cs typeface="Courier New"/>
              </a:rPr>
              <a:t>")</a:t>
            </a:r>
            <a:endParaRPr lang="es-ES" sz="1800" dirty="0" smtClean="0">
              <a:latin typeface="Courier New"/>
              <a:cs typeface="Courier New"/>
            </a:endParaRPr>
          </a:p>
          <a:p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python</a:t>
            </a:r>
            <a:r>
              <a:rPr lang="es-ES" dirty="0"/>
              <a:t>:</a:t>
            </a:r>
            <a:br>
              <a:rPr lang="es-ES" dirty="0"/>
            </a:br>
            <a:r>
              <a:rPr lang="es-ES" sz="1800" dirty="0" err="1">
                <a:latin typeface="Courier New"/>
                <a:cs typeface="Courier New"/>
              </a:rPr>
              <a:t>fib_lib.fib.restype</a:t>
            </a:r>
            <a:r>
              <a:rPr lang="es-ES" sz="1800" dirty="0">
                <a:latin typeface="Courier New"/>
                <a:cs typeface="Courier New"/>
              </a:rPr>
              <a:t> = </a:t>
            </a:r>
            <a:r>
              <a:rPr lang="es-ES" sz="1800" dirty="0" err="1">
                <a:latin typeface="Courier New"/>
                <a:cs typeface="Courier New"/>
              </a:rPr>
              <a:t>ndpointer</a:t>
            </a:r>
            <a:r>
              <a:rPr lang="es-ES" sz="1800" dirty="0">
                <a:latin typeface="Courier New"/>
                <a:cs typeface="Courier New"/>
              </a:rPr>
              <a:t>(</a:t>
            </a:r>
            <a:r>
              <a:rPr lang="es-ES" sz="1800" dirty="0" err="1">
                <a:latin typeface="Courier New"/>
                <a:cs typeface="Courier New"/>
              </a:rPr>
              <a:t>dtype</a:t>
            </a:r>
            <a:r>
              <a:rPr lang="es-ES" sz="1800" dirty="0">
                <a:latin typeface="Courier New"/>
                <a:cs typeface="Courier New"/>
              </a:rPr>
              <a:t>=</a:t>
            </a:r>
            <a:r>
              <a:rPr lang="es-ES" sz="1800" dirty="0" err="1">
                <a:latin typeface="Courier New"/>
                <a:cs typeface="Courier New"/>
              </a:rPr>
              <a:t>c_int</a:t>
            </a:r>
            <a:r>
              <a:rPr lang="es-ES" sz="1800" dirty="0">
                <a:latin typeface="Courier New"/>
                <a:cs typeface="Courier New"/>
              </a:rPr>
              <a:t>, </a:t>
            </a:r>
            <a:r>
              <a:rPr lang="es-ES" sz="1800" dirty="0" err="1">
                <a:latin typeface="Courier New"/>
                <a:cs typeface="Courier New"/>
              </a:rPr>
              <a:t>shape</a:t>
            </a:r>
            <a:r>
              <a:rPr lang="es-ES" sz="1800" dirty="0">
                <a:latin typeface="Courier New"/>
                <a:cs typeface="Courier New"/>
              </a:rPr>
              <a:t>=(10,)</a:t>
            </a:r>
            <a:r>
              <a:rPr lang="es-ES" sz="1800" dirty="0" smtClean="0">
                <a:latin typeface="Courier New"/>
                <a:cs typeface="Courier New"/>
              </a:rPr>
              <a:t>)</a:t>
            </a:r>
            <a:endParaRPr lang="es-ES" dirty="0" smtClean="0"/>
          </a:p>
          <a:p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calling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known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directly</a:t>
            </a:r>
            <a:r>
              <a:rPr lang="es-ES" dirty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sz="1800" dirty="0" err="1" smtClean="0">
                <a:latin typeface="Courier New"/>
                <a:cs typeface="Courier New"/>
              </a:rPr>
              <a:t>result</a:t>
            </a:r>
            <a:r>
              <a:rPr lang="es-ES" sz="1800" dirty="0" smtClean="0">
                <a:latin typeface="Courier New"/>
                <a:cs typeface="Courier New"/>
              </a:rPr>
              <a:t> </a:t>
            </a:r>
            <a:r>
              <a:rPr lang="es-ES" sz="1800" dirty="0">
                <a:latin typeface="Courier New"/>
                <a:cs typeface="Courier New"/>
              </a:rPr>
              <a:t>= </a:t>
            </a:r>
            <a:r>
              <a:rPr lang="es-ES" sz="1800" dirty="0" err="1">
                <a:latin typeface="Courier New"/>
                <a:cs typeface="Courier New"/>
              </a:rPr>
              <a:t>fib_lib.fib</a:t>
            </a:r>
            <a:r>
              <a:rPr lang="es-ES" sz="1800" dirty="0">
                <a:latin typeface="Courier New"/>
                <a:cs typeface="Courier New"/>
              </a:rPr>
              <a:t>(10)</a:t>
            </a:r>
            <a:endParaRPr lang="es-ES" sz="1800" dirty="0" smtClean="0">
              <a:latin typeface="Courier New"/>
              <a:cs typeface="Courier New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9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SWIG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Swig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macros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expands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C file, and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creates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bindings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sz="1800" dirty="0">
                <a:latin typeface="Courier New"/>
                <a:cs typeface="Courier New"/>
              </a:rPr>
              <a:t>%module </a:t>
            </a:r>
            <a:r>
              <a:rPr lang="es-ES" sz="1800" dirty="0" err="1">
                <a:latin typeface="Courier New"/>
                <a:cs typeface="Courier New"/>
              </a:rPr>
              <a:t>swigdemo</a:t>
            </a:r>
            <a:r>
              <a:rPr lang="es-ES" sz="1800" dirty="0">
                <a:latin typeface="Courier New"/>
                <a:cs typeface="Courier New"/>
              </a:rPr>
              <a:t> </a:t>
            </a:r>
            <a:br>
              <a:rPr lang="es-ES" sz="1800" dirty="0">
                <a:latin typeface="Courier New"/>
                <a:cs typeface="Courier New"/>
              </a:rPr>
            </a:br>
            <a:r>
              <a:rPr lang="es-ES" sz="1800" dirty="0" smtClean="0">
                <a:latin typeface="Courier New"/>
                <a:cs typeface="Courier New"/>
              </a:rPr>
              <a:t>%</a:t>
            </a:r>
            <a:r>
              <a:rPr lang="es-ES" sz="1800" dirty="0">
                <a:latin typeface="Courier New"/>
                <a:cs typeface="Courier New"/>
              </a:rPr>
              <a:t>{ </a:t>
            </a:r>
            <a:r>
              <a:rPr lang="es-ES" sz="1800" dirty="0" smtClean="0">
                <a:latin typeface="Courier New"/>
                <a:cs typeface="Courier New"/>
              </a:rPr>
              <a:t/>
            </a:r>
            <a:br>
              <a:rPr lang="es-ES" sz="1800" dirty="0" smtClean="0">
                <a:latin typeface="Courier New"/>
                <a:cs typeface="Courier New"/>
              </a:rPr>
            </a:br>
            <a:r>
              <a:rPr lang="es-ES" sz="1800" dirty="0" smtClean="0">
                <a:latin typeface="Courier New"/>
                <a:cs typeface="Courier New"/>
              </a:rPr>
              <a:t> #</a:t>
            </a:r>
            <a:r>
              <a:rPr lang="es-ES" sz="1800" dirty="0" err="1">
                <a:latin typeface="Courier New"/>
                <a:cs typeface="Courier New"/>
              </a:rPr>
              <a:t>include</a:t>
            </a:r>
            <a:r>
              <a:rPr lang="es-ES" sz="1800" dirty="0">
                <a:latin typeface="Courier New"/>
                <a:cs typeface="Courier New"/>
              </a:rPr>
              <a:t> &lt;</a:t>
            </a:r>
            <a:r>
              <a:rPr lang="es-ES" sz="1800" dirty="0" err="1">
                <a:latin typeface="Courier New"/>
                <a:cs typeface="Courier New"/>
              </a:rPr>
              <a:t>stdlib.h</a:t>
            </a:r>
            <a:r>
              <a:rPr lang="es-ES" sz="1800" dirty="0">
                <a:latin typeface="Courier New"/>
                <a:cs typeface="Courier New"/>
              </a:rPr>
              <a:t>&gt; </a:t>
            </a:r>
            <a:r>
              <a:rPr lang="es-ES" sz="1800" dirty="0" smtClean="0">
                <a:latin typeface="Courier New"/>
                <a:cs typeface="Courier New"/>
              </a:rPr>
              <a:t/>
            </a:r>
            <a:br>
              <a:rPr lang="es-ES" sz="1800" dirty="0" smtClean="0">
                <a:latin typeface="Courier New"/>
                <a:cs typeface="Courier New"/>
              </a:rPr>
            </a:br>
            <a:r>
              <a:rPr lang="es-ES" sz="1800" dirty="0" smtClean="0">
                <a:latin typeface="Courier New"/>
                <a:cs typeface="Courier New"/>
              </a:rPr>
              <a:t> #</a:t>
            </a:r>
            <a:r>
              <a:rPr lang="es-ES" sz="1800" dirty="0" err="1">
                <a:latin typeface="Courier New"/>
                <a:cs typeface="Courier New"/>
              </a:rPr>
              <a:t>include</a:t>
            </a:r>
            <a:r>
              <a:rPr lang="es-ES" sz="1800" dirty="0">
                <a:latin typeface="Courier New"/>
                <a:cs typeface="Courier New"/>
              </a:rPr>
              <a:t> "</a:t>
            </a:r>
            <a:r>
              <a:rPr lang="es-ES" sz="1800" dirty="0" err="1">
                <a:latin typeface="Courier New"/>
                <a:cs typeface="Courier New"/>
              </a:rPr>
              <a:t>hello.h</a:t>
            </a:r>
            <a:r>
              <a:rPr lang="es-ES" sz="1800" dirty="0">
                <a:latin typeface="Courier New"/>
                <a:cs typeface="Courier New"/>
              </a:rPr>
              <a:t>" </a:t>
            </a:r>
            <a:r>
              <a:rPr lang="es-ES" sz="1800" dirty="0" smtClean="0">
                <a:latin typeface="Courier New"/>
                <a:cs typeface="Courier New"/>
              </a:rPr>
              <a:t/>
            </a:r>
            <a:br>
              <a:rPr lang="es-ES" sz="1800" dirty="0" smtClean="0">
                <a:latin typeface="Courier New"/>
                <a:cs typeface="Courier New"/>
              </a:rPr>
            </a:br>
            <a:r>
              <a:rPr lang="es-ES" sz="1800" dirty="0" smtClean="0">
                <a:latin typeface="Courier New"/>
                <a:cs typeface="Courier New"/>
              </a:rPr>
              <a:t>%</a:t>
            </a:r>
            <a:r>
              <a:rPr lang="es-ES" sz="1800" dirty="0">
                <a:latin typeface="Courier New"/>
                <a:cs typeface="Courier New"/>
              </a:rPr>
              <a:t>} </a:t>
            </a:r>
            <a:r>
              <a:rPr lang="es-ES" sz="1800" dirty="0" smtClean="0">
                <a:latin typeface="Courier New"/>
                <a:cs typeface="Courier New"/>
              </a:rPr>
              <a:t/>
            </a:r>
            <a:br>
              <a:rPr lang="es-ES" sz="1800" dirty="0" smtClean="0">
                <a:latin typeface="Courier New"/>
                <a:cs typeface="Courier New"/>
              </a:rPr>
            </a:br>
            <a:r>
              <a:rPr lang="es-ES" sz="1800" dirty="0" smtClean="0">
                <a:latin typeface="Courier New"/>
                <a:cs typeface="Courier New"/>
              </a:rPr>
              <a:t>%</a:t>
            </a:r>
            <a:r>
              <a:rPr lang="es-ES" sz="1800" dirty="0" err="1">
                <a:latin typeface="Courier New"/>
                <a:cs typeface="Courier New"/>
              </a:rPr>
              <a:t>include</a:t>
            </a:r>
            <a:r>
              <a:rPr lang="es-ES" sz="1800" dirty="0">
                <a:latin typeface="Courier New"/>
                <a:cs typeface="Courier New"/>
              </a:rPr>
              <a:t> "</a:t>
            </a:r>
            <a:r>
              <a:rPr lang="es-ES" sz="1800" dirty="0" err="1" smtClean="0">
                <a:latin typeface="Courier New"/>
                <a:cs typeface="Courier New"/>
              </a:rPr>
              <a:t>hello.h</a:t>
            </a:r>
            <a:r>
              <a:rPr lang="es-ES" sz="1800" dirty="0" smtClean="0">
                <a:latin typeface="Courier New"/>
                <a:cs typeface="Courier New"/>
              </a:rPr>
              <a:t>”</a:t>
            </a:r>
          </a:p>
          <a:p>
            <a:r>
              <a:rPr lang="es-ES" sz="1800" dirty="0" err="1" smtClean="0"/>
              <a:t>But</a:t>
            </a:r>
            <a:r>
              <a:rPr lang="es-ES" sz="1800" dirty="0" smtClean="0"/>
              <a:t>, </a:t>
            </a:r>
            <a:r>
              <a:rPr lang="es-ES" sz="1800" dirty="0" err="1" smtClean="0"/>
              <a:t>fails</a:t>
            </a:r>
            <a:r>
              <a:rPr lang="es-ES" sz="1800" dirty="0" smtClean="0"/>
              <a:t> </a:t>
            </a:r>
            <a:r>
              <a:rPr lang="es-ES" sz="1800" dirty="0" err="1" smtClean="0"/>
              <a:t>when</a:t>
            </a:r>
            <a:r>
              <a:rPr lang="es-ES" sz="1800" dirty="0" smtClean="0"/>
              <a:t> </a:t>
            </a:r>
            <a:r>
              <a:rPr lang="es-ES" sz="1800" dirty="0" err="1" smtClean="0"/>
              <a:t>your</a:t>
            </a:r>
            <a:r>
              <a:rPr lang="es-ES" sz="1800" dirty="0" smtClean="0"/>
              <a:t>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</a:t>
            </a:r>
            <a:r>
              <a:rPr lang="es-ES" sz="1800" dirty="0" err="1" smtClean="0"/>
              <a:t>type</a:t>
            </a:r>
            <a:r>
              <a:rPr lang="es-ES" sz="1800" dirty="0" smtClean="0"/>
              <a:t> </a:t>
            </a:r>
            <a:r>
              <a:rPr lang="es-ES" sz="1800" dirty="0" err="1" smtClean="0"/>
              <a:t>is</a:t>
            </a:r>
            <a:r>
              <a:rPr lang="es-ES" sz="1800" dirty="0" smtClean="0"/>
              <a:t> </a:t>
            </a:r>
            <a:r>
              <a:rPr lang="es-ES" sz="1800" dirty="0" err="1" smtClean="0"/>
              <a:t>an</a:t>
            </a:r>
            <a:r>
              <a:rPr lang="es-ES" sz="1800" dirty="0" smtClean="0"/>
              <a:t> </a:t>
            </a:r>
            <a:r>
              <a:rPr lang="es-ES" sz="1800" dirty="0" err="1" smtClean="0"/>
              <a:t>array</a:t>
            </a:r>
            <a:r>
              <a:rPr lang="es-ES" sz="1800" dirty="0" smtClean="0"/>
              <a:t> pointer </a:t>
            </a:r>
            <a:r>
              <a:rPr lang="es-ES" sz="1800" dirty="0" err="1" smtClean="0"/>
              <a:t>or</a:t>
            </a:r>
            <a:r>
              <a:rPr lang="es-ES" sz="1800" dirty="0" smtClean="0"/>
              <a:t> </a:t>
            </a:r>
            <a:r>
              <a:rPr lang="es-ES" sz="1800" dirty="0" err="1" smtClean="0"/>
              <a:t>something</a:t>
            </a:r>
            <a:r>
              <a:rPr lang="es-ES" sz="1800" dirty="0" smtClean="0"/>
              <a:t> </a:t>
            </a:r>
            <a:r>
              <a:rPr lang="es-ES" sz="1800" dirty="0" err="1" smtClean="0"/>
              <a:t>complex</a:t>
            </a:r>
            <a:r>
              <a:rPr lang="es-ES" sz="1800" dirty="0" smtClean="0"/>
              <a:t>, </a:t>
            </a:r>
            <a:r>
              <a:rPr lang="es-ES" sz="1800" dirty="0" err="1" smtClean="0"/>
              <a:t>since</a:t>
            </a:r>
            <a:r>
              <a:rPr lang="es-ES" sz="1800" dirty="0" smtClean="0"/>
              <a:t> </a:t>
            </a:r>
            <a:r>
              <a:rPr lang="es-ES" sz="1800" dirty="0" err="1" smtClean="0"/>
              <a:t>you</a:t>
            </a:r>
            <a:r>
              <a:rPr lang="es-ES" sz="1800" dirty="0" smtClean="0"/>
              <a:t> </a:t>
            </a:r>
            <a:r>
              <a:rPr lang="es-ES" sz="1800" dirty="0" err="1" smtClean="0"/>
              <a:t>need</a:t>
            </a:r>
            <a:r>
              <a:rPr lang="es-ES" sz="1800" dirty="0" smtClean="0"/>
              <a:t> </a:t>
            </a:r>
            <a:r>
              <a:rPr lang="es-ES" sz="1800" dirty="0" err="1" smtClean="0"/>
              <a:t>to</a:t>
            </a:r>
            <a:r>
              <a:rPr lang="es-ES" sz="1800" dirty="0" smtClean="0"/>
              <a:t> define </a:t>
            </a:r>
            <a:r>
              <a:rPr lang="es-ES" sz="1800" dirty="0" err="1" smtClean="0"/>
              <a:t>the</a:t>
            </a:r>
            <a:r>
              <a:rPr lang="es-ES" sz="1800" dirty="0" smtClean="0"/>
              <a:t> casting as manual </a:t>
            </a:r>
            <a:r>
              <a:rPr lang="es-ES" sz="1800" dirty="0" err="1" smtClean="0"/>
              <a:t>binding</a:t>
            </a:r>
            <a:r>
              <a:rPr lang="es-ES" sz="1800" dirty="0" smtClean="0"/>
              <a:t>.</a:t>
            </a:r>
            <a:endParaRPr lang="es-E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9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íxel">
  <a:themeElements>
    <a:clrScheme name="Pí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í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í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Píxel.thmx</Template>
  <TotalTime>492</TotalTime>
  <Words>448</Words>
  <Application>Microsoft Macintosh PowerPoint</Application>
  <PresentationFormat>Presentación en pantalla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Píxel</vt:lpstr>
      <vt:lpstr>Python – C Binding</vt:lpstr>
      <vt:lpstr>Which problems tries to solve?</vt:lpstr>
      <vt:lpstr>Which problems tries to solve?</vt:lpstr>
      <vt:lpstr>Solutions</vt:lpstr>
      <vt:lpstr>By Hand</vt:lpstr>
      <vt:lpstr>By Hand (2)</vt:lpstr>
      <vt:lpstr>By Hand – Extra considerations</vt:lpstr>
      <vt:lpstr>Ctypes</vt:lpstr>
      <vt:lpstr>SWIG</vt:lpstr>
      <vt:lpstr>Cython</vt:lpstr>
      <vt:lpstr>Boost</vt:lpstr>
      <vt:lpstr>Performance comparison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C Binding</dc:title>
  <dc:creator>Jordi</dc:creator>
  <cp:lastModifiedBy>Jordi</cp:lastModifiedBy>
  <cp:revision>33</cp:revision>
  <dcterms:created xsi:type="dcterms:W3CDTF">2014-09-22T14:38:43Z</dcterms:created>
  <dcterms:modified xsi:type="dcterms:W3CDTF">2014-09-23T15:59:21Z</dcterms:modified>
</cp:coreProperties>
</file>