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76" r:id="rId4"/>
    <p:sldId id="270" r:id="rId5"/>
    <p:sldId id="271" r:id="rId6"/>
    <p:sldId id="272" r:id="rId7"/>
    <p:sldId id="273" r:id="rId8"/>
    <p:sldId id="274" r:id="rId9"/>
    <p:sldId id="275" r:id="rId10"/>
    <p:sldId id="278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erriweather" pitchFamily="2" charset="77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4" roundtripDataSignature="AMtx7mjp1NUmoADiEaiyrRP2OAzt54OH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94286"/>
  </p:normalViewPr>
  <p:slideViewPr>
    <p:cSldViewPr snapToGrid="0">
      <p:cViewPr varScale="1">
        <p:scale>
          <a:sx n="159" d="100"/>
          <a:sy n="159" d="100"/>
        </p:scale>
        <p:origin x="18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d9d532fb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8d9d532fb0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g8d9d532fb0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19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d9d532fb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8d9d532fb0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g8d9d532fb0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198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32f0c7b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c32f0c7bb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g8c32f0c7bb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688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d9d532fb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8d9d532fb0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g8d9d532fb0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13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d9d532fb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8d9d532fb0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g8d9d532fb0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13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d9d532fb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8d9d532fb0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g8d9d532fb0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8433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d9d532fb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8d9d532fb0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MONIKA</a:t>
            </a:r>
            <a:br>
              <a:rPr lang="en-US" dirty="0"/>
            </a:br>
            <a:r>
              <a:rPr lang="en-US" dirty="0"/>
              <a:t>Business Question: Do customers in different regions spend more per transaction?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Yanhua</a:t>
            </a:r>
            <a:endParaRPr dirty="0"/>
          </a:p>
        </p:txBody>
      </p:sp>
      <p:sp>
        <p:nvSpPr>
          <p:cNvPr id="105" name="Google Shape;105;g8d9d532fb0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5987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d9d532fb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8d9d532fb0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g8d9d532fb0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597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d9d532fb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8d9d532fb0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g8d9d532fb0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777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dacaadd4b_1_891"/>
          <p:cNvSpPr/>
          <p:nvPr/>
        </p:nvSpPr>
        <p:spPr>
          <a:xfrm>
            <a:off x="-167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g8dacaadd4b_1_891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g8dacaadd4b_1_891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g8dacaadd4b_1_89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acaadd4b_1_936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8dacaadd4b_1_936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g8dacaadd4b_1_9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dacaadd4b_1_9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dacaadd4b_1_94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8dacaadd4b_1_948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g8dacaadd4b_1_948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8dacaadd4b_1_94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dacaadd4b_1_94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dacaadd4b_1_94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8dacaadd4b_1_896"/>
          <p:cNvSpPr/>
          <p:nvPr/>
        </p:nvSpPr>
        <p:spPr>
          <a:xfrm>
            <a:off x="0" y="64132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g8dacaadd4b_1_896"/>
          <p:cNvSpPr/>
          <p:nvPr/>
        </p:nvSpPr>
        <p:spPr>
          <a:xfrm>
            <a:off x="0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g8dacaadd4b_1_896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g8dacaadd4b_1_89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8dacaadd4b_1_901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g8dacaadd4b_1_901"/>
          <p:cNvSpPr/>
          <p:nvPr/>
        </p:nvSpPr>
        <p:spPr>
          <a:xfrm>
            <a:off x="0" y="58833"/>
            <a:ext cx="5751356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g8dacaadd4b_1_901"/>
          <p:cNvSpPr/>
          <p:nvPr/>
        </p:nvSpPr>
        <p:spPr>
          <a:xfrm>
            <a:off x="-167" y="0"/>
            <a:ext cx="5755723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g8dacaadd4b_1_901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g8dacaadd4b_1_901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g8dacaadd4b_1_90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dacaadd4b_1_908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g8dacaadd4b_1_908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g8dacaadd4b_1_908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g8dacaadd4b_1_908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g8dacaadd4b_1_90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dacaadd4b_1_914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g8dacaadd4b_1_914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g8dacaadd4b_1_9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dacaadd4b_1_918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g8dacaadd4b_1_918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g8dacaadd4b_1_918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8dacaadd4b_1_9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8dacaadd4b_1_923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g8dacaadd4b_1_9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8dacaadd4b_1_92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8dacaadd4b_1_926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8dacaadd4b_1_926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dacaadd4b_1_926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8dacaadd4b_1_9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dacaadd4b_1_932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8dacaadd4b_1_932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g8dacaadd4b_1_9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dacaadd4b_1_88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1" name="Google Shape;11;g8dacaadd4b_1_88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g8dacaadd4b_1_88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/>
          <p:nvPr/>
        </p:nvSpPr>
        <p:spPr>
          <a:xfrm>
            <a:off x="-338290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"/>
          <p:cNvSpPr/>
          <p:nvPr/>
        </p:nvSpPr>
        <p:spPr>
          <a:xfrm rot="-5400000">
            <a:off x="2476455" y="-2805691"/>
            <a:ext cx="6858003" cy="1248749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4705"/>
                </a:srgbClr>
              </a:gs>
              <a:gs pos="85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21561" y="1530036"/>
            <a:ext cx="10876752" cy="1551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n-US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 Framework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858610" y="4608575"/>
            <a:ext cx="4348500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YANHUA 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906950" y="4508519"/>
            <a:ext cx="310896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d9d532fb0_3_0"/>
          <p:cNvSpPr txBox="1">
            <a:spLocks noGrp="1"/>
          </p:cNvSpPr>
          <p:nvPr>
            <p:ph type="title"/>
          </p:nvPr>
        </p:nvSpPr>
        <p:spPr>
          <a:xfrm>
            <a:off x="415633" y="489527"/>
            <a:ext cx="11360700" cy="100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Sources and Data Management</a:t>
            </a:r>
            <a:endParaRPr sz="32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8d9d532fb0_3_0"/>
          <p:cNvSpPr txBox="1">
            <a:spLocks noGrp="1"/>
          </p:cNvSpPr>
          <p:nvPr>
            <p:ph type="body" idx="4294967295"/>
          </p:nvPr>
        </p:nvSpPr>
        <p:spPr>
          <a:xfrm>
            <a:off x="265476" y="1739788"/>
            <a:ext cx="11078516" cy="511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>
              <a:spcBef>
                <a:spcPts val="600"/>
              </a:spcBef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Data Sources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The data is stored in a MySQL database. 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Data Management and Issues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The data has about 200 duplicates and two sets of column names. The 1</a:t>
            </a:r>
            <a:r>
              <a:rPr lang="en-US" baseline="30000" dirty="0"/>
              <a:t>st</a:t>
            </a:r>
            <a:r>
              <a:rPr lang="en-US" dirty="0"/>
              <a:t>  row and the 202th row are the same. All the duplicates need to be dropped and row 1</a:t>
            </a:r>
            <a:r>
              <a:rPr lang="en-US" baseline="30000" dirty="0"/>
              <a:t>st</a:t>
            </a:r>
            <a:r>
              <a:rPr lang="en-US" dirty="0"/>
              <a:t> and 202th need to be removed. 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 The names of columns will be changed.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kumimoji="0" lang="en-US" sz="17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All of the columns are objects even all are numbers in some columns, so the type of most of the columns </a:t>
            </a:r>
            <a:r>
              <a:rPr kumimoji="0" lang="en-US" sz="17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wil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 be forced to numeric. Or another csv file of the data is saved after getting the data from MySQL database and a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dataframe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is read from it, then most of the column type is numeric. 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There are three category columns after the above step. The function of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get_dummies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is used to change the type of object to numbers.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Not sure if the very similar columns should be used for model building at this moment. 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kumimoji="0" lang="en-US" sz="17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For some customers, even they don’t have any consumption, they are still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default. Maybe the record is not correct. </a:t>
            </a:r>
            <a:endParaRPr kumimoji="0" lang="en-US" sz="17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E19C2D4-1C5C-184E-8BED-4E27454973E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6333300"/>
            <a:ext cx="485522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44546A"/>
                </a:solidFill>
              </a:rPr>
              <a:t>10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4826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d9d532fb0_3_0"/>
          <p:cNvSpPr txBox="1">
            <a:spLocks noGrp="1"/>
          </p:cNvSpPr>
          <p:nvPr>
            <p:ph type="title"/>
          </p:nvPr>
        </p:nvSpPr>
        <p:spPr>
          <a:xfrm>
            <a:off x="415633" y="489527"/>
            <a:ext cx="11360700" cy="100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 sz="2800" dirty="0">
              <a:solidFill>
                <a:srgbClr val="FFFFFF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8d9d532fb0_3_0"/>
          <p:cNvSpPr txBox="1">
            <a:spLocks noGrp="1"/>
          </p:cNvSpPr>
          <p:nvPr>
            <p:ph type="body" idx="4294967295"/>
          </p:nvPr>
        </p:nvSpPr>
        <p:spPr>
          <a:xfrm>
            <a:off x="265476" y="1911928"/>
            <a:ext cx="11105676" cy="476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>
              <a:spcBef>
                <a:spcPts val="600"/>
              </a:spcBef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To decide if someone should be approved for credit or not.</a:t>
            </a:r>
            <a:endParaRPr lang="en-US" dirty="0"/>
          </a:p>
          <a:p>
            <a:pPr lvl="0">
              <a:spcBef>
                <a:spcPts val="600"/>
              </a:spcBef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To figure out how much credit to allow someone to use if he/she is proved.</a:t>
            </a:r>
          </a:p>
          <a:p>
            <a:pPr marL="120650" lvl="0" indent="0">
              <a:spcBef>
                <a:spcPts val="600"/>
              </a:spcBef>
              <a:buClr>
                <a:srgbClr val="000000"/>
              </a:buClr>
              <a:buNone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8d9d532fb0_3_0"/>
          <p:cNvSpPr txBox="1"/>
          <p:nvPr/>
        </p:nvSpPr>
        <p:spPr>
          <a:xfrm>
            <a:off x="8108725" y="3486625"/>
            <a:ext cx="3457800" cy="2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E19C2D4-1C5C-184E-8BED-4E27454973E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6333300"/>
            <a:ext cx="358275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44546A"/>
                </a:solidFill>
              </a:rPr>
              <a:t>2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5475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c32f0c7bb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4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 Framework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0C5627-F98C-4E45-8246-848CC747201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6333300"/>
            <a:ext cx="365850" cy="524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D35C00-BD0E-354B-9AC9-609D42E1A40B}"/>
              </a:ext>
            </a:extLst>
          </p:cNvPr>
          <p:cNvSpPr/>
          <p:nvPr/>
        </p:nvSpPr>
        <p:spPr>
          <a:xfrm>
            <a:off x="3819213" y="2259947"/>
            <a:ext cx="1599605" cy="52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the Goal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1AFD3D7-C71A-BC44-BF46-857C2C93F3CC}"/>
              </a:ext>
            </a:extLst>
          </p:cNvPr>
          <p:cNvSpPr/>
          <p:nvPr/>
        </p:nvSpPr>
        <p:spPr>
          <a:xfrm>
            <a:off x="6747884" y="2205987"/>
            <a:ext cx="1676930" cy="521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and Manage Data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97E845-C7C8-DC44-AA41-F9857C237251}"/>
              </a:ext>
            </a:extLst>
          </p:cNvPr>
          <p:cNvSpPr/>
          <p:nvPr/>
        </p:nvSpPr>
        <p:spPr>
          <a:xfrm>
            <a:off x="3958669" y="5526402"/>
            <a:ext cx="1683958" cy="52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Results and Document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7972B9-411A-B249-A89A-1DAA2782E7CC}"/>
              </a:ext>
            </a:extLst>
          </p:cNvPr>
          <p:cNvSpPr/>
          <p:nvPr/>
        </p:nvSpPr>
        <p:spPr>
          <a:xfrm>
            <a:off x="7017412" y="5526401"/>
            <a:ext cx="1782797" cy="52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and Critique the 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BC2E138-EFEF-9B45-91ED-F40B38984CB9}"/>
              </a:ext>
            </a:extLst>
          </p:cNvPr>
          <p:cNvSpPr/>
          <p:nvPr/>
        </p:nvSpPr>
        <p:spPr>
          <a:xfrm>
            <a:off x="7607246" y="3847624"/>
            <a:ext cx="1666175" cy="539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the Model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46297C8C-33C2-5F47-BB84-D259BAF99488}"/>
              </a:ext>
            </a:extLst>
          </p:cNvPr>
          <p:cNvSpPr/>
          <p:nvPr/>
        </p:nvSpPr>
        <p:spPr>
          <a:xfrm>
            <a:off x="5890099" y="3822206"/>
            <a:ext cx="914400" cy="612648"/>
          </a:xfrm>
          <a:prstGeom prst="flowChartMagneticDisk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C29AE6C-6F8D-4E43-8B4E-E4AE4401F6DF}"/>
              </a:ext>
            </a:extLst>
          </p:cNvPr>
          <p:cNvSpPr/>
          <p:nvPr/>
        </p:nvSpPr>
        <p:spPr>
          <a:xfrm>
            <a:off x="5543250" y="2390115"/>
            <a:ext cx="1105500" cy="99587"/>
          </a:xfrm>
          <a:prstGeom prst="rightArrow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AC76BAD-093B-B64B-8E11-7C6F34265145}"/>
              </a:ext>
            </a:extLst>
          </p:cNvPr>
          <p:cNvSpPr/>
          <p:nvPr/>
        </p:nvSpPr>
        <p:spPr>
          <a:xfrm rot="3428343" flipV="1">
            <a:off x="7643660" y="3264087"/>
            <a:ext cx="826435" cy="98926"/>
          </a:xfrm>
          <a:prstGeom prst="rightArrow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F01A82A-4E94-5444-8FDD-52985608A356}"/>
              </a:ext>
            </a:extLst>
          </p:cNvPr>
          <p:cNvSpPr/>
          <p:nvPr/>
        </p:nvSpPr>
        <p:spPr>
          <a:xfrm rot="7465340" flipV="1">
            <a:off x="7475076" y="4929085"/>
            <a:ext cx="934502" cy="96061"/>
          </a:xfrm>
          <a:prstGeom prst="rightArrow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4CE54FD-CBFB-5B40-9DA3-8B6FDBCB10CC}"/>
              </a:ext>
            </a:extLst>
          </p:cNvPr>
          <p:cNvSpPr/>
          <p:nvPr/>
        </p:nvSpPr>
        <p:spPr>
          <a:xfrm rot="14310084" flipV="1">
            <a:off x="4426972" y="4906437"/>
            <a:ext cx="991588" cy="104873"/>
          </a:xfrm>
          <a:prstGeom prst="rightArrow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AF511-37F4-4248-9617-E5B7B601A826}"/>
              </a:ext>
            </a:extLst>
          </p:cNvPr>
          <p:cNvSpPr/>
          <p:nvPr/>
        </p:nvSpPr>
        <p:spPr>
          <a:xfrm rot="10800000">
            <a:off x="5530601" y="2604291"/>
            <a:ext cx="1105500" cy="99587"/>
          </a:xfrm>
          <a:prstGeom prst="rightArrow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49B34CD-3C8A-1046-92DB-B623A8EDE063}"/>
              </a:ext>
            </a:extLst>
          </p:cNvPr>
          <p:cNvSpPr/>
          <p:nvPr/>
        </p:nvSpPr>
        <p:spPr>
          <a:xfrm>
            <a:off x="3066822" y="3939071"/>
            <a:ext cx="1783694" cy="52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and Maintain the Model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9E91865-5069-3942-BA31-48522E30A63B}"/>
              </a:ext>
            </a:extLst>
          </p:cNvPr>
          <p:cNvSpPr/>
          <p:nvPr/>
        </p:nvSpPr>
        <p:spPr>
          <a:xfrm rot="10800000">
            <a:off x="5777269" y="5767358"/>
            <a:ext cx="1105500" cy="99587"/>
          </a:xfrm>
          <a:prstGeom prst="rightArrow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BCB2ACC-738F-6845-A49C-C888086D9BD1}"/>
              </a:ext>
            </a:extLst>
          </p:cNvPr>
          <p:cNvSpPr/>
          <p:nvPr/>
        </p:nvSpPr>
        <p:spPr>
          <a:xfrm rot="14106837" flipV="1">
            <a:off x="7950725" y="3238059"/>
            <a:ext cx="826435" cy="98926"/>
          </a:xfrm>
          <a:prstGeom prst="rightArrow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Up Arrow 15">
            <a:extLst>
              <a:ext uri="{FF2B5EF4-FFF2-40B4-BE49-F238E27FC236}">
                <a16:creationId xmlns:a16="http://schemas.microsoft.com/office/drawing/2014/main" id="{1D5ADD49-74C6-F844-942D-DF3B9368E40A}"/>
              </a:ext>
            </a:extLst>
          </p:cNvPr>
          <p:cNvSpPr/>
          <p:nvPr/>
        </p:nvSpPr>
        <p:spPr>
          <a:xfrm rot="14420833">
            <a:off x="5159952" y="3658525"/>
            <a:ext cx="3096347" cy="699052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0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d9d532fb0_3_0"/>
          <p:cNvSpPr txBox="1">
            <a:spLocks noGrp="1"/>
          </p:cNvSpPr>
          <p:nvPr>
            <p:ph type="title"/>
          </p:nvPr>
        </p:nvSpPr>
        <p:spPr>
          <a:xfrm>
            <a:off x="415633" y="489527"/>
            <a:ext cx="11360700" cy="100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 Framework</a:t>
            </a:r>
            <a:endParaRPr sz="32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 the Goal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8d9d532fb0_3_0"/>
          <p:cNvSpPr txBox="1">
            <a:spLocks noGrp="1"/>
          </p:cNvSpPr>
          <p:nvPr>
            <p:ph type="body" idx="4294967295"/>
          </p:nvPr>
        </p:nvSpPr>
        <p:spPr>
          <a:xfrm>
            <a:off x="265475" y="1911928"/>
            <a:ext cx="11712259" cy="476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>
              <a:spcBef>
                <a:spcPts val="600"/>
              </a:spcBef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Why do the stakeholders want to do the project?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Credit one has seen an increase in the number of customers who have defaulted on loans and could risk losing business. 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What do they need from it?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They need to know if someone should be approved or not and how much the credit limit is if approved.</a:t>
            </a:r>
            <a:endParaRPr lang="en-US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Why is their current solution inadequate?</a:t>
            </a:r>
          </a:p>
          <a:p>
            <a:pPr lvl="0"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They only have binary result of classification – credible or not credible clients that is not that valuable.</a:t>
            </a:r>
          </a:p>
          <a:p>
            <a:pPr lvl="0"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What resources do you need?</a:t>
            </a:r>
          </a:p>
          <a:p>
            <a:pPr lvl="0"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Python and a few different libraries. </a:t>
            </a:r>
          </a:p>
          <a:p>
            <a:pPr lvl="0"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How will the result of your project be deployed?</a:t>
            </a:r>
          </a:p>
          <a:p>
            <a:pPr lvl="0"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The credit limit of customers will be changed accordingly based on the prediction of new credit limit.</a:t>
            </a:r>
          </a:p>
          <a:p>
            <a:pPr marL="120650" lvl="0" indent="0">
              <a:buClr>
                <a:srgbClr val="000000"/>
              </a:buClr>
              <a:buNone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E19C2D4-1C5C-184E-8BED-4E27454973E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6333300"/>
            <a:ext cx="358275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44546A"/>
                </a:solidFill>
              </a:rPr>
              <a:t>4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754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d9d532fb0_3_0"/>
          <p:cNvSpPr txBox="1">
            <a:spLocks noGrp="1"/>
          </p:cNvSpPr>
          <p:nvPr>
            <p:ph type="title"/>
          </p:nvPr>
        </p:nvSpPr>
        <p:spPr>
          <a:xfrm>
            <a:off x="415633" y="489527"/>
            <a:ext cx="11360700" cy="100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 Framework</a:t>
            </a:r>
            <a:endParaRPr sz="32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90000"/>
              </a:lnSpc>
              <a:buClr>
                <a:srgbClr val="3F3F3F"/>
              </a:buClr>
              <a:buSzPts val="4400"/>
            </a:pPr>
            <a:r>
              <a:rPr lang="en-US" sz="2800" dirty="0">
                <a:latin typeface="+mj-lt"/>
              </a:rPr>
              <a:t>Collect and manage data </a:t>
            </a:r>
            <a:endParaRPr sz="2800" dirty="0">
              <a:solidFill>
                <a:srgbClr val="FFFFFF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8d9d532fb0_3_0"/>
          <p:cNvSpPr txBox="1">
            <a:spLocks noGrp="1"/>
          </p:cNvSpPr>
          <p:nvPr>
            <p:ph type="body" idx="4294967295"/>
          </p:nvPr>
        </p:nvSpPr>
        <p:spPr>
          <a:xfrm>
            <a:off x="265475" y="1911928"/>
            <a:ext cx="11301049" cy="476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>
              <a:spcBef>
                <a:spcPts val="600"/>
              </a:spcBef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What data is available?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Amount of the given credit, Gender, Education, Marital status, Age, History of past payment, Amount of bill statement, Amount of previous payment and Client’s behavior are available. </a:t>
            </a:r>
          </a:p>
          <a:p>
            <a:pPr lvl="0"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Will it help to solve the problem? Is it enough?</a:t>
            </a:r>
          </a:p>
          <a:p>
            <a:pPr lvl="0"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These data will help solve the problem and it should be enough. </a:t>
            </a:r>
          </a:p>
          <a:p>
            <a:pPr lvl="0"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Is the data quality good enough?</a:t>
            </a:r>
          </a:p>
          <a:p>
            <a:pPr lvl="0"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The data quality is not that good and needs to be cleaned. </a:t>
            </a:r>
          </a:p>
          <a:p>
            <a:pPr lvl="0">
              <a:buClr>
                <a:srgbClr val="000000"/>
              </a:buClr>
              <a:buFont typeface="Arial"/>
              <a:buChar char="❖"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8d9d532fb0_3_0"/>
          <p:cNvSpPr txBox="1"/>
          <p:nvPr/>
        </p:nvSpPr>
        <p:spPr>
          <a:xfrm>
            <a:off x="8108725" y="3486625"/>
            <a:ext cx="3457800" cy="2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E19C2D4-1C5C-184E-8BED-4E27454973E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6333300"/>
            <a:ext cx="358275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44546A"/>
                </a:solidFill>
              </a:rPr>
              <a:t>5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6922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d9d532fb0_3_0"/>
          <p:cNvSpPr txBox="1">
            <a:spLocks noGrp="1"/>
          </p:cNvSpPr>
          <p:nvPr>
            <p:ph type="title"/>
          </p:nvPr>
        </p:nvSpPr>
        <p:spPr>
          <a:xfrm>
            <a:off x="415633" y="489527"/>
            <a:ext cx="11360700" cy="100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 Framework</a:t>
            </a:r>
            <a:endParaRPr sz="32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90000"/>
              </a:lnSpc>
              <a:buClr>
                <a:srgbClr val="3F3F3F"/>
              </a:buClr>
              <a:buSzPts val="4400"/>
            </a:pPr>
            <a:r>
              <a:rPr lang="en-US" sz="2800" dirty="0">
                <a:latin typeface="+mj-lt"/>
              </a:rPr>
              <a:t>Build the model </a:t>
            </a:r>
            <a:endParaRPr sz="2800" dirty="0">
              <a:solidFill>
                <a:srgbClr val="FFFFFF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8d9d532fb0_3_0"/>
          <p:cNvSpPr txBox="1">
            <a:spLocks noGrp="1"/>
          </p:cNvSpPr>
          <p:nvPr>
            <p:ph type="body" idx="4294967295"/>
          </p:nvPr>
        </p:nvSpPr>
        <p:spPr>
          <a:xfrm>
            <a:off x="265476" y="1911928"/>
            <a:ext cx="11078516" cy="476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>
              <a:spcBef>
                <a:spcPts val="600"/>
              </a:spcBef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Which techniques might I apply to build the model?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I will apply linear regression, random forest, and gradient booting algorithms, and maybe support vector machine. 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How many techniques should I apply?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Maybe four techniques. </a:t>
            </a:r>
          </a:p>
          <a:p>
            <a:pPr marL="120650" lvl="0" indent="0">
              <a:spcBef>
                <a:spcPts val="600"/>
              </a:spcBef>
              <a:buClr>
                <a:srgbClr val="000000"/>
              </a:buClr>
              <a:buNone/>
              <a:defRPr/>
            </a:pPr>
            <a:endParaRPr kumimoji="0" lang="en-US" sz="1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8d9d532fb0_3_0"/>
          <p:cNvSpPr txBox="1"/>
          <p:nvPr/>
        </p:nvSpPr>
        <p:spPr>
          <a:xfrm>
            <a:off x="8108725" y="3486625"/>
            <a:ext cx="3457800" cy="2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E19C2D4-1C5C-184E-8BED-4E27454973E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6333300"/>
            <a:ext cx="358275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44546A"/>
                </a:solidFill>
              </a:rPr>
              <a:t>6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2445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d9d532fb0_3_0"/>
          <p:cNvSpPr txBox="1">
            <a:spLocks noGrp="1"/>
          </p:cNvSpPr>
          <p:nvPr>
            <p:ph type="title"/>
          </p:nvPr>
        </p:nvSpPr>
        <p:spPr>
          <a:xfrm>
            <a:off x="415633" y="489527"/>
            <a:ext cx="11360700" cy="100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 Framework</a:t>
            </a:r>
            <a:endParaRPr sz="32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90000"/>
              </a:lnSpc>
              <a:buClr>
                <a:srgbClr val="3F3F3F"/>
              </a:buClr>
              <a:buSzPts val="4400"/>
            </a:pPr>
            <a:r>
              <a:rPr lang="en-US" sz="2800" dirty="0">
                <a:latin typeface="+mj-lt"/>
              </a:rPr>
              <a:t>Evaluate and critique the model </a:t>
            </a:r>
            <a:endParaRPr sz="2800" dirty="0">
              <a:solidFill>
                <a:srgbClr val="FFFFFF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8d9d532fb0_3_0"/>
          <p:cNvSpPr txBox="1">
            <a:spLocks noGrp="1"/>
          </p:cNvSpPr>
          <p:nvPr>
            <p:ph type="body" idx="4294967295"/>
          </p:nvPr>
        </p:nvSpPr>
        <p:spPr>
          <a:xfrm>
            <a:off x="265475" y="1911928"/>
            <a:ext cx="10625843" cy="476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>
              <a:spcBef>
                <a:spcPts val="600"/>
              </a:spcBef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Is the model accurate enough to meet the stakeholders’ needs?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The models may be accurate to meet the stakeholders’ needs. 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Does it perform better than "the obvious guess" and any techniques being used currently?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They should perform better than “the obvious guess”, but I am not sure if they will perform better than any techniques used currently.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Do the results of the model make sense in the context of the real-world problem domain?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The results should make sense in the context of the real-world problem domain. 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Arial"/>
              <a:buChar char="❖"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E19C2D4-1C5C-184E-8BED-4E27454973E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6333300"/>
            <a:ext cx="358275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0309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d9d532fb0_3_0"/>
          <p:cNvSpPr txBox="1">
            <a:spLocks noGrp="1"/>
          </p:cNvSpPr>
          <p:nvPr>
            <p:ph type="title"/>
          </p:nvPr>
        </p:nvSpPr>
        <p:spPr>
          <a:xfrm>
            <a:off x="415633" y="489527"/>
            <a:ext cx="11360700" cy="100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 Framework</a:t>
            </a:r>
            <a:endParaRPr sz="32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90000"/>
              </a:lnSpc>
              <a:buClr>
                <a:srgbClr val="3F3F3F"/>
              </a:buClr>
              <a:buSzPts val="4400"/>
            </a:pPr>
            <a:r>
              <a:rPr lang="en-US" sz="2800" dirty="0">
                <a:latin typeface="+mj-lt"/>
              </a:rPr>
              <a:t>Present results and document</a:t>
            </a:r>
            <a:endParaRPr sz="2800" dirty="0">
              <a:solidFill>
                <a:srgbClr val="FFFFFF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8d9d532fb0_3_0"/>
          <p:cNvSpPr txBox="1">
            <a:spLocks noGrp="1"/>
          </p:cNvSpPr>
          <p:nvPr>
            <p:ph type="body" idx="4294967295"/>
          </p:nvPr>
        </p:nvSpPr>
        <p:spPr>
          <a:xfrm>
            <a:off x="265476" y="1911928"/>
            <a:ext cx="11105676" cy="476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>
              <a:spcBef>
                <a:spcPts val="600"/>
              </a:spcBef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How should stakeholders interpret the model?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They have the range of credit balance for each customer and know if a customer should be approved credit or not. 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How confident should they be in its predictions?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The confidence may be around 60%.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When should they potentially overrule the model’s predictions?</a:t>
            </a:r>
            <a:endParaRPr lang="en-US" dirty="0"/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When they have new data about the customers or some of the customers status changed. </a:t>
            </a:r>
          </a:p>
          <a:p>
            <a:pPr marL="120650" lvl="0" indent="0">
              <a:spcBef>
                <a:spcPts val="600"/>
              </a:spcBef>
              <a:buClr>
                <a:srgbClr val="000000"/>
              </a:buClr>
              <a:buNone/>
              <a:defRPr/>
            </a:pPr>
            <a:endParaRPr lang="en-US" dirty="0"/>
          </a:p>
          <a:p>
            <a:pPr lvl="0">
              <a:spcBef>
                <a:spcPts val="600"/>
              </a:spcBef>
              <a:buClr>
                <a:srgbClr val="000000"/>
              </a:buClr>
              <a:buFont typeface="Arial"/>
              <a:buChar char="❖"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8d9d532fb0_3_0"/>
          <p:cNvSpPr txBox="1"/>
          <p:nvPr/>
        </p:nvSpPr>
        <p:spPr>
          <a:xfrm>
            <a:off x="8108725" y="3486625"/>
            <a:ext cx="3457800" cy="2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E19C2D4-1C5C-184E-8BED-4E27454973E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6333300"/>
            <a:ext cx="358275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44546A"/>
                </a:solidFill>
              </a:rPr>
              <a:t>8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8712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d9d532fb0_3_0"/>
          <p:cNvSpPr txBox="1">
            <a:spLocks noGrp="1"/>
          </p:cNvSpPr>
          <p:nvPr>
            <p:ph type="title"/>
          </p:nvPr>
        </p:nvSpPr>
        <p:spPr>
          <a:xfrm>
            <a:off x="415633" y="489527"/>
            <a:ext cx="11360700" cy="100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 Framework</a:t>
            </a:r>
            <a:endParaRPr sz="32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90000"/>
              </a:lnSpc>
              <a:buClr>
                <a:srgbClr val="3F3F3F"/>
              </a:buClr>
              <a:buSzPts val="4400"/>
            </a:pPr>
            <a:r>
              <a:rPr lang="en-US" sz="2800" dirty="0">
                <a:latin typeface="+mj-lt"/>
              </a:rPr>
              <a:t>Deploy and maintain the model</a:t>
            </a:r>
            <a:endParaRPr sz="2800" dirty="0">
              <a:solidFill>
                <a:srgbClr val="FFFFFF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8d9d532fb0_3_0"/>
          <p:cNvSpPr txBox="1">
            <a:spLocks noGrp="1"/>
          </p:cNvSpPr>
          <p:nvPr>
            <p:ph type="body" idx="4294967295"/>
          </p:nvPr>
        </p:nvSpPr>
        <p:spPr>
          <a:xfrm>
            <a:off x="265476" y="1911928"/>
            <a:ext cx="11105676" cy="476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>
              <a:spcBef>
                <a:spcPts val="600"/>
              </a:spcBef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How is the model to be handed off to "production”?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Machine learning platform should be built to provide model builders the ability to self-deploy models. 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Use contains to provide abstraction from the infrastructure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Data Scientists need to care about code quality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Automate the configuration and deployment of the underlying platform infrastructure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Build a platform that supports the entire model lifecycle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/>
              <a:t>Standardize on a common development methodology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Arial"/>
              <a:buChar char="❖"/>
              <a:defRPr/>
            </a:pPr>
            <a:r>
              <a:rPr lang="en-US" b="1" dirty="0"/>
              <a:t>How often, and under which circumstances, should the model be revised? </a:t>
            </a:r>
          </a:p>
          <a:p>
            <a:pPr marL="120650" lvl="0" indent="0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dirty="0"/>
              <a:t>The model should be revised about each year because the economics of some customer status may change. The model should also change when there are more data available to build a better model. 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buFont typeface="Arial"/>
              <a:buChar char="❖"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8d9d532fb0_3_0"/>
          <p:cNvSpPr txBox="1"/>
          <p:nvPr/>
        </p:nvSpPr>
        <p:spPr>
          <a:xfrm>
            <a:off x="8108725" y="3486625"/>
            <a:ext cx="3457800" cy="2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E19C2D4-1C5C-184E-8BED-4E27454973E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6333300"/>
            <a:ext cx="358275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44546A"/>
                </a:solidFill>
              </a:rPr>
              <a:t>9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17978646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4238</TotalTime>
  <Words>875</Words>
  <Application>Microsoft Macintosh PowerPoint</Application>
  <PresentationFormat>Widescreen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Merriweather</vt:lpstr>
      <vt:lpstr>Roboto</vt:lpstr>
      <vt:lpstr>Calibri</vt:lpstr>
      <vt:lpstr>Open Sans</vt:lpstr>
      <vt:lpstr>Arial</vt:lpstr>
      <vt:lpstr>Courier New</vt:lpstr>
      <vt:lpstr>Paradigm</vt:lpstr>
      <vt:lpstr>Process Framework</vt:lpstr>
      <vt:lpstr>Goals</vt:lpstr>
      <vt:lpstr>Process Framework</vt:lpstr>
      <vt:lpstr>Process Framework Define the Goal</vt:lpstr>
      <vt:lpstr>Process Framework Collect and manage data </vt:lpstr>
      <vt:lpstr>Process Framework Build the model </vt:lpstr>
      <vt:lpstr>Process Framework Evaluate and critique the model </vt:lpstr>
      <vt:lpstr>Process Framework Present results and document</vt:lpstr>
      <vt:lpstr>Process Framework Deploy and maintain the model</vt:lpstr>
      <vt:lpstr>Data Sources and Data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Blackwell Electronics Customer Buying Patterns &amp; Demographics Analysis</dc:title>
  <dc:creator>Monika Spreitzer</dc:creator>
  <cp:lastModifiedBy>Zheng, Yuebing</cp:lastModifiedBy>
  <cp:revision>161</cp:revision>
  <dcterms:created xsi:type="dcterms:W3CDTF">2020-07-13T19:37:42Z</dcterms:created>
  <dcterms:modified xsi:type="dcterms:W3CDTF">2020-08-02T04:35:10Z</dcterms:modified>
</cp:coreProperties>
</file>