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2.xml" ContentType="application/vnd.openxmlformats-officedocument.presentationml.notesSlide+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embeddings/textdocument49.docx" ContentType="application/vnd.openxmlformats-officedocument.wordprocessingml.document"/>
  <Override PartName="/ppt/embeddings/textdocument48.docx" ContentType="application/vnd.openxmlformats-officedocument.wordprocessingml.document"/>
  <Override PartName="/ppt/embeddings/textdocument46.docx" ContentType="application/vnd.openxmlformats-officedocument.wordprocessingml.document"/>
  <Override PartName="/ppt/embeddings/textdocument45.docx" ContentType="application/vnd.openxmlformats-officedocument.wordprocessingml.document"/>
  <Override PartName="/ppt/embeddings/textdocument43.docx" ContentType="application/vnd.openxmlformats-officedocument.wordprocessingml.document"/>
  <Override PartName="/ppt/embeddings/textdocument44.docx" ContentType="application/vnd.openxmlformats-officedocument.wordprocessingml.document"/>
  <Override PartName="/ppt/embeddings/textdocument42.docx" ContentType="application/vnd.openxmlformats-officedocument.wordprocessingml.document"/>
  <Override PartName="/ppt/embeddings/textdocument41.docx" ContentType="application/vnd.openxmlformats-officedocument.wordprocessingml.document"/>
  <Override PartName="/ppt/embeddings/textdocument40.docx" ContentType="application/vnd.openxmlformats-officedocument.wordprocessingml.document"/>
  <Override PartName="/ppt/embeddings/spreadsheet39.xlsx" ContentType="application/vnd.openxmlformats-officedocument.spreadsheetml.sheet"/>
  <Override PartName="/ppt/embeddings/spreadsheet38.xlsx" ContentType="application/vnd.openxmlformats-officedocument.spreadsheetml.sheet"/>
  <Override PartName="/ppt/embeddings/textdocument35.docx" ContentType="application/vnd.openxmlformats-officedocument.wordprocessingml.document"/>
  <Override PartName="/ppt/embeddings/textdocument33.docx" ContentType="application/vnd.openxmlformats-officedocument.wordprocessingml.document"/>
  <Override PartName="/ppt/embeddings/textdocument32.docx" ContentType="application/vnd.openxmlformats-officedocument.wordprocessingml.document"/>
  <Override PartName="/ppt/embeddings/textdocument30.docx" ContentType="application/vnd.openxmlformats-officedocument.wordprocessingml.document"/>
  <Override PartName="/ppt/embeddings/textdocument26.docx" ContentType="application/vnd.openxmlformats-officedocument.wordprocessingml.document"/>
  <Override PartName="/ppt/embeddings/textdocument25.docx" ContentType="application/vnd.openxmlformats-officedocument.wordprocessingml.document"/>
  <Override PartName="/ppt/embeddings/textdocument24.docx" ContentType="application/vnd.openxmlformats-officedocument.wordprocessingml.document"/>
  <Override PartName="/ppt/embeddings/textdocument31.docx" ContentType="application/vnd.openxmlformats-officedocument.wordprocessingml.document"/>
  <Override PartName="/ppt/embeddings/textdocument23.docx" ContentType="application/vnd.openxmlformats-officedocument.wordprocessingml.document"/>
  <Override PartName="/ppt/embeddings/textdocument22.docx" ContentType="application/vnd.openxmlformats-officedocument.wordprocessingml.document"/>
  <Override PartName="/ppt/embeddings/textdocument34.docx" ContentType="application/vnd.openxmlformats-officedocument.wordprocessingml.document"/>
  <Override PartName="/ppt/embeddings/textdocument19.docx" ContentType="application/vnd.openxmlformats-officedocument.wordprocessingml.document"/>
  <Override PartName="/ppt/embeddings/textdocument17.docx" ContentType="application/vnd.openxmlformats-officedocument.wordprocessingml.document"/>
  <Override PartName="/ppt/embeddings/textdocument27.docx" ContentType="application/vnd.openxmlformats-officedocument.wordprocessingml.document"/>
  <Override PartName="/ppt/embeddings/textdocument16.docx" ContentType="application/vnd.openxmlformats-officedocument.wordprocessingml.document"/>
  <Override PartName="/ppt/embeddings/textdocument12.docx" ContentType="application/vnd.openxmlformats-officedocument.wordprocessingml.document"/>
  <Override PartName="/ppt/embeddings/textdocument36.docx" ContentType="application/vnd.openxmlformats-officedocument.wordprocessingml.document"/>
  <Override PartName="/ppt/embeddings/textdocument11.docx" ContentType="application/vnd.openxmlformats-officedocument.wordprocessingml.document"/>
  <Override PartName="/ppt/embeddings/textdocument18.docx" ContentType="application/vnd.openxmlformats-officedocument.wordprocessingml.document"/>
  <Override PartName="/ppt/embeddings/textdocument29.docx" ContentType="application/vnd.openxmlformats-officedocument.wordprocessingml.document"/>
  <Override PartName="/ppt/embeddings/textdocument10.docx" ContentType="application/vnd.openxmlformats-officedocument.wordprocessingml.document"/>
  <Override PartName="/ppt/embeddings/textdocument14.docx" ContentType="application/vnd.openxmlformats-officedocument.wordprocessingml.document"/>
  <Override PartName="/ppt/embeddings/textdocument37.docx" ContentType="application/vnd.openxmlformats-officedocument.wordprocessingml.document"/>
  <Override PartName="/ppt/embeddings/textdocument8.docx" ContentType="application/vnd.openxmlformats-officedocument.wordprocessingml.document"/>
  <Override PartName="/ppt/embeddings/textdocument20.docx" ContentType="application/vnd.openxmlformats-officedocument.wordprocessingml.document"/>
  <Override PartName="/ppt/embeddings/textdocument5.docx" ContentType="application/vnd.openxmlformats-officedocument.wordprocessingml.document"/>
  <Override PartName="/ppt/embeddings/textdocument4.docx" ContentType="application/vnd.openxmlformats-officedocument.wordprocessingml.document"/>
  <Override PartName="/ppt/embeddings/textdocument13.docx" ContentType="application/vnd.openxmlformats-officedocument.wordprocessingml.document"/>
  <Override PartName="/ppt/embeddings/textdocument6.docx" ContentType="application/vnd.openxmlformats-officedocument.wordprocessingml.document"/>
  <Override PartName="/ppt/embeddings/textdocument9.docx" ContentType="application/vnd.openxmlformats-officedocument.wordprocessingml.document"/>
  <Override PartName="/ppt/embeddings/textdocument28.docx" ContentType="application/vnd.openxmlformats-officedocument.wordprocessingml.document"/>
  <Override PartName="/ppt/embeddings/textdocument3.docx" ContentType="application/vnd.openxmlformats-officedocument.wordprocessingml.document"/>
  <Override PartName="/ppt/embeddings/textdocument15.docx" ContentType="application/vnd.openxmlformats-officedocument.wordprocessingml.document"/>
  <Override PartName="/ppt/embeddings/textdocument7.docx" ContentType="application/vnd.openxmlformats-officedocument.wordprocessingml.document"/>
  <Override PartName="/ppt/embeddings/textdocument2.docx" ContentType="application/vnd.openxmlformats-officedocument.wordprocessingml.document"/>
  <Override PartName="/ppt/embeddings/textdocument21.docx" ContentType="application/vnd.openxmlformats-officedocument.wordprocessingml.document"/>
  <Override PartName="/ppt/embeddings/textdocument47.docx" ContentType="application/vnd.openxmlformats-officedocument.wordprocessingml.document"/>
  <Override PartName="/ppt/embeddings/textdocument1.docx" ContentType="application/vnd.openxmlformats-officedocument.wordprocessingml.document"/>
  <Override PartName="/ppt/slides/slide99.xml" ContentType="application/vnd.openxmlformats-officedocument.presentationml.slide+xml"/>
  <Override PartName="/ppt/slides/slide98.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0.xml" ContentType="application/vnd.openxmlformats-officedocument.presentationml.slide+xml"/>
  <Override PartName="/ppt/slides/slide87.xml" ContentType="application/vnd.openxmlformats-officedocument.presentationml.slide+xml"/>
  <Override PartName="/ppt/slides/slide93.xml" ContentType="application/vnd.openxmlformats-officedocument.presentationml.slide+xml"/>
  <Override PartName="/ppt/slides/slide86.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79.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91.xml" ContentType="application/vnd.openxmlformats-officedocument.presentationml.slide+xml"/>
  <Override PartName="/ppt/slides/slide66.xml" ContentType="application/vnd.openxmlformats-officedocument.presentationml.slide+xml"/>
  <Override PartName="/ppt/slides/slide63.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0.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8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1.xml" ContentType="application/vnd.openxmlformats-officedocument.presentationml.slide+xml"/>
  <Override PartName="/ppt/slides/slide72.xml" ContentType="application/vnd.openxmlformats-officedocument.presentationml.slide+xml"/>
  <Override PartName="/ppt/slides/slide44.xml" ContentType="application/vnd.openxmlformats-officedocument.presentationml.slide+xml"/>
  <Override PartName="/ppt/slides/slide6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101.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5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71.xml" ContentType="application/vnd.openxmlformats-officedocument.presentationml.slide+xml"/>
  <Override PartName="/ppt/slides/slide33.xml" ContentType="application/vnd.openxmlformats-officedocument.presentationml.slide+xml"/>
  <Override PartName="/ppt/slides/slide61.xml" ContentType="application/vnd.openxmlformats-officedocument.presentationml.slide+xml"/>
  <Override PartName="/ppt/slides/_rels/slide99.xml.rels" ContentType="application/vnd.openxmlformats-package.relationships+xml"/>
  <Override PartName="/ppt/slides/_rels/slide97.xml.rels" ContentType="application/vnd.openxmlformats-package.relationships+xml"/>
  <Override PartName="/ppt/slides/_rels/slide91.xml.rels" ContentType="application/vnd.openxmlformats-package.relationships+xml"/>
  <Override PartName="/ppt/slides/_rels/slide89.xml.rels" ContentType="application/vnd.openxmlformats-package.relationships+xml"/>
  <Override PartName="/ppt/slides/_rels/slide88.xml.rels" ContentType="application/vnd.openxmlformats-package.relationships+xml"/>
  <Override PartName="/ppt/slides/_rels/slide86.xml.rels" ContentType="application/vnd.openxmlformats-package.relationships+xml"/>
  <Override PartName="/ppt/slides/_rels/slide85.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84.xml.rels" ContentType="application/vnd.openxmlformats-package.relationships+xml"/>
  <Override PartName="/ppt/slides/_rels/slide76.xml.rels" ContentType="application/vnd.openxmlformats-package.relationships+xml"/>
  <Override PartName="/ppt/slides/_rels/slide65.xml.rels" ContentType="application/vnd.openxmlformats-package.relationships+xml"/>
  <Override PartName="/ppt/slides/_rels/slide90.xml.rels" ContentType="application/vnd.openxmlformats-package.relationships+xml"/>
  <Override PartName="/ppt/slides/_rels/slide62.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72.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4.xml.rels" ContentType="application/vnd.openxmlformats-package.relationships+xml"/>
  <Override PartName="/ppt/slides/_rels/slide80.xml.rels" ContentType="application/vnd.openxmlformats-package.relationships+xml"/>
  <Override PartName="/ppt/slides/_rels/slide78.xml.rels" ContentType="application/vnd.openxmlformats-package.relationships+xml"/>
  <Override PartName="/ppt/slides/_rels/slide53.xml.rels" ContentType="application/vnd.openxmlformats-package.relationships+xml"/>
  <Override PartName="/ppt/slides/_rels/slide64.xml.rels" ContentType="application/vnd.openxmlformats-package.relationships+xml"/>
  <Override PartName="/ppt/slides/_rels/slide69.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7.xml.rels" ContentType="application/vnd.openxmlformats-package.relationships+xml"/>
  <Override PartName="/ppt/slides/_rels/slide95.xml.rels" ContentType="application/vnd.openxmlformats-package.relationships+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101.xml.rels" ContentType="application/vnd.openxmlformats-package.relationships+xml"/>
  <Override PartName="/ppt/slides/_rels/slide70.xml.rels" ContentType="application/vnd.openxmlformats-package.relationships+xml"/>
  <Override PartName="/ppt/slides/_rels/slide36.xml.rels" ContentType="application/vnd.openxmlformats-package.relationships+xml"/>
  <Override PartName="/ppt/slides/_rels/slide50.xml.rels" ContentType="application/vnd.openxmlformats-package.relationships+xml"/>
  <Override PartName="/ppt/slides/_rels/slide96.xml.rels" ContentType="application/vnd.openxmlformats-package.relationships+xml"/>
  <Override PartName="/ppt/slides/_rels/slide38.xml.rels" ContentType="application/vnd.openxmlformats-package.relationships+xml"/>
  <Override PartName="/ppt/slides/_rels/slide75.xml.rels" ContentType="application/vnd.openxmlformats-package.relationships+xml"/>
  <Override PartName="/ppt/slides/_rels/slide35.xml.rels" ContentType="application/vnd.openxmlformats-package.relationships+xml"/>
  <Override PartName="/ppt/slides/_rels/slide68.xml.rels" ContentType="application/vnd.openxmlformats-package.relationships+xml"/>
  <Override PartName="/ppt/slides/_rels/slide32.xml.rels" ContentType="application/vnd.openxmlformats-package.relationships+xml"/>
  <Override PartName="/ppt/slides/_rels/slide51.xml.rels" ContentType="application/vnd.openxmlformats-package.relationships+xml"/>
  <Override PartName="/ppt/slides/_rels/slide29.xml.rels" ContentType="application/vnd.openxmlformats-package.relationships+xml"/>
  <Override PartName="/ppt/slides/_rels/slide94.xml.rels" ContentType="application/vnd.openxmlformats-package.relationships+xml"/>
  <Override PartName="/ppt/slides/_rels/slide31.xml.rels" ContentType="application/vnd.openxmlformats-package.relationships+xml"/>
  <Override PartName="/ppt/slides/_rels/slide61.xml.rels" ContentType="application/vnd.openxmlformats-package.relationships+xml"/>
  <Override PartName="/ppt/slides/_rels/slide24.xml.rels" ContentType="application/vnd.openxmlformats-package.relationships+xml"/>
  <Override PartName="/ppt/slides/_rels/slide100.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87.xml.rels" ContentType="application/vnd.openxmlformats-package.relationships+xml"/>
  <Override PartName="/ppt/slides/_rels/slide48.xml.rels" ContentType="application/vnd.openxmlformats-package.relationships+xml"/>
  <Override PartName="/ppt/slides/_rels/slide21.xml.rels" ContentType="application/vnd.openxmlformats-package.relationships+xml"/>
  <Override PartName="/ppt/slides/_rels/slide98.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63.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82.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27.xml.rels" ContentType="application/vnd.openxmlformats-package.relationships+xml"/>
  <Override PartName="/ppt/slides/_rels/slide12.xml.rels" ContentType="application/vnd.openxmlformats-package.relationships+xml"/>
  <Override PartName="/ppt/slides/_rels/slide93.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20.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77.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8.xml.rels" ContentType="application/vnd.openxmlformats-package.relationships+xml"/>
  <Override PartName="/ppt/slides/_rels/slide71.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81.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5.xml.rels" ContentType="application/vnd.openxmlformats-package.relationships+xml"/>
  <Override PartName="/ppt/slides/_rels/slide92.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59.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80.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40.xml" ContentType="application/vnd.openxmlformats-officedocument.presentationml.slide+xml"/>
  <Override PartName="/ppt/slides/slide19.xml" ContentType="application/vnd.openxmlformats-officedocument.presentationml.slide+xml"/>
  <Override PartName="/ppt/slides/slide97.xml" ContentType="application/vnd.openxmlformats-officedocument.presentationml.slide+xml"/>
  <Override PartName="/ppt/slides/slide18.xml" ContentType="application/vnd.openxmlformats-officedocument.presentationml.slide+xml"/>
  <Override PartName="/ppt/slides/slide52.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6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62.xml" ContentType="application/vnd.openxmlformats-officedocument.presentationml.slide+xml"/>
  <Override PartName="/ppt/slides/slide11.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65.xml" ContentType="application/vnd.openxmlformats-officedocument.presentationml.slide+xml"/>
  <Override PartName="/ppt/slides/slide60.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3.xml" ContentType="application/vnd.openxmlformats-officedocument.presentationml.slide+xml"/>
  <Override PartName="/ppt/slides/slide34.xml" ContentType="application/vnd.openxmlformats-officedocument.presentationml.slide+xml"/>
  <Override PartName="/ppt/slides/slide100.xml" ContentType="application/vnd.openxmlformats-officedocument.presentationml.slide+xml"/>
  <Override PartName="/ppt/slides/slide7.xml" ContentType="application/vnd.openxmlformats-officedocument.presentationml.slide+xml"/>
  <Override PartName="/ppt/slides/slide92.xml" ContentType="application/vnd.openxmlformats-officedocument.presentationml.slide+xml"/>
  <Override PartName="/ppt/slides/slide89.xml" ContentType="application/vnd.openxmlformats-officedocument.presentationml.slide+xml"/>
  <Override PartName="/ppt/slides/slide24.xml" ContentType="application/vnd.openxmlformats-officedocument.presentationml.slide+xml"/>
  <Override PartName="/ppt/slides/slide78.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5.png" ContentType="image/png"/>
  <Override PartName="/ppt/media/image3.png" ContentType="image/png"/>
  <Override PartName="/ppt/media/image6.png" ContentType="image/png"/>
  <Override PartName="/ppt/media/image1.wmf" ContentType="image/x-wmf"/>
  <Override PartName="/ppt/media/image7.png" ContentType="image/png"/>
  <Override PartName="/ppt/media/image6.wmf" ContentType="image/x-wmf"/>
  <Override PartName="/ppt/media/image4.png" ContentType="image/png"/>
  <Override PartName="/ppt/media/image7.wmf" ContentType="image/x-wmf"/>
  <Override PartName="/ppt/media/image3.jpeg" ContentType="image/jpe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Lst>
  <p:sldSz cx="9144000" cy="6858000"/>
  <p:notesSz cx="7315200" cy="9601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 name="Rectangle 1"/>
          <p:cNvSpPr/>
          <p:nvPr/>
        </p:nvSpPr>
        <p:spPr>
          <a:xfrm>
            <a:off x="0" y="0"/>
            <a:ext cx="7315200" cy="9601200"/>
          </a:xfrm>
          <a:prstGeom prst="rect">
            <a:avLst/>
          </a:prstGeom>
          <a:solidFill>
            <a:srgbClr val="ffffff"/>
          </a:solidFill>
          <a:ln>
            <a:noFill/>
          </a:ln>
        </p:spPr>
      </p:sp>
      <p:sp>
        <p:nvSpPr>
          <p:cNvPr id="41" name="PlaceHolder 2"/>
          <p:cNvSpPr>
            <a:spLocks noGrp="1"/>
          </p:cNvSpPr>
          <p:nvPr>
            <p:ph type="body"/>
          </p:nvPr>
        </p:nvSpPr>
        <p:spPr>
          <a:xfrm>
            <a:off x="972720" y="4560480"/>
            <a:ext cx="5367240" cy="4318200"/>
          </a:xfrm>
          <a:prstGeom prst="rect">
            <a:avLst/>
          </a:prstGeom>
        </p:spPr>
        <p:txBody>
          <a:bodyPr lIns="100440" rIns="100440" tIns="50400" bIns="50400"/>
          <a:p>
            <a:r>
              <a:rPr lang="en-US" sz="1200">
                <a:latin typeface="Arial"/>
              </a:rPr>
              <a:t>Click to edit the notes format</a:t>
            </a:r>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8" name="TextShape 1"/>
          <p:cNvSpPr txBox="1"/>
          <p:nvPr/>
        </p:nvSpPr>
        <p:spPr>
          <a:xfrm>
            <a:off x="974880" y="4560480"/>
            <a:ext cx="5365440" cy="4318200"/>
          </a:xfrm>
          <a:prstGeom prst="rect">
            <a:avLst/>
          </a:prstGeom>
          <a:solidFill>
            <a:srgbClr val="ffffff"/>
          </a:solidFill>
          <a:ln w="9360">
            <a:solidFill>
              <a:srgbClr val="000000"/>
            </a:solidFill>
            <a:miter/>
          </a:ln>
        </p:spPr>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9" name="TextShape 1"/>
          <p:cNvSpPr txBox="1"/>
          <p:nvPr/>
        </p:nvSpPr>
        <p:spPr>
          <a:xfrm>
            <a:off x="974880" y="4559040"/>
            <a:ext cx="5365440" cy="4321080"/>
          </a:xfrm>
          <a:prstGeom prst="rect">
            <a:avLst/>
          </a:prstGeom>
          <a:solidFill>
            <a:srgbClr val="ffffff"/>
          </a:solidFill>
          <a:ln w="9360">
            <a:solidFill>
              <a:srgbClr val="000000"/>
            </a:solidFill>
            <a:miter/>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80520" y="139680"/>
            <a:ext cx="8280360" cy="546120"/>
          </a:xfrm>
          <a:prstGeom prst="rect">
            <a:avLst/>
          </a:prstGeom>
        </p:spPr>
        <p:txBody>
          <a:bodyPr lIns="90360" rIns="90360" tIns="44280" bIns="44280" anchor="b"/>
          <a:p>
            <a:endParaRPr/>
          </a:p>
        </p:txBody>
      </p:sp>
      <p:sp>
        <p:nvSpPr>
          <p:cNvPr id="28" name="PlaceHolder 2"/>
          <p:cNvSpPr>
            <a:spLocks noGrp="1"/>
          </p:cNvSpPr>
          <p:nvPr>
            <p:ph type="body"/>
          </p:nvPr>
        </p:nvSpPr>
        <p:spPr>
          <a:xfrm>
            <a:off x="410760" y="1142640"/>
            <a:ext cx="8318520" cy="2471400"/>
          </a:xfrm>
          <a:prstGeom prst="rect">
            <a:avLst/>
          </a:prstGeom>
        </p:spPr>
        <p:txBody>
          <a:bodyPr lIns="90360" rIns="90360" tIns="44280" bIns="44280"/>
          <a:p>
            <a:endParaRPr/>
          </a:p>
        </p:txBody>
      </p:sp>
      <p:sp>
        <p:nvSpPr>
          <p:cNvPr id="29" name="PlaceHolder 3"/>
          <p:cNvSpPr>
            <a:spLocks noGrp="1"/>
          </p:cNvSpPr>
          <p:nvPr>
            <p:ph type="body"/>
          </p:nvPr>
        </p:nvSpPr>
        <p:spPr>
          <a:xfrm>
            <a:off x="410760" y="3849120"/>
            <a:ext cx="8318520" cy="2471400"/>
          </a:xfrm>
          <a:prstGeom prst="rect">
            <a:avLst/>
          </a:prstGeom>
        </p:spPr>
        <p:txBody>
          <a:bodyPr lIns="90360" rIns="90360" tIns="44280" bIns="4428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80520" y="139680"/>
            <a:ext cx="8280360" cy="546120"/>
          </a:xfrm>
          <a:prstGeom prst="rect">
            <a:avLst/>
          </a:prstGeom>
        </p:spPr>
        <p:txBody>
          <a:bodyPr lIns="90360" rIns="90360" tIns="44280" bIns="44280" anchor="b"/>
          <a:p>
            <a:endParaRPr/>
          </a:p>
        </p:txBody>
      </p:sp>
      <p:sp>
        <p:nvSpPr>
          <p:cNvPr id="31" name="PlaceHolder 2"/>
          <p:cNvSpPr>
            <a:spLocks noGrp="1"/>
          </p:cNvSpPr>
          <p:nvPr>
            <p:ph type="body"/>
          </p:nvPr>
        </p:nvSpPr>
        <p:spPr>
          <a:xfrm>
            <a:off x="410760" y="1142640"/>
            <a:ext cx="4059360" cy="2471400"/>
          </a:xfrm>
          <a:prstGeom prst="rect">
            <a:avLst/>
          </a:prstGeom>
        </p:spPr>
        <p:txBody>
          <a:bodyPr lIns="90360" rIns="90360" tIns="44280" bIns="44280"/>
          <a:p>
            <a:endParaRPr/>
          </a:p>
        </p:txBody>
      </p:sp>
      <p:sp>
        <p:nvSpPr>
          <p:cNvPr id="32" name="PlaceHolder 3"/>
          <p:cNvSpPr>
            <a:spLocks noGrp="1"/>
          </p:cNvSpPr>
          <p:nvPr>
            <p:ph type="body"/>
          </p:nvPr>
        </p:nvSpPr>
        <p:spPr>
          <a:xfrm>
            <a:off x="4673520" y="1142640"/>
            <a:ext cx="4059360" cy="2471400"/>
          </a:xfrm>
          <a:prstGeom prst="rect">
            <a:avLst/>
          </a:prstGeom>
        </p:spPr>
        <p:txBody>
          <a:bodyPr lIns="90360" rIns="90360" tIns="44280" bIns="44280"/>
          <a:p>
            <a:endParaRPr/>
          </a:p>
        </p:txBody>
      </p:sp>
      <p:sp>
        <p:nvSpPr>
          <p:cNvPr id="33" name="PlaceHolder 4"/>
          <p:cNvSpPr>
            <a:spLocks noGrp="1"/>
          </p:cNvSpPr>
          <p:nvPr>
            <p:ph type="body"/>
          </p:nvPr>
        </p:nvSpPr>
        <p:spPr>
          <a:xfrm>
            <a:off x="4673520" y="3849120"/>
            <a:ext cx="4059360" cy="2471400"/>
          </a:xfrm>
          <a:prstGeom prst="rect">
            <a:avLst/>
          </a:prstGeom>
        </p:spPr>
        <p:txBody>
          <a:bodyPr lIns="90360" rIns="90360" tIns="44280" bIns="44280"/>
          <a:p>
            <a:endParaRPr/>
          </a:p>
        </p:txBody>
      </p:sp>
      <p:sp>
        <p:nvSpPr>
          <p:cNvPr id="34" name="PlaceHolder 5"/>
          <p:cNvSpPr>
            <a:spLocks noGrp="1"/>
          </p:cNvSpPr>
          <p:nvPr>
            <p:ph type="body"/>
          </p:nvPr>
        </p:nvSpPr>
        <p:spPr>
          <a:xfrm>
            <a:off x="410760" y="3849120"/>
            <a:ext cx="4059360" cy="2471400"/>
          </a:xfrm>
          <a:prstGeom prst="rect">
            <a:avLst/>
          </a:prstGeom>
        </p:spPr>
        <p:txBody>
          <a:bodyPr lIns="90360" rIns="90360" tIns="44280" bIns="4428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80520" y="139680"/>
            <a:ext cx="8280360" cy="546120"/>
          </a:xfrm>
          <a:prstGeom prst="rect">
            <a:avLst/>
          </a:prstGeom>
        </p:spPr>
        <p:txBody>
          <a:bodyPr lIns="90360" rIns="90360" tIns="44280" bIns="44280" anchor="b"/>
          <a:p>
            <a:endParaRPr/>
          </a:p>
        </p:txBody>
      </p:sp>
      <p:sp>
        <p:nvSpPr>
          <p:cNvPr id="36" name="PlaceHolder 2"/>
          <p:cNvSpPr>
            <a:spLocks noGrp="1"/>
          </p:cNvSpPr>
          <p:nvPr>
            <p:ph type="body"/>
          </p:nvPr>
        </p:nvSpPr>
        <p:spPr>
          <a:xfrm>
            <a:off x="410760" y="1142640"/>
            <a:ext cx="8318520" cy="5181480"/>
          </a:xfrm>
          <a:prstGeom prst="rect">
            <a:avLst/>
          </a:prstGeom>
        </p:spPr>
        <p:txBody>
          <a:bodyPr lIns="90360" rIns="90360" tIns="44280" bIns="44280"/>
          <a:p>
            <a:endParaRPr/>
          </a:p>
        </p:txBody>
      </p:sp>
      <p:sp>
        <p:nvSpPr>
          <p:cNvPr id="37" name="PlaceHolder 3"/>
          <p:cNvSpPr>
            <a:spLocks noGrp="1"/>
          </p:cNvSpPr>
          <p:nvPr>
            <p:ph type="body"/>
          </p:nvPr>
        </p:nvSpPr>
        <p:spPr>
          <a:xfrm>
            <a:off x="410760" y="1142640"/>
            <a:ext cx="8318520" cy="5181480"/>
          </a:xfrm>
          <a:prstGeom prst="rect">
            <a:avLst/>
          </a:prstGeom>
        </p:spPr>
        <p:txBody>
          <a:bodyPr lIns="90360" rIns="90360" tIns="44280" bIns="44280"/>
          <a:p>
            <a:endParaRPr/>
          </a:p>
        </p:txBody>
      </p:sp>
      <p:pic>
        <p:nvPicPr>
          <p:cNvPr id="38" name="" descr=""/>
          <p:cNvPicPr/>
          <p:nvPr/>
        </p:nvPicPr>
        <p:blipFill>
          <a:blip r:embed="rId2"/>
          <a:stretch/>
        </p:blipFill>
        <p:spPr>
          <a:xfrm>
            <a:off x="1322640" y="1142280"/>
            <a:ext cx="6494040" cy="5181480"/>
          </a:xfrm>
          <a:prstGeom prst="rect">
            <a:avLst/>
          </a:prstGeom>
          <a:ln>
            <a:noFill/>
          </a:ln>
        </p:spPr>
      </p:pic>
      <p:pic>
        <p:nvPicPr>
          <p:cNvPr id="39" name="" descr=""/>
          <p:cNvPicPr/>
          <p:nvPr/>
        </p:nvPicPr>
        <p:blipFill>
          <a:blip r:embed="rId3"/>
          <a:stretch/>
        </p:blipFill>
        <p:spPr>
          <a:xfrm>
            <a:off x="1322640" y="1142280"/>
            <a:ext cx="6494040" cy="51814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80520" y="139680"/>
            <a:ext cx="8280360" cy="546120"/>
          </a:xfrm>
          <a:prstGeom prst="rect">
            <a:avLst/>
          </a:prstGeom>
        </p:spPr>
        <p:txBody>
          <a:bodyPr lIns="90360" rIns="90360" tIns="44280" bIns="44280" anchor="b"/>
          <a:p>
            <a:endParaRPr/>
          </a:p>
        </p:txBody>
      </p:sp>
      <p:sp>
        <p:nvSpPr>
          <p:cNvPr id="7" name="PlaceHolder 2"/>
          <p:cNvSpPr>
            <a:spLocks noGrp="1"/>
          </p:cNvSpPr>
          <p:nvPr>
            <p:ph type="subTitle"/>
          </p:nvPr>
        </p:nvSpPr>
        <p:spPr>
          <a:xfrm>
            <a:off x="410760" y="1142640"/>
            <a:ext cx="8318520" cy="518148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80520" y="139680"/>
            <a:ext cx="8280360" cy="546120"/>
          </a:xfrm>
          <a:prstGeom prst="rect">
            <a:avLst/>
          </a:prstGeom>
        </p:spPr>
        <p:txBody>
          <a:bodyPr lIns="90360" rIns="90360" tIns="44280" bIns="44280" anchor="b"/>
          <a:p>
            <a:endParaRPr/>
          </a:p>
        </p:txBody>
      </p:sp>
      <p:sp>
        <p:nvSpPr>
          <p:cNvPr id="9" name="PlaceHolder 2"/>
          <p:cNvSpPr>
            <a:spLocks noGrp="1"/>
          </p:cNvSpPr>
          <p:nvPr>
            <p:ph type="body"/>
          </p:nvPr>
        </p:nvSpPr>
        <p:spPr>
          <a:xfrm>
            <a:off x="410760" y="1142640"/>
            <a:ext cx="8318520" cy="5181480"/>
          </a:xfrm>
          <a:prstGeom prst="rect">
            <a:avLst/>
          </a:prstGeom>
        </p:spPr>
        <p:txBody>
          <a:bodyPr lIns="90360" rIns="90360" tIns="44280" bIns="4428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80520" y="139680"/>
            <a:ext cx="8280360" cy="546120"/>
          </a:xfrm>
          <a:prstGeom prst="rect">
            <a:avLst/>
          </a:prstGeom>
        </p:spPr>
        <p:txBody>
          <a:bodyPr lIns="90360" rIns="90360" tIns="44280" bIns="44280" anchor="b"/>
          <a:p>
            <a:endParaRPr/>
          </a:p>
        </p:txBody>
      </p:sp>
      <p:sp>
        <p:nvSpPr>
          <p:cNvPr id="11" name="PlaceHolder 2"/>
          <p:cNvSpPr>
            <a:spLocks noGrp="1"/>
          </p:cNvSpPr>
          <p:nvPr>
            <p:ph type="body"/>
          </p:nvPr>
        </p:nvSpPr>
        <p:spPr>
          <a:xfrm>
            <a:off x="410760" y="1142640"/>
            <a:ext cx="4059360" cy="5181480"/>
          </a:xfrm>
          <a:prstGeom prst="rect">
            <a:avLst/>
          </a:prstGeom>
        </p:spPr>
        <p:txBody>
          <a:bodyPr lIns="90360" rIns="90360" tIns="44280" bIns="44280"/>
          <a:p>
            <a:endParaRPr/>
          </a:p>
        </p:txBody>
      </p:sp>
      <p:sp>
        <p:nvSpPr>
          <p:cNvPr id="12" name="PlaceHolder 3"/>
          <p:cNvSpPr>
            <a:spLocks noGrp="1"/>
          </p:cNvSpPr>
          <p:nvPr>
            <p:ph type="body"/>
          </p:nvPr>
        </p:nvSpPr>
        <p:spPr>
          <a:xfrm>
            <a:off x="4673520" y="1142640"/>
            <a:ext cx="4059360" cy="5181480"/>
          </a:xfrm>
          <a:prstGeom prst="rect">
            <a:avLst/>
          </a:prstGeom>
        </p:spPr>
        <p:txBody>
          <a:bodyPr lIns="90360" rIns="90360" tIns="44280" bIns="4428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80520" y="139680"/>
            <a:ext cx="8280360" cy="546120"/>
          </a:xfrm>
          <a:prstGeom prst="rect">
            <a:avLst/>
          </a:prstGeom>
        </p:spPr>
        <p:txBody>
          <a:bodyPr lIns="90360" rIns="90360" tIns="44280" bIns="44280" anchor="b"/>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80520" y="152280"/>
            <a:ext cx="8280360" cy="24742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80520" y="139680"/>
            <a:ext cx="8280360" cy="546120"/>
          </a:xfrm>
          <a:prstGeom prst="rect">
            <a:avLst/>
          </a:prstGeom>
        </p:spPr>
        <p:txBody>
          <a:bodyPr lIns="90360" rIns="90360" tIns="44280" bIns="44280" anchor="b"/>
          <a:p>
            <a:endParaRPr/>
          </a:p>
        </p:txBody>
      </p:sp>
      <p:sp>
        <p:nvSpPr>
          <p:cNvPr id="16" name="PlaceHolder 2"/>
          <p:cNvSpPr>
            <a:spLocks noGrp="1"/>
          </p:cNvSpPr>
          <p:nvPr>
            <p:ph type="body"/>
          </p:nvPr>
        </p:nvSpPr>
        <p:spPr>
          <a:xfrm>
            <a:off x="410760" y="1142640"/>
            <a:ext cx="4059360" cy="2471400"/>
          </a:xfrm>
          <a:prstGeom prst="rect">
            <a:avLst/>
          </a:prstGeom>
        </p:spPr>
        <p:txBody>
          <a:bodyPr lIns="90360" rIns="90360" tIns="44280" bIns="44280"/>
          <a:p>
            <a:endParaRPr/>
          </a:p>
        </p:txBody>
      </p:sp>
      <p:sp>
        <p:nvSpPr>
          <p:cNvPr id="17" name="PlaceHolder 3"/>
          <p:cNvSpPr>
            <a:spLocks noGrp="1"/>
          </p:cNvSpPr>
          <p:nvPr>
            <p:ph type="body"/>
          </p:nvPr>
        </p:nvSpPr>
        <p:spPr>
          <a:xfrm>
            <a:off x="410760" y="3849120"/>
            <a:ext cx="4059360" cy="2471400"/>
          </a:xfrm>
          <a:prstGeom prst="rect">
            <a:avLst/>
          </a:prstGeom>
        </p:spPr>
        <p:txBody>
          <a:bodyPr lIns="90360" rIns="90360" tIns="44280" bIns="44280"/>
          <a:p>
            <a:endParaRPr/>
          </a:p>
        </p:txBody>
      </p:sp>
      <p:sp>
        <p:nvSpPr>
          <p:cNvPr id="18" name="PlaceHolder 4"/>
          <p:cNvSpPr>
            <a:spLocks noGrp="1"/>
          </p:cNvSpPr>
          <p:nvPr>
            <p:ph type="body"/>
          </p:nvPr>
        </p:nvSpPr>
        <p:spPr>
          <a:xfrm>
            <a:off x="4673520" y="1142640"/>
            <a:ext cx="4059360" cy="5181480"/>
          </a:xfrm>
          <a:prstGeom prst="rect">
            <a:avLst/>
          </a:prstGeom>
        </p:spPr>
        <p:txBody>
          <a:bodyPr lIns="90360" rIns="90360" tIns="44280" bIns="4428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80520" y="139680"/>
            <a:ext cx="8280360" cy="546120"/>
          </a:xfrm>
          <a:prstGeom prst="rect">
            <a:avLst/>
          </a:prstGeom>
        </p:spPr>
        <p:txBody>
          <a:bodyPr lIns="90360" rIns="90360" tIns="44280" bIns="44280" anchor="b"/>
          <a:p>
            <a:endParaRPr/>
          </a:p>
        </p:txBody>
      </p:sp>
      <p:sp>
        <p:nvSpPr>
          <p:cNvPr id="20" name="PlaceHolder 2"/>
          <p:cNvSpPr>
            <a:spLocks noGrp="1"/>
          </p:cNvSpPr>
          <p:nvPr>
            <p:ph type="body"/>
          </p:nvPr>
        </p:nvSpPr>
        <p:spPr>
          <a:xfrm>
            <a:off x="410760" y="1142640"/>
            <a:ext cx="4059360" cy="5181480"/>
          </a:xfrm>
          <a:prstGeom prst="rect">
            <a:avLst/>
          </a:prstGeom>
        </p:spPr>
        <p:txBody>
          <a:bodyPr lIns="90360" rIns="90360" tIns="44280" bIns="44280"/>
          <a:p>
            <a:endParaRPr/>
          </a:p>
        </p:txBody>
      </p:sp>
      <p:sp>
        <p:nvSpPr>
          <p:cNvPr id="21" name="PlaceHolder 3"/>
          <p:cNvSpPr>
            <a:spLocks noGrp="1"/>
          </p:cNvSpPr>
          <p:nvPr>
            <p:ph type="body"/>
          </p:nvPr>
        </p:nvSpPr>
        <p:spPr>
          <a:xfrm>
            <a:off x="4673520" y="1142640"/>
            <a:ext cx="4059360" cy="2471400"/>
          </a:xfrm>
          <a:prstGeom prst="rect">
            <a:avLst/>
          </a:prstGeom>
        </p:spPr>
        <p:txBody>
          <a:bodyPr lIns="90360" rIns="90360" tIns="44280" bIns="44280"/>
          <a:p>
            <a:endParaRPr/>
          </a:p>
        </p:txBody>
      </p:sp>
      <p:sp>
        <p:nvSpPr>
          <p:cNvPr id="22" name="PlaceHolder 4"/>
          <p:cNvSpPr>
            <a:spLocks noGrp="1"/>
          </p:cNvSpPr>
          <p:nvPr>
            <p:ph type="body"/>
          </p:nvPr>
        </p:nvSpPr>
        <p:spPr>
          <a:xfrm>
            <a:off x="4673520" y="3849120"/>
            <a:ext cx="4059360" cy="2471400"/>
          </a:xfrm>
          <a:prstGeom prst="rect">
            <a:avLst/>
          </a:prstGeom>
        </p:spPr>
        <p:txBody>
          <a:bodyPr lIns="90360" rIns="90360" tIns="44280" bIns="4428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80520" y="139680"/>
            <a:ext cx="8280360" cy="546120"/>
          </a:xfrm>
          <a:prstGeom prst="rect">
            <a:avLst/>
          </a:prstGeom>
        </p:spPr>
        <p:txBody>
          <a:bodyPr lIns="90360" rIns="90360" tIns="44280" bIns="44280" anchor="b"/>
          <a:p>
            <a:endParaRPr/>
          </a:p>
        </p:txBody>
      </p:sp>
      <p:sp>
        <p:nvSpPr>
          <p:cNvPr id="24" name="PlaceHolder 2"/>
          <p:cNvSpPr>
            <a:spLocks noGrp="1"/>
          </p:cNvSpPr>
          <p:nvPr>
            <p:ph type="body"/>
          </p:nvPr>
        </p:nvSpPr>
        <p:spPr>
          <a:xfrm>
            <a:off x="410760" y="1142640"/>
            <a:ext cx="4059360" cy="2471400"/>
          </a:xfrm>
          <a:prstGeom prst="rect">
            <a:avLst/>
          </a:prstGeom>
        </p:spPr>
        <p:txBody>
          <a:bodyPr lIns="90360" rIns="90360" tIns="44280" bIns="44280"/>
          <a:p>
            <a:endParaRPr/>
          </a:p>
        </p:txBody>
      </p:sp>
      <p:sp>
        <p:nvSpPr>
          <p:cNvPr id="25" name="PlaceHolder 3"/>
          <p:cNvSpPr>
            <a:spLocks noGrp="1"/>
          </p:cNvSpPr>
          <p:nvPr>
            <p:ph type="body"/>
          </p:nvPr>
        </p:nvSpPr>
        <p:spPr>
          <a:xfrm>
            <a:off x="4673520" y="1142640"/>
            <a:ext cx="4059360" cy="2471400"/>
          </a:xfrm>
          <a:prstGeom prst="rect">
            <a:avLst/>
          </a:prstGeom>
        </p:spPr>
        <p:txBody>
          <a:bodyPr lIns="90360" rIns="90360" tIns="44280" bIns="44280"/>
          <a:p>
            <a:endParaRPr/>
          </a:p>
        </p:txBody>
      </p:sp>
      <p:sp>
        <p:nvSpPr>
          <p:cNvPr id="26" name="PlaceHolder 4"/>
          <p:cNvSpPr>
            <a:spLocks noGrp="1"/>
          </p:cNvSpPr>
          <p:nvPr>
            <p:ph type="body"/>
          </p:nvPr>
        </p:nvSpPr>
        <p:spPr>
          <a:xfrm>
            <a:off x="410760" y="3849120"/>
            <a:ext cx="8318520" cy="2471400"/>
          </a:xfrm>
          <a:prstGeom prst="rect">
            <a:avLst/>
          </a:prstGeom>
        </p:spPr>
        <p:txBody>
          <a:bodyPr lIns="90360" rIns="90360" tIns="44280" bIns="4428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80520" y="152280"/>
            <a:ext cx="8280360" cy="533520"/>
          </a:xfrm>
          <a:prstGeom prst="rect">
            <a:avLst/>
          </a:prstGeom>
        </p:spPr>
        <p:txBody>
          <a:bodyPr lIns="90360" rIns="90360" tIns="44280" bIns="44280" anchor="b"/>
          <a:p>
            <a:r>
              <a:rPr b="1" lang="en-US" sz="3200">
                <a:latin typeface="Tahoma"/>
              </a:rPr>
              <a:t>Click to edit the title text format</a:t>
            </a:r>
            <a:endParaRPr/>
          </a:p>
        </p:txBody>
      </p:sp>
      <p:sp>
        <p:nvSpPr>
          <p:cNvPr id="1" name="PlaceHolder 2"/>
          <p:cNvSpPr>
            <a:spLocks noGrp="1"/>
          </p:cNvSpPr>
          <p:nvPr>
            <p:ph type="body"/>
          </p:nvPr>
        </p:nvSpPr>
        <p:spPr>
          <a:xfrm>
            <a:off x="410760" y="1142640"/>
            <a:ext cx="8318520" cy="5181480"/>
          </a:xfrm>
          <a:prstGeom prst="rect">
            <a:avLst/>
          </a:prstGeom>
        </p:spPr>
        <p:txBody>
          <a:bodyPr lIns="90360" rIns="90360" tIns="44280" bIns="44280"/>
          <a:p>
            <a:pPr>
              <a:buSzPct val="75000"/>
              <a:buFont typeface="Monotype Sorts" charset="2"/>
              <a:buChar char=""/>
            </a:pPr>
            <a:r>
              <a:rPr lang="en-US" sz="2800">
                <a:latin typeface="Arial"/>
              </a:rPr>
              <a:t>Click to edit the outline text format</a:t>
            </a:r>
            <a:endParaRPr/>
          </a:p>
          <a:p>
            <a:pPr lvl="1">
              <a:buFont typeface="Arial"/>
              <a:buChar char="–"/>
            </a:pPr>
            <a:r>
              <a:rPr lang="en-US" sz="2800">
                <a:latin typeface="Arial"/>
              </a:rPr>
              <a:t>Second Outline Level</a:t>
            </a:r>
            <a:endParaRPr/>
          </a:p>
          <a:p>
            <a:pPr lvl="2">
              <a:buSzPct val="70000"/>
              <a:buFont typeface="Wingdings" charset="2"/>
              <a:buChar char=""/>
            </a:pPr>
            <a:r>
              <a:rPr lang="en-US" sz="2400">
                <a:latin typeface="Arial"/>
              </a:rPr>
              <a:t>Third Outline Level</a:t>
            </a:r>
            <a:endParaRPr/>
          </a:p>
          <a:p>
            <a:pPr lvl="3">
              <a:buFont typeface="Times New Roman"/>
              <a:buChar char="–"/>
            </a:pPr>
            <a:r>
              <a:rPr lang="en-US" sz="2000">
                <a:latin typeface="Times New Roman"/>
              </a:rPr>
              <a:t>Fourth Outline Level</a:t>
            </a:r>
            <a:endParaRPr/>
          </a:p>
          <a:p>
            <a:pPr lvl="4">
              <a:buFont typeface="Times New Roman"/>
              <a:buChar char="•"/>
            </a:pPr>
            <a:r>
              <a:rPr lang="en-US" sz="2000">
                <a:latin typeface="Times New Roman"/>
              </a:rPr>
              <a:t>Fifth Outline Level</a:t>
            </a:r>
            <a:endParaRPr/>
          </a:p>
          <a:p>
            <a:pPr lvl="5">
              <a:buFont typeface="Times New Roman"/>
              <a:buChar char="•"/>
            </a:pPr>
            <a:r>
              <a:rPr lang="en-US" sz="2000">
                <a:latin typeface="Times New Roman"/>
              </a:rPr>
              <a:t>Sixth Outline Level</a:t>
            </a:r>
            <a:endParaRPr/>
          </a:p>
          <a:p>
            <a:pPr lvl="6">
              <a:buFont typeface="Times New Roman"/>
              <a:buChar char="•"/>
            </a:pPr>
            <a:r>
              <a:rPr lang="en-US" sz="2000">
                <a:latin typeface="Times New Roman"/>
              </a:rPr>
              <a:t>Seventh Outline Level</a:t>
            </a:r>
            <a:endParaRPr/>
          </a:p>
        </p:txBody>
      </p:sp>
      <p:sp>
        <p:nvSpPr>
          <p:cNvPr id="2" name="CustomShape 3"/>
          <p:cNvSpPr/>
          <p:nvPr/>
        </p:nvSpPr>
        <p:spPr>
          <a:xfrm>
            <a:off x="304920" y="838080"/>
            <a:ext cx="8533800" cy="74880"/>
          </a:xfrm>
          <a:prstGeom prst="rect">
            <a:avLst/>
          </a:prstGeom>
          <a:gradFill>
            <a:gsLst>
              <a:gs pos="0">
                <a:srgbClr val="0e9ab9"/>
              </a:gs>
              <a:gs pos="50000">
                <a:srgbClr val="12c2e9"/>
              </a:gs>
              <a:gs pos="100000">
                <a:srgbClr val="0e9ab9"/>
              </a:gs>
            </a:gsLst>
            <a:lin ang="5400000"/>
          </a:gradFill>
          <a:ln>
            <a:noFill/>
          </a:ln>
        </p:spPr>
        <p:style>
          <a:lnRef idx="0"/>
          <a:fillRef idx="0"/>
          <a:effectRef idx="0"/>
          <a:fontRef idx="minor"/>
        </p:style>
      </p:sp>
      <p:sp>
        <p:nvSpPr>
          <p:cNvPr id="3" name="CustomShape 4"/>
          <p:cNvSpPr/>
          <p:nvPr/>
        </p:nvSpPr>
        <p:spPr>
          <a:xfrm>
            <a:off x="304920" y="952200"/>
            <a:ext cx="8533800" cy="38160"/>
          </a:xfrm>
          <a:prstGeom prst="rect">
            <a:avLst/>
          </a:prstGeom>
          <a:gradFill>
            <a:gsLst>
              <a:gs pos="0">
                <a:srgbClr val="b100b1"/>
              </a:gs>
              <a:gs pos="50000">
                <a:srgbClr val="ff00ff"/>
              </a:gs>
              <a:gs pos="100000">
                <a:srgbClr val="b100b1"/>
              </a:gs>
            </a:gsLst>
            <a:lin ang="10800000"/>
          </a:gradFill>
          <a:ln>
            <a:noFill/>
          </a:ln>
        </p:spPr>
        <p:style>
          <a:lnRef idx="0"/>
          <a:fillRef idx="0"/>
          <a:effectRef idx="0"/>
          <a:fontRef idx="minor"/>
        </p:style>
      </p:sp>
      <p:sp>
        <p:nvSpPr>
          <p:cNvPr id="4" name="CustomShape 5"/>
          <p:cNvSpPr/>
          <p:nvPr/>
        </p:nvSpPr>
        <p:spPr>
          <a:xfrm>
            <a:off x="380880" y="6400800"/>
            <a:ext cx="8381880" cy="304920"/>
          </a:xfrm>
          <a:prstGeom prst="rect">
            <a:avLst/>
          </a:prstGeom>
          <a:solidFill>
            <a:srgbClr val="ffffff"/>
          </a:solidFill>
          <a:ln w="12600">
            <a:solidFill>
              <a:srgbClr val="000000"/>
            </a:solidFill>
            <a:miter/>
          </a:ln>
        </p:spPr>
        <p:style>
          <a:lnRef idx="0"/>
          <a:fillRef idx="0"/>
          <a:effectRef idx="0"/>
          <a:fontRef idx="minor"/>
        </p:style>
      </p:sp>
      <p:sp>
        <p:nvSpPr>
          <p:cNvPr id="5" name="CustomShape 6"/>
          <p:cNvSpPr/>
          <p:nvPr/>
        </p:nvSpPr>
        <p:spPr>
          <a:xfrm>
            <a:off x="380880" y="6147000"/>
            <a:ext cx="8364600" cy="507960"/>
          </a:xfrm>
          <a:prstGeom prst="rect">
            <a:avLst/>
          </a:prstGeom>
          <a:noFill/>
          <a:ln>
            <a:noFill/>
          </a:ln>
        </p:spPr>
        <p:style>
          <a:lnRef idx="0"/>
          <a:fillRef idx="0"/>
          <a:effectRef idx="0"/>
          <a:fontRef idx="minor"/>
        </p:style>
        <p:txBody>
          <a:bodyPr lIns="0" rIns="0" tIns="0" bIns="0" anchor="b"/>
          <a:p>
            <a:pPr>
              <a:lnSpc>
                <a:spcPts val="705"/>
              </a:lnSpc>
            </a:pPr>
            <a:r>
              <a:rPr lang="en-US" sz="1200">
                <a:latin typeface="Arial"/>
              </a:rPr>
              <a:t>© Tan,Steinbach, Kumar </a:t>
            </a:r>
            <a:r>
              <a:rPr lang="en-US" sz="1200">
                <a:latin typeface="Arial"/>
              </a:rPr>
              <a:t>	</a:t>
            </a:r>
            <a:r>
              <a:rPr lang="en-US" sz="1200">
                <a:latin typeface="Arial"/>
              </a:rPr>
              <a:t>    </a:t>
            </a:r>
            <a:r>
              <a:rPr lang="en-US" sz="1200">
                <a:latin typeface="Arial"/>
              </a:rPr>
              <a:t>	</a:t>
            </a:r>
            <a:r>
              <a:rPr lang="en-US" sz="1200">
                <a:latin typeface="Arial"/>
              </a:rPr>
              <a:t>Introduction to Data Mining        </a:t>
            </a:r>
            <a:r>
              <a:rPr lang="en-US" sz="1200">
                <a:latin typeface="Arial"/>
              </a:rPr>
              <a:t>	</a:t>
            </a:r>
            <a:r>
              <a:rPr lang="en-US" sz="1200">
                <a:latin typeface="Arial"/>
              </a:rPr>
              <a:t>	</a:t>
            </a:r>
            <a:r>
              <a:rPr lang="en-US" sz="1200">
                <a:latin typeface="Arial"/>
              </a:rPr>
              <a:t>      4/18/2004               </a:t>
            </a:r>
            <a:fld id="{5F5CC655-8620-4C6D-ABA8-FAFC8150B0D6}" type="slidenum">
              <a:rPr lang="en-US" sz="1200">
                <a:latin typeface="Arial"/>
              </a:rPr>
              <a:t>&lt;number&gt;</a:t>
            </a:fld>
            <a:r>
              <a:rPr lang="en-US" sz="1200">
                <a:latin typeface="Arial"/>
              </a:rPr>
              <a:t> </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package" Target="../embeddings/textdocument4.docx"/><Relationship Id="rId2" Type="http://schemas.openxmlformats.org/officeDocument/2006/relationships/image" Target="../media/image1.wmf"/><Relationship Id="rId3" Type="http://schemas.openxmlformats.org/officeDocument/2006/relationships/slideLayout" Target="../slideLayouts/slideLayout5.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package" Target="../embeddings/textdocument5.docx"/><Relationship Id="rId2" Type="http://schemas.openxmlformats.org/officeDocument/2006/relationships/image" Target="../media/image1.wmf"/><Relationship Id="rId3"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package" Target="../embeddings/textdocument6.docx"/><Relationship Id="rId2" Type="http://schemas.openxmlformats.org/officeDocument/2006/relationships/image" Target="../media/image1.wmf"/><Relationship Id="rId3"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package" Target="../embeddings/textdocument7.docx"/><Relationship Id="rId2" Type="http://schemas.openxmlformats.org/officeDocument/2006/relationships/image" Target="../media/image1.wmf"/><Relationship Id="rId3"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package" Target="../embeddings/textdocument8.docx"/><Relationship Id="rId2" Type="http://schemas.openxmlformats.org/officeDocument/2006/relationships/image" Target="../media/image1.wmf"/><Relationship Id="rId3"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package" Target="../embeddings/textdocument9.docx"/><Relationship Id="rId2" Type="http://schemas.openxmlformats.org/officeDocument/2006/relationships/image" Target="../media/image1.wmf"/><Relationship Id="rId3"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package" Target="../embeddings/textdocument10.docx"/><Relationship Id="rId2" Type="http://schemas.openxmlformats.org/officeDocument/2006/relationships/image" Target="../media/image1.png"/><Relationship Id="rId3"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package" Target="../embeddings/textdocument11.docx"/><Relationship Id="rId2" Type="http://schemas.openxmlformats.org/officeDocument/2006/relationships/image" Target="../media/image1.wmf"/><Relationship Id="rId3" Type="http://schemas.openxmlformats.org/officeDocument/2006/relationships/package" Target="../embeddings/textdocument12.docx"/><Relationship Id="rId4" Type="http://schemas.openxmlformats.org/officeDocument/2006/relationships/image" Target="../media/image1.wmf"/><Relationship Id="rId5" Type="http://schemas.openxmlformats.org/officeDocument/2006/relationships/package" Target="../embeddings/textdocument13.docx"/><Relationship Id="rId6" Type="http://schemas.openxmlformats.org/officeDocument/2006/relationships/image" Target="../media/image1.wmf"/><Relationship Id="rId7" Type="http://schemas.openxmlformats.org/officeDocument/2006/relationships/package" Target="../embeddings/textdocument14.docx"/><Relationship Id="rId8" Type="http://schemas.openxmlformats.org/officeDocument/2006/relationships/image" Target="../media/image1.wmf"/><Relationship Id="rId9" Type="http://schemas.openxmlformats.org/officeDocument/2006/relationships/package" Target="../embeddings/textdocument15.docx"/><Relationship Id="rId10" Type="http://schemas.openxmlformats.org/officeDocument/2006/relationships/image" Target="../media/image1.wmf"/><Relationship Id="rId1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package" Target="../embeddings/textdocument16.docx"/><Relationship Id="rId2" Type="http://schemas.openxmlformats.org/officeDocument/2006/relationships/image" Target="../media/image1.wmf"/><Relationship Id="rId3" Type="http://schemas.openxmlformats.org/officeDocument/2006/relationships/package" Target="../embeddings/textdocument17.docx"/><Relationship Id="rId4" Type="http://schemas.openxmlformats.org/officeDocument/2006/relationships/image" Target="../media/image1.wmf"/><Relationship Id="rId5" Type="http://schemas.openxmlformats.org/officeDocument/2006/relationships/package" Target="../embeddings/textdocument18.docx"/><Relationship Id="rId6" Type="http://schemas.openxmlformats.org/officeDocument/2006/relationships/image" Target="../media/image1.wmf"/><Relationship Id="rId7" Type="http://schemas.openxmlformats.org/officeDocument/2006/relationships/package" Target="../embeddings/textdocument19.docx"/><Relationship Id="rId8" Type="http://schemas.openxmlformats.org/officeDocument/2006/relationships/image" Target="../media/image1.wmf"/><Relationship Id="rId9"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package" Target="../embeddings/textdocument20.docx"/><Relationship Id="rId2" Type="http://schemas.openxmlformats.org/officeDocument/2006/relationships/image" Target="../media/image1.wmf"/><Relationship Id="rId3" Type="http://schemas.openxmlformats.org/officeDocument/2006/relationships/package" Target="../embeddings/textdocument21.docx"/><Relationship Id="rId4" Type="http://schemas.openxmlformats.org/officeDocument/2006/relationships/image" Target="../media/image1.wmf"/><Relationship Id="rId5" Type="http://schemas.openxmlformats.org/officeDocument/2006/relationships/package" Target="../embeddings/textdocument22.docx"/><Relationship Id="rId6" Type="http://schemas.openxmlformats.org/officeDocument/2006/relationships/image" Target="../media/image1.wmf"/><Relationship Id="rId7" Type="http://schemas.openxmlformats.org/officeDocument/2006/relationships/slideLayout" Target="../slideLayouts/slideLayout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package" Target="../embeddings/textdocument23.docx"/><Relationship Id="rId2" Type="http://schemas.openxmlformats.org/officeDocument/2006/relationships/image" Target="../media/image1.wmf"/><Relationship Id="rId3" Type="http://schemas.openxmlformats.org/officeDocument/2006/relationships/package" Target="../embeddings/textdocument24.docx"/><Relationship Id="rId4" Type="http://schemas.openxmlformats.org/officeDocument/2006/relationships/image" Target="../media/image1.wmf"/><Relationship Id="rId5"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package" Target="../embeddings/textdocument25.docx"/><Relationship Id="rId2" Type="http://schemas.openxmlformats.org/officeDocument/2006/relationships/image" Target="../media/image1.wmf"/><Relationship Id="rId3" Type="http://schemas.openxmlformats.org/officeDocument/2006/relationships/package" Target="../embeddings/textdocument26.docx"/><Relationship Id="rId4" Type="http://schemas.openxmlformats.org/officeDocument/2006/relationships/image" Target="../media/image1.wmf"/><Relationship Id="rId5" Type="http://schemas.openxmlformats.org/officeDocument/2006/relationships/package" Target="../embeddings/textdocument27.docx"/><Relationship Id="rId6" Type="http://schemas.openxmlformats.org/officeDocument/2006/relationships/image" Target="../media/image1.wmf"/><Relationship Id="rId7"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package" Target="../embeddings/textdocument28.docx"/><Relationship Id="rId2" Type="http://schemas.openxmlformats.org/officeDocument/2006/relationships/image" Target="../media/image1.png"/><Relationship Id="rId3" Type="http://schemas.openxmlformats.org/officeDocument/2006/relationships/slideLayout" Target="../slideLayouts/slideLayout8.xml"/>
</Relationships>
</file>

<file path=ppt/slides/_rels/slide37.xml.rels><?xml version="1.0" encoding="UTF-8"?>
<Relationships xmlns="http://schemas.openxmlformats.org/package/2006/relationships"><Relationship Id="rId1" Type="http://schemas.openxmlformats.org/officeDocument/2006/relationships/package" Target="../embeddings/textdocument29.docx"/><Relationship Id="rId2" Type="http://schemas.openxmlformats.org/officeDocument/2006/relationships/image" Target="../media/image1.wmf"/><Relationship Id="rId3"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
<Relationships xmlns="http://schemas.openxmlformats.org/package/2006/relationships"><Relationship Id="rId1" Type="http://schemas.openxmlformats.org/officeDocument/2006/relationships/package" Target="../embeddings/textdocument30.docx"/><Relationship Id="rId2" Type="http://schemas.openxmlformats.org/officeDocument/2006/relationships/image" Target="../media/image1.wmf"/><Relationship Id="rId3" Type="http://schemas.openxmlformats.org/officeDocument/2006/relationships/package" Target="../embeddings/textdocument31.docx"/><Relationship Id="rId4" Type="http://schemas.openxmlformats.org/officeDocument/2006/relationships/image" Target="../media/image1.wmf"/><Relationship Id="rId5" Type="http://schemas.openxmlformats.org/officeDocument/2006/relationships/package" Target="../embeddings/textdocument32.docx"/><Relationship Id="rId6" Type="http://schemas.openxmlformats.org/officeDocument/2006/relationships/image" Target="../media/image1.wmf"/><Relationship Id="rId7"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
<Relationships xmlns="http://schemas.openxmlformats.org/package/2006/relationships"><Relationship Id="rId1" Type="http://schemas.openxmlformats.org/officeDocument/2006/relationships/package" Target="../embeddings/textdocument33.docx"/><Relationship Id="rId2" Type="http://schemas.openxmlformats.org/officeDocument/2006/relationships/image" Target="../media/image1.wmf"/><Relationship Id="rId3" Type="http://schemas.openxmlformats.org/officeDocument/2006/relationships/package" Target="../embeddings/textdocument34.docx"/><Relationship Id="rId4" Type="http://schemas.openxmlformats.org/officeDocument/2006/relationships/image" Target="../media/image1.wmf"/><Relationship Id="rId5" Type="http://schemas.openxmlformats.org/officeDocument/2006/relationships/package" Target="../embeddings/textdocument35.docx"/><Relationship Id="rId6" Type="http://schemas.openxmlformats.org/officeDocument/2006/relationships/image" Target="../media/image1.wmf"/><Relationship Id="rId7" Type="http://schemas.openxmlformats.org/officeDocument/2006/relationships/slideLayout" Target="../slideLayouts/slideLayout5.xml"/>
</Relationships>
</file>

<file path=ppt/slides/_rels/slide4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xml"/>
</Relationships>
</file>

<file path=ppt/slides/_rels/slide45.xml.rels><?xml version="1.0" encoding="UTF-8"?>
<Relationships xmlns="http://schemas.openxmlformats.org/package/2006/relationships"><Relationship Id="rId1" Type="http://schemas.openxmlformats.org/officeDocument/2006/relationships/package" Target="../embeddings/textdocument36.docx"/><Relationship Id="rId2" Type="http://schemas.openxmlformats.org/officeDocument/2006/relationships/image" Target="../media/image1.wmf"/><Relationship Id="rId3" Type="http://schemas.openxmlformats.org/officeDocument/2006/relationships/package" Target="../embeddings/textdocument37.docx"/><Relationship Id="rId4" Type="http://schemas.openxmlformats.org/officeDocument/2006/relationships/image" Target="../media/image1.wmf"/><Relationship Id="rId5" Type="http://schemas.openxmlformats.org/officeDocument/2006/relationships/slideLayout" Target="../slideLayouts/slideLayout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xml"/>
</Relationships>
</file>

<file path=ppt/slides/_rels/slide5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5.xml"/>
</Relationships>
</file>

<file path=ppt/slides/_rels/slide5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xml"/>
</Relationships>
</file>

<file path=ppt/slides/_rels/slide5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8.xml.rels><?xml version="1.0" encoding="UTF-8"?>
<Relationships xmlns="http://schemas.openxmlformats.org/package/2006/relationships"><Relationship Id="rId1" Type="http://schemas.openxmlformats.org/officeDocument/2006/relationships/package" Target="../embeddings/spreadsheet38.xlsx"/><Relationship Id="rId2" Type="http://schemas.openxmlformats.org/officeDocument/2006/relationships/image" Target="../media/image6.wmf"/><Relationship Id="rId3" Type="http://schemas.openxmlformats.org/officeDocument/2006/relationships/package" Target="../embeddings/spreadsheet39.xlsx"/><Relationship Id="rId4" Type="http://schemas.openxmlformats.org/officeDocument/2006/relationships/image" Target="../media/image7.wmf"/><Relationship Id="rId5" Type="http://schemas.openxmlformats.org/officeDocument/2006/relationships/slideLayout" Target="../slideLayouts/slideLayout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package" Target="../embeddings/textdocument1.docx"/><Relationship Id="rId2" Type="http://schemas.openxmlformats.org/officeDocument/2006/relationships/image" Target="../media/image1.wmf"/><Relationship Id="rId3" Type="http://schemas.openxmlformats.org/officeDocument/2006/relationships/slideLayout" Target="../slideLayouts/slideLayout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4.xml.rels><?xml version="1.0" encoding="UTF-8"?>
<Relationships xmlns="http://schemas.openxmlformats.org/package/2006/relationships"><Relationship Id="rId1" Type="http://schemas.openxmlformats.org/officeDocument/2006/relationships/package" Target="../embeddings/textdocument40.docx"/><Relationship Id="rId2" Type="http://schemas.openxmlformats.org/officeDocument/2006/relationships/image" Target="../media/image1.wmf"/><Relationship Id="rId3" Type="http://schemas.openxmlformats.org/officeDocument/2006/relationships/package" Target="../embeddings/textdocument41.docx"/><Relationship Id="rId4" Type="http://schemas.openxmlformats.org/officeDocument/2006/relationships/image" Target="../media/image1.wmf"/><Relationship Id="rId5" Type="http://schemas.openxmlformats.org/officeDocument/2006/relationships/slideLayout" Target="../slideLayouts/slideLayout5.xml"/>
</Relationships>
</file>

<file path=ppt/slides/_rels/slide65.xml.rels><?xml version="1.0" encoding="UTF-8"?>
<Relationships xmlns="http://schemas.openxmlformats.org/package/2006/relationships"><Relationship Id="rId1" Type="http://schemas.openxmlformats.org/officeDocument/2006/relationships/package" Target="../embeddings/textdocument42.docx"/><Relationship Id="rId2" Type="http://schemas.openxmlformats.org/officeDocument/2006/relationships/image" Target="../media/image1.wmf"/><Relationship Id="rId3" Type="http://schemas.openxmlformats.org/officeDocument/2006/relationships/package" Target="../embeddings/textdocument43.docx"/><Relationship Id="rId4" Type="http://schemas.openxmlformats.org/officeDocument/2006/relationships/image" Target="../media/image1.wmf"/><Relationship Id="rId5" Type="http://schemas.openxmlformats.org/officeDocument/2006/relationships/package" Target="../embeddings/textdocument44.docx"/><Relationship Id="rId6" Type="http://schemas.openxmlformats.org/officeDocument/2006/relationships/image" Target="../media/image1.wmf"/><Relationship Id="rId7" Type="http://schemas.openxmlformats.org/officeDocument/2006/relationships/package" Target="../embeddings/textdocument45.docx"/><Relationship Id="rId8" Type="http://schemas.openxmlformats.org/officeDocument/2006/relationships/image" Target="../media/image1.wmf"/><Relationship Id="rId9" Type="http://schemas.openxmlformats.org/officeDocument/2006/relationships/package" Target="../embeddings/textdocument46.docx"/><Relationship Id="rId10" Type="http://schemas.openxmlformats.org/officeDocument/2006/relationships/image" Target="../media/image1.wmf"/><Relationship Id="rId11" Type="http://schemas.openxmlformats.org/officeDocument/2006/relationships/package" Target="../embeddings/textdocument47.docx"/><Relationship Id="rId12" Type="http://schemas.openxmlformats.org/officeDocument/2006/relationships/image" Target="../media/image1.wmf"/><Relationship Id="rId13" Type="http://schemas.openxmlformats.org/officeDocument/2006/relationships/slideLayout" Target="../slideLayouts/slideLayout1.xml"/>
</Relationships>
</file>

<file path=ppt/slides/_rels/slide66.xml.rels><?xml version="1.0" encoding="UTF-8"?>
<Relationships xmlns="http://schemas.openxmlformats.org/package/2006/relationships"><Relationship Id="rId1" Type="http://schemas.openxmlformats.org/officeDocument/2006/relationships/package" Target="../embeddings/textdocument48.docx"/><Relationship Id="rId2" Type="http://schemas.openxmlformats.org/officeDocument/2006/relationships/image" Target="../media/image1.wmf"/><Relationship Id="rId3" Type="http://schemas.openxmlformats.org/officeDocument/2006/relationships/slideLayout" Target="../slideLayouts/slideLayout5.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package" Target="../embeddings/textdocument2.docx"/><Relationship Id="rId2" Type="http://schemas.openxmlformats.org/officeDocument/2006/relationships/image" Target="../media/image1.wmf"/><Relationship Id="rId3" Type="http://schemas.openxmlformats.org/officeDocument/2006/relationships/slideLayout" Target="../slideLayouts/slideLayout5.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package" Target="../embeddings/textdocument3.docx"/><Relationship Id="rId2" Type="http://schemas.openxmlformats.org/officeDocument/2006/relationships/image" Target="../media/image1.wmf"/><Relationship Id="rId3" Type="http://schemas.openxmlformats.org/officeDocument/2006/relationships/slideLayout" Target="../slideLayouts/slideLayout5.xml"/>
</Relationships>
</file>

<file path=ppt/slides/_rels/slide9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9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3.xml.rels><?xml version="1.0" encoding="UTF-8"?>
<Relationships xmlns="http://schemas.openxmlformats.org/package/2006/relationships"><Relationship Id="rId1" Type="http://schemas.openxmlformats.org/officeDocument/2006/relationships/package" Target="../embeddings/textdocument49.docx"/><Relationship Id="rId2" Type="http://schemas.openxmlformats.org/officeDocument/2006/relationships/image" Target="../media/image1.wmf"/><Relationship Id="rId3" Type="http://schemas.openxmlformats.org/officeDocument/2006/relationships/image" Target="../media/image2.png"/><Relationship Id="rId4" Type="http://schemas.openxmlformats.org/officeDocument/2006/relationships/slideLayout" Target="../slideLayouts/slideLayout5.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2" name="TextShape 1"/>
          <p:cNvSpPr txBox="1"/>
          <p:nvPr/>
        </p:nvSpPr>
        <p:spPr>
          <a:xfrm>
            <a:off x="228600" y="609120"/>
            <a:ext cx="8763120" cy="838440"/>
          </a:xfrm>
          <a:prstGeom prst="rect">
            <a:avLst/>
          </a:prstGeom>
          <a:noFill/>
          <a:ln>
            <a:noFill/>
          </a:ln>
        </p:spPr>
        <p:txBody>
          <a:bodyPr lIns="90360" rIns="90360" tIns="44280" bIns="44280" anchor="b"/>
          <a:p>
            <a:pPr algn="ctr"/>
            <a:r>
              <a:rPr b="1" lang="en-US" sz="3200">
                <a:latin typeface="Tahoma"/>
              </a:rPr>
              <a:t>Data Mining </a:t>
            </a:r>
            <a:r>
              <a:rPr b="1" lang="en-US" sz="3200">
                <a:latin typeface="Tahoma"/>
              </a:rPr>
              <a:t>
</a:t>
            </a:r>
            <a:r>
              <a:rPr b="1" lang="en-US" sz="3200">
                <a:latin typeface="Tahoma"/>
              </a:rPr>
              <a:t>Classification: Basic Concepts, Decision Trees, and Model Evaluation</a:t>
            </a:r>
            <a:endParaRPr/>
          </a:p>
        </p:txBody>
      </p:sp>
      <p:sp>
        <p:nvSpPr>
          <p:cNvPr id="43" name="CustomShape 2"/>
          <p:cNvSpPr/>
          <p:nvPr/>
        </p:nvSpPr>
        <p:spPr>
          <a:xfrm>
            <a:off x="380880" y="1973520"/>
            <a:ext cx="8153640" cy="3763080"/>
          </a:xfrm>
          <a:prstGeom prst="rect">
            <a:avLst/>
          </a:prstGeom>
          <a:noFill/>
          <a:ln>
            <a:noFill/>
          </a:ln>
        </p:spPr>
        <p:style>
          <a:lnRef idx="0"/>
          <a:fillRef idx="0"/>
          <a:effectRef idx="0"/>
          <a:fontRef idx="minor"/>
        </p:style>
        <p:txBody>
          <a:bodyPr lIns="90000" rIns="90000" tIns="46800" bIns="46800" anchor="ctr"/>
          <a:p>
            <a:pPr algn="ctr">
              <a:lnSpc>
                <a:spcPct val="100000"/>
              </a:lnSpc>
            </a:pPr>
            <a:r>
              <a:rPr lang="en-US" sz="3200">
                <a:latin typeface="Arial"/>
              </a:rPr>
              <a:t>Lecture Notes for Chapter 4</a:t>
            </a:r>
            <a:endParaRPr/>
          </a:p>
          <a:p>
            <a:pPr algn="ctr">
              <a:lnSpc>
                <a:spcPct val="100000"/>
              </a:lnSpc>
            </a:pPr>
            <a:endParaRPr/>
          </a:p>
          <a:p>
            <a:pPr algn="ctr">
              <a:lnSpc>
                <a:spcPct val="100000"/>
              </a:lnSpc>
            </a:pPr>
            <a:r>
              <a:rPr lang="en-US" sz="3200">
                <a:latin typeface="Arial"/>
              </a:rPr>
              <a:t>Introduction to Data Mining</a:t>
            </a:r>
            <a:endParaRPr/>
          </a:p>
          <a:p>
            <a:pPr algn="ctr">
              <a:lnSpc>
                <a:spcPct val="100000"/>
              </a:lnSpc>
            </a:pPr>
            <a:r>
              <a:rPr lang="en-US" sz="2800">
                <a:latin typeface="Arial"/>
              </a:rPr>
              <a:t>by</a:t>
            </a:r>
            <a:endParaRPr/>
          </a:p>
          <a:p>
            <a:pPr algn="ctr">
              <a:lnSpc>
                <a:spcPct val="100000"/>
              </a:lnSpc>
            </a:pPr>
            <a:r>
              <a:rPr lang="en-US" sz="2800">
                <a:latin typeface="Arial"/>
              </a:rPr>
              <a:t>Tan, Steinbach, Kumar</a:t>
            </a:r>
            <a:endParaRPr/>
          </a:p>
          <a:p>
            <a:pPr algn="ctr">
              <a:lnSpc>
                <a:spcPct val="100000"/>
              </a:lnSpc>
            </a:pPr>
            <a:endParaRPr/>
          </a:p>
          <a:p>
            <a:pPr algn="ctr">
              <a:lnSpc>
                <a:spcPct val="100000"/>
              </a:lnSpc>
            </a:pPr>
            <a:endParaRPr/>
          </a:p>
          <a:p>
            <a:pPr algn="ctr">
              <a:lnSpc>
                <a:spcPct val="100000"/>
              </a:lnSpc>
            </a:pPr>
            <a:endParaRPr/>
          </a:p>
          <a:p>
            <a:pPr>
              <a:lnSpc>
                <a:spcPct val="100000"/>
              </a:lnSpc>
            </a:pPr>
            <a:endParaRPr/>
          </a:p>
        </p:txBody>
      </p:sp>
      <p:sp>
        <p:nvSpPr>
          <p:cNvPr id="44" name="CustomShape 3"/>
          <p:cNvSpPr/>
          <p:nvPr/>
        </p:nvSpPr>
        <p:spPr>
          <a:xfrm>
            <a:off x="380880" y="6400800"/>
            <a:ext cx="8381880" cy="304920"/>
          </a:xfrm>
          <a:prstGeom prst="rect">
            <a:avLst/>
          </a:prstGeom>
          <a:solidFill>
            <a:srgbClr val="ffffff"/>
          </a:solidFill>
          <a:ln w="12600">
            <a:solidFill>
              <a:srgbClr val="000000"/>
            </a:solidFill>
            <a:miter/>
          </a:ln>
        </p:spPr>
        <p:style>
          <a:lnRef idx="0"/>
          <a:fillRef idx="0"/>
          <a:effectRef idx="0"/>
          <a:fontRef idx="minor"/>
        </p:style>
      </p:sp>
      <p:sp>
        <p:nvSpPr>
          <p:cNvPr id="45" name="CustomShape 4"/>
          <p:cNvSpPr/>
          <p:nvPr/>
        </p:nvSpPr>
        <p:spPr>
          <a:xfrm>
            <a:off x="380880" y="6400800"/>
            <a:ext cx="8364600" cy="254160"/>
          </a:xfrm>
          <a:prstGeom prst="rect">
            <a:avLst/>
          </a:prstGeom>
          <a:noFill/>
          <a:ln>
            <a:noFill/>
          </a:ln>
        </p:spPr>
        <p:style>
          <a:lnRef idx="0"/>
          <a:fillRef idx="0"/>
          <a:effectRef idx="0"/>
          <a:fontRef idx="minor"/>
        </p:style>
        <p:txBody>
          <a:bodyPr lIns="0" rIns="0" tIns="0" bIns="0" anchor="b"/>
          <a:p>
            <a:pPr>
              <a:lnSpc>
                <a:spcPts val="705"/>
              </a:lnSpc>
            </a:pPr>
            <a:r>
              <a:rPr lang="en-US" sz="1200">
                <a:latin typeface="Arial"/>
              </a:rPr>
              <a:t>© Tan,Steinbach, Kumar </a:t>
            </a:r>
            <a:r>
              <a:rPr lang="en-US" sz="1200">
                <a:latin typeface="Arial"/>
              </a:rPr>
              <a:t>	</a:t>
            </a:r>
            <a:r>
              <a:rPr lang="en-US" sz="1200">
                <a:latin typeface="Arial"/>
              </a:rPr>
              <a:t>    </a:t>
            </a:r>
            <a:r>
              <a:rPr lang="en-US" sz="1200">
                <a:latin typeface="Arial"/>
              </a:rPr>
              <a:t>	</a:t>
            </a:r>
            <a:r>
              <a:rPr lang="en-US" sz="1200">
                <a:latin typeface="Arial"/>
              </a:rPr>
              <a:t>Introduction to Data Mining        </a:t>
            </a:r>
            <a:r>
              <a:rPr lang="en-US" sz="1200">
                <a:latin typeface="Arial"/>
              </a:rPr>
              <a:t>	</a:t>
            </a:r>
            <a:r>
              <a:rPr lang="en-US" sz="1200">
                <a:latin typeface="Arial"/>
              </a:rPr>
              <a:t>	</a:t>
            </a:r>
            <a:r>
              <a:rPr lang="en-US" sz="1200">
                <a:latin typeface="Arial"/>
              </a:rPr>
              <a:t>      4/18/2004               </a:t>
            </a:r>
            <a:fld id="{8FDCA32C-8E4F-43AE-9489-61C564547908}" type="slidenum">
              <a:rPr lang="en-US" sz="1200">
                <a:latin typeface="Arial"/>
              </a:rPr>
              <a:t>&lt;number&gt;</a:t>
            </a:fld>
            <a:r>
              <a:rPr lang="en-US" sz="1200">
                <a:latin typeface="Arial"/>
              </a:rPr>
              <a:t> </a:t>
            </a:r>
            <a:endParaRPr/>
          </a:p>
        </p:txBody>
      </p:sp>
      <p:sp>
        <p:nvSpPr>
          <p:cNvPr id="46" name="CustomShape 5"/>
          <p:cNvSpPr/>
          <p:nvPr/>
        </p:nvSpPr>
        <p:spPr>
          <a:xfrm>
            <a:off x="304920" y="1447920"/>
            <a:ext cx="8533800" cy="74880"/>
          </a:xfrm>
          <a:prstGeom prst="rect">
            <a:avLst/>
          </a:prstGeom>
          <a:gradFill>
            <a:gsLst>
              <a:gs pos="0">
                <a:srgbClr val="0e9ab9"/>
              </a:gs>
              <a:gs pos="50000">
                <a:srgbClr val="12c2e9"/>
              </a:gs>
              <a:gs pos="100000">
                <a:srgbClr val="0e9ab9"/>
              </a:gs>
            </a:gsLst>
            <a:lin ang="5400000"/>
          </a:gradFill>
          <a:ln>
            <a:noFill/>
          </a:ln>
        </p:spPr>
        <p:style>
          <a:lnRef idx="0"/>
          <a:fillRef idx="0"/>
          <a:effectRef idx="0"/>
          <a:fontRef idx="minor"/>
        </p:style>
      </p:sp>
      <p:sp>
        <p:nvSpPr>
          <p:cNvPr id="47" name="CustomShape 6"/>
          <p:cNvSpPr/>
          <p:nvPr/>
        </p:nvSpPr>
        <p:spPr>
          <a:xfrm>
            <a:off x="304920" y="1562040"/>
            <a:ext cx="8533800" cy="38160"/>
          </a:xfrm>
          <a:prstGeom prst="rect">
            <a:avLst/>
          </a:prstGeom>
          <a:gradFill>
            <a:gsLst>
              <a:gs pos="0">
                <a:srgbClr val="b100b1"/>
              </a:gs>
              <a:gs pos="50000">
                <a:srgbClr val="ff00ff"/>
              </a:gs>
              <a:gs pos="100000">
                <a:srgbClr val="b100b1"/>
              </a:gs>
            </a:gsLst>
            <a:lin ang="10800000"/>
          </a:gradFill>
          <a:ln>
            <a:noFill/>
          </a:ln>
        </p:spPr>
        <p:style>
          <a:lnRef idx="0"/>
          <a:fillRef idx="0"/>
          <a:effectRef idx="0"/>
          <a:fontRef idx="minor"/>
        </p:style>
      </p:sp>
    </p:spTree>
  </p:cSld>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6"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Apply Model to Test Data</a:t>
            </a:r>
            <a:endParaRPr/>
          </a:p>
        </p:txBody>
      </p:sp>
      <p:sp>
        <p:nvSpPr>
          <p:cNvPr id="157" name="Line 2"/>
          <p:cNvSpPr/>
          <p:nvPr/>
        </p:nvSpPr>
        <p:spPr>
          <a:xfrm>
            <a:off x="2898360" y="4551120"/>
            <a:ext cx="266400" cy="646200"/>
          </a:xfrm>
          <a:prstGeom prst="line">
            <a:avLst/>
          </a:prstGeom>
          <a:ln w="12600">
            <a:solidFill>
              <a:srgbClr val="000000"/>
            </a:solidFill>
            <a:miter/>
            <a:tailEnd len="med" type="triangle" w="med"/>
          </a:ln>
        </p:spPr>
      </p:sp>
      <p:sp>
        <p:nvSpPr>
          <p:cNvPr id="158" name="Line 3"/>
          <p:cNvSpPr/>
          <p:nvPr/>
        </p:nvSpPr>
        <p:spPr>
          <a:xfrm flipH="1">
            <a:off x="1658880" y="4551120"/>
            <a:ext cx="354960" cy="646200"/>
          </a:xfrm>
          <a:prstGeom prst="line">
            <a:avLst/>
          </a:prstGeom>
          <a:ln w="12600">
            <a:solidFill>
              <a:srgbClr val="000000"/>
            </a:solidFill>
            <a:miter/>
            <a:tailEnd len="med" type="triangle" w="med"/>
          </a:ln>
        </p:spPr>
      </p:sp>
      <p:sp>
        <p:nvSpPr>
          <p:cNvPr id="159" name="Line 4"/>
          <p:cNvSpPr/>
          <p:nvPr/>
        </p:nvSpPr>
        <p:spPr>
          <a:xfrm flipH="1">
            <a:off x="2367360" y="3577320"/>
            <a:ext cx="442080" cy="648000"/>
          </a:xfrm>
          <a:prstGeom prst="line">
            <a:avLst/>
          </a:prstGeom>
          <a:ln w="12600">
            <a:solidFill>
              <a:srgbClr val="000000"/>
            </a:solidFill>
            <a:miter/>
            <a:tailEnd len="med" type="triangle" w="med"/>
          </a:ln>
        </p:spPr>
      </p:sp>
      <p:sp>
        <p:nvSpPr>
          <p:cNvPr id="160" name="Line 5"/>
          <p:cNvSpPr/>
          <p:nvPr/>
        </p:nvSpPr>
        <p:spPr>
          <a:xfrm>
            <a:off x="3695760" y="3577320"/>
            <a:ext cx="530640" cy="648000"/>
          </a:xfrm>
          <a:prstGeom prst="line">
            <a:avLst/>
          </a:prstGeom>
          <a:ln w="12600">
            <a:solidFill>
              <a:srgbClr val="000000"/>
            </a:solidFill>
            <a:miter/>
            <a:tailEnd len="med" type="triangle" w="med"/>
          </a:ln>
        </p:spPr>
      </p:sp>
      <p:sp>
        <p:nvSpPr>
          <p:cNvPr id="161" name="Line 6"/>
          <p:cNvSpPr/>
          <p:nvPr/>
        </p:nvSpPr>
        <p:spPr>
          <a:xfrm>
            <a:off x="2544840" y="2685240"/>
            <a:ext cx="619560" cy="568440"/>
          </a:xfrm>
          <a:prstGeom prst="line">
            <a:avLst/>
          </a:prstGeom>
          <a:ln w="12600">
            <a:solidFill>
              <a:srgbClr val="000000"/>
            </a:solidFill>
            <a:miter/>
            <a:tailEnd len="med" type="triangle" w="med"/>
          </a:ln>
        </p:spPr>
      </p:sp>
      <p:sp>
        <p:nvSpPr>
          <p:cNvPr id="162" name="Line 7"/>
          <p:cNvSpPr/>
          <p:nvPr/>
        </p:nvSpPr>
        <p:spPr>
          <a:xfrm flipH="1">
            <a:off x="1039320" y="2685240"/>
            <a:ext cx="619200" cy="568440"/>
          </a:xfrm>
          <a:prstGeom prst="line">
            <a:avLst/>
          </a:prstGeom>
          <a:ln w="12600">
            <a:solidFill>
              <a:srgbClr val="000000"/>
            </a:solidFill>
            <a:miter/>
            <a:tailEnd len="med" type="triangle" w="med"/>
          </a:ln>
        </p:spPr>
      </p:sp>
      <p:sp>
        <p:nvSpPr>
          <p:cNvPr id="163" name="CustomShape 8"/>
          <p:cNvSpPr/>
          <p:nvPr/>
        </p:nvSpPr>
        <p:spPr>
          <a:xfrm>
            <a:off x="1606680" y="2362320"/>
            <a:ext cx="102708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Refund</a:t>
            </a:r>
            <a:endParaRPr/>
          </a:p>
        </p:txBody>
      </p:sp>
      <p:sp>
        <p:nvSpPr>
          <p:cNvPr id="164" name="CustomShape 9"/>
          <p:cNvSpPr/>
          <p:nvPr/>
        </p:nvSpPr>
        <p:spPr>
          <a:xfrm>
            <a:off x="2720520" y="3254040"/>
            <a:ext cx="102528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MarSt</a:t>
            </a:r>
            <a:endParaRPr/>
          </a:p>
        </p:txBody>
      </p:sp>
      <p:sp>
        <p:nvSpPr>
          <p:cNvPr id="165" name="CustomShape 10"/>
          <p:cNvSpPr/>
          <p:nvPr/>
        </p:nvSpPr>
        <p:spPr>
          <a:xfrm>
            <a:off x="1925280" y="4225680"/>
            <a:ext cx="106164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TaxInc</a:t>
            </a:r>
            <a:endParaRPr/>
          </a:p>
        </p:txBody>
      </p:sp>
      <p:sp>
        <p:nvSpPr>
          <p:cNvPr id="166" name="CustomShape 11"/>
          <p:cNvSpPr/>
          <p:nvPr/>
        </p:nvSpPr>
        <p:spPr>
          <a:xfrm>
            <a:off x="2941560" y="5193720"/>
            <a:ext cx="687600" cy="449280"/>
          </a:xfrm>
          <a:prstGeom prst="roundRect">
            <a:avLst>
              <a:gd name="adj" fmla="val 3622"/>
            </a:avLst>
          </a:prstGeom>
          <a:solidFill>
            <a:srgbClr val="33ccff"/>
          </a:solidFill>
          <a:ln>
            <a:noFill/>
          </a:ln>
        </p:spPr>
        <p:style>
          <a:lnRef idx="0"/>
          <a:fillRef idx="0"/>
          <a:effectRef idx="0"/>
          <a:fontRef idx="minor"/>
        </p:style>
      </p:sp>
      <p:sp>
        <p:nvSpPr>
          <p:cNvPr id="167" name="CustomShape 12"/>
          <p:cNvSpPr/>
          <p:nvPr/>
        </p:nvSpPr>
        <p:spPr>
          <a:xfrm>
            <a:off x="2858400" y="5193720"/>
            <a:ext cx="751680" cy="337320"/>
          </a:xfrm>
          <a:prstGeom prst="rect">
            <a:avLst/>
          </a:prstGeom>
          <a:noFill/>
          <a:ln>
            <a:noFill/>
          </a:ln>
        </p:spPr>
        <p:style>
          <a:lnRef idx="0"/>
          <a:fillRef idx="0"/>
          <a:effectRef idx="0"/>
          <a:fontRef idx="minor"/>
        </p:style>
        <p:txBody>
          <a:bodyPr lIns="90000" rIns="90000" tIns="46800" bIns="46800"/>
          <a:p>
            <a:pPr algn="ctr">
              <a:lnSpc>
                <a:spcPct val="100000"/>
              </a:lnSpc>
            </a:pPr>
            <a:r>
              <a:rPr b="1" lang="en-US" sz="1600">
                <a:solidFill>
                  <a:srgbClr val="800000"/>
                </a:solidFill>
                <a:latin typeface="Arial"/>
              </a:rPr>
              <a:t>YES</a:t>
            </a:r>
            <a:endParaRPr/>
          </a:p>
        </p:txBody>
      </p:sp>
      <p:sp>
        <p:nvSpPr>
          <p:cNvPr id="168" name="CustomShape 13"/>
          <p:cNvSpPr/>
          <p:nvPr/>
        </p:nvSpPr>
        <p:spPr>
          <a:xfrm>
            <a:off x="1305360" y="5214600"/>
            <a:ext cx="717120" cy="445680"/>
          </a:xfrm>
          <a:prstGeom prst="roundRect">
            <a:avLst>
              <a:gd name="adj" fmla="val 3600"/>
            </a:avLst>
          </a:prstGeom>
          <a:solidFill>
            <a:srgbClr val="33ccff"/>
          </a:solidFill>
          <a:ln>
            <a:noFill/>
          </a:ln>
        </p:spPr>
        <p:style>
          <a:lnRef idx="0"/>
          <a:fillRef idx="0"/>
          <a:effectRef idx="0"/>
          <a:fontRef idx="minor"/>
        </p:style>
      </p:sp>
      <p:sp>
        <p:nvSpPr>
          <p:cNvPr id="169" name="CustomShape 14"/>
          <p:cNvSpPr/>
          <p:nvPr/>
        </p:nvSpPr>
        <p:spPr>
          <a:xfrm>
            <a:off x="1094400" y="519768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170" name="CustomShape 15"/>
          <p:cNvSpPr/>
          <p:nvPr/>
        </p:nvSpPr>
        <p:spPr>
          <a:xfrm>
            <a:off x="685800" y="3271320"/>
            <a:ext cx="751680" cy="426240"/>
          </a:xfrm>
          <a:prstGeom prst="roundRect">
            <a:avLst>
              <a:gd name="adj" fmla="val 3600"/>
            </a:avLst>
          </a:prstGeom>
          <a:solidFill>
            <a:srgbClr val="33ccff"/>
          </a:solidFill>
          <a:ln>
            <a:noFill/>
          </a:ln>
        </p:spPr>
        <p:style>
          <a:lnRef idx="0"/>
          <a:fillRef idx="0"/>
          <a:effectRef idx="0"/>
          <a:fontRef idx="minor"/>
        </p:style>
      </p:sp>
      <p:sp>
        <p:nvSpPr>
          <p:cNvPr id="171" name="CustomShape 16"/>
          <p:cNvSpPr/>
          <p:nvPr/>
        </p:nvSpPr>
        <p:spPr>
          <a:xfrm>
            <a:off x="474480" y="325404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172" name="CustomShape 17"/>
          <p:cNvSpPr/>
          <p:nvPr/>
        </p:nvSpPr>
        <p:spPr>
          <a:xfrm>
            <a:off x="3861000" y="4258800"/>
            <a:ext cx="751680" cy="466920"/>
          </a:xfrm>
          <a:prstGeom prst="roundRect">
            <a:avLst>
              <a:gd name="adj" fmla="val 3600"/>
            </a:avLst>
          </a:prstGeom>
          <a:solidFill>
            <a:srgbClr val="33ccff"/>
          </a:solidFill>
          <a:ln>
            <a:noFill/>
          </a:ln>
        </p:spPr>
        <p:style>
          <a:lnRef idx="0"/>
          <a:fillRef idx="0"/>
          <a:effectRef idx="0"/>
          <a:fontRef idx="minor"/>
        </p:style>
      </p:sp>
      <p:sp>
        <p:nvSpPr>
          <p:cNvPr id="173" name="CustomShape 18"/>
          <p:cNvSpPr/>
          <p:nvPr/>
        </p:nvSpPr>
        <p:spPr>
          <a:xfrm>
            <a:off x="3628800" y="425880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174" name="CustomShape 19"/>
          <p:cNvSpPr/>
          <p:nvPr/>
        </p:nvSpPr>
        <p:spPr>
          <a:xfrm>
            <a:off x="196920" y="2685240"/>
            <a:ext cx="119700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Yes</a:t>
            </a:r>
            <a:endParaRPr/>
          </a:p>
        </p:txBody>
      </p:sp>
      <p:sp>
        <p:nvSpPr>
          <p:cNvPr id="175" name="CustomShape 20"/>
          <p:cNvSpPr/>
          <p:nvPr/>
        </p:nvSpPr>
        <p:spPr>
          <a:xfrm>
            <a:off x="2214720" y="2685240"/>
            <a:ext cx="11253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No</a:t>
            </a:r>
            <a:endParaRPr/>
          </a:p>
        </p:txBody>
      </p:sp>
      <p:sp>
        <p:nvSpPr>
          <p:cNvPr id="176" name="CustomShape 21"/>
          <p:cNvSpPr/>
          <p:nvPr/>
        </p:nvSpPr>
        <p:spPr>
          <a:xfrm>
            <a:off x="3342600" y="3624120"/>
            <a:ext cx="160992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Married</a:t>
            </a:r>
            <a:r>
              <a:rPr lang="en-US" sz="1600">
                <a:solidFill>
                  <a:srgbClr val="c0c0c0"/>
                </a:solidFill>
                <a:latin typeface="Arial"/>
              </a:rPr>
              <a:t> </a:t>
            </a:r>
            <a:endParaRPr/>
          </a:p>
        </p:txBody>
      </p:sp>
      <p:sp>
        <p:nvSpPr>
          <p:cNvPr id="177" name="CustomShape 22"/>
          <p:cNvSpPr/>
          <p:nvPr/>
        </p:nvSpPr>
        <p:spPr>
          <a:xfrm>
            <a:off x="976680" y="3659040"/>
            <a:ext cx="234612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Single, Divorced</a:t>
            </a:r>
            <a:endParaRPr/>
          </a:p>
        </p:txBody>
      </p:sp>
      <p:sp>
        <p:nvSpPr>
          <p:cNvPr id="178" name="CustomShape 23"/>
          <p:cNvSpPr/>
          <p:nvPr/>
        </p:nvSpPr>
        <p:spPr>
          <a:xfrm>
            <a:off x="474120" y="4630680"/>
            <a:ext cx="14025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&lt; 80K</a:t>
            </a:r>
            <a:endParaRPr/>
          </a:p>
        </p:txBody>
      </p:sp>
      <p:sp>
        <p:nvSpPr>
          <p:cNvPr id="179" name="CustomShape 24"/>
          <p:cNvSpPr/>
          <p:nvPr/>
        </p:nvSpPr>
        <p:spPr>
          <a:xfrm>
            <a:off x="2420280" y="4630680"/>
            <a:ext cx="14025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&gt; 80K</a:t>
            </a:r>
            <a:endParaRPr/>
          </a:p>
        </p:txBody>
      </p:sp>
      <p:graphicFrame>
        <p:nvGraphicFramePr>
          <p:cNvPr id="180" name="Object 25"/>
          <p:cNvGraphicFramePr/>
          <p:nvPr/>
        </p:nvGraphicFramePr>
        <p:xfrm>
          <a:off x="4952880" y="1600200"/>
          <a:ext cx="3343320" cy="1133640"/>
        </p:xfrm>
        <a:graphic>
          <a:graphicData uri="http://schemas.openxmlformats.org/presentationml/2006/ole">
            <p:oleObj name="Document" r:id="rId1" spid="">
              <p:embed/>
              <p:pic>
                <p:nvPicPr>
                  <p:cNvPr id="181" name="" descr=""/>
                  <p:cNvPicPr/>
                  <p:nvPr/>
                </p:nvPicPr>
                <p:blipFill>
                  <a:blip r:embed="rId2"/>
                  <a:stretch/>
                </p:blipFill>
                <p:spPr>
                  <a:xfrm>
                    <a:off x="4952880" y="1600200"/>
                    <a:ext cx="3343320" cy="1133640"/>
                  </a:xfrm>
                  <a:prstGeom prst="rect">
                    <a:avLst/>
                  </a:prstGeom>
                  <a:ln>
                    <a:noFill/>
                  </a:ln>
                </p:spPr>
              </p:pic>
            </p:oleObj>
          </a:graphicData>
        </a:graphic>
      </p:graphicFrame>
      <p:sp>
        <p:nvSpPr>
          <p:cNvPr id="182" name="CustomShape 26"/>
          <p:cNvSpPr/>
          <p:nvPr/>
        </p:nvSpPr>
        <p:spPr>
          <a:xfrm>
            <a:off x="4800600" y="1143000"/>
            <a:ext cx="1600200" cy="398880"/>
          </a:xfrm>
          <a:prstGeom prst="rect">
            <a:avLst/>
          </a:prstGeom>
          <a:noFill/>
          <a:ln>
            <a:noFill/>
          </a:ln>
        </p:spPr>
        <p:style>
          <a:lnRef idx="0"/>
          <a:fillRef idx="0"/>
          <a:effectRef idx="0"/>
          <a:fontRef idx="minor"/>
        </p:style>
        <p:txBody>
          <a:bodyPr lIns="90000" rIns="90000" tIns="46800" bIns="46800"/>
          <a:p>
            <a:pPr algn="ctr">
              <a:lnSpc>
                <a:spcPct val="80000"/>
              </a:lnSpc>
            </a:pPr>
            <a:r>
              <a:rPr b="1" lang="en-US" sz="2000">
                <a:solidFill>
                  <a:srgbClr val="006b61"/>
                </a:solidFill>
                <a:latin typeface="Arial"/>
              </a:rPr>
              <a:t>Test Data</a:t>
            </a:r>
            <a:endParaRPr/>
          </a:p>
        </p:txBody>
      </p:sp>
      <p:sp>
        <p:nvSpPr>
          <p:cNvPr id="183" name="Line 27"/>
          <p:cNvSpPr/>
          <p:nvPr/>
        </p:nvSpPr>
        <p:spPr>
          <a:xfrm flipH="1">
            <a:off x="2666880" y="1828800"/>
            <a:ext cx="2362320" cy="685800"/>
          </a:xfrm>
          <a:prstGeom prst="line">
            <a:avLst/>
          </a:prstGeom>
          <a:ln w="15840">
            <a:solidFill>
              <a:srgbClr val="ff0000"/>
            </a:solidFill>
            <a:custDash>
              <a:ds d="400000" sp="300000"/>
            </a:custDash>
            <a:miter/>
            <a:headEnd len="med" type="triangle" w="med"/>
          </a:ln>
        </p:spPr>
      </p:sp>
    </p:spTree>
  </p:cSld>
</p:sld>
</file>

<file path=ppt/slides/slide10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14"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An Illustrative Example</a:t>
            </a:r>
            <a:endParaRPr/>
          </a:p>
        </p:txBody>
      </p:sp>
      <p:sp>
        <p:nvSpPr>
          <p:cNvPr id="815" name="TextShape 2"/>
          <p:cNvSpPr txBox="1"/>
          <p:nvPr/>
        </p:nvSpPr>
        <p:spPr>
          <a:xfrm>
            <a:off x="410760" y="1142640"/>
            <a:ext cx="8318520" cy="5181480"/>
          </a:xfrm>
          <a:prstGeom prst="rect">
            <a:avLst/>
          </a:prstGeom>
          <a:noFill/>
          <a:ln>
            <a:noFill/>
          </a:ln>
        </p:spPr>
        <p:txBody>
          <a:bodyPr lIns="90360" rIns="90360" tIns="44280" bIns="44280"/>
          <a:p>
            <a:pPr>
              <a:lnSpc>
                <a:spcPct val="90000"/>
              </a:lnSpc>
              <a:buSzPct val="75000"/>
              <a:buFont typeface="Monotype Sorts" charset="2"/>
              <a:buChar char=""/>
            </a:pPr>
            <a:r>
              <a:rPr lang="en-US" sz="2800">
                <a:latin typeface="Arial"/>
              </a:rPr>
              <a:t>Given: M1: n1 = 30, e1 = 0.15</a:t>
            </a:r>
            <a:r>
              <a:rPr lang="en-US" sz="2800">
                <a:latin typeface="Arial"/>
              </a:rPr>
              <a:t>
</a:t>
            </a:r>
            <a:r>
              <a:rPr lang="en-US" sz="2800">
                <a:latin typeface="Arial"/>
              </a:rPr>
              <a:t>	</a:t>
            </a:r>
            <a:r>
              <a:rPr lang="en-US" sz="2800">
                <a:latin typeface="Arial"/>
              </a:rPr>
              <a:t>     M2: n2 = 5000, e2 = 0.25</a:t>
            </a:r>
            <a:endParaRPr/>
          </a:p>
          <a:p>
            <a:pPr>
              <a:lnSpc>
                <a:spcPct val="90000"/>
              </a:lnSpc>
              <a:buSzPct val="75000"/>
              <a:buFont typeface="Monotype Sorts" charset="2"/>
              <a:buChar char=""/>
            </a:pPr>
            <a:r>
              <a:rPr lang="en-US" sz="2800">
                <a:latin typeface="Arial"/>
              </a:rPr>
              <a:t>d = |e2 – e1| = 0.1   (2-sided test)</a:t>
            </a:r>
            <a:endParaRPr/>
          </a:p>
          <a:p>
            <a:pPr>
              <a:lnSpc>
                <a:spcPct val="90000"/>
              </a:lnSpc>
              <a:buSzPct val="75000"/>
              <a:buFont typeface="Monotype Sorts" charset="2"/>
              <a:buChar char=""/>
            </a:pPr>
            <a:endParaRPr/>
          </a:p>
          <a:p>
            <a:pPr>
              <a:lnSpc>
                <a:spcPct val="90000"/>
              </a:lnSpc>
            </a:pPr>
            <a:endParaRPr/>
          </a:p>
          <a:p>
            <a:pPr>
              <a:lnSpc>
                <a:spcPct val="90000"/>
              </a:lnSpc>
            </a:pPr>
            <a:endParaRPr/>
          </a:p>
          <a:p>
            <a:pPr>
              <a:lnSpc>
                <a:spcPct val="90000"/>
              </a:lnSpc>
              <a:buSzPct val="75000"/>
              <a:buFont typeface="Monotype Sorts" charset="2"/>
              <a:buChar char=""/>
            </a:pPr>
            <a:r>
              <a:rPr lang="en-US" sz="2800">
                <a:latin typeface="Arial"/>
              </a:rPr>
              <a:t>At 95% confidence level, Z</a:t>
            </a:r>
            <a:r>
              <a:rPr lang="en-US" sz="2800" baseline="-25000">
                <a:latin typeface="Symbol"/>
                <a:ea typeface="Symbol"/>
              </a:rPr>
              <a:t></a:t>
            </a:r>
            <a:r>
              <a:rPr lang="en-US" sz="2800" baseline="-25000">
                <a:latin typeface="Arial"/>
              </a:rPr>
              <a:t>/2</a:t>
            </a:r>
            <a:r>
              <a:rPr lang="en-US" sz="2800">
                <a:latin typeface="Arial"/>
              </a:rPr>
              <a:t>=1.96</a:t>
            </a:r>
            <a:r>
              <a:rPr lang="en-US" sz="2800">
                <a:latin typeface="Arial"/>
              </a:rPr>
              <a:t>
</a:t>
            </a:r>
            <a:r>
              <a:rPr lang="en-US" sz="2800">
                <a:latin typeface="Arial"/>
              </a:rPr>
              <a:t>
</a:t>
            </a:r>
            <a:r>
              <a:rPr lang="en-US" sz="2800">
                <a:latin typeface="Arial"/>
              </a:rPr>
              <a:t>
</a:t>
            </a:r>
            <a:r>
              <a:rPr lang="en-US" sz="2800">
                <a:latin typeface="Arial"/>
              </a:rPr>
              <a:t>
</a:t>
            </a:r>
            <a:r>
              <a:rPr lang="en-US" sz="2800">
                <a:latin typeface="Arial"/>
              </a:rPr>
              <a:t>=&gt; Interval contains 0 =&gt; difference may not be</a:t>
            </a:r>
            <a:r>
              <a:rPr lang="en-US" sz="2800">
                <a:latin typeface="Arial"/>
              </a:rPr>
              <a:t>
</a:t>
            </a:r>
            <a:r>
              <a:rPr lang="en-US" sz="2800">
                <a:latin typeface="Arial"/>
              </a:rPr>
              <a:t>	</a:t>
            </a:r>
            <a:r>
              <a:rPr lang="en-US" sz="2800">
                <a:latin typeface="Arial"/>
              </a:rPr>
              <a:t>	</a:t>
            </a:r>
            <a:r>
              <a:rPr lang="en-US" sz="2800">
                <a:latin typeface="Arial"/>
              </a:rPr>
              <a:t>	</a:t>
            </a:r>
            <a:r>
              <a:rPr lang="en-US" sz="2800">
                <a:latin typeface="Arial"/>
              </a:rPr>
              <a:t>	</a:t>
            </a:r>
            <a:r>
              <a:rPr lang="en-US" sz="2800">
                <a:latin typeface="Arial"/>
              </a:rPr>
              <a:t>       statistically significant</a:t>
            </a:r>
            <a:endParaRPr/>
          </a:p>
        </p:txBody>
      </p:sp>
    </p:spTree>
  </p:cSld>
</p:sld>
</file>

<file path=ppt/slides/slide10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16" name="TextShape 1"/>
          <p:cNvSpPr txBox="1"/>
          <p:nvPr/>
        </p:nvSpPr>
        <p:spPr>
          <a:xfrm>
            <a:off x="380520" y="152280"/>
            <a:ext cx="8534520" cy="533520"/>
          </a:xfrm>
          <a:prstGeom prst="rect">
            <a:avLst/>
          </a:prstGeom>
          <a:noFill/>
          <a:ln>
            <a:noFill/>
          </a:ln>
        </p:spPr>
        <p:txBody>
          <a:bodyPr lIns="90360" rIns="90360" tIns="44280" bIns="44280" anchor="b"/>
          <a:p>
            <a:pPr/>
            <a:r>
              <a:rPr b="1" lang="en-US" sz="3200">
                <a:latin typeface="Tahoma"/>
              </a:rPr>
              <a:t>Comparing Performance of 2 Algorithms</a:t>
            </a:r>
            <a:endParaRPr/>
          </a:p>
        </p:txBody>
      </p:sp>
      <p:sp>
        <p:nvSpPr>
          <p:cNvPr id="817"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Each learning algorithm may produce k models:</a:t>
            </a:r>
            <a:endParaRPr/>
          </a:p>
          <a:p>
            <a:pPr lvl="1">
              <a:buFont typeface="Arial"/>
              <a:buChar char="–"/>
            </a:pPr>
            <a:r>
              <a:rPr lang="en-US" sz="2400">
                <a:latin typeface="Arial"/>
              </a:rPr>
              <a:t>L1 may produce M11 , M12, …, M1k</a:t>
            </a:r>
            <a:endParaRPr/>
          </a:p>
          <a:p>
            <a:pPr lvl="1">
              <a:buFont typeface="Arial"/>
              <a:buChar char="–"/>
            </a:pPr>
            <a:r>
              <a:rPr lang="en-US" sz="2400">
                <a:latin typeface="Arial"/>
              </a:rPr>
              <a:t>L2 may produce M21 , M22, …, M2k</a:t>
            </a:r>
            <a:endParaRPr/>
          </a:p>
          <a:p>
            <a:pPr>
              <a:buSzPct val="75000"/>
              <a:buFont typeface="Monotype Sorts" charset="2"/>
              <a:buChar char=""/>
            </a:pPr>
            <a:r>
              <a:rPr lang="en-US" sz="2800">
                <a:latin typeface="Arial"/>
              </a:rPr>
              <a:t>If models are generated on the same test sets D1,D2, …, Dk (e.g., via cross-validation)</a:t>
            </a:r>
            <a:endParaRPr/>
          </a:p>
          <a:p>
            <a:pPr lvl="1">
              <a:buFont typeface="Arial"/>
              <a:buChar char="–"/>
            </a:pPr>
            <a:r>
              <a:rPr lang="en-US" sz="2400">
                <a:latin typeface="Arial"/>
              </a:rPr>
              <a:t>For each set: compute d</a:t>
            </a:r>
            <a:r>
              <a:rPr lang="en-US" sz="2400" baseline="-25000">
                <a:latin typeface="Arial"/>
              </a:rPr>
              <a:t>j</a:t>
            </a:r>
            <a:r>
              <a:rPr lang="en-US" sz="2400">
                <a:latin typeface="Arial"/>
              </a:rPr>
              <a:t> = e</a:t>
            </a:r>
            <a:r>
              <a:rPr lang="en-US" sz="2400" baseline="-25000">
                <a:latin typeface="Arial"/>
              </a:rPr>
              <a:t>1j</a:t>
            </a:r>
            <a:r>
              <a:rPr lang="en-US" sz="2400">
                <a:latin typeface="Arial"/>
              </a:rPr>
              <a:t> – e</a:t>
            </a:r>
            <a:r>
              <a:rPr lang="en-US" sz="2400" baseline="-25000">
                <a:latin typeface="Arial"/>
              </a:rPr>
              <a:t>2j</a:t>
            </a:r>
            <a:endParaRPr/>
          </a:p>
          <a:p>
            <a:pPr lvl="1">
              <a:buFont typeface="Arial"/>
              <a:buChar char="–"/>
            </a:pPr>
            <a:r>
              <a:rPr lang="en-US" sz="2400">
                <a:latin typeface="Arial"/>
              </a:rPr>
              <a:t>d</a:t>
            </a:r>
            <a:r>
              <a:rPr lang="en-US" sz="2400" baseline="-25000">
                <a:latin typeface="Arial"/>
              </a:rPr>
              <a:t>j</a:t>
            </a:r>
            <a:r>
              <a:rPr lang="en-US" sz="2400">
                <a:latin typeface="Arial"/>
              </a:rPr>
              <a:t> has mean d</a:t>
            </a:r>
            <a:r>
              <a:rPr lang="en-US" sz="2400" baseline="-25000">
                <a:latin typeface="Arial"/>
              </a:rPr>
              <a:t>t</a:t>
            </a:r>
            <a:r>
              <a:rPr lang="en-US" sz="2400">
                <a:latin typeface="Arial"/>
              </a:rPr>
              <a:t> and variance </a:t>
            </a:r>
            <a:r>
              <a:rPr lang="en-US" sz="2400">
                <a:latin typeface="Symbol"/>
                <a:ea typeface="Symbol"/>
              </a:rPr>
              <a:t></a:t>
            </a:r>
            <a:r>
              <a:rPr lang="en-US" sz="2400" baseline="-25000">
                <a:latin typeface="Arial"/>
              </a:rPr>
              <a:t>t</a:t>
            </a:r>
            <a:endParaRPr/>
          </a:p>
          <a:p>
            <a:pPr lvl="1">
              <a:buFont typeface="Arial"/>
              <a:buChar char="–"/>
            </a:pPr>
            <a:r>
              <a:rPr lang="en-US" sz="2400">
                <a:latin typeface="Arial"/>
              </a:rPr>
              <a:t>Estimate: </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4"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Apply Model to Test Data</a:t>
            </a:r>
            <a:endParaRPr/>
          </a:p>
        </p:txBody>
      </p:sp>
      <p:sp>
        <p:nvSpPr>
          <p:cNvPr id="185" name="Line 2"/>
          <p:cNvSpPr/>
          <p:nvPr/>
        </p:nvSpPr>
        <p:spPr>
          <a:xfrm>
            <a:off x="2898720" y="4551480"/>
            <a:ext cx="266760" cy="645840"/>
          </a:xfrm>
          <a:prstGeom prst="line">
            <a:avLst/>
          </a:prstGeom>
          <a:ln w="12600">
            <a:solidFill>
              <a:srgbClr val="000000"/>
            </a:solidFill>
            <a:miter/>
            <a:tailEnd len="med" type="triangle" w="med"/>
          </a:ln>
        </p:spPr>
      </p:sp>
      <p:sp>
        <p:nvSpPr>
          <p:cNvPr id="186" name="Line 3"/>
          <p:cNvSpPr/>
          <p:nvPr/>
        </p:nvSpPr>
        <p:spPr>
          <a:xfrm flipH="1">
            <a:off x="1658880" y="4551480"/>
            <a:ext cx="355680" cy="645840"/>
          </a:xfrm>
          <a:prstGeom prst="line">
            <a:avLst/>
          </a:prstGeom>
          <a:ln w="12600">
            <a:solidFill>
              <a:srgbClr val="000000"/>
            </a:solidFill>
            <a:miter/>
            <a:tailEnd len="med" type="triangle" w="med"/>
          </a:ln>
        </p:spPr>
      </p:sp>
      <p:sp>
        <p:nvSpPr>
          <p:cNvPr id="187" name="Line 4"/>
          <p:cNvSpPr/>
          <p:nvPr/>
        </p:nvSpPr>
        <p:spPr>
          <a:xfrm flipH="1">
            <a:off x="2367000" y="3576600"/>
            <a:ext cx="442800" cy="649440"/>
          </a:xfrm>
          <a:prstGeom prst="line">
            <a:avLst/>
          </a:prstGeom>
          <a:ln w="12600">
            <a:solidFill>
              <a:srgbClr val="000000"/>
            </a:solidFill>
            <a:miter/>
            <a:tailEnd len="med" type="triangle" w="med"/>
          </a:ln>
        </p:spPr>
      </p:sp>
      <p:sp>
        <p:nvSpPr>
          <p:cNvPr id="188" name="Line 5"/>
          <p:cNvSpPr/>
          <p:nvPr/>
        </p:nvSpPr>
        <p:spPr>
          <a:xfrm>
            <a:off x="3695760" y="3576600"/>
            <a:ext cx="531720" cy="649440"/>
          </a:xfrm>
          <a:prstGeom prst="line">
            <a:avLst/>
          </a:prstGeom>
          <a:ln w="12600">
            <a:solidFill>
              <a:srgbClr val="000000"/>
            </a:solidFill>
            <a:miter/>
            <a:tailEnd len="med" type="triangle" w="med"/>
          </a:ln>
        </p:spPr>
      </p:sp>
      <p:sp>
        <p:nvSpPr>
          <p:cNvPr id="189" name="Line 6"/>
          <p:cNvSpPr/>
          <p:nvPr/>
        </p:nvSpPr>
        <p:spPr>
          <a:xfrm>
            <a:off x="2544840" y="2685960"/>
            <a:ext cx="620640" cy="568440"/>
          </a:xfrm>
          <a:prstGeom prst="line">
            <a:avLst/>
          </a:prstGeom>
          <a:ln w="38160">
            <a:solidFill>
              <a:srgbClr val="ff0000"/>
            </a:solidFill>
            <a:miter/>
            <a:tailEnd len="med" type="triangle" w="med"/>
          </a:ln>
        </p:spPr>
      </p:sp>
      <p:sp>
        <p:nvSpPr>
          <p:cNvPr id="190" name="Line 7"/>
          <p:cNvSpPr/>
          <p:nvPr/>
        </p:nvSpPr>
        <p:spPr>
          <a:xfrm flipH="1">
            <a:off x="1039680" y="2685960"/>
            <a:ext cx="619200" cy="568440"/>
          </a:xfrm>
          <a:prstGeom prst="line">
            <a:avLst/>
          </a:prstGeom>
          <a:ln w="12600">
            <a:solidFill>
              <a:srgbClr val="000000"/>
            </a:solidFill>
            <a:miter/>
            <a:tailEnd len="med" type="triangle" w="med"/>
          </a:ln>
        </p:spPr>
      </p:sp>
      <p:sp>
        <p:nvSpPr>
          <p:cNvPr id="191" name="CustomShape 8"/>
          <p:cNvSpPr/>
          <p:nvPr/>
        </p:nvSpPr>
        <p:spPr>
          <a:xfrm>
            <a:off x="1606680" y="2362320"/>
            <a:ext cx="102708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Refund</a:t>
            </a:r>
            <a:endParaRPr/>
          </a:p>
        </p:txBody>
      </p:sp>
      <p:sp>
        <p:nvSpPr>
          <p:cNvPr id="192" name="CustomShape 9"/>
          <p:cNvSpPr/>
          <p:nvPr/>
        </p:nvSpPr>
        <p:spPr>
          <a:xfrm>
            <a:off x="2720880" y="3254400"/>
            <a:ext cx="102564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MarSt</a:t>
            </a:r>
            <a:endParaRPr/>
          </a:p>
        </p:txBody>
      </p:sp>
      <p:sp>
        <p:nvSpPr>
          <p:cNvPr id="193" name="CustomShape 10"/>
          <p:cNvSpPr/>
          <p:nvPr/>
        </p:nvSpPr>
        <p:spPr>
          <a:xfrm>
            <a:off x="1925640" y="4226040"/>
            <a:ext cx="106200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TaxInc</a:t>
            </a:r>
            <a:endParaRPr/>
          </a:p>
        </p:txBody>
      </p:sp>
      <p:sp>
        <p:nvSpPr>
          <p:cNvPr id="194" name="CustomShape 11"/>
          <p:cNvSpPr/>
          <p:nvPr/>
        </p:nvSpPr>
        <p:spPr>
          <a:xfrm>
            <a:off x="2941560" y="5194440"/>
            <a:ext cx="689040" cy="449280"/>
          </a:xfrm>
          <a:prstGeom prst="roundRect">
            <a:avLst>
              <a:gd name="adj" fmla="val 3622"/>
            </a:avLst>
          </a:prstGeom>
          <a:solidFill>
            <a:srgbClr val="33ccff"/>
          </a:solidFill>
          <a:ln>
            <a:noFill/>
          </a:ln>
        </p:spPr>
        <p:style>
          <a:lnRef idx="0"/>
          <a:fillRef idx="0"/>
          <a:effectRef idx="0"/>
          <a:fontRef idx="minor"/>
        </p:style>
      </p:sp>
      <p:sp>
        <p:nvSpPr>
          <p:cNvPr id="195" name="CustomShape 12"/>
          <p:cNvSpPr/>
          <p:nvPr/>
        </p:nvSpPr>
        <p:spPr>
          <a:xfrm>
            <a:off x="2859120" y="5194440"/>
            <a:ext cx="750960" cy="337320"/>
          </a:xfrm>
          <a:prstGeom prst="rect">
            <a:avLst/>
          </a:prstGeom>
          <a:noFill/>
          <a:ln>
            <a:noFill/>
          </a:ln>
        </p:spPr>
        <p:style>
          <a:lnRef idx="0"/>
          <a:fillRef idx="0"/>
          <a:effectRef idx="0"/>
          <a:fontRef idx="minor"/>
        </p:style>
        <p:txBody>
          <a:bodyPr lIns="90000" rIns="90000" tIns="46800" bIns="46800"/>
          <a:p>
            <a:pPr algn="ctr">
              <a:lnSpc>
                <a:spcPct val="100000"/>
              </a:lnSpc>
            </a:pPr>
            <a:r>
              <a:rPr b="1" lang="en-US" sz="1600">
                <a:solidFill>
                  <a:srgbClr val="800000"/>
                </a:solidFill>
                <a:latin typeface="Arial"/>
              </a:rPr>
              <a:t>YES</a:t>
            </a:r>
            <a:endParaRPr/>
          </a:p>
        </p:txBody>
      </p:sp>
      <p:sp>
        <p:nvSpPr>
          <p:cNvPr id="196" name="CustomShape 13"/>
          <p:cNvSpPr/>
          <p:nvPr/>
        </p:nvSpPr>
        <p:spPr>
          <a:xfrm>
            <a:off x="1305000" y="5214960"/>
            <a:ext cx="717480" cy="446040"/>
          </a:xfrm>
          <a:prstGeom prst="roundRect">
            <a:avLst>
              <a:gd name="adj" fmla="val 3600"/>
            </a:avLst>
          </a:prstGeom>
          <a:solidFill>
            <a:srgbClr val="33ccff"/>
          </a:solidFill>
          <a:ln>
            <a:noFill/>
          </a:ln>
        </p:spPr>
        <p:style>
          <a:lnRef idx="0"/>
          <a:fillRef idx="0"/>
          <a:effectRef idx="0"/>
          <a:fontRef idx="minor"/>
        </p:style>
      </p:sp>
      <p:sp>
        <p:nvSpPr>
          <p:cNvPr id="197" name="CustomShape 14"/>
          <p:cNvSpPr/>
          <p:nvPr/>
        </p:nvSpPr>
        <p:spPr>
          <a:xfrm>
            <a:off x="1095120" y="519732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198" name="CustomShape 15"/>
          <p:cNvSpPr/>
          <p:nvPr/>
        </p:nvSpPr>
        <p:spPr>
          <a:xfrm>
            <a:off x="685800" y="3271680"/>
            <a:ext cx="752400" cy="427320"/>
          </a:xfrm>
          <a:prstGeom prst="roundRect">
            <a:avLst>
              <a:gd name="adj" fmla="val 3600"/>
            </a:avLst>
          </a:prstGeom>
          <a:solidFill>
            <a:srgbClr val="33ccff"/>
          </a:solidFill>
          <a:ln>
            <a:noFill/>
          </a:ln>
        </p:spPr>
        <p:style>
          <a:lnRef idx="0"/>
          <a:fillRef idx="0"/>
          <a:effectRef idx="0"/>
          <a:fontRef idx="minor"/>
        </p:style>
      </p:sp>
      <p:sp>
        <p:nvSpPr>
          <p:cNvPr id="199" name="CustomShape 16"/>
          <p:cNvSpPr/>
          <p:nvPr/>
        </p:nvSpPr>
        <p:spPr>
          <a:xfrm>
            <a:off x="474120" y="325440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200" name="CustomShape 17"/>
          <p:cNvSpPr/>
          <p:nvPr/>
        </p:nvSpPr>
        <p:spPr>
          <a:xfrm>
            <a:off x="3860640" y="4259160"/>
            <a:ext cx="752760" cy="466920"/>
          </a:xfrm>
          <a:prstGeom prst="roundRect">
            <a:avLst>
              <a:gd name="adj" fmla="val 3600"/>
            </a:avLst>
          </a:prstGeom>
          <a:solidFill>
            <a:srgbClr val="33ccff"/>
          </a:solidFill>
          <a:ln>
            <a:noFill/>
          </a:ln>
        </p:spPr>
        <p:style>
          <a:lnRef idx="0"/>
          <a:fillRef idx="0"/>
          <a:effectRef idx="0"/>
          <a:fontRef idx="minor"/>
        </p:style>
      </p:sp>
      <p:sp>
        <p:nvSpPr>
          <p:cNvPr id="201" name="CustomShape 18"/>
          <p:cNvSpPr/>
          <p:nvPr/>
        </p:nvSpPr>
        <p:spPr>
          <a:xfrm>
            <a:off x="3629520" y="425916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202" name="CustomShape 19"/>
          <p:cNvSpPr/>
          <p:nvPr/>
        </p:nvSpPr>
        <p:spPr>
          <a:xfrm>
            <a:off x="196920" y="2685960"/>
            <a:ext cx="119700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Yes</a:t>
            </a:r>
            <a:endParaRPr/>
          </a:p>
        </p:txBody>
      </p:sp>
      <p:sp>
        <p:nvSpPr>
          <p:cNvPr id="203" name="CustomShape 20"/>
          <p:cNvSpPr/>
          <p:nvPr/>
        </p:nvSpPr>
        <p:spPr>
          <a:xfrm>
            <a:off x="2214720" y="2685960"/>
            <a:ext cx="11253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solidFill>
                  <a:srgbClr val="ff0000"/>
                </a:solidFill>
                <a:latin typeface="Arial"/>
              </a:rPr>
              <a:t>No</a:t>
            </a:r>
            <a:endParaRPr/>
          </a:p>
        </p:txBody>
      </p:sp>
      <p:sp>
        <p:nvSpPr>
          <p:cNvPr id="204" name="CustomShape 21"/>
          <p:cNvSpPr/>
          <p:nvPr/>
        </p:nvSpPr>
        <p:spPr>
          <a:xfrm>
            <a:off x="3342960" y="3624120"/>
            <a:ext cx="160992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Married</a:t>
            </a:r>
            <a:r>
              <a:rPr lang="en-US" sz="1600">
                <a:solidFill>
                  <a:srgbClr val="c0c0c0"/>
                </a:solidFill>
                <a:latin typeface="Arial"/>
              </a:rPr>
              <a:t> </a:t>
            </a:r>
            <a:endParaRPr/>
          </a:p>
        </p:txBody>
      </p:sp>
      <p:sp>
        <p:nvSpPr>
          <p:cNvPr id="205" name="CustomShape 22"/>
          <p:cNvSpPr/>
          <p:nvPr/>
        </p:nvSpPr>
        <p:spPr>
          <a:xfrm>
            <a:off x="976680" y="3659040"/>
            <a:ext cx="234612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Single, Divorced</a:t>
            </a:r>
            <a:endParaRPr/>
          </a:p>
        </p:txBody>
      </p:sp>
      <p:sp>
        <p:nvSpPr>
          <p:cNvPr id="206" name="CustomShape 23"/>
          <p:cNvSpPr/>
          <p:nvPr/>
        </p:nvSpPr>
        <p:spPr>
          <a:xfrm>
            <a:off x="473760" y="4630680"/>
            <a:ext cx="14025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&lt; 80K</a:t>
            </a:r>
            <a:endParaRPr/>
          </a:p>
        </p:txBody>
      </p:sp>
      <p:sp>
        <p:nvSpPr>
          <p:cNvPr id="207" name="CustomShape 24"/>
          <p:cNvSpPr/>
          <p:nvPr/>
        </p:nvSpPr>
        <p:spPr>
          <a:xfrm>
            <a:off x="2420280" y="4630680"/>
            <a:ext cx="14025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&gt; 80K</a:t>
            </a:r>
            <a:endParaRPr/>
          </a:p>
        </p:txBody>
      </p:sp>
      <p:graphicFrame>
        <p:nvGraphicFramePr>
          <p:cNvPr id="208" name="Object 25"/>
          <p:cNvGraphicFramePr/>
          <p:nvPr/>
        </p:nvGraphicFramePr>
        <p:xfrm>
          <a:off x="4952880" y="1600200"/>
          <a:ext cx="3343320" cy="1133640"/>
        </p:xfrm>
        <a:graphic>
          <a:graphicData uri="http://schemas.openxmlformats.org/presentationml/2006/ole">
            <p:oleObj name="Document" r:id="rId1" spid="">
              <p:embed/>
              <p:pic>
                <p:nvPicPr>
                  <p:cNvPr id="209" name="" descr=""/>
                  <p:cNvPicPr/>
                  <p:nvPr/>
                </p:nvPicPr>
                <p:blipFill>
                  <a:blip r:embed="rId2"/>
                  <a:stretch/>
                </p:blipFill>
                <p:spPr>
                  <a:xfrm>
                    <a:off x="4952880" y="1600200"/>
                    <a:ext cx="3343320" cy="1133640"/>
                  </a:xfrm>
                  <a:prstGeom prst="rect">
                    <a:avLst/>
                  </a:prstGeom>
                  <a:ln>
                    <a:noFill/>
                  </a:ln>
                </p:spPr>
              </p:pic>
            </p:oleObj>
          </a:graphicData>
        </a:graphic>
      </p:graphicFrame>
      <p:sp>
        <p:nvSpPr>
          <p:cNvPr id="210" name="CustomShape 26"/>
          <p:cNvSpPr/>
          <p:nvPr/>
        </p:nvSpPr>
        <p:spPr>
          <a:xfrm>
            <a:off x="4800600" y="1143000"/>
            <a:ext cx="1600200" cy="398880"/>
          </a:xfrm>
          <a:prstGeom prst="rect">
            <a:avLst/>
          </a:prstGeom>
          <a:noFill/>
          <a:ln>
            <a:noFill/>
          </a:ln>
        </p:spPr>
        <p:style>
          <a:lnRef idx="0"/>
          <a:fillRef idx="0"/>
          <a:effectRef idx="0"/>
          <a:fontRef idx="minor"/>
        </p:style>
        <p:txBody>
          <a:bodyPr lIns="90000" rIns="90000" tIns="46800" bIns="46800"/>
          <a:p>
            <a:pPr algn="ctr">
              <a:lnSpc>
                <a:spcPct val="80000"/>
              </a:lnSpc>
            </a:pPr>
            <a:r>
              <a:rPr b="1" lang="en-US" sz="2000">
                <a:solidFill>
                  <a:srgbClr val="006b61"/>
                </a:solidFill>
                <a:latin typeface="Arial"/>
              </a:rPr>
              <a:t>Test Data</a:t>
            </a:r>
            <a:endParaRPr/>
          </a:p>
        </p:txBody>
      </p:sp>
      <p:sp>
        <p:nvSpPr>
          <p:cNvPr id="211" name="Line 27"/>
          <p:cNvSpPr/>
          <p:nvPr/>
        </p:nvSpPr>
        <p:spPr>
          <a:xfrm flipH="1">
            <a:off x="3352320" y="2362320"/>
            <a:ext cx="1600200" cy="457200"/>
          </a:xfrm>
          <a:prstGeom prst="line">
            <a:avLst/>
          </a:prstGeom>
          <a:ln w="15840">
            <a:solidFill>
              <a:srgbClr val="ff0000"/>
            </a:solidFill>
            <a:custDash>
              <a:ds d="400000" sp="300000"/>
            </a:custDash>
            <a:miter/>
            <a:headEnd len="med" type="triangle" w="med"/>
            <a:tailEnd len="med" type="triangle" w="med"/>
          </a:ln>
        </p:spPr>
      </p:sp>
    </p:spTree>
  </p:cSld>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12"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Apply Model to Test Data</a:t>
            </a:r>
            <a:endParaRPr/>
          </a:p>
        </p:txBody>
      </p:sp>
      <p:sp>
        <p:nvSpPr>
          <p:cNvPr id="213" name="Line 2"/>
          <p:cNvSpPr/>
          <p:nvPr/>
        </p:nvSpPr>
        <p:spPr>
          <a:xfrm>
            <a:off x="2898720" y="4551480"/>
            <a:ext cx="266760" cy="645840"/>
          </a:xfrm>
          <a:prstGeom prst="line">
            <a:avLst/>
          </a:prstGeom>
          <a:ln w="12600">
            <a:solidFill>
              <a:srgbClr val="000000"/>
            </a:solidFill>
            <a:miter/>
            <a:tailEnd len="med" type="triangle" w="med"/>
          </a:ln>
        </p:spPr>
      </p:sp>
      <p:sp>
        <p:nvSpPr>
          <p:cNvPr id="214" name="Line 3"/>
          <p:cNvSpPr/>
          <p:nvPr/>
        </p:nvSpPr>
        <p:spPr>
          <a:xfrm flipH="1">
            <a:off x="1658880" y="4551480"/>
            <a:ext cx="355680" cy="645840"/>
          </a:xfrm>
          <a:prstGeom prst="line">
            <a:avLst/>
          </a:prstGeom>
          <a:ln w="12600">
            <a:solidFill>
              <a:srgbClr val="000000"/>
            </a:solidFill>
            <a:miter/>
            <a:tailEnd len="med" type="triangle" w="med"/>
          </a:ln>
        </p:spPr>
      </p:sp>
      <p:sp>
        <p:nvSpPr>
          <p:cNvPr id="215" name="Line 4"/>
          <p:cNvSpPr/>
          <p:nvPr/>
        </p:nvSpPr>
        <p:spPr>
          <a:xfrm flipH="1">
            <a:off x="2367000" y="3576600"/>
            <a:ext cx="442800" cy="649440"/>
          </a:xfrm>
          <a:prstGeom prst="line">
            <a:avLst/>
          </a:prstGeom>
          <a:ln w="12600">
            <a:solidFill>
              <a:srgbClr val="000000"/>
            </a:solidFill>
            <a:miter/>
            <a:tailEnd len="med" type="triangle" w="med"/>
          </a:ln>
        </p:spPr>
      </p:sp>
      <p:sp>
        <p:nvSpPr>
          <p:cNvPr id="216" name="Line 5"/>
          <p:cNvSpPr/>
          <p:nvPr/>
        </p:nvSpPr>
        <p:spPr>
          <a:xfrm>
            <a:off x="3695760" y="3576600"/>
            <a:ext cx="531720" cy="649440"/>
          </a:xfrm>
          <a:prstGeom prst="line">
            <a:avLst/>
          </a:prstGeom>
          <a:ln w="12600">
            <a:solidFill>
              <a:srgbClr val="000000"/>
            </a:solidFill>
            <a:miter/>
            <a:tailEnd len="med" type="triangle" w="med"/>
          </a:ln>
        </p:spPr>
      </p:sp>
      <p:sp>
        <p:nvSpPr>
          <p:cNvPr id="217" name="Line 6"/>
          <p:cNvSpPr/>
          <p:nvPr/>
        </p:nvSpPr>
        <p:spPr>
          <a:xfrm>
            <a:off x="2544840" y="2685960"/>
            <a:ext cx="620640" cy="568440"/>
          </a:xfrm>
          <a:prstGeom prst="line">
            <a:avLst/>
          </a:prstGeom>
          <a:ln w="38160">
            <a:solidFill>
              <a:srgbClr val="ff0000"/>
            </a:solidFill>
            <a:miter/>
            <a:tailEnd len="med" type="triangle" w="med"/>
          </a:ln>
        </p:spPr>
      </p:sp>
      <p:sp>
        <p:nvSpPr>
          <p:cNvPr id="218" name="Line 7"/>
          <p:cNvSpPr/>
          <p:nvPr/>
        </p:nvSpPr>
        <p:spPr>
          <a:xfrm flipH="1">
            <a:off x="1039680" y="2685960"/>
            <a:ext cx="619200" cy="568440"/>
          </a:xfrm>
          <a:prstGeom prst="line">
            <a:avLst/>
          </a:prstGeom>
          <a:ln w="12600">
            <a:solidFill>
              <a:srgbClr val="000000"/>
            </a:solidFill>
            <a:miter/>
            <a:tailEnd len="med" type="triangle" w="med"/>
          </a:ln>
        </p:spPr>
      </p:sp>
      <p:sp>
        <p:nvSpPr>
          <p:cNvPr id="219" name="CustomShape 8"/>
          <p:cNvSpPr/>
          <p:nvPr/>
        </p:nvSpPr>
        <p:spPr>
          <a:xfrm>
            <a:off x="1606680" y="2362320"/>
            <a:ext cx="102708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Refund</a:t>
            </a:r>
            <a:endParaRPr/>
          </a:p>
        </p:txBody>
      </p:sp>
      <p:sp>
        <p:nvSpPr>
          <p:cNvPr id="220" name="CustomShape 9"/>
          <p:cNvSpPr/>
          <p:nvPr/>
        </p:nvSpPr>
        <p:spPr>
          <a:xfrm>
            <a:off x="2720880" y="3254400"/>
            <a:ext cx="102564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MarSt</a:t>
            </a:r>
            <a:endParaRPr/>
          </a:p>
        </p:txBody>
      </p:sp>
      <p:sp>
        <p:nvSpPr>
          <p:cNvPr id="221" name="CustomShape 10"/>
          <p:cNvSpPr/>
          <p:nvPr/>
        </p:nvSpPr>
        <p:spPr>
          <a:xfrm>
            <a:off x="1925640" y="4226040"/>
            <a:ext cx="106200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TaxInc</a:t>
            </a:r>
            <a:endParaRPr/>
          </a:p>
        </p:txBody>
      </p:sp>
      <p:sp>
        <p:nvSpPr>
          <p:cNvPr id="222" name="CustomShape 11"/>
          <p:cNvSpPr/>
          <p:nvPr/>
        </p:nvSpPr>
        <p:spPr>
          <a:xfrm>
            <a:off x="2941560" y="5194440"/>
            <a:ext cx="689040" cy="449280"/>
          </a:xfrm>
          <a:prstGeom prst="roundRect">
            <a:avLst>
              <a:gd name="adj" fmla="val 3622"/>
            </a:avLst>
          </a:prstGeom>
          <a:solidFill>
            <a:srgbClr val="33ccff"/>
          </a:solidFill>
          <a:ln>
            <a:noFill/>
          </a:ln>
        </p:spPr>
        <p:style>
          <a:lnRef idx="0"/>
          <a:fillRef idx="0"/>
          <a:effectRef idx="0"/>
          <a:fontRef idx="minor"/>
        </p:style>
      </p:sp>
      <p:sp>
        <p:nvSpPr>
          <p:cNvPr id="223" name="CustomShape 12"/>
          <p:cNvSpPr/>
          <p:nvPr/>
        </p:nvSpPr>
        <p:spPr>
          <a:xfrm>
            <a:off x="2859120" y="5194440"/>
            <a:ext cx="750960" cy="337320"/>
          </a:xfrm>
          <a:prstGeom prst="rect">
            <a:avLst/>
          </a:prstGeom>
          <a:noFill/>
          <a:ln>
            <a:noFill/>
          </a:ln>
        </p:spPr>
        <p:style>
          <a:lnRef idx="0"/>
          <a:fillRef idx="0"/>
          <a:effectRef idx="0"/>
          <a:fontRef idx="minor"/>
        </p:style>
        <p:txBody>
          <a:bodyPr lIns="90000" rIns="90000" tIns="46800" bIns="46800"/>
          <a:p>
            <a:pPr algn="ctr">
              <a:lnSpc>
                <a:spcPct val="100000"/>
              </a:lnSpc>
            </a:pPr>
            <a:r>
              <a:rPr b="1" lang="en-US" sz="1600">
                <a:solidFill>
                  <a:srgbClr val="800000"/>
                </a:solidFill>
                <a:latin typeface="Arial"/>
              </a:rPr>
              <a:t>YES</a:t>
            </a:r>
            <a:endParaRPr/>
          </a:p>
        </p:txBody>
      </p:sp>
      <p:sp>
        <p:nvSpPr>
          <p:cNvPr id="224" name="CustomShape 13"/>
          <p:cNvSpPr/>
          <p:nvPr/>
        </p:nvSpPr>
        <p:spPr>
          <a:xfrm>
            <a:off x="1305000" y="5214960"/>
            <a:ext cx="717480" cy="446040"/>
          </a:xfrm>
          <a:prstGeom prst="roundRect">
            <a:avLst>
              <a:gd name="adj" fmla="val 3600"/>
            </a:avLst>
          </a:prstGeom>
          <a:solidFill>
            <a:srgbClr val="33ccff"/>
          </a:solidFill>
          <a:ln>
            <a:noFill/>
          </a:ln>
        </p:spPr>
        <p:style>
          <a:lnRef idx="0"/>
          <a:fillRef idx="0"/>
          <a:effectRef idx="0"/>
          <a:fontRef idx="minor"/>
        </p:style>
      </p:sp>
      <p:sp>
        <p:nvSpPr>
          <p:cNvPr id="225" name="CustomShape 14"/>
          <p:cNvSpPr/>
          <p:nvPr/>
        </p:nvSpPr>
        <p:spPr>
          <a:xfrm>
            <a:off x="1095120" y="519732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226" name="CustomShape 15"/>
          <p:cNvSpPr/>
          <p:nvPr/>
        </p:nvSpPr>
        <p:spPr>
          <a:xfrm>
            <a:off x="685800" y="3271680"/>
            <a:ext cx="752400" cy="427320"/>
          </a:xfrm>
          <a:prstGeom prst="roundRect">
            <a:avLst>
              <a:gd name="adj" fmla="val 3600"/>
            </a:avLst>
          </a:prstGeom>
          <a:solidFill>
            <a:srgbClr val="33ccff"/>
          </a:solidFill>
          <a:ln>
            <a:noFill/>
          </a:ln>
        </p:spPr>
        <p:style>
          <a:lnRef idx="0"/>
          <a:fillRef idx="0"/>
          <a:effectRef idx="0"/>
          <a:fontRef idx="minor"/>
        </p:style>
      </p:sp>
      <p:sp>
        <p:nvSpPr>
          <p:cNvPr id="227" name="CustomShape 16"/>
          <p:cNvSpPr/>
          <p:nvPr/>
        </p:nvSpPr>
        <p:spPr>
          <a:xfrm>
            <a:off x="474120" y="325440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228" name="CustomShape 17"/>
          <p:cNvSpPr/>
          <p:nvPr/>
        </p:nvSpPr>
        <p:spPr>
          <a:xfrm>
            <a:off x="3860640" y="4259160"/>
            <a:ext cx="752760" cy="466920"/>
          </a:xfrm>
          <a:prstGeom prst="roundRect">
            <a:avLst>
              <a:gd name="adj" fmla="val 3600"/>
            </a:avLst>
          </a:prstGeom>
          <a:solidFill>
            <a:srgbClr val="33ccff"/>
          </a:solidFill>
          <a:ln>
            <a:noFill/>
          </a:ln>
        </p:spPr>
        <p:style>
          <a:lnRef idx="0"/>
          <a:fillRef idx="0"/>
          <a:effectRef idx="0"/>
          <a:fontRef idx="minor"/>
        </p:style>
      </p:sp>
      <p:sp>
        <p:nvSpPr>
          <p:cNvPr id="229" name="CustomShape 18"/>
          <p:cNvSpPr/>
          <p:nvPr/>
        </p:nvSpPr>
        <p:spPr>
          <a:xfrm>
            <a:off x="3629520" y="425916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230" name="CustomShape 19"/>
          <p:cNvSpPr/>
          <p:nvPr/>
        </p:nvSpPr>
        <p:spPr>
          <a:xfrm>
            <a:off x="196920" y="2685960"/>
            <a:ext cx="119700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Yes</a:t>
            </a:r>
            <a:endParaRPr/>
          </a:p>
        </p:txBody>
      </p:sp>
      <p:sp>
        <p:nvSpPr>
          <p:cNvPr id="231" name="CustomShape 20"/>
          <p:cNvSpPr/>
          <p:nvPr/>
        </p:nvSpPr>
        <p:spPr>
          <a:xfrm>
            <a:off x="2214720" y="2685960"/>
            <a:ext cx="11253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solidFill>
                  <a:srgbClr val="ff0000"/>
                </a:solidFill>
                <a:latin typeface="Arial"/>
              </a:rPr>
              <a:t>No</a:t>
            </a:r>
            <a:endParaRPr/>
          </a:p>
        </p:txBody>
      </p:sp>
      <p:sp>
        <p:nvSpPr>
          <p:cNvPr id="232" name="CustomShape 21"/>
          <p:cNvSpPr/>
          <p:nvPr/>
        </p:nvSpPr>
        <p:spPr>
          <a:xfrm>
            <a:off x="3342960" y="3624120"/>
            <a:ext cx="160992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Married</a:t>
            </a:r>
            <a:r>
              <a:rPr lang="en-US" sz="1600">
                <a:solidFill>
                  <a:srgbClr val="c0c0c0"/>
                </a:solidFill>
                <a:latin typeface="Arial"/>
              </a:rPr>
              <a:t> </a:t>
            </a:r>
            <a:endParaRPr/>
          </a:p>
        </p:txBody>
      </p:sp>
      <p:sp>
        <p:nvSpPr>
          <p:cNvPr id="233" name="CustomShape 22"/>
          <p:cNvSpPr/>
          <p:nvPr/>
        </p:nvSpPr>
        <p:spPr>
          <a:xfrm>
            <a:off x="976680" y="3659040"/>
            <a:ext cx="234612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Single, Divorced</a:t>
            </a:r>
            <a:endParaRPr/>
          </a:p>
        </p:txBody>
      </p:sp>
      <p:sp>
        <p:nvSpPr>
          <p:cNvPr id="234" name="CustomShape 23"/>
          <p:cNvSpPr/>
          <p:nvPr/>
        </p:nvSpPr>
        <p:spPr>
          <a:xfrm>
            <a:off x="473760" y="4630680"/>
            <a:ext cx="14025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&lt; 80K</a:t>
            </a:r>
            <a:endParaRPr/>
          </a:p>
        </p:txBody>
      </p:sp>
      <p:sp>
        <p:nvSpPr>
          <p:cNvPr id="235" name="CustomShape 24"/>
          <p:cNvSpPr/>
          <p:nvPr/>
        </p:nvSpPr>
        <p:spPr>
          <a:xfrm>
            <a:off x="2420280" y="4630680"/>
            <a:ext cx="14025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&gt; 80K</a:t>
            </a:r>
            <a:endParaRPr/>
          </a:p>
        </p:txBody>
      </p:sp>
      <p:graphicFrame>
        <p:nvGraphicFramePr>
          <p:cNvPr id="236" name="Object 25"/>
          <p:cNvGraphicFramePr/>
          <p:nvPr/>
        </p:nvGraphicFramePr>
        <p:xfrm>
          <a:off x="4952880" y="1600200"/>
          <a:ext cx="3343320" cy="1133640"/>
        </p:xfrm>
        <a:graphic>
          <a:graphicData uri="http://schemas.openxmlformats.org/presentationml/2006/ole">
            <p:oleObj name="Document" r:id="rId1" spid="">
              <p:embed/>
              <p:pic>
                <p:nvPicPr>
                  <p:cNvPr id="237" name="" descr=""/>
                  <p:cNvPicPr/>
                  <p:nvPr/>
                </p:nvPicPr>
                <p:blipFill>
                  <a:blip r:embed="rId2"/>
                  <a:stretch/>
                </p:blipFill>
                <p:spPr>
                  <a:xfrm>
                    <a:off x="4952880" y="1600200"/>
                    <a:ext cx="3343320" cy="1133640"/>
                  </a:xfrm>
                  <a:prstGeom prst="rect">
                    <a:avLst/>
                  </a:prstGeom>
                  <a:ln>
                    <a:noFill/>
                  </a:ln>
                </p:spPr>
              </p:pic>
            </p:oleObj>
          </a:graphicData>
        </a:graphic>
      </p:graphicFrame>
      <p:sp>
        <p:nvSpPr>
          <p:cNvPr id="238" name="CustomShape 26"/>
          <p:cNvSpPr/>
          <p:nvPr/>
        </p:nvSpPr>
        <p:spPr>
          <a:xfrm>
            <a:off x="4800600" y="1143000"/>
            <a:ext cx="1600200" cy="398880"/>
          </a:xfrm>
          <a:prstGeom prst="rect">
            <a:avLst/>
          </a:prstGeom>
          <a:noFill/>
          <a:ln>
            <a:noFill/>
          </a:ln>
        </p:spPr>
        <p:style>
          <a:lnRef idx="0"/>
          <a:fillRef idx="0"/>
          <a:effectRef idx="0"/>
          <a:fontRef idx="minor"/>
        </p:style>
        <p:txBody>
          <a:bodyPr lIns="90000" rIns="90000" tIns="46800" bIns="46800"/>
          <a:p>
            <a:pPr algn="ctr">
              <a:lnSpc>
                <a:spcPct val="80000"/>
              </a:lnSpc>
            </a:pPr>
            <a:r>
              <a:rPr b="1" lang="en-US" sz="2000">
                <a:solidFill>
                  <a:srgbClr val="006b61"/>
                </a:solidFill>
                <a:latin typeface="Arial"/>
              </a:rPr>
              <a:t>Test Data</a:t>
            </a:r>
            <a:endParaRPr/>
          </a:p>
        </p:txBody>
      </p:sp>
      <p:sp>
        <p:nvSpPr>
          <p:cNvPr id="239" name="Line 27"/>
          <p:cNvSpPr/>
          <p:nvPr/>
        </p:nvSpPr>
        <p:spPr>
          <a:xfrm flipH="1">
            <a:off x="3809520" y="2057400"/>
            <a:ext cx="2057400" cy="1295280"/>
          </a:xfrm>
          <a:prstGeom prst="line">
            <a:avLst/>
          </a:prstGeom>
          <a:ln w="15840">
            <a:solidFill>
              <a:srgbClr val="ff0000"/>
            </a:solidFill>
            <a:custDash>
              <a:ds d="400000" sp="300000"/>
            </a:custDash>
            <a:miter/>
            <a:headEnd len="med" type="triangle" w="med"/>
          </a:ln>
        </p:spPr>
      </p:sp>
    </p:spTree>
  </p:cSld>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40"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Apply Model to Test Data</a:t>
            </a:r>
            <a:endParaRPr/>
          </a:p>
        </p:txBody>
      </p:sp>
      <p:sp>
        <p:nvSpPr>
          <p:cNvPr id="241" name="Line 2"/>
          <p:cNvSpPr/>
          <p:nvPr/>
        </p:nvSpPr>
        <p:spPr>
          <a:xfrm>
            <a:off x="2898720" y="4551480"/>
            <a:ext cx="266760" cy="645840"/>
          </a:xfrm>
          <a:prstGeom prst="line">
            <a:avLst/>
          </a:prstGeom>
          <a:ln w="12600">
            <a:solidFill>
              <a:srgbClr val="000000"/>
            </a:solidFill>
            <a:miter/>
            <a:tailEnd len="med" type="triangle" w="med"/>
          </a:ln>
        </p:spPr>
      </p:sp>
      <p:sp>
        <p:nvSpPr>
          <p:cNvPr id="242" name="Line 3"/>
          <p:cNvSpPr/>
          <p:nvPr/>
        </p:nvSpPr>
        <p:spPr>
          <a:xfrm flipH="1">
            <a:off x="1658880" y="4551480"/>
            <a:ext cx="355680" cy="645840"/>
          </a:xfrm>
          <a:prstGeom prst="line">
            <a:avLst/>
          </a:prstGeom>
          <a:ln w="12600">
            <a:solidFill>
              <a:srgbClr val="000000"/>
            </a:solidFill>
            <a:miter/>
            <a:tailEnd len="med" type="triangle" w="med"/>
          </a:ln>
        </p:spPr>
      </p:sp>
      <p:sp>
        <p:nvSpPr>
          <p:cNvPr id="243" name="Line 4"/>
          <p:cNvSpPr/>
          <p:nvPr/>
        </p:nvSpPr>
        <p:spPr>
          <a:xfrm flipH="1">
            <a:off x="2367000" y="3576600"/>
            <a:ext cx="442800" cy="649440"/>
          </a:xfrm>
          <a:prstGeom prst="line">
            <a:avLst/>
          </a:prstGeom>
          <a:ln w="12600">
            <a:solidFill>
              <a:srgbClr val="000000"/>
            </a:solidFill>
            <a:miter/>
            <a:tailEnd len="med" type="triangle" w="med"/>
          </a:ln>
        </p:spPr>
      </p:sp>
      <p:sp>
        <p:nvSpPr>
          <p:cNvPr id="244" name="Line 5"/>
          <p:cNvSpPr/>
          <p:nvPr/>
        </p:nvSpPr>
        <p:spPr>
          <a:xfrm>
            <a:off x="3695760" y="3576600"/>
            <a:ext cx="531720" cy="649440"/>
          </a:xfrm>
          <a:prstGeom prst="line">
            <a:avLst/>
          </a:prstGeom>
          <a:ln w="38160">
            <a:solidFill>
              <a:srgbClr val="ff0000"/>
            </a:solidFill>
            <a:miter/>
            <a:tailEnd len="med" type="triangle" w="med"/>
          </a:ln>
        </p:spPr>
      </p:sp>
      <p:sp>
        <p:nvSpPr>
          <p:cNvPr id="245" name="Line 6"/>
          <p:cNvSpPr/>
          <p:nvPr/>
        </p:nvSpPr>
        <p:spPr>
          <a:xfrm>
            <a:off x="2544840" y="2685960"/>
            <a:ext cx="620640" cy="568440"/>
          </a:xfrm>
          <a:prstGeom prst="line">
            <a:avLst/>
          </a:prstGeom>
          <a:ln w="38160">
            <a:solidFill>
              <a:srgbClr val="ff0000"/>
            </a:solidFill>
            <a:miter/>
            <a:tailEnd len="med" type="triangle" w="med"/>
          </a:ln>
        </p:spPr>
      </p:sp>
      <p:sp>
        <p:nvSpPr>
          <p:cNvPr id="246" name="Line 7"/>
          <p:cNvSpPr/>
          <p:nvPr/>
        </p:nvSpPr>
        <p:spPr>
          <a:xfrm flipH="1">
            <a:off x="1039680" y="2685960"/>
            <a:ext cx="619200" cy="568440"/>
          </a:xfrm>
          <a:prstGeom prst="line">
            <a:avLst/>
          </a:prstGeom>
          <a:ln w="12600">
            <a:solidFill>
              <a:srgbClr val="000000"/>
            </a:solidFill>
            <a:miter/>
            <a:tailEnd len="med" type="triangle" w="med"/>
          </a:ln>
        </p:spPr>
      </p:sp>
      <p:sp>
        <p:nvSpPr>
          <p:cNvPr id="247" name="CustomShape 8"/>
          <p:cNvSpPr/>
          <p:nvPr/>
        </p:nvSpPr>
        <p:spPr>
          <a:xfrm>
            <a:off x="1606680" y="2362320"/>
            <a:ext cx="102708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Refund</a:t>
            </a:r>
            <a:endParaRPr/>
          </a:p>
        </p:txBody>
      </p:sp>
      <p:sp>
        <p:nvSpPr>
          <p:cNvPr id="248" name="CustomShape 9"/>
          <p:cNvSpPr/>
          <p:nvPr/>
        </p:nvSpPr>
        <p:spPr>
          <a:xfrm>
            <a:off x="2720880" y="3254400"/>
            <a:ext cx="102564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MarSt</a:t>
            </a:r>
            <a:endParaRPr/>
          </a:p>
        </p:txBody>
      </p:sp>
      <p:sp>
        <p:nvSpPr>
          <p:cNvPr id="249" name="CustomShape 10"/>
          <p:cNvSpPr/>
          <p:nvPr/>
        </p:nvSpPr>
        <p:spPr>
          <a:xfrm>
            <a:off x="1925640" y="4226040"/>
            <a:ext cx="106200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TaxInc</a:t>
            </a:r>
            <a:endParaRPr/>
          </a:p>
        </p:txBody>
      </p:sp>
      <p:sp>
        <p:nvSpPr>
          <p:cNvPr id="250" name="CustomShape 11"/>
          <p:cNvSpPr/>
          <p:nvPr/>
        </p:nvSpPr>
        <p:spPr>
          <a:xfrm>
            <a:off x="2941560" y="5194440"/>
            <a:ext cx="689040" cy="449280"/>
          </a:xfrm>
          <a:prstGeom prst="roundRect">
            <a:avLst>
              <a:gd name="adj" fmla="val 3622"/>
            </a:avLst>
          </a:prstGeom>
          <a:solidFill>
            <a:srgbClr val="33ccff"/>
          </a:solidFill>
          <a:ln>
            <a:noFill/>
          </a:ln>
        </p:spPr>
        <p:style>
          <a:lnRef idx="0"/>
          <a:fillRef idx="0"/>
          <a:effectRef idx="0"/>
          <a:fontRef idx="minor"/>
        </p:style>
      </p:sp>
      <p:sp>
        <p:nvSpPr>
          <p:cNvPr id="251" name="CustomShape 12"/>
          <p:cNvSpPr/>
          <p:nvPr/>
        </p:nvSpPr>
        <p:spPr>
          <a:xfrm>
            <a:off x="2859120" y="5194440"/>
            <a:ext cx="750960" cy="337320"/>
          </a:xfrm>
          <a:prstGeom prst="rect">
            <a:avLst/>
          </a:prstGeom>
          <a:noFill/>
          <a:ln>
            <a:noFill/>
          </a:ln>
        </p:spPr>
        <p:style>
          <a:lnRef idx="0"/>
          <a:fillRef idx="0"/>
          <a:effectRef idx="0"/>
          <a:fontRef idx="minor"/>
        </p:style>
        <p:txBody>
          <a:bodyPr lIns="90000" rIns="90000" tIns="46800" bIns="46800"/>
          <a:p>
            <a:pPr algn="ctr">
              <a:lnSpc>
                <a:spcPct val="100000"/>
              </a:lnSpc>
            </a:pPr>
            <a:r>
              <a:rPr b="1" lang="en-US" sz="1600">
                <a:solidFill>
                  <a:srgbClr val="800000"/>
                </a:solidFill>
                <a:latin typeface="Arial"/>
              </a:rPr>
              <a:t>YES</a:t>
            </a:r>
            <a:endParaRPr/>
          </a:p>
        </p:txBody>
      </p:sp>
      <p:sp>
        <p:nvSpPr>
          <p:cNvPr id="252" name="CustomShape 13"/>
          <p:cNvSpPr/>
          <p:nvPr/>
        </p:nvSpPr>
        <p:spPr>
          <a:xfrm>
            <a:off x="1305000" y="5214960"/>
            <a:ext cx="717480" cy="446040"/>
          </a:xfrm>
          <a:prstGeom prst="roundRect">
            <a:avLst>
              <a:gd name="adj" fmla="val 3600"/>
            </a:avLst>
          </a:prstGeom>
          <a:solidFill>
            <a:srgbClr val="33ccff"/>
          </a:solidFill>
          <a:ln>
            <a:noFill/>
          </a:ln>
        </p:spPr>
        <p:style>
          <a:lnRef idx="0"/>
          <a:fillRef idx="0"/>
          <a:effectRef idx="0"/>
          <a:fontRef idx="minor"/>
        </p:style>
      </p:sp>
      <p:sp>
        <p:nvSpPr>
          <p:cNvPr id="253" name="CustomShape 14"/>
          <p:cNvSpPr/>
          <p:nvPr/>
        </p:nvSpPr>
        <p:spPr>
          <a:xfrm>
            <a:off x="1095120" y="519732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254" name="CustomShape 15"/>
          <p:cNvSpPr/>
          <p:nvPr/>
        </p:nvSpPr>
        <p:spPr>
          <a:xfrm>
            <a:off x="685800" y="3271680"/>
            <a:ext cx="752400" cy="427320"/>
          </a:xfrm>
          <a:prstGeom prst="roundRect">
            <a:avLst>
              <a:gd name="adj" fmla="val 3600"/>
            </a:avLst>
          </a:prstGeom>
          <a:solidFill>
            <a:srgbClr val="33ccff"/>
          </a:solidFill>
          <a:ln>
            <a:noFill/>
          </a:ln>
        </p:spPr>
        <p:style>
          <a:lnRef idx="0"/>
          <a:fillRef idx="0"/>
          <a:effectRef idx="0"/>
          <a:fontRef idx="minor"/>
        </p:style>
      </p:sp>
      <p:sp>
        <p:nvSpPr>
          <p:cNvPr id="255" name="CustomShape 16"/>
          <p:cNvSpPr/>
          <p:nvPr/>
        </p:nvSpPr>
        <p:spPr>
          <a:xfrm>
            <a:off x="474120" y="325440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256" name="CustomShape 17"/>
          <p:cNvSpPr/>
          <p:nvPr/>
        </p:nvSpPr>
        <p:spPr>
          <a:xfrm>
            <a:off x="3860640" y="4259160"/>
            <a:ext cx="752760" cy="466920"/>
          </a:xfrm>
          <a:prstGeom prst="roundRect">
            <a:avLst>
              <a:gd name="adj" fmla="val 3600"/>
            </a:avLst>
          </a:prstGeom>
          <a:solidFill>
            <a:srgbClr val="33ccff"/>
          </a:solidFill>
          <a:ln>
            <a:noFill/>
          </a:ln>
        </p:spPr>
        <p:style>
          <a:lnRef idx="0"/>
          <a:fillRef idx="0"/>
          <a:effectRef idx="0"/>
          <a:fontRef idx="minor"/>
        </p:style>
      </p:sp>
      <p:sp>
        <p:nvSpPr>
          <p:cNvPr id="257" name="CustomShape 18"/>
          <p:cNvSpPr/>
          <p:nvPr/>
        </p:nvSpPr>
        <p:spPr>
          <a:xfrm>
            <a:off x="3629520" y="425916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258" name="CustomShape 19"/>
          <p:cNvSpPr/>
          <p:nvPr/>
        </p:nvSpPr>
        <p:spPr>
          <a:xfrm>
            <a:off x="196920" y="2685960"/>
            <a:ext cx="119700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Yes</a:t>
            </a:r>
            <a:endParaRPr/>
          </a:p>
        </p:txBody>
      </p:sp>
      <p:sp>
        <p:nvSpPr>
          <p:cNvPr id="259" name="CustomShape 20"/>
          <p:cNvSpPr/>
          <p:nvPr/>
        </p:nvSpPr>
        <p:spPr>
          <a:xfrm>
            <a:off x="2214720" y="2685960"/>
            <a:ext cx="11253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solidFill>
                  <a:srgbClr val="ff0000"/>
                </a:solidFill>
                <a:latin typeface="Arial"/>
              </a:rPr>
              <a:t>No</a:t>
            </a:r>
            <a:endParaRPr/>
          </a:p>
        </p:txBody>
      </p:sp>
      <p:sp>
        <p:nvSpPr>
          <p:cNvPr id="260" name="CustomShape 21"/>
          <p:cNvSpPr/>
          <p:nvPr/>
        </p:nvSpPr>
        <p:spPr>
          <a:xfrm>
            <a:off x="3342960" y="3624120"/>
            <a:ext cx="160992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solidFill>
                  <a:srgbClr val="ff0000"/>
                </a:solidFill>
                <a:latin typeface="Arial"/>
              </a:rPr>
              <a:t>Married </a:t>
            </a:r>
            <a:endParaRPr/>
          </a:p>
        </p:txBody>
      </p:sp>
      <p:sp>
        <p:nvSpPr>
          <p:cNvPr id="261" name="CustomShape 22"/>
          <p:cNvSpPr/>
          <p:nvPr/>
        </p:nvSpPr>
        <p:spPr>
          <a:xfrm>
            <a:off x="976680" y="3659040"/>
            <a:ext cx="234612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Single, Divorced</a:t>
            </a:r>
            <a:endParaRPr/>
          </a:p>
        </p:txBody>
      </p:sp>
      <p:sp>
        <p:nvSpPr>
          <p:cNvPr id="262" name="CustomShape 23"/>
          <p:cNvSpPr/>
          <p:nvPr/>
        </p:nvSpPr>
        <p:spPr>
          <a:xfrm>
            <a:off x="473760" y="4630680"/>
            <a:ext cx="14025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&lt; 80K</a:t>
            </a:r>
            <a:endParaRPr/>
          </a:p>
        </p:txBody>
      </p:sp>
      <p:sp>
        <p:nvSpPr>
          <p:cNvPr id="263" name="CustomShape 24"/>
          <p:cNvSpPr/>
          <p:nvPr/>
        </p:nvSpPr>
        <p:spPr>
          <a:xfrm>
            <a:off x="2420280" y="4630680"/>
            <a:ext cx="14025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&gt; 80K</a:t>
            </a:r>
            <a:endParaRPr/>
          </a:p>
        </p:txBody>
      </p:sp>
      <p:graphicFrame>
        <p:nvGraphicFramePr>
          <p:cNvPr id="264" name="Object 25"/>
          <p:cNvGraphicFramePr/>
          <p:nvPr/>
        </p:nvGraphicFramePr>
        <p:xfrm>
          <a:off x="4952880" y="1600200"/>
          <a:ext cx="3343320" cy="1133640"/>
        </p:xfrm>
        <a:graphic>
          <a:graphicData uri="http://schemas.openxmlformats.org/presentationml/2006/ole">
            <p:oleObj name="Document" r:id="rId1" spid="">
              <p:embed/>
              <p:pic>
                <p:nvPicPr>
                  <p:cNvPr id="265" name="" descr=""/>
                  <p:cNvPicPr/>
                  <p:nvPr/>
                </p:nvPicPr>
                <p:blipFill>
                  <a:blip r:embed="rId2"/>
                  <a:stretch/>
                </p:blipFill>
                <p:spPr>
                  <a:xfrm>
                    <a:off x="4952880" y="1600200"/>
                    <a:ext cx="3343320" cy="1133640"/>
                  </a:xfrm>
                  <a:prstGeom prst="rect">
                    <a:avLst/>
                  </a:prstGeom>
                  <a:ln>
                    <a:noFill/>
                  </a:ln>
                </p:spPr>
              </p:pic>
            </p:oleObj>
          </a:graphicData>
        </a:graphic>
      </p:graphicFrame>
      <p:sp>
        <p:nvSpPr>
          <p:cNvPr id="266" name="CustomShape 26"/>
          <p:cNvSpPr/>
          <p:nvPr/>
        </p:nvSpPr>
        <p:spPr>
          <a:xfrm>
            <a:off x="4800600" y="1143000"/>
            <a:ext cx="1600200" cy="398880"/>
          </a:xfrm>
          <a:prstGeom prst="rect">
            <a:avLst/>
          </a:prstGeom>
          <a:noFill/>
          <a:ln>
            <a:noFill/>
          </a:ln>
        </p:spPr>
        <p:style>
          <a:lnRef idx="0"/>
          <a:fillRef idx="0"/>
          <a:effectRef idx="0"/>
          <a:fontRef idx="minor"/>
        </p:style>
        <p:txBody>
          <a:bodyPr lIns="90000" rIns="90000" tIns="46800" bIns="46800"/>
          <a:p>
            <a:pPr algn="ctr">
              <a:lnSpc>
                <a:spcPct val="80000"/>
              </a:lnSpc>
            </a:pPr>
            <a:r>
              <a:rPr b="1" lang="en-US" sz="2000">
                <a:solidFill>
                  <a:srgbClr val="006b61"/>
                </a:solidFill>
                <a:latin typeface="Arial"/>
              </a:rPr>
              <a:t>Test Data</a:t>
            </a:r>
            <a:endParaRPr/>
          </a:p>
        </p:txBody>
      </p:sp>
      <p:sp>
        <p:nvSpPr>
          <p:cNvPr id="267" name="Line 27"/>
          <p:cNvSpPr/>
          <p:nvPr/>
        </p:nvSpPr>
        <p:spPr>
          <a:xfrm flipH="1">
            <a:off x="4648320" y="2590920"/>
            <a:ext cx="1295280" cy="990360"/>
          </a:xfrm>
          <a:prstGeom prst="line">
            <a:avLst/>
          </a:prstGeom>
          <a:ln w="15840">
            <a:solidFill>
              <a:srgbClr val="ff0000"/>
            </a:solidFill>
            <a:custDash>
              <a:ds d="400000" sp="300000"/>
            </a:custDash>
            <a:miter/>
            <a:headEnd len="med" type="triangle" w="med"/>
            <a:tailEnd len="med" type="triangle" w="med"/>
          </a:ln>
        </p:spPr>
      </p:sp>
    </p:spTree>
  </p:cSld>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68"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Apply Model to Test Data</a:t>
            </a:r>
            <a:endParaRPr/>
          </a:p>
        </p:txBody>
      </p:sp>
      <p:sp>
        <p:nvSpPr>
          <p:cNvPr id="269" name="Line 2"/>
          <p:cNvSpPr/>
          <p:nvPr/>
        </p:nvSpPr>
        <p:spPr>
          <a:xfrm>
            <a:off x="2898720" y="4551480"/>
            <a:ext cx="266760" cy="645840"/>
          </a:xfrm>
          <a:prstGeom prst="line">
            <a:avLst/>
          </a:prstGeom>
          <a:ln w="12600">
            <a:solidFill>
              <a:srgbClr val="000000"/>
            </a:solidFill>
            <a:miter/>
            <a:tailEnd len="med" type="triangle" w="med"/>
          </a:ln>
        </p:spPr>
      </p:sp>
      <p:sp>
        <p:nvSpPr>
          <p:cNvPr id="270" name="Line 3"/>
          <p:cNvSpPr/>
          <p:nvPr/>
        </p:nvSpPr>
        <p:spPr>
          <a:xfrm flipH="1">
            <a:off x="1658880" y="4551480"/>
            <a:ext cx="355680" cy="645840"/>
          </a:xfrm>
          <a:prstGeom prst="line">
            <a:avLst/>
          </a:prstGeom>
          <a:ln w="12600">
            <a:solidFill>
              <a:srgbClr val="000000"/>
            </a:solidFill>
            <a:miter/>
            <a:tailEnd len="med" type="triangle" w="med"/>
          </a:ln>
        </p:spPr>
      </p:sp>
      <p:sp>
        <p:nvSpPr>
          <p:cNvPr id="271" name="Line 4"/>
          <p:cNvSpPr/>
          <p:nvPr/>
        </p:nvSpPr>
        <p:spPr>
          <a:xfrm flipH="1">
            <a:off x="2367000" y="3576600"/>
            <a:ext cx="442800" cy="649440"/>
          </a:xfrm>
          <a:prstGeom prst="line">
            <a:avLst/>
          </a:prstGeom>
          <a:ln w="12600">
            <a:solidFill>
              <a:srgbClr val="000000"/>
            </a:solidFill>
            <a:miter/>
            <a:tailEnd len="med" type="triangle" w="med"/>
          </a:ln>
        </p:spPr>
      </p:sp>
      <p:sp>
        <p:nvSpPr>
          <p:cNvPr id="272" name="Line 5"/>
          <p:cNvSpPr/>
          <p:nvPr/>
        </p:nvSpPr>
        <p:spPr>
          <a:xfrm>
            <a:off x="3695760" y="3576600"/>
            <a:ext cx="531720" cy="649440"/>
          </a:xfrm>
          <a:prstGeom prst="line">
            <a:avLst/>
          </a:prstGeom>
          <a:ln w="38160">
            <a:solidFill>
              <a:srgbClr val="ff0000"/>
            </a:solidFill>
            <a:miter/>
            <a:tailEnd len="med" type="triangle" w="med"/>
          </a:ln>
        </p:spPr>
      </p:sp>
      <p:sp>
        <p:nvSpPr>
          <p:cNvPr id="273" name="Line 6"/>
          <p:cNvSpPr/>
          <p:nvPr/>
        </p:nvSpPr>
        <p:spPr>
          <a:xfrm>
            <a:off x="2544840" y="2685960"/>
            <a:ext cx="620640" cy="568440"/>
          </a:xfrm>
          <a:prstGeom prst="line">
            <a:avLst/>
          </a:prstGeom>
          <a:ln w="38160">
            <a:solidFill>
              <a:srgbClr val="ff0000"/>
            </a:solidFill>
            <a:miter/>
            <a:tailEnd len="med" type="triangle" w="med"/>
          </a:ln>
        </p:spPr>
      </p:sp>
      <p:sp>
        <p:nvSpPr>
          <p:cNvPr id="274" name="Line 7"/>
          <p:cNvSpPr/>
          <p:nvPr/>
        </p:nvSpPr>
        <p:spPr>
          <a:xfrm flipH="1">
            <a:off x="1039680" y="2685960"/>
            <a:ext cx="619200" cy="568440"/>
          </a:xfrm>
          <a:prstGeom prst="line">
            <a:avLst/>
          </a:prstGeom>
          <a:ln w="12600">
            <a:solidFill>
              <a:srgbClr val="000000"/>
            </a:solidFill>
            <a:miter/>
            <a:tailEnd len="med" type="triangle" w="med"/>
          </a:ln>
        </p:spPr>
      </p:sp>
      <p:sp>
        <p:nvSpPr>
          <p:cNvPr id="275" name="CustomShape 8"/>
          <p:cNvSpPr/>
          <p:nvPr/>
        </p:nvSpPr>
        <p:spPr>
          <a:xfrm>
            <a:off x="1606680" y="2362320"/>
            <a:ext cx="102708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Refund</a:t>
            </a:r>
            <a:endParaRPr/>
          </a:p>
        </p:txBody>
      </p:sp>
      <p:sp>
        <p:nvSpPr>
          <p:cNvPr id="276" name="CustomShape 9"/>
          <p:cNvSpPr/>
          <p:nvPr/>
        </p:nvSpPr>
        <p:spPr>
          <a:xfrm>
            <a:off x="2720880" y="3254400"/>
            <a:ext cx="102564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MarSt</a:t>
            </a:r>
            <a:endParaRPr/>
          </a:p>
        </p:txBody>
      </p:sp>
      <p:sp>
        <p:nvSpPr>
          <p:cNvPr id="277" name="CustomShape 10"/>
          <p:cNvSpPr/>
          <p:nvPr/>
        </p:nvSpPr>
        <p:spPr>
          <a:xfrm>
            <a:off x="1925640" y="4226040"/>
            <a:ext cx="106200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TaxInc</a:t>
            </a:r>
            <a:endParaRPr/>
          </a:p>
        </p:txBody>
      </p:sp>
      <p:sp>
        <p:nvSpPr>
          <p:cNvPr id="278" name="CustomShape 11"/>
          <p:cNvSpPr/>
          <p:nvPr/>
        </p:nvSpPr>
        <p:spPr>
          <a:xfrm>
            <a:off x="2941560" y="5194440"/>
            <a:ext cx="689040" cy="449280"/>
          </a:xfrm>
          <a:prstGeom prst="roundRect">
            <a:avLst>
              <a:gd name="adj" fmla="val 3622"/>
            </a:avLst>
          </a:prstGeom>
          <a:solidFill>
            <a:srgbClr val="33ccff"/>
          </a:solidFill>
          <a:ln>
            <a:noFill/>
          </a:ln>
        </p:spPr>
        <p:style>
          <a:lnRef idx="0"/>
          <a:fillRef idx="0"/>
          <a:effectRef idx="0"/>
          <a:fontRef idx="minor"/>
        </p:style>
      </p:sp>
      <p:sp>
        <p:nvSpPr>
          <p:cNvPr id="279" name="CustomShape 12"/>
          <p:cNvSpPr/>
          <p:nvPr/>
        </p:nvSpPr>
        <p:spPr>
          <a:xfrm>
            <a:off x="2859120" y="5194440"/>
            <a:ext cx="750960" cy="337320"/>
          </a:xfrm>
          <a:prstGeom prst="rect">
            <a:avLst/>
          </a:prstGeom>
          <a:noFill/>
          <a:ln>
            <a:noFill/>
          </a:ln>
        </p:spPr>
        <p:style>
          <a:lnRef idx="0"/>
          <a:fillRef idx="0"/>
          <a:effectRef idx="0"/>
          <a:fontRef idx="minor"/>
        </p:style>
        <p:txBody>
          <a:bodyPr lIns="90000" rIns="90000" tIns="46800" bIns="46800"/>
          <a:p>
            <a:pPr algn="ctr">
              <a:lnSpc>
                <a:spcPct val="100000"/>
              </a:lnSpc>
            </a:pPr>
            <a:r>
              <a:rPr b="1" lang="en-US" sz="1600">
                <a:solidFill>
                  <a:srgbClr val="800000"/>
                </a:solidFill>
                <a:latin typeface="Arial"/>
              </a:rPr>
              <a:t>YES</a:t>
            </a:r>
            <a:endParaRPr/>
          </a:p>
        </p:txBody>
      </p:sp>
      <p:sp>
        <p:nvSpPr>
          <p:cNvPr id="280" name="CustomShape 13"/>
          <p:cNvSpPr/>
          <p:nvPr/>
        </p:nvSpPr>
        <p:spPr>
          <a:xfrm>
            <a:off x="1305000" y="5214960"/>
            <a:ext cx="717480" cy="446040"/>
          </a:xfrm>
          <a:prstGeom prst="roundRect">
            <a:avLst>
              <a:gd name="adj" fmla="val 3600"/>
            </a:avLst>
          </a:prstGeom>
          <a:solidFill>
            <a:srgbClr val="33ccff"/>
          </a:solidFill>
          <a:ln>
            <a:noFill/>
          </a:ln>
        </p:spPr>
        <p:style>
          <a:lnRef idx="0"/>
          <a:fillRef idx="0"/>
          <a:effectRef idx="0"/>
          <a:fontRef idx="minor"/>
        </p:style>
      </p:sp>
      <p:sp>
        <p:nvSpPr>
          <p:cNvPr id="281" name="CustomShape 14"/>
          <p:cNvSpPr/>
          <p:nvPr/>
        </p:nvSpPr>
        <p:spPr>
          <a:xfrm>
            <a:off x="1095120" y="519732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282" name="CustomShape 15"/>
          <p:cNvSpPr/>
          <p:nvPr/>
        </p:nvSpPr>
        <p:spPr>
          <a:xfrm>
            <a:off x="685800" y="3271680"/>
            <a:ext cx="752400" cy="427320"/>
          </a:xfrm>
          <a:prstGeom prst="roundRect">
            <a:avLst>
              <a:gd name="adj" fmla="val 3600"/>
            </a:avLst>
          </a:prstGeom>
          <a:solidFill>
            <a:srgbClr val="33ccff"/>
          </a:solidFill>
          <a:ln>
            <a:noFill/>
          </a:ln>
        </p:spPr>
        <p:style>
          <a:lnRef idx="0"/>
          <a:fillRef idx="0"/>
          <a:effectRef idx="0"/>
          <a:fontRef idx="minor"/>
        </p:style>
      </p:sp>
      <p:sp>
        <p:nvSpPr>
          <p:cNvPr id="283" name="CustomShape 16"/>
          <p:cNvSpPr/>
          <p:nvPr/>
        </p:nvSpPr>
        <p:spPr>
          <a:xfrm>
            <a:off x="474120" y="325440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284" name="CustomShape 17"/>
          <p:cNvSpPr/>
          <p:nvPr/>
        </p:nvSpPr>
        <p:spPr>
          <a:xfrm>
            <a:off x="3860640" y="4259160"/>
            <a:ext cx="752760" cy="466920"/>
          </a:xfrm>
          <a:prstGeom prst="roundRect">
            <a:avLst>
              <a:gd name="adj" fmla="val 3600"/>
            </a:avLst>
          </a:prstGeom>
          <a:solidFill>
            <a:srgbClr val="33ccff"/>
          </a:solidFill>
          <a:ln>
            <a:noFill/>
          </a:ln>
        </p:spPr>
        <p:style>
          <a:lnRef idx="0"/>
          <a:fillRef idx="0"/>
          <a:effectRef idx="0"/>
          <a:fontRef idx="minor"/>
        </p:style>
      </p:sp>
      <p:sp>
        <p:nvSpPr>
          <p:cNvPr id="285" name="CustomShape 18"/>
          <p:cNvSpPr/>
          <p:nvPr/>
        </p:nvSpPr>
        <p:spPr>
          <a:xfrm>
            <a:off x="3629520" y="425916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286" name="CustomShape 19"/>
          <p:cNvSpPr/>
          <p:nvPr/>
        </p:nvSpPr>
        <p:spPr>
          <a:xfrm>
            <a:off x="196920" y="2685960"/>
            <a:ext cx="119700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Yes</a:t>
            </a:r>
            <a:endParaRPr/>
          </a:p>
        </p:txBody>
      </p:sp>
      <p:sp>
        <p:nvSpPr>
          <p:cNvPr id="287" name="CustomShape 20"/>
          <p:cNvSpPr/>
          <p:nvPr/>
        </p:nvSpPr>
        <p:spPr>
          <a:xfrm>
            <a:off x="2214720" y="2685960"/>
            <a:ext cx="11253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solidFill>
                  <a:srgbClr val="ff0000"/>
                </a:solidFill>
                <a:latin typeface="Arial"/>
              </a:rPr>
              <a:t>No</a:t>
            </a:r>
            <a:endParaRPr/>
          </a:p>
        </p:txBody>
      </p:sp>
      <p:sp>
        <p:nvSpPr>
          <p:cNvPr id="288" name="CustomShape 21"/>
          <p:cNvSpPr/>
          <p:nvPr/>
        </p:nvSpPr>
        <p:spPr>
          <a:xfrm>
            <a:off x="3342960" y="3624120"/>
            <a:ext cx="160992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solidFill>
                  <a:srgbClr val="ff0000"/>
                </a:solidFill>
                <a:latin typeface="Arial"/>
              </a:rPr>
              <a:t>Married </a:t>
            </a:r>
            <a:endParaRPr/>
          </a:p>
        </p:txBody>
      </p:sp>
      <p:sp>
        <p:nvSpPr>
          <p:cNvPr id="289" name="CustomShape 22"/>
          <p:cNvSpPr/>
          <p:nvPr/>
        </p:nvSpPr>
        <p:spPr>
          <a:xfrm>
            <a:off x="976680" y="3659040"/>
            <a:ext cx="234612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Single, Divorced</a:t>
            </a:r>
            <a:endParaRPr/>
          </a:p>
        </p:txBody>
      </p:sp>
      <p:sp>
        <p:nvSpPr>
          <p:cNvPr id="290" name="CustomShape 23"/>
          <p:cNvSpPr/>
          <p:nvPr/>
        </p:nvSpPr>
        <p:spPr>
          <a:xfrm>
            <a:off x="473760" y="4630680"/>
            <a:ext cx="14025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&lt; 80K</a:t>
            </a:r>
            <a:endParaRPr/>
          </a:p>
        </p:txBody>
      </p:sp>
      <p:sp>
        <p:nvSpPr>
          <p:cNvPr id="291" name="CustomShape 24"/>
          <p:cNvSpPr/>
          <p:nvPr/>
        </p:nvSpPr>
        <p:spPr>
          <a:xfrm>
            <a:off x="2420280" y="4630680"/>
            <a:ext cx="14025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&gt; 80K</a:t>
            </a:r>
            <a:endParaRPr/>
          </a:p>
        </p:txBody>
      </p:sp>
      <p:graphicFrame>
        <p:nvGraphicFramePr>
          <p:cNvPr id="292" name="Object 25"/>
          <p:cNvGraphicFramePr/>
          <p:nvPr/>
        </p:nvGraphicFramePr>
        <p:xfrm>
          <a:off x="4952880" y="1600200"/>
          <a:ext cx="3343320" cy="1133640"/>
        </p:xfrm>
        <a:graphic>
          <a:graphicData uri="http://schemas.openxmlformats.org/presentationml/2006/ole">
            <p:oleObj name="Document" r:id="rId1" spid="">
              <p:embed/>
              <p:pic>
                <p:nvPicPr>
                  <p:cNvPr id="293" name="" descr=""/>
                  <p:cNvPicPr/>
                  <p:nvPr/>
                </p:nvPicPr>
                <p:blipFill>
                  <a:blip r:embed="rId2"/>
                  <a:stretch/>
                </p:blipFill>
                <p:spPr>
                  <a:xfrm>
                    <a:off x="4952880" y="1600200"/>
                    <a:ext cx="3343320" cy="1133640"/>
                  </a:xfrm>
                  <a:prstGeom prst="rect">
                    <a:avLst/>
                  </a:prstGeom>
                  <a:ln>
                    <a:noFill/>
                  </a:ln>
                </p:spPr>
              </p:pic>
            </p:oleObj>
          </a:graphicData>
        </a:graphic>
      </p:graphicFrame>
      <p:sp>
        <p:nvSpPr>
          <p:cNvPr id="294" name="CustomShape 26"/>
          <p:cNvSpPr/>
          <p:nvPr/>
        </p:nvSpPr>
        <p:spPr>
          <a:xfrm>
            <a:off x="4800600" y="1143000"/>
            <a:ext cx="1600200" cy="398880"/>
          </a:xfrm>
          <a:prstGeom prst="rect">
            <a:avLst/>
          </a:prstGeom>
          <a:noFill/>
          <a:ln>
            <a:noFill/>
          </a:ln>
        </p:spPr>
        <p:style>
          <a:lnRef idx="0"/>
          <a:fillRef idx="0"/>
          <a:effectRef idx="0"/>
          <a:fontRef idx="minor"/>
        </p:style>
        <p:txBody>
          <a:bodyPr lIns="90000" rIns="90000" tIns="46800" bIns="46800"/>
          <a:p>
            <a:pPr algn="ctr">
              <a:lnSpc>
                <a:spcPct val="80000"/>
              </a:lnSpc>
            </a:pPr>
            <a:r>
              <a:rPr b="1" lang="en-US" sz="2000">
                <a:solidFill>
                  <a:srgbClr val="006b61"/>
                </a:solidFill>
                <a:latin typeface="Arial"/>
              </a:rPr>
              <a:t>Test Data</a:t>
            </a:r>
            <a:endParaRPr/>
          </a:p>
        </p:txBody>
      </p:sp>
      <p:sp>
        <p:nvSpPr>
          <p:cNvPr id="295" name="Line 27"/>
          <p:cNvSpPr/>
          <p:nvPr/>
        </p:nvSpPr>
        <p:spPr>
          <a:xfrm flipH="1">
            <a:off x="4495320" y="2590920"/>
            <a:ext cx="3124440" cy="1828800"/>
          </a:xfrm>
          <a:prstGeom prst="line">
            <a:avLst/>
          </a:prstGeom>
          <a:ln w="15840">
            <a:solidFill>
              <a:srgbClr val="ff0000"/>
            </a:solidFill>
            <a:custDash>
              <a:ds d="400000" sp="300000"/>
            </a:custDash>
            <a:miter/>
            <a:headEnd len="med" type="triangle" w="med"/>
          </a:ln>
        </p:spPr>
      </p:sp>
      <p:sp>
        <p:nvSpPr>
          <p:cNvPr id="296" name="CustomShape 28"/>
          <p:cNvSpPr/>
          <p:nvPr/>
        </p:nvSpPr>
        <p:spPr>
          <a:xfrm>
            <a:off x="6019920" y="3581280"/>
            <a:ext cx="2666880" cy="398880"/>
          </a:xfrm>
          <a:prstGeom prst="rect">
            <a:avLst/>
          </a:prstGeom>
          <a:noFill/>
          <a:ln>
            <a:noFill/>
          </a:ln>
        </p:spPr>
        <p:style>
          <a:lnRef idx="0"/>
          <a:fillRef idx="0"/>
          <a:effectRef idx="0"/>
          <a:fontRef idx="minor"/>
        </p:style>
        <p:txBody>
          <a:bodyPr lIns="90000" rIns="90000" tIns="46800" bIns="46800"/>
          <a:p>
            <a:pPr>
              <a:lnSpc>
                <a:spcPct val="80000"/>
              </a:lnSpc>
            </a:pPr>
            <a:r>
              <a:rPr lang="en-US" sz="2000">
                <a:latin typeface="Arial"/>
              </a:rPr>
              <a:t>Assign Cheat to “No”</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97"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Decision Tree Classification Task</a:t>
            </a:r>
            <a:endParaRPr/>
          </a:p>
        </p:txBody>
      </p:sp>
      <p:sp>
        <p:nvSpPr>
          <p:cNvPr id="298" name="Line 2"/>
          <p:cNvSpPr/>
          <p:nvPr/>
        </p:nvSpPr>
        <p:spPr>
          <a:xfrm flipH="1">
            <a:off x="6400440" y="2362320"/>
            <a:ext cx="685800" cy="0"/>
          </a:xfrm>
          <a:prstGeom prst="line">
            <a:avLst/>
          </a:prstGeom>
          <a:ln w="63360">
            <a:solidFill>
              <a:srgbClr val="ff0000"/>
            </a:solidFill>
            <a:miter/>
            <a:tailEnd len="med" type="triangle" w="med"/>
          </a:ln>
        </p:spPr>
      </p:sp>
      <p:sp>
        <p:nvSpPr>
          <p:cNvPr id="299" name="CustomShape 3"/>
          <p:cNvSpPr/>
          <p:nvPr/>
        </p:nvSpPr>
        <p:spPr>
          <a:xfrm>
            <a:off x="7086600" y="4282920"/>
            <a:ext cx="1219320" cy="520200"/>
          </a:xfrm>
          <a:prstGeom prst="rect">
            <a:avLst/>
          </a:prstGeom>
          <a:noFill/>
          <a:ln>
            <a:noFill/>
          </a:ln>
        </p:spPr>
        <p:style>
          <a:lnRef idx="0"/>
          <a:fillRef idx="0"/>
          <a:effectRef idx="0"/>
          <a:fontRef idx="minor"/>
        </p:style>
        <p:txBody>
          <a:bodyPr lIns="90000" rIns="90000" tIns="46800" bIns="46800"/>
          <a:p>
            <a:pPr>
              <a:lnSpc>
                <a:spcPct val="100000"/>
              </a:lnSpc>
            </a:pPr>
            <a:r>
              <a:rPr b="1" lang="en-US" sz="1400">
                <a:latin typeface="Arial"/>
              </a:rPr>
              <a:t>Decision Tree</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00"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Decision Tree Induction</a:t>
            </a:r>
            <a:endParaRPr/>
          </a:p>
        </p:txBody>
      </p:sp>
      <p:sp>
        <p:nvSpPr>
          <p:cNvPr id="301"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Many Algorithms:</a:t>
            </a:r>
            <a:endParaRPr/>
          </a:p>
          <a:p>
            <a:pPr lvl="1">
              <a:buFont typeface="Arial"/>
              <a:buChar char="–"/>
            </a:pPr>
            <a:r>
              <a:rPr lang="en-US" sz="2800">
                <a:latin typeface="Arial"/>
              </a:rPr>
              <a:t>Hunt’s Algorithm (one of the earliest)</a:t>
            </a:r>
            <a:endParaRPr/>
          </a:p>
          <a:p>
            <a:pPr lvl="1">
              <a:buFont typeface="Arial"/>
              <a:buChar char="–"/>
            </a:pPr>
            <a:r>
              <a:rPr lang="en-US" sz="2800">
                <a:latin typeface="Arial"/>
              </a:rPr>
              <a:t>CART</a:t>
            </a:r>
            <a:endParaRPr/>
          </a:p>
          <a:p>
            <a:pPr lvl="1">
              <a:buFont typeface="Arial"/>
              <a:buChar char="–"/>
            </a:pPr>
            <a:r>
              <a:rPr lang="en-US" sz="2800">
                <a:latin typeface="Arial"/>
              </a:rPr>
              <a:t>ID3, C4.5</a:t>
            </a:r>
            <a:endParaRPr/>
          </a:p>
          <a:p>
            <a:pPr lvl="1">
              <a:buFont typeface="Arial"/>
              <a:buChar char="–"/>
            </a:pPr>
            <a:r>
              <a:rPr lang="en-US" sz="2800">
                <a:latin typeface="Arial"/>
              </a:rPr>
              <a:t>SLIQ,SPRINT</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02"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General Structure of Hunt’s Algorithm</a:t>
            </a:r>
            <a:endParaRPr/>
          </a:p>
        </p:txBody>
      </p:sp>
      <p:sp>
        <p:nvSpPr>
          <p:cNvPr id="303" name="TextShape 2"/>
          <p:cNvSpPr txBox="1"/>
          <p:nvPr/>
        </p:nvSpPr>
        <p:spPr>
          <a:xfrm>
            <a:off x="411120" y="1142640"/>
            <a:ext cx="4541760" cy="5181480"/>
          </a:xfrm>
          <a:prstGeom prst="rect">
            <a:avLst/>
          </a:prstGeom>
          <a:noFill/>
          <a:ln>
            <a:noFill/>
          </a:ln>
        </p:spPr>
        <p:txBody>
          <a:bodyPr lIns="90360" rIns="90360" tIns="44280" bIns="44280"/>
          <a:p>
            <a:pPr>
              <a:lnSpc>
                <a:spcPct val="90000"/>
              </a:lnSpc>
              <a:buSzPct val="75000"/>
              <a:buFont typeface="Monotype Sorts" charset="2"/>
              <a:buChar char=""/>
            </a:pPr>
            <a:r>
              <a:rPr lang="en-US" sz="2000">
                <a:latin typeface="Arial"/>
              </a:rPr>
              <a:t>Let D</a:t>
            </a:r>
            <a:r>
              <a:rPr lang="en-US" sz="2000" baseline="-25000">
                <a:latin typeface="Arial"/>
              </a:rPr>
              <a:t>t</a:t>
            </a:r>
            <a:r>
              <a:rPr lang="en-US" sz="2000">
                <a:latin typeface="Arial"/>
              </a:rPr>
              <a:t> be the set of training records that reach a node t</a:t>
            </a:r>
            <a:endParaRPr/>
          </a:p>
          <a:p>
            <a:pPr>
              <a:lnSpc>
                <a:spcPct val="90000"/>
              </a:lnSpc>
              <a:buSzPct val="75000"/>
              <a:buFont typeface="Monotype Sorts" charset="2"/>
              <a:buChar char=""/>
            </a:pPr>
            <a:r>
              <a:rPr lang="en-US" sz="2000">
                <a:latin typeface="Arial"/>
              </a:rPr>
              <a:t>General Procedure:</a:t>
            </a:r>
            <a:endParaRPr/>
          </a:p>
          <a:p>
            <a:pPr lvl="1">
              <a:lnSpc>
                <a:spcPct val="90000"/>
              </a:lnSpc>
              <a:buFont typeface="Arial"/>
              <a:buChar char="–"/>
            </a:pPr>
            <a:r>
              <a:rPr lang="en-US" sz="2000">
                <a:latin typeface="Arial"/>
              </a:rPr>
              <a:t>If D</a:t>
            </a:r>
            <a:r>
              <a:rPr lang="en-US" sz="2000" baseline="-25000">
                <a:latin typeface="Arial"/>
              </a:rPr>
              <a:t>t</a:t>
            </a:r>
            <a:r>
              <a:rPr lang="en-US" sz="2000">
                <a:latin typeface="Arial"/>
              </a:rPr>
              <a:t> contains records that belong the same class y</a:t>
            </a:r>
            <a:r>
              <a:rPr lang="en-US" sz="2000" baseline="-25000">
                <a:latin typeface="Arial"/>
              </a:rPr>
              <a:t>t</a:t>
            </a:r>
            <a:r>
              <a:rPr lang="en-US" sz="2000">
                <a:latin typeface="Arial"/>
              </a:rPr>
              <a:t>, then t is a leaf node labeled as y</a:t>
            </a:r>
            <a:r>
              <a:rPr lang="en-US" sz="2000" baseline="-25000">
                <a:latin typeface="Arial"/>
              </a:rPr>
              <a:t>t</a:t>
            </a:r>
            <a:endParaRPr/>
          </a:p>
          <a:p>
            <a:pPr lvl="1">
              <a:lnSpc>
                <a:spcPct val="90000"/>
              </a:lnSpc>
              <a:buFont typeface="Arial"/>
              <a:buChar char="–"/>
            </a:pPr>
            <a:r>
              <a:rPr lang="en-US" sz="2000">
                <a:latin typeface="Arial"/>
              </a:rPr>
              <a:t>If D</a:t>
            </a:r>
            <a:r>
              <a:rPr lang="en-US" sz="2000" baseline="-25000">
                <a:latin typeface="Arial"/>
              </a:rPr>
              <a:t>t</a:t>
            </a:r>
            <a:r>
              <a:rPr lang="en-US" sz="2000">
                <a:latin typeface="Arial"/>
              </a:rPr>
              <a:t> is an empty set, then t is a leaf node labeled by the default class, y</a:t>
            </a:r>
            <a:r>
              <a:rPr lang="en-US" sz="2000" baseline="-25000">
                <a:latin typeface="Arial"/>
              </a:rPr>
              <a:t>d</a:t>
            </a:r>
            <a:endParaRPr/>
          </a:p>
          <a:p>
            <a:pPr lvl="1">
              <a:lnSpc>
                <a:spcPct val="90000"/>
              </a:lnSpc>
              <a:buFont typeface="Arial"/>
              <a:buChar char="–"/>
            </a:pPr>
            <a:r>
              <a:rPr lang="en-US" sz="2000">
                <a:latin typeface="Arial"/>
              </a:rPr>
              <a:t>If D</a:t>
            </a:r>
            <a:r>
              <a:rPr lang="en-US" sz="2000" baseline="-25000">
                <a:latin typeface="Arial"/>
              </a:rPr>
              <a:t>t</a:t>
            </a:r>
            <a:r>
              <a:rPr lang="en-US" sz="2000">
                <a:latin typeface="Arial"/>
              </a:rPr>
              <a:t> contains records that belong to more than one class, use an attribute test to split the data into smaller subsets. Recursively apply the procedure to each subset.</a:t>
            </a:r>
            <a:endParaRPr/>
          </a:p>
        </p:txBody>
      </p:sp>
      <p:graphicFrame>
        <p:nvGraphicFramePr>
          <p:cNvPr id="304" name="Object 3"/>
          <p:cNvGraphicFramePr/>
          <p:nvPr/>
        </p:nvGraphicFramePr>
        <p:xfrm>
          <a:off x="5665680" y="1143000"/>
          <a:ext cx="3021120" cy="3124080"/>
        </p:xfrm>
        <a:graphic>
          <a:graphicData uri="http://schemas.openxmlformats.org/presentationml/2006/ole">
            <p:oleObj name="Document" r:id="rId1" spid="">
              <p:embed/>
              <p:pic>
                <p:nvPicPr>
                  <p:cNvPr id="305" name="" descr=""/>
                  <p:cNvPicPr/>
                  <p:nvPr/>
                </p:nvPicPr>
                <p:blipFill>
                  <a:blip r:embed="rId2"/>
                  <a:stretch/>
                </p:blipFill>
                <p:spPr>
                  <a:xfrm>
                    <a:off x="5665680" y="1143000"/>
                    <a:ext cx="3021120" cy="3124080"/>
                  </a:xfrm>
                  <a:prstGeom prst="rect">
                    <a:avLst/>
                  </a:prstGeom>
                  <a:ln>
                    <a:noFill/>
                  </a:ln>
                </p:spPr>
              </p:pic>
            </p:oleObj>
          </a:graphicData>
        </a:graphic>
      </p:graphicFrame>
      <p:sp>
        <p:nvSpPr>
          <p:cNvPr id="306" name="CustomShape 4"/>
          <p:cNvSpPr/>
          <p:nvPr/>
        </p:nvSpPr>
        <p:spPr>
          <a:xfrm>
            <a:off x="6019920" y="4800600"/>
            <a:ext cx="1447560" cy="762120"/>
          </a:xfrm>
          <a:prstGeom prst="ellipse">
            <a:avLst/>
          </a:prstGeom>
          <a:noFill/>
          <a:ln w="38160">
            <a:solidFill>
              <a:srgbClr val="ff0000"/>
            </a:solidFill>
            <a:miter/>
          </a:ln>
        </p:spPr>
        <p:style>
          <a:lnRef idx="0"/>
          <a:fillRef idx="0"/>
          <a:effectRef idx="0"/>
          <a:fontRef idx="minor"/>
        </p:style>
      </p:sp>
      <p:sp>
        <p:nvSpPr>
          <p:cNvPr id="307" name="Line 5"/>
          <p:cNvSpPr/>
          <p:nvPr/>
        </p:nvSpPr>
        <p:spPr>
          <a:xfrm flipH="1">
            <a:off x="5715000" y="5562720"/>
            <a:ext cx="990720" cy="380880"/>
          </a:xfrm>
          <a:prstGeom prst="line">
            <a:avLst/>
          </a:prstGeom>
          <a:ln w="12600">
            <a:solidFill>
              <a:srgbClr val="000000"/>
            </a:solidFill>
            <a:miter/>
            <a:tailEnd len="med" type="triangle" w="med"/>
          </a:ln>
        </p:spPr>
      </p:sp>
      <p:sp>
        <p:nvSpPr>
          <p:cNvPr id="308" name="Line 6"/>
          <p:cNvSpPr/>
          <p:nvPr/>
        </p:nvSpPr>
        <p:spPr>
          <a:xfrm>
            <a:off x="6858000" y="5562720"/>
            <a:ext cx="0" cy="533160"/>
          </a:xfrm>
          <a:prstGeom prst="line">
            <a:avLst/>
          </a:prstGeom>
          <a:ln w="12600">
            <a:solidFill>
              <a:srgbClr val="000000"/>
            </a:solidFill>
            <a:miter/>
            <a:tailEnd len="med" type="triangle" w="med"/>
          </a:ln>
        </p:spPr>
      </p:sp>
      <p:sp>
        <p:nvSpPr>
          <p:cNvPr id="309" name="Line 7"/>
          <p:cNvSpPr/>
          <p:nvPr/>
        </p:nvSpPr>
        <p:spPr>
          <a:xfrm>
            <a:off x="7010280" y="5562720"/>
            <a:ext cx="990720" cy="380880"/>
          </a:xfrm>
          <a:prstGeom prst="line">
            <a:avLst/>
          </a:prstGeom>
          <a:ln w="12600">
            <a:solidFill>
              <a:srgbClr val="000000"/>
            </a:solidFill>
            <a:miter/>
            <a:tailEnd len="med" type="triangle" w="med"/>
          </a:ln>
        </p:spPr>
      </p:sp>
      <p:sp>
        <p:nvSpPr>
          <p:cNvPr id="310" name="Line 8"/>
          <p:cNvSpPr/>
          <p:nvPr/>
        </p:nvSpPr>
        <p:spPr>
          <a:xfrm flipH="1">
            <a:off x="6705360" y="4419720"/>
            <a:ext cx="228600" cy="380880"/>
          </a:xfrm>
          <a:prstGeom prst="line">
            <a:avLst/>
          </a:prstGeom>
          <a:ln w="12600">
            <a:solidFill>
              <a:srgbClr val="000000"/>
            </a:solidFill>
            <a:miter/>
            <a:tailEnd len="med" type="triangle" w="med"/>
          </a:ln>
        </p:spPr>
      </p:sp>
      <p:sp>
        <p:nvSpPr>
          <p:cNvPr id="311" name="CustomShape 9"/>
          <p:cNvSpPr/>
          <p:nvPr/>
        </p:nvSpPr>
        <p:spPr>
          <a:xfrm>
            <a:off x="6934320" y="4267080"/>
            <a:ext cx="609480" cy="44064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D</a:t>
            </a:r>
            <a:r>
              <a:rPr b="1" lang="en-US" sz="2000" baseline="-25000">
                <a:latin typeface="Arial"/>
              </a:rPr>
              <a:t>t</a:t>
            </a:r>
            <a:endParaRPr/>
          </a:p>
        </p:txBody>
      </p:sp>
      <p:sp>
        <p:nvSpPr>
          <p:cNvPr id="312" name="CustomShape 10"/>
          <p:cNvSpPr/>
          <p:nvPr/>
        </p:nvSpPr>
        <p:spPr>
          <a:xfrm>
            <a:off x="6553080" y="4952880"/>
            <a:ext cx="381240" cy="459720"/>
          </a:xfrm>
          <a:prstGeom prst="rect">
            <a:avLst/>
          </a:prstGeom>
          <a:noFill/>
          <a:ln>
            <a:noFill/>
          </a:ln>
        </p:spPr>
        <p:style>
          <a:lnRef idx="0"/>
          <a:fillRef idx="0"/>
          <a:effectRef idx="0"/>
          <a:fontRef idx="minor"/>
        </p:style>
        <p:txBody>
          <a:bodyPr lIns="90000" rIns="90000" tIns="46800" bIns="46800"/>
          <a:p>
            <a:pPr>
              <a:lnSpc>
                <a:spcPct val="100000"/>
              </a:lnSpc>
            </a:pPr>
            <a:r>
              <a:rPr b="1" lang="en-US" sz="2400">
                <a:latin typeface="Arial"/>
              </a:rPr>
              <a:t>?</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13"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Hunt’s Algorithm</a:t>
            </a:r>
            <a:endParaRPr/>
          </a:p>
        </p:txBody>
      </p:sp>
      <p:sp>
        <p:nvSpPr>
          <p:cNvPr id="314" name="CustomShape 2"/>
          <p:cNvSpPr/>
          <p:nvPr/>
        </p:nvSpPr>
        <p:spPr>
          <a:xfrm>
            <a:off x="304920" y="1447920"/>
            <a:ext cx="576000" cy="414360"/>
          </a:xfrm>
          <a:prstGeom prst="rect">
            <a:avLst/>
          </a:prstGeom>
          <a:solidFill>
            <a:srgbClr val="ffffff"/>
          </a:solidFill>
          <a:ln w="25560">
            <a:solidFill>
              <a:srgbClr val="3366ff"/>
            </a:solidFill>
            <a:miter/>
          </a:ln>
        </p:spPr>
        <p:style>
          <a:lnRef idx="0"/>
          <a:fillRef idx="0"/>
          <a:effectRef idx="0"/>
          <a:fontRef idx="minor"/>
        </p:style>
        <p:txBody>
          <a:bodyPr wrap="none" lIns="90000" rIns="90000" tIns="46800" bIns="46800" anchor="ctr"/>
          <a:p>
            <a:pPr algn="ctr"/>
            <a:r>
              <a:rPr lang="en-US" sz="1400">
                <a:latin typeface="Times New Roman"/>
              </a:rPr>
              <a:t>Don’t </a:t>
            </a:r>
            <a:endParaRPr/>
          </a:p>
          <a:p>
            <a:pPr algn="ctr"/>
            <a:r>
              <a:rPr lang="en-US" sz="1400">
                <a:latin typeface="Times New Roman"/>
              </a:rPr>
              <a:t>Cheat</a:t>
            </a:r>
            <a:endParaRPr/>
          </a:p>
        </p:txBody>
      </p:sp>
      <p:sp>
        <p:nvSpPr>
          <p:cNvPr id="315" name="CustomShape 3"/>
          <p:cNvSpPr/>
          <p:nvPr/>
        </p:nvSpPr>
        <p:spPr>
          <a:xfrm>
            <a:off x="1890720" y="1143000"/>
            <a:ext cx="691920" cy="431640"/>
          </a:xfrm>
          <a:prstGeom prst="ellipse">
            <a:avLst/>
          </a:prstGeom>
          <a:solidFill>
            <a:srgbClr val="ffffff"/>
          </a:solidFill>
          <a:ln w="25560">
            <a:solidFill>
              <a:srgbClr val="3366ff"/>
            </a:solidFill>
            <a:miter/>
          </a:ln>
        </p:spPr>
        <p:style>
          <a:lnRef idx="0"/>
          <a:fillRef idx="0"/>
          <a:effectRef idx="0"/>
          <a:fontRef idx="minor"/>
        </p:style>
        <p:txBody>
          <a:bodyPr wrap="none" lIns="90000" rIns="90000" tIns="46800" bIns="46800" anchor="ctr"/>
          <a:p>
            <a:pPr algn="ctr"/>
            <a:r>
              <a:rPr lang="en-US" sz="1600">
                <a:solidFill>
                  <a:srgbClr val="0033cc"/>
                </a:solidFill>
                <a:latin typeface="Times New Roman"/>
              </a:rPr>
              <a:t>Refund</a:t>
            </a:r>
            <a:endParaRPr/>
          </a:p>
        </p:txBody>
      </p:sp>
      <p:sp>
        <p:nvSpPr>
          <p:cNvPr id="316" name="Line 4"/>
          <p:cNvSpPr/>
          <p:nvPr/>
        </p:nvSpPr>
        <p:spPr>
          <a:xfrm flipH="1">
            <a:off x="1658520" y="1574640"/>
            <a:ext cx="577800" cy="355680"/>
          </a:xfrm>
          <a:prstGeom prst="line">
            <a:avLst/>
          </a:prstGeom>
          <a:ln w="25560">
            <a:solidFill>
              <a:srgbClr val="3366ff"/>
            </a:solidFill>
            <a:miter/>
          </a:ln>
        </p:spPr>
      </p:sp>
      <p:sp>
        <p:nvSpPr>
          <p:cNvPr id="317" name="Line 5"/>
          <p:cNvSpPr/>
          <p:nvPr/>
        </p:nvSpPr>
        <p:spPr>
          <a:xfrm>
            <a:off x="2236680" y="1574640"/>
            <a:ext cx="576360" cy="355680"/>
          </a:xfrm>
          <a:prstGeom prst="line">
            <a:avLst/>
          </a:prstGeom>
          <a:ln w="25560">
            <a:solidFill>
              <a:srgbClr val="3366ff"/>
            </a:solidFill>
            <a:miter/>
          </a:ln>
        </p:spPr>
      </p:sp>
      <p:sp>
        <p:nvSpPr>
          <p:cNvPr id="318" name="CustomShape 6"/>
          <p:cNvSpPr/>
          <p:nvPr/>
        </p:nvSpPr>
        <p:spPr>
          <a:xfrm>
            <a:off x="1371600" y="1930320"/>
            <a:ext cx="576000" cy="474480"/>
          </a:xfrm>
          <a:prstGeom prst="rect">
            <a:avLst/>
          </a:prstGeom>
          <a:solidFill>
            <a:srgbClr val="ffffff"/>
          </a:solidFill>
          <a:ln w="50760">
            <a:solidFill>
              <a:srgbClr val="000000"/>
            </a:solidFill>
            <a:miter/>
          </a:ln>
        </p:spPr>
        <p:style>
          <a:lnRef idx="0"/>
          <a:fillRef idx="0"/>
          <a:effectRef idx="0"/>
          <a:fontRef idx="minor"/>
        </p:style>
        <p:txBody>
          <a:bodyPr wrap="none" lIns="90000" rIns="90000" tIns="46800" bIns="46800" anchor="ctr"/>
          <a:p>
            <a:pPr algn="ctr"/>
            <a:r>
              <a:rPr lang="en-US" sz="1400">
                <a:latin typeface="Times New Roman"/>
              </a:rPr>
              <a:t>Don’t </a:t>
            </a:r>
            <a:endParaRPr/>
          </a:p>
          <a:p>
            <a:pPr algn="ctr"/>
            <a:r>
              <a:rPr lang="en-US" sz="1400">
                <a:latin typeface="Times New Roman"/>
              </a:rPr>
              <a:t>Cheat</a:t>
            </a:r>
            <a:endParaRPr/>
          </a:p>
        </p:txBody>
      </p:sp>
      <p:sp>
        <p:nvSpPr>
          <p:cNvPr id="319" name="CustomShape 7"/>
          <p:cNvSpPr/>
          <p:nvPr/>
        </p:nvSpPr>
        <p:spPr>
          <a:xfrm>
            <a:off x="2582640" y="1930320"/>
            <a:ext cx="576360" cy="414360"/>
          </a:xfrm>
          <a:prstGeom prst="rect">
            <a:avLst/>
          </a:prstGeom>
          <a:solidFill>
            <a:srgbClr val="ffffff"/>
          </a:solidFill>
          <a:ln w="25560">
            <a:solidFill>
              <a:srgbClr val="3366ff"/>
            </a:solidFill>
            <a:miter/>
          </a:ln>
        </p:spPr>
        <p:style>
          <a:lnRef idx="0"/>
          <a:fillRef idx="0"/>
          <a:effectRef idx="0"/>
          <a:fontRef idx="minor"/>
        </p:style>
        <p:txBody>
          <a:bodyPr wrap="none" lIns="90000" rIns="90000" tIns="46800" bIns="46800" anchor="ctr"/>
          <a:p>
            <a:pPr algn="ctr"/>
            <a:r>
              <a:rPr lang="en-US" sz="1400">
                <a:latin typeface="Times New Roman"/>
              </a:rPr>
              <a:t>Don’t </a:t>
            </a:r>
            <a:endParaRPr/>
          </a:p>
          <a:p>
            <a:pPr algn="ctr"/>
            <a:r>
              <a:rPr lang="en-US" sz="1400">
                <a:latin typeface="Times New Roman"/>
              </a:rPr>
              <a:t>Cheat</a:t>
            </a:r>
            <a:endParaRPr/>
          </a:p>
        </p:txBody>
      </p:sp>
      <p:sp>
        <p:nvSpPr>
          <p:cNvPr id="320" name="CustomShape 8"/>
          <p:cNvSpPr/>
          <p:nvPr/>
        </p:nvSpPr>
        <p:spPr>
          <a:xfrm>
            <a:off x="1517760" y="1505160"/>
            <a:ext cx="487080" cy="30708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b="1" lang="en-US" sz="1400">
                <a:solidFill>
                  <a:srgbClr val="0066ff"/>
                </a:solidFill>
                <a:latin typeface="Arial"/>
              </a:rPr>
              <a:t>Yes</a:t>
            </a:r>
            <a:endParaRPr/>
          </a:p>
        </p:txBody>
      </p:sp>
      <p:sp>
        <p:nvSpPr>
          <p:cNvPr id="321" name="CustomShape 9"/>
          <p:cNvSpPr/>
          <p:nvPr/>
        </p:nvSpPr>
        <p:spPr>
          <a:xfrm>
            <a:off x="2610720" y="1505160"/>
            <a:ext cx="418320" cy="30708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b="1" lang="en-US" sz="1400">
                <a:solidFill>
                  <a:srgbClr val="0066ff"/>
                </a:solidFill>
                <a:latin typeface="Arial"/>
              </a:rPr>
              <a:t>No</a:t>
            </a:r>
            <a:endParaRPr/>
          </a:p>
        </p:txBody>
      </p:sp>
      <p:sp>
        <p:nvSpPr>
          <p:cNvPr id="322" name="Line 10"/>
          <p:cNvSpPr/>
          <p:nvPr/>
        </p:nvSpPr>
        <p:spPr>
          <a:xfrm>
            <a:off x="990720" y="1676520"/>
            <a:ext cx="380880" cy="0"/>
          </a:xfrm>
          <a:prstGeom prst="line">
            <a:avLst/>
          </a:prstGeom>
          <a:ln w="76320">
            <a:solidFill>
              <a:srgbClr val="cc3300"/>
            </a:solidFill>
            <a:miter/>
            <a:tailEnd len="sm" type="arrow" w="med"/>
          </a:ln>
        </p:spPr>
      </p:sp>
      <p:sp>
        <p:nvSpPr>
          <p:cNvPr id="323" name="CustomShape 11"/>
          <p:cNvSpPr/>
          <p:nvPr/>
        </p:nvSpPr>
        <p:spPr>
          <a:xfrm>
            <a:off x="3871800" y="3048120"/>
            <a:ext cx="693720" cy="448920"/>
          </a:xfrm>
          <a:prstGeom prst="ellipse">
            <a:avLst/>
          </a:prstGeom>
          <a:solidFill>
            <a:srgbClr val="ffffff"/>
          </a:solidFill>
          <a:ln w="9360">
            <a:solidFill>
              <a:srgbClr val="000000"/>
            </a:solidFill>
            <a:miter/>
          </a:ln>
        </p:spPr>
        <p:style>
          <a:lnRef idx="0"/>
          <a:fillRef idx="0"/>
          <a:effectRef idx="0"/>
          <a:fontRef idx="minor"/>
        </p:style>
        <p:txBody>
          <a:bodyPr wrap="none" lIns="90000" rIns="90000" tIns="46800" bIns="46800" anchor="ctr"/>
          <a:p>
            <a:pPr algn="ctr"/>
            <a:r>
              <a:rPr lang="en-US" sz="1600">
                <a:latin typeface="Times New Roman"/>
              </a:rPr>
              <a:t>Refund</a:t>
            </a:r>
            <a:endParaRPr/>
          </a:p>
        </p:txBody>
      </p:sp>
      <p:sp>
        <p:nvSpPr>
          <p:cNvPr id="324" name="Line 12"/>
          <p:cNvSpPr/>
          <p:nvPr/>
        </p:nvSpPr>
        <p:spPr>
          <a:xfrm flipH="1">
            <a:off x="3641400" y="3497040"/>
            <a:ext cx="577800" cy="355320"/>
          </a:xfrm>
          <a:prstGeom prst="line">
            <a:avLst/>
          </a:prstGeom>
          <a:ln w="9360">
            <a:solidFill>
              <a:srgbClr val="000000"/>
            </a:solidFill>
            <a:miter/>
          </a:ln>
        </p:spPr>
      </p:sp>
      <p:sp>
        <p:nvSpPr>
          <p:cNvPr id="325" name="Line 13"/>
          <p:cNvSpPr/>
          <p:nvPr/>
        </p:nvSpPr>
        <p:spPr>
          <a:xfrm>
            <a:off x="4219560" y="3497040"/>
            <a:ext cx="576360" cy="355320"/>
          </a:xfrm>
          <a:prstGeom prst="line">
            <a:avLst/>
          </a:prstGeom>
          <a:ln w="9360">
            <a:solidFill>
              <a:srgbClr val="000000"/>
            </a:solidFill>
            <a:miter/>
          </a:ln>
        </p:spPr>
      </p:sp>
      <p:sp>
        <p:nvSpPr>
          <p:cNvPr id="326" name="CustomShape 14"/>
          <p:cNvSpPr/>
          <p:nvPr/>
        </p:nvSpPr>
        <p:spPr>
          <a:xfrm>
            <a:off x="3352680" y="3852720"/>
            <a:ext cx="577800" cy="472680"/>
          </a:xfrm>
          <a:prstGeom prst="rect">
            <a:avLst/>
          </a:prstGeom>
          <a:solidFill>
            <a:srgbClr val="ffffff"/>
          </a:solidFill>
          <a:ln w="50760">
            <a:solidFill>
              <a:srgbClr val="000000"/>
            </a:solidFill>
            <a:miter/>
          </a:ln>
        </p:spPr>
        <p:style>
          <a:lnRef idx="0"/>
          <a:fillRef idx="0"/>
          <a:effectRef idx="0"/>
          <a:fontRef idx="minor"/>
        </p:style>
        <p:txBody>
          <a:bodyPr wrap="none" lIns="90000" rIns="90000" tIns="46800" bIns="46800" anchor="ctr"/>
          <a:p>
            <a:pPr algn="ctr"/>
            <a:r>
              <a:rPr lang="en-US" sz="1400">
                <a:latin typeface="Times New Roman"/>
              </a:rPr>
              <a:t>Don’t </a:t>
            </a:r>
            <a:endParaRPr/>
          </a:p>
          <a:p>
            <a:pPr algn="ctr"/>
            <a:r>
              <a:rPr lang="en-US" sz="1400">
                <a:latin typeface="Times New Roman"/>
              </a:rPr>
              <a:t>Cheat</a:t>
            </a:r>
            <a:endParaRPr/>
          </a:p>
        </p:txBody>
      </p:sp>
      <p:sp>
        <p:nvSpPr>
          <p:cNvPr id="327" name="CustomShape 15"/>
          <p:cNvSpPr/>
          <p:nvPr/>
        </p:nvSpPr>
        <p:spPr>
          <a:xfrm>
            <a:off x="3498840" y="3424680"/>
            <a:ext cx="487080" cy="30708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b="1" lang="en-US" sz="1400">
                <a:latin typeface="Arial"/>
              </a:rPr>
              <a:t>Yes</a:t>
            </a:r>
            <a:endParaRPr/>
          </a:p>
        </p:txBody>
      </p:sp>
      <p:sp>
        <p:nvSpPr>
          <p:cNvPr id="328" name="CustomShape 16"/>
          <p:cNvSpPr/>
          <p:nvPr/>
        </p:nvSpPr>
        <p:spPr>
          <a:xfrm>
            <a:off x="4593600" y="3424680"/>
            <a:ext cx="418320" cy="30708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b="1" lang="en-US" sz="1400">
                <a:latin typeface="Arial"/>
              </a:rPr>
              <a:t>No</a:t>
            </a:r>
            <a:endParaRPr/>
          </a:p>
        </p:txBody>
      </p:sp>
      <p:sp>
        <p:nvSpPr>
          <p:cNvPr id="329" name="CustomShape 17"/>
          <p:cNvSpPr/>
          <p:nvPr/>
        </p:nvSpPr>
        <p:spPr>
          <a:xfrm>
            <a:off x="4392720" y="3852720"/>
            <a:ext cx="865080" cy="591840"/>
          </a:xfrm>
          <a:prstGeom prst="ellipse">
            <a:avLst/>
          </a:prstGeom>
          <a:solidFill>
            <a:srgbClr val="ffffff"/>
          </a:solidFill>
          <a:ln w="9360">
            <a:solidFill>
              <a:srgbClr val="000000"/>
            </a:solidFill>
            <a:miter/>
          </a:ln>
        </p:spPr>
        <p:style>
          <a:lnRef idx="0"/>
          <a:fillRef idx="0"/>
          <a:effectRef idx="0"/>
          <a:fontRef idx="minor"/>
        </p:style>
        <p:txBody>
          <a:bodyPr wrap="none" lIns="90000" rIns="90000" tIns="46800" bIns="46800" anchor="ctr"/>
          <a:p>
            <a:pPr algn="ctr"/>
            <a:r>
              <a:rPr lang="en-US" sz="1600">
                <a:latin typeface="Times New Roman"/>
              </a:rPr>
              <a:t>Marital</a:t>
            </a:r>
            <a:endParaRPr/>
          </a:p>
          <a:p>
            <a:pPr algn="ctr"/>
            <a:r>
              <a:rPr lang="en-US" sz="1600">
                <a:latin typeface="Times New Roman"/>
              </a:rPr>
              <a:t>Status</a:t>
            </a:r>
            <a:endParaRPr/>
          </a:p>
        </p:txBody>
      </p:sp>
      <p:sp>
        <p:nvSpPr>
          <p:cNvPr id="330" name="Line 18"/>
          <p:cNvSpPr/>
          <p:nvPr/>
        </p:nvSpPr>
        <p:spPr>
          <a:xfrm flipH="1">
            <a:off x="4114440" y="4444920"/>
            <a:ext cx="738360" cy="431280"/>
          </a:xfrm>
          <a:prstGeom prst="line">
            <a:avLst/>
          </a:prstGeom>
          <a:ln w="9360">
            <a:solidFill>
              <a:srgbClr val="000000"/>
            </a:solidFill>
            <a:miter/>
          </a:ln>
        </p:spPr>
      </p:sp>
      <p:sp>
        <p:nvSpPr>
          <p:cNvPr id="331" name="Line 19"/>
          <p:cNvSpPr/>
          <p:nvPr/>
        </p:nvSpPr>
        <p:spPr>
          <a:xfrm>
            <a:off x="4853160" y="4444920"/>
            <a:ext cx="634680" cy="414000"/>
          </a:xfrm>
          <a:prstGeom prst="line">
            <a:avLst/>
          </a:prstGeom>
          <a:ln w="9360">
            <a:solidFill>
              <a:srgbClr val="000000"/>
            </a:solidFill>
            <a:miter/>
          </a:ln>
        </p:spPr>
      </p:sp>
      <p:sp>
        <p:nvSpPr>
          <p:cNvPr id="332" name="CustomShape 20"/>
          <p:cNvSpPr/>
          <p:nvPr/>
        </p:nvSpPr>
        <p:spPr>
          <a:xfrm>
            <a:off x="5200560" y="4859280"/>
            <a:ext cx="576360" cy="474120"/>
          </a:xfrm>
          <a:prstGeom prst="rect">
            <a:avLst/>
          </a:prstGeom>
          <a:solidFill>
            <a:srgbClr val="ffffff"/>
          </a:solidFill>
          <a:ln w="50760">
            <a:solidFill>
              <a:srgbClr val="000000"/>
            </a:solidFill>
            <a:miter/>
          </a:ln>
        </p:spPr>
        <p:style>
          <a:lnRef idx="0"/>
          <a:fillRef idx="0"/>
          <a:effectRef idx="0"/>
          <a:fontRef idx="minor"/>
        </p:style>
        <p:txBody>
          <a:bodyPr wrap="none" lIns="90000" rIns="90000" tIns="46800" bIns="46800" anchor="ctr"/>
          <a:p>
            <a:pPr algn="ctr"/>
            <a:r>
              <a:rPr lang="en-US" sz="1400">
                <a:latin typeface="Times New Roman"/>
              </a:rPr>
              <a:t>Don’t </a:t>
            </a:r>
            <a:endParaRPr/>
          </a:p>
          <a:p>
            <a:pPr algn="ctr"/>
            <a:r>
              <a:rPr lang="en-US" sz="1400">
                <a:latin typeface="Times New Roman"/>
              </a:rPr>
              <a:t>Cheat</a:t>
            </a:r>
            <a:endParaRPr/>
          </a:p>
        </p:txBody>
      </p:sp>
      <p:sp>
        <p:nvSpPr>
          <p:cNvPr id="333" name="CustomShape 21"/>
          <p:cNvSpPr/>
          <p:nvPr/>
        </p:nvSpPr>
        <p:spPr>
          <a:xfrm>
            <a:off x="4495680" y="5867280"/>
            <a:ext cx="577800" cy="415440"/>
          </a:xfrm>
          <a:prstGeom prst="rect">
            <a:avLst/>
          </a:prstGeom>
          <a:solidFill>
            <a:srgbClr val="ffffff"/>
          </a:solidFill>
          <a:ln w="50760">
            <a:solidFill>
              <a:srgbClr val="000000"/>
            </a:solidFill>
            <a:miter/>
          </a:ln>
        </p:spPr>
        <p:style>
          <a:lnRef idx="0"/>
          <a:fillRef idx="0"/>
          <a:effectRef idx="0"/>
          <a:fontRef idx="minor"/>
        </p:style>
        <p:txBody>
          <a:bodyPr wrap="none" lIns="90000" rIns="90000" tIns="46800" bIns="46800" anchor="ctr"/>
          <a:p>
            <a:pPr algn="ctr"/>
            <a:r>
              <a:rPr lang="en-US" sz="1600">
                <a:latin typeface="Times New Roman"/>
              </a:rPr>
              <a:t>Cheat</a:t>
            </a:r>
            <a:endParaRPr/>
          </a:p>
        </p:txBody>
      </p:sp>
      <p:sp>
        <p:nvSpPr>
          <p:cNvPr id="334" name="CustomShape 22"/>
          <p:cNvSpPr/>
          <p:nvPr/>
        </p:nvSpPr>
        <p:spPr>
          <a:xfrm>
            <a:off x="3476160" y="4311720"/>
            <a:ext cx="944280" cy="52020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b="1" lang="en-US" sz="1400">
                <a:latin typeface="Arial"/>
              </a:rPr>
              <a:t>Single,</a:t>
            </a:r>
            <a:endParaRPr/>
          </a:p>
          <a:p>
            <a:pPr algn="ctr">
              <a:lnSpc>
                <a:spcPct val="100000"/>
              </a:lnSpc>
            </a:pPr>
            <a:r>
              <a:rPr b="1" lang="en-US" sz="1400">
                <a:latin typeface="Arial"/>
              </a:rPr>
              <a:t>Divorced</a:t>
            </a:r>
            <a:endParaRPr/>
          </a:p>
        </p:txBody>
      </p:sp>
      <p:sp>
        <p:nvSpPr>
          <p:cNvPr id="335" name="CustomShape 23"/>
          <p:cNvSpPr/>
          <p:nvPr/>
        </p:nvSpPr>
        <p:spPr>
          <a:xfrm>
            <a:off x="5167440" y="4418280"/>
            <a:ext cx="825480" cy="30708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b="1" lang="en-US" sz="1400">
                <a:latin typeface="Arial"/>
              </a:rPr>
              <a:t>Married</a:t>
            </a:r>
            <a:endParaRPr/>
          </a:p>
        </p:txBody>
      </p:sp>
      <p:sp>
        <p:nvSpPr>
          <p:cNvPr id="336" name="CustomShape 24"/>
          <p:cNvSpPr/>
          <p:nvPr/>
        </p:nvSpPr>
        <p:spPr>
          <a:xfrm>
            <a:off x="3505320" y="4876560"/>
            <a:ext cx="1218960" cy="609480"/>
          </a:xfrm>
          <a:prstGeom prst="ellipse">
            <a:avLst/>
          </a:prstGeom>
          <a:solidFill>
            <a:srgbClr val="ffffff"/>
          </a:solidFill>
          <a:ln w="25560">
            <a:solidFill>
              <a:srgbClr val="3366ff"/>
            </a:solidFill>
            <a:miter/>
          </a:ln>
        </p:spPr>
        <p:style>
          <a:lnRef idx="0"/>
          <a:fillRef idx="0"/>
          <a:effectRef idx="0"/>
          <a:fontRef idx="minor"/>
        </p:style>
        <p:txBody>
          <a:bodyPr wrap="none" lIns="90000" rIns="90000" tIns="46800" bIns="46800" anchor="ctr"/>
          <a:p>
            <a:pPr algn="ctr"/>
            <a:r>
              <a:rPr lang="en-US" sz="1600">
                <a:solidFill>
                  <a:srgbClr val="0033cc"/>
                </a:solidFill>
                <a:latin typeface="Times New Roman"/>
              </a:rPr>
              <a:t>Taxable</a:t>
            </a:r>
            <a:endParaRPr/>
          </a:p>
          <a:p>
            <a:pPr algn="ctr"/>
            <a:r>
              <a:rPr lang="en-US" sz="1600">
                <a:solidFill>
                  <a:srgbClr val="0033cc"/>
                </a:solidFill>
                <a:latin typeface="Times New Roman"/>
              </a:rPr>
              <a:t>Income</a:t>
            </a:r>
            <a:endParaRPr/>
          </a:p>
        </p:txBody>
      </p:sp>
      <p:sp>
        <p:nvSpPr>
          <p:cNvPr id="337" name="CustomShape 25"/>
          <p:cNvSpPr/>
          <p:nvPr/>
        </p:nvSpPr>
        <p:spPr>
          <a:xfrm>
            <a:off x="3124080" y="5867280"/>
            <a:ext cx="576360" cy="474480"/>
          </a:xfrm>
          <a:prstGeom prst="rect">
            <a:avLst/>
          </a:prstGeom>
          <a:solidFill>
            <a:srgbClr val="ffffff"/>
          </a:solidFill>
          <a:ln w="50760">
            <a:solidFill>
              <a:srgbClr val="000000"/>
            </a:solidFill>
            <a:miter/>
          </a:ln>
        </p:spPr>
        <p:style>
          <a:lnRef idx="0"/>
          <a:fillRef idx="0"/>
          <a:effectRef idx="0"/>
          <a:fontRef idx="minor"/>
        </p:style>
        <p:txBody>
          <a:bodyPr wrap="none" lIns="90000" rIns="90000" tIns="46800" bIns="46800" anchor="ctr"/>
          <a:p>
            <a:pPr algn="ctr"/>
            <a:r>
              <a:rPr lang="en-US" sz="1400">
                <a:latin typeface="Times New Roman"/>
              </a:rPr>
              <a:t>Don’t </a:t>
            </a:r>
            <a:endParaRPr/>
          </a:p>
          <a:p>
            <a:pPr algn="ctr"/>
            <a:r>
              <a:rPr lang="en-US" sz="1400">
                <a:latin typeface="Times New Roman"/>
              </a:rPr>
              <a:t>Cheat</a:t>
            </a:r>
            <a:endParaRPr/>
          </a:p>
        </p:txBody>
      </p:sp>
      <p:sp>
        <p:nvSpPr>
          <p:cNvPr id="338" name="Line 26"/>
          <p:cNvSpPr/>
          <p:nvPr/>
        </p:nvSpPr>
        <p:spPr>
          <a:xfrm flipH="1">
            <a:off x="3428640" y="5486400"/>
            <a:ext cx="685800" cy="380520"/>
          </a:xfrm>
          <a:prstGeom prst="line">
            <a:avLst/>
          </a:prstGeom>
          <a:ln w="25560">
            <a:solidFill>
              <a:srgbClr val="3366ff"/>
            </a:solidFill>
            <a:miter/>
          </a:ln>
        </p:spPr>
      </p:sp>
      <p:sp>
        <p:nvSpPr>
          <p:cNvPr id="339" name="Line 27"/>
          <p:cNvSpPr/>
          <p:nvPr/>
        </p:nvSpPr>
        <p:spPr>
          <a:xfrm>
            <a:off x="4114800" y="5486400"/>
            <a:ext cx="685800" cy="380520"/>
          </a:xfrm>
          <a:prstGeom prst="line">
            <a:avLst/>
          </a:prstGeom>
          <a:ln w="25560">
            <a:solidFill>
              <a:srgbClr val="3366ff"/>
            </a:solidFill>
            <a:miter/>
          </a:ln>
        </p:spPr>
      </p:sp>
      <p:sp>
        <p:nvSpPr>
          <p:cNvPr id="340" name="CustomShape 28"/>
          <p:cNvSpPr/>
          <p:nvPr/>
        </p:nvSpPr>
        <p:spPr>
          <a:xfrm>
            <a:off x="3124080" y="5484960"/>
            <a:ext cx="662400" cy="30708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b="1" lang="en-US" sz="1400">
                <a:solidFill>
                  <a:srgbClr val="0066ff"/>
                </a:solidFill>
                <a:latin typeface="Arial"/>
              </a:rPr>
              <a:t>&lt; 80K</a:t>
            </a:r>
            <a:endParaRPr/>
          </a:p>
        </p:txBody>
      </p:sp>
      <p:sp>
        <p:nvSpPr>
          <p:cNvPr id="341" name="CustomShape 29"/>
          <p:cNvSpPr/>
          <p:nvPr/>
        </p:nvSpPr>
        <p:spPr>
          <a:xfrm>
            <a:off x="4495320" y="5484960"/>
            <a:ext cx="766080" cy="30708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b="1" lang="en-US" sz="1400">
                <a:solidFill>
                  <a:srgbClr val="0066ff"/>
                </a:solidFill>
                <a:latin typeface="Arial"/>
              </a:rPr>
              <a:t>&gt;= 80K</a:t>
            </a:r>
            <a:endParaRPr/>
          </a:p>
        </p:txBody>
      </p:sp>
      <p:sp>
        <p:nvSpPr>
          <p:cNvPr id="342" name="Line 30"/>
          <p:cNvSpPr/>
          <p:nvPr/>
        </p:nvSpPr>
        <p:spPr>
          <a:xfrm>
            <a:off x="2603880" y="3960000"/>
            <a:ext cx="431280" cy="4320"/>
          </a:xfrm>
          <a:prstGeom prst="line">
            <a:avLst/>
          </a:prstGeom>
          <a:ln w="76320">
            <a:solidFill>
              <a:srgbClr val="cc3300"/>
            </a:solidFill>
            <a:miter/>
            <a:tailEnd len="sm" type="arrow" w="med"/>
          </a:ln>
        </p:spPr>
      </p:sp>
      <p:sp>
        <p:nvSpPr>
          <p:cNvPr id="343" name="CustomShape 31"/>
          <p:cNvSpPr/>
          <p:nvPr/>
        </p:nvSpPr>
        <p:spPr>
          <a:xfrm>
            <a:off x="595440" y="3124080"/>
            <a:ext cx="693720" cy="449280"/>
          </a:xfrm>
          <a:prstGeom prst="ellipse">
            <a:avLst/>
          </a:prstGeom>
          <a:solidFill>
            <a:srgbClr val="ffffff"/>
          </a:solidFill>
          <a:ln w="9360">
            <a:solidFill>
              <a:srgbClr val="000000"/>
            </a:solidFill>
            <a:miter/>
          </a:ln>
        </p:spPr>
        <p:style>
          <a:lnRef idx="0"/>
          <a:fillRef idx="0"/>
          <a:effectRef idx="0"/>
          <a:fontRef idx="minor"/>
        </p:style>
        <p:txBody>
          <a:bodyPr wrap="none" lIns="90000" rIns="90000" tIns="46800" bIns="46800" anchor="ctr"/>
          <a:p>
            <a:pPr algn="ctr"/>
            <a:r>
              <a:rPr lang="en-US" sz="1600">
                <a:latin typeface="Times New Roman"/>
              </a:rPr>
              <a:t>Refund</a:t>
            </a:r>
            <a:endParaRPr/>
          </a:p>
        </p:txBody>
      </p:sp>
      <p:sp>
        <p:nvSpPr>
          <p:cNvPr id="344" name="Line 32"/>
          <p:cNvSpPr/>
          <p:nvPr/>
        </p:nvSpPr>
        <p:spPr>
          <a:xfrm flipH="1">
            <a:off x="365040" y="3573360"/>
            <a:ext cx="577800" cy="355680"/>
          </a:xfrm>
          <a:prstGeom prst="line">
            <a:avLst/>
          </a:prstGeom>
          <a:ln w="9360">
            <a:solidFill>
              <a:srgbClr val="000000"/>
            </a:solidFill>
            <a:miter/>
          </a:ln>
        </p:spPr>
      </p:sp>
      <p:sp>
        <p:nvSpPr>
          <p:cNvPr id="345" name="Line 33"/>
          <p:cNvSpPr/>
          <p:nvPr/>
        </p:nvSpPr>
        <p:spPr>
          <a:xfrm>
            <a:off x="943200" y="3573360"/>
            <a:ext cx="576000" cy="355680"/>
          </a:xfrm>
          <a:prstGeom prst="line">
            <a:avLst/>
          </a:prstGeom>
          <a:ln w="9360">
            <a:solidFill>
              <a:srgbClr val="000000"/>
            </a:solidFill>
            <a:miter/>
          </a:ln>
        </p:spPr>
      </p:sp>
      <p:sp>
        <p:nvSpPr>
          <p:cNvPr id="346" name="CustomShape 34"/>
          <p:cNvSpPr/>
          <p:nvPr/>
        </p:nvSpPr>
        <p:spPr>
          <a:xfrm>
            <a:off x="76320" y="3929040"/>
            <a:ext cx="577800" cy="473040"/>
          </a:xfrm>
          <a:prstGeom prst="rect">
            <a:avLst/>
          </a:prstGeom>
          <a:solidFill>
            <a:srgbClr val="ffffff"/>
          </a:solidFill>
          <a:ln w="50760">
            <a:solidFill>
              <a:srgbClr val="000000"/>
            </a:solidFill>
            <a:miter/>
          </a:ln>
        </p:spPr>
        <p:style>
          <a:lnRef idx="0"/>
          <a:fillRef idx="0"/>
          <a:effectRef idx="0"/>
          <a:fontRef idx="minor"/>
        </p:style>
        <p:txBody>
          <a:bodyPr wrap="none" lIns="90000" rIns="90000" tIns="46800" bIns="46800" anchor="ctr"/>
          <a:p>
            <a:pPr algn="ctr"/>
            <a:r>
              <a:rPr lang="en-US" sz="1400">
                <a:latin typeface="Times New Roman"/>
              </a:rPr>
              <a:t>Don’t </a:t>
            </a:r>
            <a:endParaRPr/>
          </a:p>
          <a:p>
            <a:pPr algn="ctr"/>
            <a:r>
              <a:rPr lang="en-US" sz="1400">
                <a:latin typeface="Times New Roman"/>
              </a:rPr>
              <a:t>Cheat</a:t>
            </a:r>
            <a:endParaRPr/>
          </a:p>
        </p:txBody>
      </p:sp>
      <p:sp>
        <p:nvSpPr>
          <p:cNvPr id="347" name="CustomShape 35"/>
          <p:cNvSpPr/>
          <p:nvPr/>
        </p:nvSpPr>
        <p:spPr>
          <a:xfrm>
            <a:off x="222480" y="3501000"/>
            <a:ext cx="487080" cy="30708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b="1" lang="en-US" sz="1400">
                <a:latin typeface="Arial"/>
              </a:rPr>
              <a:t>Yes</a:t>
            </a:r>
            <a:endParaRPr/>
          </a:p>
        </p:txBody>
      </p:sp>
      <p:sp>
        <p:nvSpPr>
          <p:cNvPr id="348" name="CustomShape 36"/>
          <p:cNvSpPr/>
          <p:nvPr/>
        </p:nvSpPr>
        <p:spPr>
          <a:xfrm>
            <a:off x="1317240" y="3501000"/>
            <a:ext cx="418320" cy="30708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b="1" lang="en-US" sz="1400">
                <a:latin typeface="Arial"/>
              </a:rPr>
              <a:t>No</a:t>
            </a:r>
            <a:endParaRPr/>
          </a:p>
        </p:txBody>
      </p:sp>
      <p:sp>
        <p:nvSpPr>
          <p:cNvPr id="349" name="CustomShape 37"/>
          <p:cNvSpPr/>
          <p:nvPr/>
        </p:nvSpPr>
        <p:spPr>
          <a:xfrm>
            <a:off x="1116000" y="3929040"/>
            <a:ext cx="865440" cy="592200"/>
          </a:xfrm>
          <a:prstGeom prst="ellipse">
            <a:avLst/>
          </a:prstGeom>
          <a:solidFill>
            <a:srgbClr val="ffffff"/>
          </a:solidFill>
          <a:ln w="25560">
            <a:solidFill>
              <a:srgbClr val="3366ff"/>
            </a:solidFill>
            <a:miter/>
          </a:ln>
        </p:spPr>
        <p:style>
          <a:lnRef idx="0"/>
          <a:fillRef idx="0"/>
          <a:effectRef idx="0"/>
          <a:fontRef idx="minor"/>
        </p:style>
        <p:txBody>
          <a:bodyPr wrap="none" lIns="90000" rIns="90000" tIns="46800" bIns="46800" anchor="ctr"/>
          <a:p>
            <a:pPr algn="ctr"/>
            <a:r>
              <a:rPr lang="en-US" sz="1600">
                <a:solidFill>
                  <a:srgbClr val="0033cc"/>
                </a:solidFill>
                <a:latin typeface="Times New Roman"/>
              </a:rPr>
              <a:t>Marital</a:t>
            </a:r>
            <a:endParaRPr/>
          </a:p>
          <a:p>
            <a:pPr algn="ctr"/>
            <a:r>
              <a:rPr lang="en-US" sz="1600">
                <a:solidFill>
                  <a:srgbClr val="0033cc"/>
                </a:solidFill>
                <a:latin typeface="Times New Roman"/>
              </a:rPr>
              <a:t>Status</a:t>
            </a:r>
            <a:endParaRPr/>
          </a:p>
        </p:txBody>
      </p:sp>
      <p:sp>
        <p:nvSpPr>
          <p:cNvPr id="350" name="Line 38"/>
          <p:cNvSpPr/>
          <p:nvPr/>
        </p:nvSpPr>
        <p:spPr>
          <a:xfrm flipH="1">
            <a:off x="884520" y="4521240"/>
            <a:ext cx="691920" cy="414360"/>
          </a:xfrm>
          <a:prstGeom prst="line">
            <a:avLst/>
          </a:prstGeom>
          <a:ln w="25560">
            <a:solidFill>
              <a:srgbClr val="3366ff"/>
            </a:solidFill>
            <a:miter/>
          </a:ln>
        </p:spPr>
      </p:sp>
      <p:sp>
        <p:nvSpPr>
          <p:cNvPr id="351" name="Line 39"/>
          <p:cNvSpPr/>
          <p:nvPr/>
        </p:nvSpPr>
        <p:spPr>
          <a:xfrm>
            <a:off x="1576440" y="4521240"/>
            <a:ext cx="635040" cy="414360"/>
          </a:xfrm>
          <a:prstGeom prst="line">
            <a:avLst/>
          </a:prstGeom>
          <a:ln w="25560">
            <a:solidFill>
              <a:srgbClr val="3366ff"/>
            </a:solidFill>
            <a:miter/>
          </a:ln>
        </p:spPr>
      </p:sp>
      <p:sp>
        <p:nvSpPr>
          <p:cNvPr id="352" name="CustomShape 40"/>
          <p:cNvSpPr/>
          <p:nvPr/>
        </p:nvSpPr>
        <p:spPr>
          <a:xfrm>
            <a:off x="1924200" y="4935600"/>
            <a:ext cx="576360" cy="474480"/>
          </a:xfrm>
          <a:prstGeom prst="rect">
            <a:avLst/>
          </a:prstGeom>
          <a:solidFill>
            <a:srgbClr val="ffffff"/>
          </a:solidFill>
          <a:ln w="50760">
            <a:solidFill>
              <a:srgbClr val="000000"/>
            </a:solidFill>
            <a:miter/>
          </a:ln>
        </p:spPr>
        <p:style>
          <a:lnRef idx="0"/>
          <a:fillRef idx="0"/>
          <a:effectRef idx="0"/>
          <a:fontRef idx="minor"/>
        </p:style>
        <p:txBody>
          <a:bodyPr wrap="none" lIns="90000" rIns="90000" tIns="46800" bIns="46800" anchor="ctr"/>
          <a:p>
            <a:pPr algn="ctr"/>
            <a:r>
              <a:rPr lang="en-US" sz="1400">
                <a:latin typeface="Times New Roman"/>
              </a:rPr>
              <a:t>Don’t </a:t>
            </a:r>
            <a:endParaRPr/>
          </a:p>
          <a:p>
            <a:pPr algn="ctr"/>
            <a:r>
              <a:rPr lang="en-US" sz="1400">
                <a:latin typeface="Times New Roman"/>
              </a:rPr>
              <a:t>Cheat</a:t>
            </a:r>
            <a:endParaRPr/>
          </a:p>
        </p:txBody>
      </p:sp>
      <p:sp>
        <p:nvSpPr>
          <p:cNvPr id="353" name="CustomShape 41"/>
          <p:cNvSpPr/>
          <p:nvPr/>
        </p:nvSpPr>
        <p:spPr>
          <a:xfrm>
            <a:off x="595440" y="4935600"/>
            <a:ext cx="577800" cy="415800"/>
          </a:xfrm>
          <a:prstGeom prst="rect">
            <a:avLst/>
          </a:prstGeom>
          <a:solidFill>
            <a:srgbClr val="ffffff"/>
          </a:solidFill>
          <a:ln w="25560">
            <a:solidFill>
              <a:srgbClr val="3366ff"/>
            </a:solidFill>
            <a:miter/>
          </a:ln>
        </p:spPr>
        <p:style>
          <a:lnRef idx="0"/>
          <a:fillRef idx="0"/>
          <a:effectRef idx="0"/>
          <a:fontRef idx="minor"/>
        </p:style>
        <p:txBody>
          <a:bodyPr wrap="none" lIns="90000" rIns="90000" tIns="46800" bIns="46800" anchor="ctr"/>
          <a:p>
            <a:pPr algn="ctr"/>
            <a:r>
              <a:rPr lang="en-US" sz="1600">
                <a:latin typeface="Times New Roman"/>
              </a:rPr>
              <a:t>Cheat</a:t>
            </a:r>
            <a:endParaRPr/>
          </a:p>
        </p:txBody>
      </p:sp>
      <p:sp>
        <p:nvSpPr>
          <p:cNvPr id="354" name="CustomShape 42"/>
          <p:cNvSpPr/>
          <p:nvPr/>
        </p:nvSpPr>
        <p:spPr>
          <a:xfrm>
            <a:off x="199440" y="4388040"/>
            <a:ext cx="944280" cy="52020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b="1" lang="en-US" sz="1400">
                <a:solidFill>
                  <a:srgbClr val="0066ff"/>
                </a:solidFill>
                <a:latin typeface="Arial"/>
              </a:rPr>
              <a:t>Single,</a:t>
            </a:r>
            <a:endParaRPr/>
          </a:p>
          <a:p>
            <a:pPr algn="ctr">
              <a:lnSpc>
                <a:spcPct val="100000"/>
              </a:lnSpc>
            </a:pPr>
            <a:r>
              <a:rPr b="1" lang="en-US" sz="1400">
                <a:solidFill>
                  <a:srgbClr val="0066ff"/>
                </a:solidFill>
                <a:latin typeface="Arial"/>
              </a:rPr>
              <a:t>Divorced</a:t>
            </a:r>
            <a:endParaRPr/>
          </a:p>
        </p:txBody>
      </p:sp>
      <p:sp>
        <p:nvSpPr>
          <p:cNvPr id="355" name="CustomShape 43"/>
          <p:cNvSpPr/>
          <p:nvPr/>
        </p:nvSpPr>
        <p:spPr>
          <a:xfrm>
            <a:off x="1905120" y="4494600"/>
            <a:ext cx="825480" cy="30708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b="1" lang="en-US" sz="1400">
                <a:solidFill>
                  <a:srgbClr val="0066ff"/>
                </a:solidFill>
                <a:latin typeface="Arial"/>
              </a:rPr>
              <a:t>Married</a:t>
            </a:r>
            <a:endParaRPr/>
          </a:p>
        </p:txBody>
      </p:sp>
      <p:sp>
        <p:nvSpPr>
          <p:cNvPr id="356" name="Line 44"/>
          <p:cNvSpPr/>
          <p:nvPr/>
        </p:nvSpPr>
        <p:spPr>
          <a:xfrm flipH="1">
            <a:off x="1230480" y="2601360"/>
            <a:ext cx="484920" cy="416880"/>
          </a:xfrm>
          <a:prstGeom prst="line">
            <a:avLst/>
          </a:prstGeom>
          <a:ln w="76320">
            <a:solidFill>
              <a:srgbClr val="cc3300"/>
            </a:solidFill>
            <a:miter/>
            <a:tailEnd len="sm" type="arrow" w="med"/>
          </a:ln>
        </p:spPr>
      </p:sp>
      <p:graphicFrame>
        <p:nvGraphicFramePr>
          <p:cNvPr id="357" name="Object 45"/>
          <p:cNvGraphicFramePr/>
          <p:nvPr/>
        </p:nvGraphicFramePr>
        <p:xfrm>
          <a:off x="5562720" y="228600"/>
          <a:ext cx="3413160" cy="3687840"/>
        </p:xfrm>
        <a:graphic>
          <a:graphicData uri="http://schemas.openxmlformats.org/presentationml/2006/ole">
            <p:oleObj name="Document" r:id="rId1" spid="">
              <p:embed/>
              <p:pic>
                <p:nvPicPr>
                  <p:cNvPr id="358" name="" descr=""/>
                  <p:cNvPicPr/>
                  <p:nvPr/>
                </p:nvPicPr>
                <p:blipFill>
                  <a:blip r:embed="rId2"/>
                  <a:stretch/>
                </p:blipFill>
                <p:spPr>
                  <a:xfrm>
                    <a:off x="5562720" y="228600"/>
                    <a:ext cx="3413160" cy="3687840"/>
                  </a:xfrm>
                  <a:prstGeom prst="rect">
                    <a:avLst/>
                  </a:prstGeom>
                  <a:ln>
                    <a:noFill/>
                  </a:ln>
                </p:spPr>
              </p:pic>
            </p:oleObj>
          </a:graphicData>
        </a:graphic>
      </p:graphicFrame>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499"/>
                                          </p:stCondLst>
                                        </p:cTn>
                                        <p:tgtEl>
                                          <p:spTgt spid="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499"/>
                                          </p:stCondLst>
                                        </p:cTn>
                                        <p:tgtEl>
                                          <p:spTgt spid="-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499"/>
                                          </p:stCondLst>
                                        </p:cTn>
                                        <p:tgtEl>
                                          <p:spTgt spid="-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499"/>
                                          </p:stCondLst>
                                        </p:cTn>
                                        <p:tgtEl>
                                          <p:spTgt spid="-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59"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Tree Induction</a:t>
            </a:r>
            <a:endParaRPr/>
          </a:p>
        </p:txBody>
      </p:sp>
      <p:sp>
        <p:nvSpPr>
          <p:cNvPr id="360"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Greedy strategy.</a:t>
            </a:r>
            <a:endParaRPr/>
          </a:p>
          <a:p>
            <a:pPr lvl="1">
              <a:buFont typeface="Arial"/>
              <a:buChar char="–"/>
            </a:pPr>
            <a:r>
              <a:rPr lang="en-US" sz="2800">
                <a:latin typeface="Arial"/>
              </a:rPr>
              <a:t>Split the records based on an attribute test that optimizes certain criterion.</a:t>
            </a:r>
            <a:endParaRPr/>
          </a:p>
          <a:p>
            <a:pPr>
              <a:buSzPct val="75000"/>
              <a:buFont typeface="Monotype Sorts" charset="2"/>
              <a:buChar char=""/>
            </a:pPr>
            <a:endParaRPr/>
          </a:p>
          <a:p>
            <a:pPr>
              <a:buSzPct val="75000"/>
              <a:buFont typeface="Monotype Sorts" charset="2"/>
              <a:buChar char=""/>
            </a:pPr>
            <a:r>
              <a:rPr lang="en-US" sz="2800">
                <a:latin typeface="Arial"/>
              </a:rPr>
              <a:t>Issues</a:t>
            </a:r>
            <a:endParaRPr/>
          </a:p>
          <a:p>
            <a:pPr lvl="1">
              <a:buFont typeface="Arial"/>
              <a:buChar char="–"/>
            </a:pPr>
            <a:r>
              <a:rPr lang="en-US" sz="2800">
                <a:latin typeface="Arial"/>
              </a:rPr>
              <a:t>Determine how to split the records</a:t>
            </a:r>
            <a:endParaRPr/>
          </a:p>
          <a:p>
            <a:pPr lvl="2">
              <a:buSzPct val="70000"/>
              <a:buFont typeface="Wingdings" charset="2"/>
              <a:buChar char=""/>
            </a:pPr>
            <a:r>
              <a:rPr lang="en-US" sz="2400">
                <a:latin typeface="Arial"/>
              </a:rPr>
              <a:t>How to specify the attribute test condition?</a:t>
            </a:r>
            <a:endParaRPr/>
          </a:p>
          <a:p>
            <a:pPr lvl="2">
              <a:buSzPct val="70000"/>
              <a:buFont typeface="Wingdings" charset="2"/>
              <a:buChar char=""/>
            </a:pPr>
            <a:r>
              <a:rPr lang="en-US" sz="2400">
                <a:latin typeface="Arial"/>
              </a:rPr>
              <a:t>How to determine the best split?</a:t>
            </a:r>
            <a:endParaRPr/>
          </a:p>
          <a:p>
            <a:pPr lvl="1">
              <a:buFont typeface="Arial"/>
              <a:buChar char="–"/>
            </a:pPr>
            <a:r>
              <a:rPr lang="en-US" sz="2800">
                <a:latin typeface="Arial"/>
              </a:rPr>
              <a:t>Determine when to stop splitting</a:t>
            </a:r>
            <a:endParaRPr/>
          </a:p>
          <a:p>
            <a:pPr lvl="1">
              <a:buFont typeface="Arial"/>
              <a:buChar char="–"/>
            </a:pP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8"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Classification: Definition</a:t>
            </a:r>
            <a:endParaRPr/>
          </a:p>
        </p:txBody>
      </p:sp>
      <p:sp>
        <p:nvSpPr>
          <p:cNvPr id="49" name="TextShape 2"/>
          <p:cNvSpPr txBox="1"/>
          <p:nvPr/>
        </p:nvSpPr>
        <p:spPr>
          <a:xfrm>
            <a:off x="685440" y="1294920"/>
            <a:ext cx="7924680" cy="4419720"/>
          </a:xfrm>
          <a:prstGeom prst="rect">
            <a:avLst/>
          </a:prstGeom>
          <a:noFill/>
          <a:ln>
            <a:noFill/>
          </a:ln>
        </p:spPr>
        <p:txBody>
          <a:bodyPr lIns="90360" rIns="90360" tIns="44280" bIns="44280"/>
          <a:p>
            <a:pPr>
              <a:lnSpc>
                <a:spcPct val="90000"/>
              </a:lnSpc>
              <a:buSzPct val="75000"/>
              <a:buFont typeface="Monotype Sorts" charset="2"/>
              <a:buChar char=""/>
            </a:pPr>
            <a:r>
              <a:rPr lang="en-US" sz="2800">
                <a:latin typeface="Arial"/>
              </a:rPr>
              <a:t>Given a collection of records (</a:t>
            </a:r>
            <a:r>
              <a:rPr i="1" lang="en-US" sz="2800">
                <a:solidFill>
                  <a:srgbClr val="cc0000"/>
                </a:solidFill>
                <a:latin typeface="Arial"/>
              </a:rPr>
              <a:t>training set </a:t>
            </a:r>
            <a:r>
              <a:rPr lang="en-US" sz="2800">
                <a:latin typeface="Arial"/>
              </a:rPr>
              <a:t>)</a:t>
            </a:r>
            <a:endParaRPr/>
          </a:p>
          <a:p>
            <a:pPr lvl="1">
              <a:lnSpc>
                <a:spcPct val="90000"/>
              </a:lnSpc>
              <a:buFont typeface="Arial"/>
              <a:buChar char="–"/>
            </a:pPr>
            <a:r>
              <a:rPr lang="en-US" sz="2400">
                <a:latin typeface="Arial"/>
              </a:rPr>
              <a:t>Each record contains a set of </a:t>
            </a:r>
            <a:r>
              <a:rPr i="1" lang="en-US" sz="2400">
                <a:solidFill>
                  <a:srgbClr val="cc0000"/>
                </a:solidFill>
                <a:latin typeface="Arial"/>
              </a:rPr>
              <a:t>attributes</a:t>
            </a:r>
            <a:r>
              <a:rPr lang="en-US" sz="2400">
                <a:latin typeface="Arial"/>
              </a:rPr>
              <a:t>, one of the attributes is the </a:t>
            </a:r>
            <a:r>
              <a:rPr i="1" lang="en-US" sz="2400">
                <a:solidFill>
                  <a:srgbClr val="cc0000"/>
                </a:solidFill>
                <a:latin typeface="Arial"/>
              </a:rPr>
              <a:t>class</a:t>
            </a:r>
            <a:r>
              <a:rPr lang="en-US" sz="2400">
                <a:latin typeface="Arial"/>
              </a:rPr>
              <a:t>.</a:t>
            </a:r>
            <a:endParaRPr/>
          </a:p>
          <a:p>
            <a:pPr>
              <a:lnSpc>
                <a:spcPct val="90000"/>
              </a:lnSpc>
              <a:buSzPct val="75000"/>
              <a:buFont typeface="Monotype Sorts" charset="2"/>
              <a:buChar char=""/>
            </a:pPr>
            <a:r>
              <a:rPr lang="en-US" sz="2800">
                <a:latin typeface="Arial"/>
              </a:rPr>
              <a:t>Find a </a:t>
            </a:r>
            <a:r>
              <a:rPr i="1" lang="en-US" sz="2800">
                <a:solidFill>
                  <a:srgbClr val="cc0000"/>
                </a:solidFill>
                <a:latin typeface="Arial"/>
              </a:rPr>
              <a:t>model</a:t>
            </a:r>
            <a:r>
              <a:rPr lang="en-US" sz="2800">
                <a:latin typeface="Arial"/>
              </a:rPr>
              <a:t>  for class attribute as a function of the values of other attributes.</a:t>
            </a:r>
            <a:endParaRPr/>
          </a:p>
          <a:p>
            <a:pPr>
              <a:lnSpc>
                <a:spcPct val="90000"/>
              </a:lnSpc>
              <a:buSzPct val="75000"/>
              <a:buFont typeface="Monotype Sorts" charset="2"/>
              <a:buChar char=""/>
            </a:pPr>
            <a:r>
              <a:rPr lang="en-US" sz="2800">
                <a:latin typeface="Arial"/>
              </a:rPr>
              <a:t>Goal: </a:t>
            </a:r>
            <a:r>
              <a:rPr lang="en-US" sz="2800" u="sng">
                <a:latin typeface="Arial"/>
              </a:rPr>
              <a:t>previously unseen</a:t>
            </a:r>
            <a:r>
              <a:rPr lang="en-US" sz="2800">
                <a:latin typeface="Arial"/>
              </a:rPr>
              <a:t> records should be assigned a class as accurately as possible.</a:t>
            </a:r>
            <a:endParaRPr/>
          </a:p>
          <a:p>
            <a:pPr lvl="1">
              <a:lnSpc>
                <a:spcPct val="90000"/>
              </a:lnSpc>
              <a:buFont typeface="Arial"/>
              <a:buChar char="–"/>
            </a:pPr>
            <a:r>
              <a:rPr lang="en-US" sz="2400">
                <a:latin typeface="Arial"/>
              </a:rPr>
              <a:t>A </a:t>
            </a:r>
            <a:r>
              <a:rPr i="1" lang="en-US" sz="2400">
                <a:solidFill>
                  <a:srgbClr val="cc0000"/>
                </a:solidFill>
                <a:latin typeface="Arial"/>
              </a:rPr>
              <a:t>test set</a:t>
            </a:r>
            <a:r>
              <a:rPr lang="en-US" sz="2400">
                <a:latin typeface="Arial"/>
              </a:rPr>
              <a:t> is used to determine the accuracy of the model. Usually, the given data set is divided into training and test sets, with training set used to build the model and test set used to validate it.</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1"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Tree Induction</a:t>
            </a:r>
            <a:endParaRPr/>
          </a:p>
        </p:txBody>
      </p:sp>
      <p:sp>
        <p:nvSpPr>
          <p:cNvPr id="362"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Greedy strategy.</a:t>
            </a:r>
            <a:endParaRPr/>
          </a:p>
          <a:p>
            <a:pPr lvl="1">
              <a:buFont typeface="Arial"/>
              <a:buChar char="–"/>
            </a:pPr>
            <a:r>
              <a:rPr lang="en-US" sz="2800">
                <a:latin typeface="Arial"/>
              </a:rPr>
              <a:t>Split the records based on an attribute test that optimizes certain criterion.</a:t>
            </a:r>
            <a:endParaRPr/>
          </a:p>
          <a:p>
            <a:pPr>
              <a:buSzPct val="75000"/>
              <a:buFont typeface="Monotype Sorts" charset="2"/>
              <a:buChar char=""/>
            </a:pPr>
            <a:endParaRPr/>
          </a:p>
          <a:p>
            <a:pPr>
              <a:buSzPct val="75000"/>
              <a:buFont typeface="Monotype Sorts" charset="2"/>
              <a:buChar char=""/>
            </a:pPr>
            <a:r>
              <a:rPr lang="en-US" sz="2800">
                <a:latin typeface="Arial"/>
              </a:rPr>
              <a:t>Issues</a:t>
            </a:r>
            <a:endParaRPr/>
          </a:p>
          <a:p>
            <a:pPr lvl="1">
              <a:buFont typeface="Arial"/>
              <a:buChar char="–"/>
            </a:pPr>
            <a:r>
              <a:rPr lang="en-US" sz="2800">
                <a:latin typeface="Arial"/>
              </a:rPr>
              <a:t>Determine how to split the records</a:t>
            </a:r>
            <a:endParaRPr/>
          </a:p>
          <a:p>
            <a:pPr lvl="2">
              <a:buSzPct val="70000"/>
              <a:buFont typeface="Wingdings" charset="2"/>
              <a:buChar char=""/>
            </a:pPr>
            <a:r>
              <a:rPr lang="en-US" sz="2400">
                <a:solidFill>
                  <a:srgbClr val="ff0000"/>
                </a:solidFill>
                <a:latin typeface="Arial"/>
              </a:rPr>
              <a:t>How to specify the attribute test condition?</a:t>
            </a:r>
            <a:endParaRPr/>
          </a:p>
          <a:p>
            <a:pPr lvl="2">
              <a:buSzPct val="70000"/>
              <a:buFont typeface="Wingdings" charset="2"/>
              <a:buChar char=""/>
            </a:pPr>
            <a:r>
              <a:rPr lang="en-US" sz="2400">
                <a:latin typeface="Arial"/>
              </a:rPr>
              <a:t>How to determine the best split?</a:t>
            </a:r>
            <a:endParaRPr/>
          </a:p>
          <a:p>
            <a:pPr lvl="1">
              <a:buFont typeface="Arial"/>
              <a:buChar char="–"/>
            </a:pPr>
            <a:r>
              <a:rPr lang="en-US" sz="2800">
                <a:latin typeface="Arial"/>
              </a:rPr>
              <a:t>Determine when to stop splitting</a:t>
            </a:r>
            <a:endParaRPr/>
          </a:p>
          <a:p>
            <a:pPr lvl="1">
              <a:buFont typeface="Arial"/>
              <a:buChar char="–"/>
            </a:pP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3"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How to Specify Test Condition?</a:t>
            </a:r>
            <a:endParaRPr/>
          </a:p>
        </p:txBody>
      </p:sp>
      <p:sp>
        <p:nvSpPr>
          <p:cNvPr id="364"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Depends on attribute types</a:t>
            </a:r>
            <a:endParaRPr/>
          </a:p>
          <a:p>
            <a:pPr lvl="1">
              <a:buFont typeface="Arial"/>
              <a:buChar char="–"/>
            </a:pPr>
            <a:r>
              <a:rPr lang="en-US" sz="2800">
                <a:latin typeface="Arial"/>
              </a:rPr>
              <a:t>Nominal</a:t>
            </a:r>
            <a:endParaRPr/>
          </a:p>
          <a:p>
            <a:pPr lvl="1">
              <a:buFont typeface="Arial"/>
              <a:buChar char="–"/>
            </a:pPr>
            <a:r>
              <a:rPr lang="en-US" sz="2800">
                <a:latin typeface="Arial"/>
              </a:rPr>
              <a:t>Ordinal</a:t>
            </a:r>
            <a:endParaRPr/>
          </a:p>
          <a:p>
            <a:pPr lvl="1">
              <a:buFont typeface="Arial"/>
              <a:buChar char="–"/>
            </a:pPr>
            <a:r>
              <a:rPr lang="en-US" sz="2800">
                <a:latin typeface="Arial"/>
              </a:rPr>
              <a:t>Continuous</a:t>
            </a:r>
            <a:endParaRPr/>
          </a:p>
          <a:p>
            <a:pPr lvl="1">
              <a:buFont typeface="Arial"/>
              <a:buChar char="–"/>
            </a:pPr>
            <a:endParaRPr/>
          </a:p>
          <a:p>
            <a:pPr>
              <a:buSzPct val="75000"/>
              <a:buFont typeface="Monotype Sorts" charset="2"/>
              <a:buChar char=""/>
            </a:pPr>
            <a:r>
              <a:rPr lang="en-US" sz="2800">
                <a:latin typeface="Arial"/>
              </a:rPr>
              <a:t>Depends on number of ways to split</a:t>
            </a:r>
            <a:endParaRPr/>
          </a:p>
          <a:p>
            <a:pPr lvl="1">
              <a:buFont typeface="Arial"/>
              <a:buChar char="–"/>
            </a:pPr>
            <a:r>
              <a:rPr lang="en-US" sz="2800">
                <a:latin typeface="Arial"/>
              </a:rPr>
              <a:t>2-way split</a:t>
            </a:r>
            <a:endParaRPr/>
          </a:p>
          <a:p>
            <a:pPr lvl="1">
              <a:buFont typeface="Arial"/>
              <a:buChar char="–"/>
            </a:pPr>
            <a:r>
              <a:rPr lang="en-US" sz="2800">
                <a:latin typeface="Arial"/>
              </a:rPr>
              <a:t>Multi-way split</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5" name="TextShape 1"/>
          <p:cNvSpPr txBox="1"/>
          <p:nvPr/>
        </p:nvSpPr>
        <p:spPr>
          <a:xfrm>
            <a:off x="380520" y="152280"/>
            <a:ext cx="8610840" cy="533520"/>
          </a:xfrm>
          <a:prstGeom prst="rect">
            <a:avLst/>
          </a:prstGeom>
          <a:noFill/>
          <a:ln>
            <a:noFill/>
          </a:ln>
        </p:spPr>
        <p:txBody>
          <a:bodyPr lIns="90360" rIns="90360" tIns="44280" bIns="44280" anchor="b"/>
          <a:p>
            <a:pPr/>
            <a:r>
              <a:rPr b="1" lang="en-US" sz="3200">
                <a:latin typeface="Tahoma"/>
              </a:rPr>
              <a:t>Splitting Based on Nominal Attributes</a:t>
            </a:r>
            <a:endParaRPr/>
          </a:p>
        </p:txBody>
      </p:sp>
      <p:sp>
        <p:nvSpPr>
          <p:cNvPr id="366" name="TextShape 2"/>
          <p:cNvSpPr txBox="1"/>
          <p:nvPr/>
        </p:nvSpPr>
        <p:spPr>
          <a:xfrm>
            <a:off x="456840" y="1218960"/>
            <a:ext cx="8381880" cy="3733560"/>
          </a:xfrm>
          <a:prstGeom prst="rect">
            <a:avLst/>
          </a:prstGeom>
          <a:noFill/>
          <a:ln>
            <a:noFill/>
          </a:ln>
        </p:spPr>
        <p:txBody>
          <a:bodyPr lIns="90360" rIns="90360" tIns="44280" bIns="44280"/>
          <a:p>
            <a:pPr>
              <a:buSzPct val="75000"/>
              <a:buFont typeface="Monotype Sorts" charset="2"/>
              <a:buChar char=""/>
            </a:pPr>
            <a:r>
              <a:rPr lang="en-US" sz="2800">
                <a:solidFill>
                  <a:srgbClr val="ff0000"/>
                </a:solidFill>
                <a:latin typeface="Arial"/>
              </a:rPr>
              <a:t>Multi-way split:</a:t>
            </a:r>
            <a:r>
              <a:rPr lang="en-US" sz="2800">
                <a:latin typeface="Arial"/>
              </a:rPr>
              <a:t> Use as many partitions as distinct values. </a:t>
            </a:r>
            <a:endParaRPr/>
          </a:p>
          <a:p>
            <a:pPr>
              <a:buSzPct val="75000"/>
              <a:buFont typeface="Monotype Sorts" charset="2"/>
              <a:buChar char=""/>
            </a:pPr>
            <a:endParaRPr/>
          </a:p>
          <a:p>
            <a:pPr>
              <a:buSzPct val="75000"/>
              <a:buFont typeface="Monotype Sorts" charset="2"/>
              <a:buChar char=""/>
            </a:pPr>
            <a:endParaRPr/>
          </a:p>
          <a:p>
            <a:pPr>
              <a:buSzPct val="75000"/>
              <a:buFont typeface="Monotype Sorts" charset="2"/>
              <a:buChar char=""/>
            </a:pPr>
            <a:endParaRPr/>
          </a:p>
          <a:p>
            <a:pPr>
              <a:buSzPct val="75000"/>
              <a:buFont typeface="Monotype Sorts" charset="2"/>
              <a:buChar char=""/>
            </a:pPr>
            <a:r>
              <a:rPr lang="en-US" sz="2800">
                <a:solidFill>
                  <a:srgbClr val="ff0000"/>
                </a:solidFill>
                <a:latin typeface="Arial"/>
              </a:rPr>
              <a:t>Binary split:</a:t>
            </a:r>
            <a:r>
              <a:rPr lang="en-US" sz="2800">
                <a:latin typeface="Arial"/>
              </a:rPr>
              <a:t>  Divides values into two subsets. </a:t>
            </a:r>
            <a:r>
              <a:rPr lang="en-US" sz="2800">
                <a:latin typeface="Arial"/>
              </a:rPr>
              <a:t>
</a:t>
            </a:r>
            <a:r>
              <a:rPr lang="en-US" sz="2800">
                <a:latin typeface="Arial"/>
              </a:rPr>
              <a:t>	</a:t>
            </a:r>
            <a:r>
              <a:rPr lang="en-US" sz="2800">
                <a:latin typeface="Arial"/>
              </a:rPr>
              <a:t>	</a:t>
            </a:r>
            <a:r>
              <a:rPr lang="en-US" sz="2800">
                <a:latin typeface="Arial"/>
              </a:rPr>
              <a:t>      Need to find optimal partitioning.</a:t>
            </a:r>
            <a:endParaRPr/>
          </a:p>
        </p:txBody>
      </p:sp>
      <p:sp>
        <p:nvSpPr>
          <p:cNvPr id="367" name="CustomShape 3"/>
          <p:cNvSpPr/>
          <p:nvPr/>
        </p:nvSpPr>
        <p:spPr>
          <a:xfrm>
            <a:off x="3733920" y="2133720"/>
            <a:ext cx="914400" cy="456840"/>
          </a:xfrm>
          <a:prstGeom prst="ellipse">
            <a:avLst/>
          </a:prstGeom>
          <a:solidFill>
            <a:srgbClr val="ffffff"/>
          </a:solidFill>
          <a:ln w="9360">
            <a:solidFill>
              <a:srgbClr val="000000"/>
            </a:solidFill>
            <a:miter/>
          </a:ln>
        </p:spPr>
        <p:style>
          <a:lnRef idx="0"/>
          <a:fillRef idx="0"/>
          <a:effectRef idx="0"/>
          <a:fontRef idx="minor"/>
        </p:style>
        <p:txBody>
          <a:bodyPr wrap="none" lIns="90000" rIns="90000" tIns="46800" bIns="46800" anchor="ctr"/>
          <a:p>
            <a:pPr algn="ctr"/>
            <a:r>
              <a:rPr lang="en-US">
                <a:latin typeface="Times New Roman"/>
              </a:rPr>
              <a:t>CarType</a:t>
            </a:r>
            <a:endParaRPr/>
          </a:p>
        </p:txBody>
      </p:sp>
      <p:sp>
        <p:nvSpPr>
          <p:cNvPr id="368" name="Line 4"/>
          <p:cNvSpPr/>
          <p:nvPr/>
        </p:nvSpPr>
        <p:spPr>
          <a:xfrm flipH="1">
            <a:off x="3276720" y="2590560"/>
            <a:ext cx="914400" cy="228240"/>
          </a:xfrm>
          <a:prstGeom prst="line">
            <a:avLst/>
          </a:prstGeom>
          <a:ln w="9360">
            <a:solidFill>
              <a:srgbClr val="000000"/>
            </a:solidFill>
            <a:miter/>
          </a:ln>
        </p:spPr>
      </p:sp>
      <p:sp>
        <p:nvSpPr>
          <p:cNvPr id="369" name="Line 5"/>
          <p:cNvSpPr/>
          <p:nvPr/>
        </p:nvSpPr>
        <p:spPr>
          <a:xfrm>
            <a:off x="4191120" y="2590560"/>
            <a:ext cx="0" cy="456840"/>
          </a:xfrm>
          <a:prstGeom prst="line">
            <a:avLst/>
          </a:prstGeom>
          <a:ln w="9360">
            <a:solidFill>
              <a:srgbClr val="000000"/>
            </a:solidFill>
            <a:miter/>
          </a:ln>
        </p:spPr>
      </p:sp>
      <p:sp>
        <p:nvSpPr>
          <p:cNvPr id="370" name="Line 6"/>
          <p:cNvSpPr/>
          <p:nvPr/>
        </p:nvSpPr>
        <p:spPr>
          <a:xfrm>
            <a:off x="4191120" y="2590560"/>
            <a:ext cx="914400" cy="228240"/>
          </a:xfrm>
          <a:prstGeom prst="line">
            <a:avLst/>
          </a:prstGeom>
          <a:ln w="9360">
            <a:solidFill>
              <a:srgbClr val="000000"/>
            </a:solidFill>
            <a:miter/>
          </a:ln>
        </p:spPr>
      </p:sp>
      <p:sp>
        <p:nvSpPr>
          <p:cNvPr id="371" name="CustomShape 7"/>
          <p:cNvSpPr/>
          <p:nvPr/>
        </p:nvSpPr>
        <p:spPr>
          <a:xfrm>
            <a:off x="2896200" y="2437920"/>
            <a:ext cx="779760" cy="33732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lang="en-US" sz="1600">
                <a:latin typeface="Arial"/>
              </a:rPr>
              <a:t>Family</a:t>
            </a:r>
            <a:endParaRPr/>
          </a:p>
        </p:txBody>
      </p:sp>
      <p:sp>
        <p:nvSpPr>
          <p:cNvPr id="372" name="CustomShape 8"/>
          <p:cNvSpPr/>
          <p:nvPr/>
        </p:nvSpPr>
        <p:spPr>
          <a:xfrm>
            <a:off x="3507120" y="2742840"/>
            <a:ext cx="767520" cy="33732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lang="en-US" sz="1600">
                <a:latin typeface="Arial"/>
              </a:rPr>
              <a:t>Sports</a:t>
            </a:r>
            <a:endParaRPr/>
          </a:p>
        </p:txBody>
      </p:sp>
      <p:sp>
        <p:nvSpPr>
          <p:cNvPr id="373" name="CustomShape 9"/>
          <p:cNvSpPr/>
          <p:nvPr/>
        </p:nvSpPr>
        <p:spPr>
          <a:xfrm>
            <a:off x="4650120" y="2437920"/>
            <a:ext cx="790200" cy="33732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lang="en-US" sz="1600">
                <a:latin typeface="Arial"/>
              </a:rPr>
              <a:t>Luxury</a:t>
            </a:r>
            <a:endParaRPr/>
          </a:p>
        </p:txBody>
      </p:sp>
      <p:sp>
        <p:nvSpPr>
          <p:cNvPr id="374" name="CustomShape 10"/>
          <p:cNvSpPr/>
          <p:nvPr/>
        </p:nvSpPr>
        <p:spPr>
          <a:xfrm>
            <a:off x="6568920" y="4876920"/>
            <a:ext cx="914040" cy="457200"/>
          </a:xfrm>
          <a:prstGeom prst="ellipse">
            <a:avLst/>
          </a:prstGeom>
          <a:solidFill>
            <a:srgbClr val="ffffff"/>
          </a:solidFill>
          <a:ln w="9360">
            <a:solidFill>
              <a:srgbClr val="000000"/>
            </a:solidFill>
            <a:miter/>
          </a:ln>
        </p:spPr>
        <p:style>
          <a:lnRef idx="0"/>
          <a:fillRef idx="0"/>
          <a:effectRef idx="0"/>
          <a:fontRef idx="minor"/>
        </p:style>
        <p:txBody>
          <a:bodyPr wrap="none" lIns="90000" rIns="90000" tIns="46800" bIns="46800" anchor="ctr"/>
          <a:p>
            <a:pPr algn="ctr"/>
            <a:r>
              <a:rPr lang="en-US">
                <a:latin typeface="Times New Roman"/>
              </a:rPr>
              <a:t>CarType</a:t>
            </a:r>
            <a:endParaRPr/>
          </a:p>
        </p:txBody>
      </p:sp>
      <p:sp>
        <p:nvSpPr>
          <p:cNvPr id="375" name="Line 11"/>
          <p:cNvSpPr/>
          <p:nvPr/>
        </p:nvSpPr>
        <p:spPr>
          <a:xfrm flipH="1">
            <a:off x="6187680" y="5334120"/>
            <a:ext cx="837720" cy="380880"/>
          </a:xfrm>
          <a:prstGeom prst="line">
            <a:avLst/>
          </a:prstGeom>
          <a:ln w="9360">
            <a:solidFill>
              <a:srgbClr val="000000"/>
            </a:solidFill>
            <a:miter/>
          </a:ln>
        </p:spPr>
      </p:sp>
      <p:sp>
        <p:nvSpPr>
          <p:cNvPr id="376" name="Line 12"/>
          <p:cNvSpPr/>
          <p:nvPr/>
        </p:nvSpPr>
        <p:spPr>
          <a:xfrm>
            <a:off x="7026120" y="5334120"/>
            <a:ext cx="761760" cy="457200"/>
          </a:xfrm>
          <a:prstGeom prst="line">
            <a:avLst/>
          </a:prstGeom>
          <a:ln w="9360">
            <a:solidFill>
              <a:srgbClr val="000000"/>
            </a:solidFill>
            <a:miter/>
          </a:ln>
        </p:spPr>
      </p:sp>
      <p:sp>
        <p:nvSpPr>
          <p:cNvPr id="377" name="CustomShape 13"/>
          <p:cNvSpPr/>
          <p:nvPr/>
        </p:nvSpPr>
        <p:spPr>
          <a:xfrm>
            <a:off x="5572080" y="5105520"/>
            <a:ext cx="944280" cy="58068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lang="en-US" sz="1600">
                <a:latin typeface="Arial"/>
              </a:rPr>
              <a:t>{Family, </a:t>
            </a:r>
            <a:r>
              <a:rPr lang="en-US" sz="1600">
                <a:latin typeface="Arial"/>
              </a:rPr>
              <a:t>
</a:t>
            </a:r>
            <a:r>
              <a:rPr lang="en-US" sz="1600">
                <a:latin typeface="Arial"/>
              </a:rPr>
              <a:t>Luxury}</a:t>
            </a:r>
            <a:endParaRPr/>
          </a:p>
        </p:txBody>
      </p:sp>
      <p:sp>
        <p:nvSpPr>
          <p:cNvPr id="378" name="CustomShape 14"/>
          <p:cNvSpPr/>
          <p:nvPr/>
        </p:nvSpPr>
        <p:spPr>
          <a:xfrm>
            <a:off x="7410240" y="5257440"/>
            <a:ext cx="901440" cy="33732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lang="en-US" sz="1600">
                <a:latin typeface="Arial"/>
              </a:rPr>
              <a:t>{Sports}</a:t>
            </a:r>
            <a:endParaRPr/>
          </a:p>
        </p:txBody>
      </p:sp>
      <p:sp>
        <p:nvSpPr>
          <p:cNvPr id="379" name="CustomShape 15"/>
          <p:cNvSpPr/>
          <p:nvPr/>
        </p:nvSpPr>
        <p:spPr>
          <a:xfrm>
            <a:off x="1838160" y="4876920"/>
            <a:ext cx="914400" cy="457200"/>
          </a:xfrm>
          <a:prstGeom prst="ellipse">
            <a:avLst/>
          </a:prstGeom>
          <a:solidFill>
            <a:srgbClr val="ffffff"/>
          </a:solidFill>
          <a:ln w="9360">
            <a:solidFill>
              <a:srgbClr val="000000"/>
            </a:solidFill>
            <a:miter/>
          </a:ln>
        </p:spPr>
        <p:style>
          <a:lnRef idx="0"/>
          <a:fillRef idx="0"/>
          <a:effectRef idx="0"/>
          <a:fontRef idx="minor"/>
        </p:style>
        <p:txBody>
          <a:bodyPr wrap="none" lIns="90000" rIns="90000" tIns="46800" bIns="46800" anchor="ctr"/>
          <a:p>
            <a:pPr algn="ctr"/>
            <a:r>
              <a:rPr lang="en-US">
                <a:latin typeface="Times New Roman"/>
              </a:rPr>
              <a:t>CarType</a:t>
            </a:r>
            <a:endParaRPr/>
          </a:p>
        </p:txBody>
      </p:sp>
      <p:sp>
        <p:nvSpPr>
          <p:cNvPr id="380" name="Line 16"/>
          <p:cNvSpPr/>
          <p:nvPr/>
        </p:nvSpPr>
        <p:spPr>
          <a:xfrm flipH="1">
            <a:off x="1457280" y="5334120"/>
            <a:ext cx="838080" cy="380880"/>
          </a:xfrm>
          <a:prstGeom prst="line">
            <a:avLst/>
          </a:prstGeom>
          <a:ln w="9360">
            <a:solidFill>
              <a:srgbClr val="000000"/>
            </a:solidFill>
            <a:miter/>
          </a:ln>
        </p:spPr>
      </p:sp>
      <p:sp>
        <p:nvSpPr>
          <p:cNvPr id="381" name="Line 17"/>
          <p:cNvSpPr/>
          <p:nvPr/>
        </p:nvSpPr>
        <p:spPr>
          <a:xfrm>
            <a:off x="2295360" y="5334120"/>
            <a:ext cx="762120" cy="457200"/>
          </a:xfrm>
          <a:prstGeom prst="line">
            <a:avLst/>
          </a:prstGeom>
          <a:ln w="9360">
            <a:solidFill>
              <a:srgbClr val="000000"/>
            </a:solidFill>
            <a:miter/>
          </a:ln>
        </p:spPr>
      </p:sp>
      <p:sp>
        <p:nvSpPr>
          <p:cNvPr id="382" name="CustomShape 18"/>
          <p:cNvSpPr/>
          <p:nvPr/>
        </p:nvSpPr>
        <p:spPr>
          <a:xfrm>
            <a:off x="685800" y="5105520"/>
            <a:ext cx="942840" cy="580680"/>
          </a:xfrm>
          <a:prstGeom prst="rect">
            <a:avLst/>
          </a:prstGeom>
          <a:noFill/>
          <a:ln>
            <a:noFill/>
          </a:ln>
        </p:spPr>
        <p:style>
          <a:lnRef idx="0"/>
          <a:fillRef idx="0"/>
          <a:effectRef idx="0"/>
          <a:fontRef idx="minor"/>
        </p:style>
        <p:txBody>
          <a:bodyPr lIns="90000" rIns="90000" tIns="46800" bIns="46800" anchor="ctr"/>
          <a:p>
            <a:pPr algn="ctr">
              <a:lnSpc>
                <a:spcPct val="100000"/>
              </a:lnSpc>
            </a:pPr>
            <a:r>
              <a:rPr lang="en-US" sz="1600">
                <a:latin typeface="Arial"/>
              </a:rPr>
              <a:t>{Sports, Luxury}</a:t>
            </a:r>
            <a:endParaRPr/>
          </a:p>
        </p:txBody>
      </p:sp>
      <p:sp>
        <p:nvSpPr>
          <p:cNvPr id="383" name="CustomShape 19"/>
          <p:cNvSpPr/>
          <p:nvPr/>
        </p:nvSpPr>
        <p:spPr>
          <a:xfrm>
            <a:off x="2675160" y="5257440"/>
            <a:ext cx="913680" cy="33732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lang="en-US" sz="1600">
                <a:latin typeface="Arial"/>
              </a:rPr>
              <a:t>{Family}</a:t>
            </a:r>
            <a:endParaRPr/>
          </a:p>
        </p:txBody>
      </p:sp>
      <p:sp>
        <p:nvSpPr>
          <p:cNvPr id="384" name="CustomShape 20"/>
          <p:cNvSpPr/>
          <p:nvPr/>
        </p:nvSpPr>
        <p:spPr>
          <a:xfrm>
            <a:off x="4193640" y="5104440"/>
            <a:ext cx="603000" cy="459720"/>
          </a:xfrm>
          <a:prstGeom prst="rect">
            <a:avLst/>
          </a:prstGeom>
          <a:noFill/>
          <a:ln>
            <a:noFill/>
          </a:ln>
        </p:spPr>
        <p:style>
          <a:lnRef idx="0"/>
          <a:fillRef idx="0"/>
          <a:effectRef idx="0"/>
          <a:fontRef idx="minor"/>
        </p:style>
        <p:txBody>
          <a:bodyPr wrap="none" lIns="90000" rIns="90000" tIns="46800" bIns="46800" anchor="ctr"/>
          <a:p>
            <a:pPr algn="ctr"/>
            <a:r>
              <a:rPr lang="en-US" sz="2400">
                <a:latin typeface="Times New Roman"/>
              </a:rPr>
              <a:t>OR</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85" name="TextShape 1"/>
          <p:cNvSpPr txBox="1"/>
          <p:nvPr/>
        </p:nvSpPr>
        <p:spPr>
          <a:xfrm>
            <a:off x="380880" y="1066320"/>
            <a:ext cx="8382240" cy="5257800"/>
          </a:xfrm>
          <a:prstGeom prst="rect">
            <a:avLst/>
          </a:prstGeom>
          <a:noFill/>
          <a:ln>
            <a:noFill/>
          </a:ln>
        </p:spPr>
        <p:txBody>
          <a:bodyPr lIns="90360" rIns="90360" tIns="44280" bIns="44280"/>
          <a:p>
            <a:pPr>
              <a:buSzPct val="75000"/>
              <a:buFont typeface="Monotype Sorts" charset="2"/>
              <a:buChar char=""/>
            </a:pPr>
            <a:r>
              <a:rPr lang="en-US" sz="2800">
                <a:solidFill>
                  <a:srgbClr val="ff0000"/>
                </a:solidFill>
                <a:latin typeface="Arial"/>
              </a:rPr>
              <a:t>Multi-way split:</a:t>
            </a:r>
            <a:r>
              <a:rPr lang="en-US" sz="2800">
                <a:latin typeface="Arial"/>
              </a:rPr>
              <a:t> Use as many partitions as distinct values. </a:t>
            </a:r>
            <a:endParaRPr/>
          </a:p>
          <a:p>
            <a:pPr>
              <a:buSzPct val="75000"/>
              <a:buFont typeface="Monotype Sorts" charset="2"/>
              <a:buChar char=""/>
            </a:pPr>
            <a:endParaRPr/>
          </a:p>
          <a:p>
            <a:pPr>
              <a:buSzPct val="75000"/>
              <a:buFont typeface="Monotype Sorts" charset="2"/>
              <a:buChar char=""/>
            </a:pPr>
            <a:endParaRPr/>
          </a:p>
          <a:p>
            <a:pPr lvl="4">
              <a:buFont typeface="Times New Roman"/>
              <a:buChar char="•"/>
            </a:pPr>
            <a:endParaRPr/>
          </a:p>
          <a:p>
            <a:pPr>
              <a:buSzPct val="75000"/>
              <a:buFont typeface="Monotype Sorts" charset="2"/>
              <a:buChar char=""/>
            </a:pPr>
            <a:r>
              <a:rPr lang="en-US" sz="2800">
                <a:solidFill>
                  <a:srgbClr val="ff0000"/>
                </a:solidFill>
                <a:latin typeface="Arial"/>
              </a:rPr>
              <a:t>Binary split:</a:t>
            </a:r>
            <a:r>
              <a:rPr lang="en-US" sz="2800">
                <a:latin typeface="Arial"/>
              </a:rPr>
              <a:t>  Divides values into two subsets. </a:t>
            </a:r>
            <a:r>
              <a:rPr lang="en-US" sz="2800">
                <a:latin typeface="Arial"/>
              </a:rPr>
              <a:t>
</a:t>
            </a:r>
            <a:r>
              <a:rPr lang="en-US" sz="2800">
                <a:latin typeface="Arial"/>
              </a:rPr>
              <a:t>	</a:t>
            </a:r>
            <a:r>
              <a:rPr lang="en-US" sz="2800">
                <a:latin typeface="Arial"/>
              </a:rPr>
              <a:t>	</a:t>
            </a:r>
            <a:r>
              <a:rPr lang="en-US" sz="2800">
                <a:latin typeface="Arial"/>
              </a:rPr>
              <a:t>      Need to find optimal partitioning.</a:t>
            </a:r>
            <a:endParaRPr/>
          </a:p>
          <a:p>
            <a:pPr>
              <a:buSzPct val="75000"/>
              <a:buFont typeface="Monotype Sorts" charset="2"/>
              <a:buChar char=""/>
            </a:pPr>
            <a:endParaRPr/>
          </a:p>
          <a:p>
            <a:pPr>
              <a:buSzPct val="75000"/>
              <a:buFont typeface="Monotype Sorts" charset="2"/>
              <a:buChar char=""/>
            </a:pPr>
            <a:endParaRPr/>
          </a:p>
          <a:p>
            <a:pPr>
              <a:buSzPct val="75000"/>
              <a:buFont typeface="Monotype Sorts" charset="2"/>
              <a:buChar char=""/>
            </a:pPr>
            <a:endParaRPr/>
          </a:p>
          <a:p>
            <a:pPr>
              <a:buSzPct val="75000"/>
              <a:buFont typeface="Monotype Sorts" charset="2"/>
              <a:buChar char=""/>
            </a:pPr>
            <a:r>
              <a:rPr lang="en-US" sz="2800">
                <a:latin typeface="Arial"/>
              </a:rPr>
              <a:t>What about this split?</a:t>
            </a:r>
            <a:endParaRPr/>
          </a:p>
        </p:txBody>
      </p:sp>
      <p:sp>
        <p:nvSpPr>
          <p:cNvPr id="386" name="TextShape 2"/>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Splitting Based on Ordinal Attributes</a:t>
            </a:r>
            <a:endParaRPr/>
          </a:p>
        </p:txBody>
      </p:sp>
      <p:sp>
        <p:nvSpPr>
          <p:cNvPr id="387" name="CustomShape 3"/>
          <p:cNvSpPr/>
          <p:nvPr/>
        </p:nvSpPr>
        <p:spPr>
          <a:xfrm>
            <a:off x="3764160" y="2057400"/>
            <a:ext cx="914400" cy="456840"/>
          </a:xfrm>
          <a:prstGeom prst="ellipse">
            <a:avLst/>
          </a:prstGeom>
          <a:solidFill>
            <a:srgbClr val="ffffff"/>
          </a:solidFill>
          <a:ln w="9360">
            <a:solidFill>
              <a:srgbClr val="000000"/>
            </a:solidFill>
            <a:miter/>
          </a:ln>
        </p:spPr>
        <p:style>
          <a:lnRef idx="0"/>
          <a:fillRef idx="0"/>
          <a:effectRef idx="0"/>
          <a:fontRef idx="minor"/>
        </p:style>
        <p:txBody>
          <a:bodyPr wrap="none" lIns="90000" rIns="90000" tIns="46800" bIns="46800" anchor="ctr"/>
          <a:p>
            <a:pPr algn="ctr"/>
            <a:r>
              <a:rPr lang="en-US">
                <a:latin typeface="Times New Roman"/>
              </a:rPr>
              <a:t>Size</a:t>
            </a:r>
            <a:endParaRPr/>
          </a:p>
        </p:txBody>
      </p:sp>
      <p:sp>
        <p:nvSpPr>
          <p:cNvPr id="388" name="Line 4"/>
          <p:cNvSpPr/>
          <p:nvPr/>
        </p:nvSpPr>
        <p:spPr>
          <a:xfrm flipH="1">
            <a:off x="3306960" y="2514240"/>
            <a:ext cx="914400" cy="228240"/>
          </a:xfrm>
          <a:prstGeom prst="line">
            <a:avLst/>
          </a:prstGeom>
          <a:ln w="9360">
            <a:solidFill>
              <a:srgbClr val="000000"/>
            </a:solidFill>
            <a:miter/>
          </a:ln>
        </p:spPr>
      </p:sp>
      <p:sp>
        <p:nvSpPr>
          <p:cNvPr id="389" name="Line 5"/>
          <p:cNvSpPr/>
          <p:nvPr/>
        </p:nvSpPr>
        <p:spPr>
          <a:xfrm>
            <a:off x="4221360" y="2514240"/>
            <a:ext cx="0" cy="456840"/>
          </a:xfrm>
          <a:prstGeom prst="line">
            <a:avLst/>
          </a:prstGeom>
          <a:ln w="9360">
            <a:solidFill>
              <a:srgbClr val="000000"/>
            </a:solidFill>
            <a:miter/>
          </a:ln>
        </p:spPr>
      </p:sp>
      <p:sp>
        <p:nvSpPr>
          <p:cNvPr id="390" name="Line 6"/>
          <p:cNvSpPr/>
          <p:nvPr/>
        </p:nvSpPr>
        <p:spPr>
          <a:xfrm>
            <a:off x="4221360" y="2514240"/>
            <a:ext cx="914400" cy="228240"/>
          </a:xfrm>
          <a:prstGeom prst="line">
            <a:avLst/>
          </a:prstGeom>
          <a:ln w="9360">
            <a:solidFill>
              <a:srgbClr val="000000"/>
            </a:solidFill>
            <a:miter/>
          </a:ln>
        </p:spPr>
      </p:sp>
      <p:sp>
        <p:nvSpPr>
          <p:cNvPr id="391" name="CustomShape 7"/>
          <p:cNvSpPr/>
          <p:nvPr/>
        </p:nvSpPr>
        <p:spPr>
          <a:xfrm>
            <a:off x="2972160" y="2361600"/>
            <a:ext cx="689760" cy="33732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lang="en-US" sz="1600">
                <a:latin typeface="Arial"/>
              </a:rPr>
              <a:t>Small</a:t>
            </a:r>
            <a:endParaRPr/>
          </a:p>
        </p:txBody>
      </p:sp>
      <p:sp>
        <p:nvSpPr>
          <p:cNvPr id="392" name="CustomShape 8"/>
          <p:cNvSpPr/>
          <p:nvPr/>
        </p:nvSpPr>
        <p:spPr>
          <a:xfrm>
            <a:off x="3471840" y="2666520"/>
            <a:ext cx="903240" cy="33732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lang="en-US" sz="1600">
                <a:latin typeface="Arial"/>
              </a:rPr>
              <a:t>Medium</a:t>
            </a:r>
            <a:endParaRPr/>
          </a:p>
        </p:txBody>
      </p:sp>
      <p:sp>
        <p:nvSpPr>
          <p:cNvPr id="393" name="CustomShape 9"/>
          <p:cNvSpPr/>
          <p:nvPr/>
        </p:nvSpPr>
        <p:spPr>
          <a:xfrm>
            <a:off x="4728240" y="2361600"/>
            <a:ext cx="698760" cy="33732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lang="en-US" sz="1600">
                <a:latin typeface="Arial"/>
              </a:rPr>
              <a:t>Large</a:t>
            </a:r>
            <a:endParaRPr/>
          </a:p>
        </p:txBody>
      </p:sp>
      <p:sp>
        <p:nvSpPr>
          <p:cNvPr id="394" name="CustomShape 10"/>
          <p:cNvSpPr/>
          <p:nvPr/>
        </p:nvSpPr>
        <p:spPr>
          <a:xfrm>
            <a:off x="6630840" y="4267080"/>
            <a:ext cx="914040" cy="457200"/>
          </a:xfrm>
          <a:prstGeom prst="ellipse">
            <a:avLst/>
          </a:prstGeom>
          <a:solidFill>
            <a:srgbClr val="ffffff"/>
          </a:solidFill>
          <a:ln w="9360">
            <a:solidFill>
              <a:srgbClr val="000000"/>
            </a:solidFill>
            <a:miter/>
          </a:ln>
        </p:spPr>
        <p:style>
          <a:lnRef idx="0"/>
          <a:fillRef idx="0"/>
          <a:effectRef idx="0"/>
          <a:fontRef idx="minor"/>
        </p:style>
        <p:txBody>
          <a:bodyPr wrap="none" lIns="90000" rIns="90000" tIns="46800" bIns="46800" anchor="ctr"/>
          <a:p>
            <a:pPr algn="ctr"/>
            <a:r>
              <a:rPr lang="en-US">
                <a:latin typeface="Times New Roman"/>
              </a:rPr>
              <a:t>Size</a:t>
            </a:r>
            <a:endParaRPr/>
          </a:p>
        </p:txBody>
      </p:sp>
      <p:sp>
        <p:nvSpPr>
          <p:cNvPr id="395" name="Line 11"/>
          <p:cNvSpPr/>
          <p:nvPr/>
        </p:nvSpPr>
        <p:spPr>
          <a:xfrm flipH="1">
            <a:off x="6249600" y="4724280"/>
            <a:ext cx="837720" cy="380880"/>
          </a:xfrm>
          <a:prstGeom prst="line">
            <a:avLst/>
          </a:prstGeom>
          <a:ln w="9360">
            <a:solidFill>
              <a:srgbClr val="000000"/>
            </a:solidFill>
            <a:miter/>
          </a:ln>
        </p:spPr>
      </p:sp>
      <p:sp>
        <p:nvSpPr>
          <p:cNvPr id="396" name="Line 12"/>
          <p:cNvSpPr/>
          <p:nvPr/>
        </p:nvSpPr>
        <p:spPr>
          <a:xfrm>
            <a:off x="7088040" y="4724280"/>
            <a:ext cx="761760" cy="457200"/>
          </a:xfrm>
          <a:prstGeom prst="line">
            <a:avLst/>
          </a:prstGeom>
          <a:ln w="9360">
            <a:solidFill>
              <a:srgbClr val="000000"/>
            </a:solidFill>
            <a:miter/>
          </a:ln>
        </p:spPr>
      </p:sp>
      <p:sp>
        <p:nvSpPr>
          <p:cNvPr id="397" name="CustomShape 13"/>
          <p:cNvSpPr/>
          <p:nvPr/>
        </p:nvSpPr>
        <p:spPr>
          <a:xfrm>
            <a:off x="5565600" y="4495680"/>
            <a:ext cx="1082880" cy="58068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lang="en-US" sz="1600">
                <a:latin typeface="Arial"/>
              </a:rPr>
              <a:t>{Medium, </a:t>
            </a:r>
            <a:r>
              <a:rPr lang="en-US" sz="1600">
                <a:latin typeface="Arial"/>
              </a:rPr>
              <a:t>
</a:t>
            </a:r>
            <a:r>
              <a:rPr lang="en-US" sz="1600">
                <a:latin typeface="Arial"/>
              </a:rPr>
              <a:t>Large}</a:t>
            </a:r>
            <a:endParaRPr/>
          </a:p>
        </p:txBody>
      </p:sp>
      <p:sp>
        <p:nvSpPr>
          <p:cNvPr id="398" name="CustomShape 14"/>
          <p:cNvSpPr/>
          <p:nvPr/>
        </p:nvSpPr>
        <p:spPr>
          <a:xfrm>
            <a:off x="7511760" y="4647600"/>
            <a:ext cx="823680" cy="33732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lang="en-US" sz="1600">
                <a:latin typeface="Arial"/>
              </a:rPr>
              <a:t>{Small}</a:t>
            </a:r>
            <a:endParaRPr/>
          </a:p>
        </p:txBody>
      </p:sp>
      <p:sp>
        <p:nvSpPr>
          <p:cNvPr id="399" name="CustomShape 15"/>
          <p:cNvSpPr/>
          <p:nvPr/>
        </p:nvSpPr>
        <p:spPr>
          <a:xfrm>
            <a:off x="1974600" y="4267080"/>
            <a:ext cx="961920" cy="457200"/>
          </a:xfrm>
          <a:prstGeom prst="ellipse">
            <a:avLst/>
          </a:prstGeom>
          <a:solidFill>
            <a:srgbClr val="ffffff"/>
          </a:solidFill>
          <a:ln w="9360">
            <a:solidFill>
              <a:srgbClr val="000000"/>
            </a:solidFill>
            <a:miter/>
          </a:ln>
        </p:spPr>
        <p:style>
          <a:lnRef idx="0"/>
          <a:fillRef idx="0"/>
          <a:effectRef idx="0"/>
          <a:fontRef idx="minor"/>
        </p:style>
        <p:txBody>
          <a:bodyPr wrap="none" lIns="90000" rIns="90000" tIns="46800" bIns="46800" anchor="ctr"/>
          <a:p>
            <a:pPr algn="ctr"/>
            <a:r>
              <a:rPr lang="en-US">
                <a:latin typeface="Times New Roman"/>
              </a:rPr>
              <a:t>Size</a:t>
            </a:r>
            <a:endParaRPr/>
          </a:p>
        </p:txBody>
      </p:sp>
      <p:sp>
        <p:nvSpPr>
          <p:cNvPr id="400" name="Line 16"/>
          <p:cNvSpPr/>
          <p:nvPr/>
        </p:nvSpPr>
        <p:spPr>
          <a:xfrm flipH="1">
            <a:off x="1573560" y="4724280"/>
            <a:ext cx="881640" cy="380880"/>
          </a:xfrm>
          <a:prstGeom prst="line">
            <a:avLst/>
          </a:prstGeom>
          <a:ln w="9360">
            <a:solidFill>
              <a:srgbClr val="000000"/>
            </a:solidFill>
            <a:miter/>
          </a:ln>
        </p:spPr>
      </p:sp>
      <p:sp>
        <p:nvSpPr>
          <p:cNvPr id="401" name="Line 17"/>
          <p:cNvSpPr/>
          <p:nvPr/>
        </p:nvSpPr>
        <p:spPr>
          <a:xfrm>
            <a:off x="2455560" y="4724280"/>
            <a:ext cx="801720" cy="457200"/>
          </a:xfrm>
          <a:prstGeom prst="line">
            <a:avLst/>
          </a:prstGeom>
          <a:ln w="9360">
            <a:solidFill>
              <a:srgbClr val="000000"/>
            </a:solidFill>
            <a:miter/>
          </a:ln>
        </p:spPr>
      </p:sp>
      <p:sp>
        <p:nvSpPr>
          <p:cNvPr id="402" name="CustomShape 18"/>
          <p:cNvSpPr/>
          <p:nvPr/>
        </p:nvSpPr>
        <p:spPr>
          <a:xfrm>
            <a:off x="762120" y="4495680"/>
            <a:ext cx="992160" cy="580680"/>
          </a:xfrm>
          <a:prstGeom prst="rect">
            <a:avLst/>
          </a:prstGeom>
          <a:noFill/>
          <a:ln>
            <a:noFill/>
          </a:ln>
        </p:spPr>
        <p:style>
          <a:lnRef idx="0"/>
          <a:fillRef idx="0"/>
          <a:effectRef idx="0"/>
          <a:fontRef idx="minor"/>
        </p:style>
        <p:txBody>
          <a:bodyPr lIns="90000" rIns="90000" tIns="46800" bIns="46800" anchor="ctr"/>
          <a:p>
            <a:pPr algn="ctr">
              <a:lnSpc>
                <a:spcPct val="100000"/>
              </a:lnSpc>
            </a:pPr>
            <a:r>
              <a:rPr lang="en-US" sz="1600">
                <a:latin typeface="Arial"/>
              </a:rPr>
              <a:t>{Small, Medium}</a:t>
            </a:r>
            <a:endParaRPr/>
          </a:p>
        </p:txBody>
      </p:sp>
      <p:sp>
        <p:nvSpPr>
          <p:cNvPr id="403" name="CustomShape 19"/>
          <p:cNvSpPr/>
          <p:nvPr/>
        </p:nvSpPr>
        <p:spPr>
          <a:xfrm>
            <a:off x="2922120" y="4647600"/>
            <a:ext cx="833040" cy="33732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lang="en-US" sz="1600">
                <a:latin typeface="Arial"/>
              </a:rPr>
              <a:t>{Large}</a:t>
            </a:r>
            <a:endParaRPr/>
          </a:p>
        </p:txBody>
      </p:sp>
      <p:sp>
        <p:nvSpPr>
          <p:cNvPr id="404" name="CustomShape 20"/>
          <p:cNvSpPr/>
          <p:nvPr/>
        </p:nvSpPr>
        <p:spPr>
          <a:xfrm>
            <a:off x="4269600" y="4418640"/>
            <a:ext cx="603000" cy="459720"/>
          </a:xfrm>
          <a:prstGeom prst="rect">
            <a:avLst/>
          </a:prstGeom>
          <a:noFill/>
          <a:ln>
            <a:noFill/>
          </a:ln>
        </p:spPr>
        <p:style>
          <a:lnRef idx="0"/>
          <a:fillRef idx="0"/>
          <a:effectRef idx="0"/>
          <a:fontRef idx="minor"/>
        </p:style>
        <p:txBody>
          <a:bodyPr wrap="none" lIns="90000" rIns="90000" tIns="46800" bIns="46800" anchor="ctr"/>
          <a:p>
            <a:pPr algn="ctr"/>
            <a:r>
              <a:rPr lang="en-US" sz="2400">
                <a:latin typeface="Times New Roman"/>
              </a:rPr>
              <a:t>OR</a:t>
            </a:r>
            <a:endParaRPr/>
          </a:p>
        </p:txBody>
      </p:sp>
      <p:sp>
        <p:nvSpPr>
          <p:cNvPr id="405" name="CustomShape 21"/>
          <p:cNvSpPr/>
          <p:nvPr/>
        </p:nvSpPr>
        <p:spPr>
          <a:xfrm>
            <a:off x="5502600" y="5486400"/>
            <a:ext cx="962640" cy="457200"/>
          </a:xfrm>
          <a:prstGeom prst="ellipse">
            <a:avLst/>
          </a:prstGeom>
          <a:solidFill>
            <a:srgbClr val="ffffff"/>
          </a:solidFill>
          <a:ln w="9360">
            <a:solidFill>
              <a:srgbClr val="000000"/>
            </a:solidFill>
            <a:miter/>
          </a:ln>
        </p:spPr>
        <p:style>
          <a:lnRef idx="0"/>
          <a:fillRef idx="0"/>
          <a:effectRef idx="0"/>
          <a:fontRef idx="minor"/>
        </p:style>
        <p:txBody>
          <a:bodyPr wrap="none" lIns="90000" rIns="90000" tIns="46800" bIns="46800" anchor="ctr"/>
          <a:p>
            <a:pPr algn="ctr"/>
            <a:r>
              <a:rPr lang="en-US">
                <a:latin typeface="Times New Roman"/>
              </a:rPr>
              <a:t>Size</a:t>
            </a:r>
            <a:endParaRPr/>
          </a:p>
        </p:txBody>
      </p:sp>
      <p:sp>
        <p:nvSpPr>
          <p:cNvPr id="406" name="Line 22"/>
          <p:cNvSpPr/>
          <p:nvPr/>
        </p:nvSpPr>
        <p:spPr>
          <a:xfrm flipH="1">
            <a:off x="5101200" y="5943600"/>
            <a:ext cx="882360" cy="380880"/>
          </a:xfrm>
          <a:prstGeom prst="line">
            <a:avLst/>
          </a:prstGeom>
          <a:ln w="9360">
            <a:solidFill>
              <a:srgbClr val="000000"/>
            </a:solidFill>
            <a:miter/>
          </a:ln>
        </p:spPr>
      </p:sp>
      <p:sp>
        <p:nvSpPr>
          <p:cNvPr id="407" name="Line 23"/>
          <p:cNvSpPr/>
          <p:nvPr/>
        </p:nvSpPr>
        <p:spPr>
          <a:xfrm>
            <a:off x="5983920" y="5943600"/>
            <a:ext cx="802080" cy="457200"/>
          </a:xfrm>
          <a:prstGeom prst="line">
            <a:avLst/>
          </a:prstGeom>
          <a:ln w="9360">
            <a:solidFill>
              <a:srgbClr val="000000"/>
            </a:solidFill>
            <a:miter/>
          </a:ln>
        </p:spPr>
      </p:sp>
      <p:sp>
        <p:nvSpPr>
          <p:cNvPr id="408" name="CustomShape 24"/>
          <p:cNvSpPr/>
          <p:nvPr/>
        </p:nvSpPr>
        <p:spPr>
          <a:xfrm>
            <a:off x="4289400" y="5715000"/>
            <a:ext cx="992520" cy="580680"/>
          </a:xfrm>
          <a:prstGeom prst="rect">
            <a:avLst/>
          </a:prstGeom>
          <a:noFill/>
          <a:ln>
            <a:noFill/>
          </a:ln>
        </p:spPr>
        <p:style>
          <a:lnRef idx="0"/>
          <a:fillRef idx="0"/>
          <a:effectRef idx="0"/>
          <a:fontRef idx="minor"/>
        </p:style>
        <p:txBody>
          <a:bodyPr lIns="90000" rIns="90000" tIns="46800" bIns="46800" anchor="ctr"/>
          <a:p>
            <a:pPr algn="ctr">
              <a:lnSpc>
                <a:spcPct val="100000"/>
              </a:lnSpc>
            </a:pPr>
            <a:r>
              <a:rPr lang="en-US" sz="1600">
                <a:latin typeface="Arial"/>
              </a:rPr>
              <a:t>{Small, Large}</a:t>
            </a:r>
            <a:endParaRPr/>
          </a:p>
        </p:txBody>
      </p:sp>
      <p:sp>
        <p:nvSpPr>
          <p:cNvPr id="409" name="CustomShape 25"/>
          <p:cNvSpPr/>
          <p:nvPr/>
        </p:nvSpPr>
        <p:spPr>
          <a:xfrm>
            <a:off x="6351120" y="5866920"/>
            <a:ext cx="1037160" cy="337320"/>
          </a:xfrm>
          <a:prstGeom prst="rect">
            <a:avLst/>
          </a:prstGeom>
          <a:noFill/>
          <a:ln>
            <a:noFill/>
          </a:ln>
        </p:spPr>
        <p:style>
          <a:lnRef idx="0"/>
          <a:fillRef idx="0"/>
          <a:effectRef idx="0"/>
          <a:fontRef idx="minor"/>
        </p:style>
        <p:txBody>
          <a:bodyPr wrap="none" lIns="90000" rIns="90000" tIns="46800" bIns="46800" anchor="ctr"/>
          <a:p>
            <a:pPr algn="ctr">
              <a:lnSpc>
                <a:spcPct val="100000"/>
              </a:lnSpc>
            </a:pPr>
            <a:r>
              <a:rPr lang="en-US" sz="1600">
                <a:latin typeface="Arial"/>
              </a:rPr>
              <a:t>{Medium}</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10" name="TextShape 1"/>
          <p:cNvSpPr txBox="1"/>
          <p:nvPr/>
        </p:nvSpPr>
        <p:spPr>
          <a:xfrm>
            <a:off x="380520" y="152280"/>
            <a:ext cx="8534520" cy="533520"/>
          </a:xfrm>
          <a:prstGeom prst="rect">
            <a:avLst/>
          </a:prstGeom>
          <a:noFill/>
          <a:ln>
            <a:noFill/>
          </a:ln>
        </p:spPr>
        <p:txBody>
          <a:bodyPr lIns="90360" rIns="90360" tIns="44280" bIns="44280" anchor="b"/>
          <a:p>
            <a:pPr/>
            <a:r>
              <a:rPr b="1" lang="en-US" sz="3200">
                <a:latin typeface="Tahoma"/>
              </a:rPr>
              <a:t>Splitting Based on Continuous Attributes</a:t>
            </a:r>
            <a:endParaRPr/>
          </a:p>
        </p:txBody>
      </p:sp>
      <p:sp>
        <p:nvSpPr>
          <p:cNvPr id="411"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Different ways of handling</a:t>
            </a:r>
            <a:endParaRPr/>
          </a:p>
          <a:p>
            <a:pPr lvl="1">
              <a:buFont typeface="Arial"/>
              <a:buChar char="–"/>
            </a:pPr>
            <a:r>
              <a:rPr lang="en-US" sz="2800">
                <a:solidFill>
                  <a:srgbClr val="cc3300"/>
                </a:solidFill>
                <a:latin typeface="Arial"/>
              </a:rPr>
              <a:t>Discretization</a:t>
            </a:r>
            <a:r>
              <a:rPr lang="en-US" sz="2800">
                <a:latin typeface="Arial"/>
              </a:rPr>
              <a:t> to form an ordinal categorical attribute</a:t>
            </a:r>
            <a:endParaRPr/>
          </a:p>
          <a:p>
            <a:pPr lvl="2">
              <a:buSzPct val="70000"/>
              <a:buFont typeface="Wingdings" charset="2"/>
              <a:buChar char=""/>
            </a:pPr>
            <a:r>
              <a:rPr lang="en-US" sz="2400">
                <a:latin typeface="Arial"/>
              </a:rPr>
              <a:t> </a:t>
            </a:r>
            <a:r>
              <a:rPr lang="en-US" sz="2400">
                <a:latin typeface="Arial"/>
              </a:rPr>
              <a:t>Static – discretize once at the beginning</a:t>
            </a:r>
            <a:endParaRPr/>
          </a:p>
          <a:p>
            <a:pPr lvl="2">
              <a:buSzPct val="70000"/>
              <a:buFont typeface="Wingdings" charset="2"/>
              <a:buChar char=""/>
            </a:pPr>
            <a:r>
              <a:rPr lang="en-US" sz="2400">
                <a:latin typeface="Arial"/>
              </a:rPr>
              <a:t> </a:t>
            </a:r>
            <a:r>
              <a:rPr lang="en-US" sz="2400">
                <a:latin typeface="Arial"/>
              </a:rPr>
              <a:t>Dynamic – ranges can be found by equal interval </a:t>
            </a:r>
            <a:r>
              <a:rPr lang="en-US" sz="2400">
                <a:latin typeface="Arial"/>
              </a:rPr>
              <a:t>	</a:t>
            </a:r>
            <a:r>
              <a:rPr lang="en-US" sz="2400">
                <a:latin typeface="Arial"/>
              </a:rPr>
              <a:t>	</a:t>
            </a:r>
            <a:r>
              <a:rPr lang="en-US" sz="2400">
                <a:latin typeface="Arial"/>
              </a:rPr>
              <a:t>bucketing, equal frequency bucketing</a:t>
            </a:r>
            <a:r>
              <a:rPr lang="en-US" sz="2400">
                <a:latin typeface="Arial"/>
              </a:rPr>
              <a:t>
</a:t>
            </a:r>
            <a:r>
              <a:rPr lang="en-US" sz="2400">
                <a:latin typeface="Arial"/>
              </a:rPr>
              <a:t>	</a:t>
            </a:r>
            <a:r>
              <a:rPr lang="en-US" sz="2400">
                <a:latin typeface="Arial"/>
              </a:rPr>
              <a:t>	</a:t>
            </a:r>
            <a:r>
              <a:rPr lang="en-US" sz="2400">
                <a:latin typeface="Arial"/>
              </a:rPr>
              <a:t>(percentiles), or clustering.</a:t>
            </a:r>
            <a:endParaRPr/>
          </a:p>
          <a:p>
            <a:pPr lvl="4">
              <a:buFont typeface="Times New Roman"/>
              <a:buChar char="•"/>
            </a:pPr>
            <a:endParaRPr/>
          </a:p>
          <a:p>
            <a:pPr lvl="1">
              <a:buFont typeface="Arial"/>
              <a:buChar char="–"/>
            </a:pPr>
            <a:r>
              <a:rPr lang="en-US" sz="2800">
                <a:solidFill>
                  <a:srgbClr val="cc3300"/>
                </a:solidFill>
                <a:latin typeface="Arial"/>
              </a:rPr>
              <a:t>Binary Decision</a:t>
            </a:r>
            <a:r>
              <a:rPr lang="en-US" sz="2800">
                <a:latin typeface="Arial"/>
              </a:rPr>
              <a:t>: (A &lt; v) or (A </a:t>
            </a:r>
            <a:r>
              <a:rPr lang="en-US" sz="2800">
                <a:latin typeface="Symbol"/>
                <a:ea typeface="Symbol"/>
              </a:rPr>
              <a:t></a:t>
            </a:r>
            <a:r>
              <a:rPr lang="en-US" sz="2800">
                <a:latin typeface="Arial"/>
              </a:rPr>
              <a:t> v)</a:t>
            </a:r>
            <a:endParaRPr/>
          </a:p>
          <a:p>
            <a:pPr lvl="2">
              <a:buSzPct val="70000"/>
              <a:buFont typeface="Wingdings" charset="2"/>
              <a:buChar char=""/>
            </a:pPr>
            <a:r>
              <a:rPr lang="en-US" sz="2400">
                <a:latin typeface="Arial"/>
              </a:rPr>
              <a:t> </a:t>
            </a:r>
            <a:r>
              <a:rPr lang="en-US" sz="2400">
                <a:latin typeface="Arial"/>
              </a:rPr>
              <a:t>consider all possible splits and finds the best cut</a:t>
            </a:r>
            <a:endParaRPr/>
          </a:p>
          <a:p>
            <a:pPr lvl="2">
              <a:buSzPct val="70000"/>
              <a:buFont typeface="Wingdings" charset="2"/>
              <a:buChar char=""/>
            </a:pPr>
            <a:r>
              <a:rPr lang="en-US" sz="2400">
                <a:latin typeface="Arial"/>
              </a:rPr>
              <a:t> </a:t>
            </a:r>
            <a:r>
              <a:rPr lang="en-US" sz="2400">
                <a:latin typeface="Arial"/>
              </a:rPr>
              <a:t>can be more compute intensive</a:t>
            </a: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12" name="TextShape 1"/>
          <p:cNvSpPr txBox="1"/>
          <p:nvPr/>
        </p:nvSpPr>
        <p:spPr>
          <a:xfrm>
            <a:off x="380520" y="152280"/>
            <a:ext cx="8534520" cy="533520"/>
          </a:xfrm>
          <a:prstGeom prst="rect">
            <a:avLst/>
          </a:prstGeom>
          <a:noFill/>
          <a:ln>
            <a:noFill/>
          </a:ln>
        </p:spPr>
        <p:txBody>
          <a:bodyPr lIns="90360" rIns="90360" tIns="44280" bIns="44280" anchor="b"/>
          <a:p>
            <a:pPr/>
            <a:r>
              <a:rPr b="1" lang="en-US" sz="3200">
                <a:latin typeface="Tahoma"/>
              </a:rPr>
              <a:t>Splitting Based on Continuous Attributes</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13"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Tree Induction</a:t>
            </a:r>
            <a:endParaRPr/>
          </a:p>
        </p:txBody>
      </p:sp>
      <p:sp>
        <p:nvSpPr>
          <p:cNvPr id="414"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Greedy strategy.</a:t>
            </a:r>
            <a:endParaRPr/>
          </a:p>
          <a:p>
            <a:pPr lvl="1">
              <a:buFont typeface="Arial"/>
              <a:buChar char="–"/>
            </a:pPr>
            <a:r>
              <a:rPr lang="en-US" sz="2800">
                <a:latin typeface="Arial"/>
              </a:rPr>
              <a:t>Split the records based on an attribute test that optimizes certain criterion.</a:t>
            </a:r>
            <a:endParaRPr/>
          </a:p>
          <a:p>
            <a:pPr>
              <a:buSzPct val="75000"/>
              <a:buFont typeface="Monotype Sorts" charset="2"/>
              <a:buChar char=""/>
            </a:pPr>
            <a:endParaRPr/>
          </a:p>
          <a:p>
            <a:pPr>
              <a:buSzPct val="75000"/>
              <a:buFont typeface="Monotype Sorts" charset="2"/>
              <a:buChar char=""/>
            </a:pPr>
            <a:r>
              <a:rPr lang="en-US" sz="2800">
                <a:latin typeface="Arial"/>
              </a:rPr>
              <a:t>Issues</a:t>
            </a:r>
            <a:endParaRPr/>
          </a:p>
          <a:p>
            <a:pPr lvl="1">
              <a:buFont typeface="Arial"/>
              <a:buChar char="–"/>
            </a:pPr>
            <a:r>
              <a:rPr lang="en-US" sz="2800">
                <a:latin typeface="Arial"/>
              </a:rPr>
              <a:t>Determine how to split the records</a:t>
            </a:r>
            <a:endParaRPr/>
          </a:p>
          <a:p>
            <a:pPr lvl="2">
              <a:buSzPct val="70000"/>
              <a:buFont typeface="Wingdings" charset="2"/>
              <a:buChar char=""/>
            </a:pPr>
            <a:r>
              <a:rPr lang="en-US" sz="2400">
                <a:latin typeface="Arial"/>
              </a:rPr>
              <a:t>How to specify the attribute test condition?</a:t>
            </a:r>
            <a:endParaRPr/>
          </a:p>
          <a:p>
            <a:pPr lvl="2">
              <a:buSzPct val="70000"/>
              <a:buFont typeface="Wingdings" charset="2"/>
              <a:buChar char=""/>
            </a:pPr>
            <a:r>
              <a:rPr lang="en-US" sz="2400">
                <a:solidFill>
                  <a:srgbClr val="ff0000"/>
                </a:solidFill>
                <a:latin typeface="Arial"/>
              </a:rPr>
              <a:t>How to determine the best split?</a:t>
            </a:r>
            <a:endParaRPr/>
          </a:p>
          <a:p>
            <a:pPr lvl="1">
              <a:buFont typeface="Arial"/>
              <a:buChar char="–"/>
            </a:pPr>
            <a:r>
              <a:rPr lang="en-US" sz="2800">
                <a:latin typeface="Arial"/>
              </a:rPr>
              <a:t>Determine when to stop splitting</a:t>
            </a:r>
            <a:endParaRPr/>
          </a:p>
          <a:p>
            <a:pPr lvl="1">
              <a:buFont typeface="Arial"/>
              <a:buChar char="–"/>
            </a:pP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15"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How to determine the Best Split</a:t>
            </a:r>
            <a:endParaRPr/>
          </a:p>
        </p:txBody>
      </p:sp>
      <p:sp>
        <p:nvSpPr>
          <p:cNvPr id="416" name="CustomShape 2"/>
          <p:cNvSpPr/>
          <p:nvPr/>
        </p:nvSpPr>
        <p:spPr>
          <a:xfrm>
            <a:off x="2286000" y="1219320"/>
            <a:ext cx="5105520" cy="642600"/>
          </a:xfrm>
          <a:prstGeom prst="rect">
            <a:avLst/>
          </a:prstGeom>
          <a:noFill/>
          <a:ln>
            <a:noFill/>
          </a:ln>
        </p:spPr>
        <p:style>
          <a:lnRef idx="0"/>
          <a:fillRef idx="0"/>
          <a:effectRef idx="0"/>
          <a:fontRef idx="minor"/>
        </p:style>
        <p:txBody>
          <a:bodyPr lIns="90000" rIns="90000" tIns="46800" bIns="46800"/>
          <a:p>
            <a:pPr>
              <a:lnSpc>
                <a:spcPct val="100000"/>
              </a:lnSpc>
            </a:pPr>
            <a:r>
              <a:rPr b="1" lang="en-US">
                <a:latin typeface="Arial"/>
              </a:rPr>
              <a:t>Before Splitting: 10 records of class 0,</a:t>
            </a:r>
            <a:r>
              <a:rPr b="1" lang="en-US">
                <a:latin typeface="Arial"/>
              </a:rPr>
              <a:t>
</a:t>
            </a:r>
            <a:r>
              <a:rPr b="1" lang="en-US">
                <a:latin typeface="Arial"/>
              </a:rPr>
              <a:t>	</a:t>
            </a:r>
            <a:r>
              <a:rPr b="1" lang="en-US">
                <a:latin typeface="Arial"/>
              </a:rPr>
              <a:t>	</a:t>
            </a:r>
            <a:r>
              <a:rPr b="1" lang="en-US">
                <a:latin typeface="Arial"/>
              </a:rPr>
              <a:t>10 records of class 1</a:t>
            </a:r>
            <a:endParaRPr/>
          </a:p>
        </p:txBody>
      </p:sp>
      <p:sp>
        <p:nvSpPr>
          <p:cNvPr id="417" name="CustomShape 3"/>
          <p:cNvSpPr/>
          <p:nvPr/>
        </p:nvSpPr>
        <p:spPr>
          <a:xfrm>
            <a:off x="1981080" y="5119560"/>
            <a:ext cx="5105520" cy="368280"/>
          </a:xfrm>
          <a:prstGeom prst="rect">
            <a:avLst/>
          </a:prstGeom>
          <a:noFill/>
          <a:ln>
            <a:noFill/>
          </a:ln>
        </p:spPr>
        <p:style>
          <a:lnRef idx="0"/>
          <a:fillRef idx="0"/>
          <a:effectRef idx="0"/>
          <a:fontRef idx="minor"/>
        </p:style>
        <p:txBody>
          <a:bodyPr lIns="90000" rIns="90000" tIns="46800" bIns="46800"/>
          <a:p>
            <a:pPr>
              <a:lnSpc>
                <a:spcPct val="100000"/>
              </a:lnSpc>
            </a:pPr>
            <a:r>
              <a:rPr b="1" lang="en-US">
                <a:latin typeface="Arial"/>
              </a:rPr>
              <a:t>Which test condition is the best?</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18"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How to determine the Best Split</a:t>
            </a:r>
            <a:endParaRPr/>
          </a:p>
        </p:txBody>
      </p:sp>
      <p:sp>
        <p:nvSpPr>
          <p:cNvPr id="419"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Greedy approach: </a:t>
            </a:r>
            <a:endParaRPr/>
          </a:p>
          <a:p>
            <a:pPr lvl="1">
              <a:buFont typeface="Arial"/>
              <a:buChar char="–"/>
            </a:pPr>
            <a:r>
              <a:rPr lang="en-US" sz="2800">
                <a:latin typeface="Arial"/>
              </a:rPr>
              <a:t>Nodes with </a:t>
            </a:r>
            <a:r>
              <a:rPr lang="en-US" sz="2800">
                <a:solidFill>
                  <a:srgbClr val="ff0000"/>
                </a:solidFill>
                <a:latin typeface="Arial"/>
              </a:rPr>
              <a:t>homogeneous</a:t>
            </a:r>
            <a:r>
              <a:rPr lang="en-US" sz="2800">
                <a:latin typeface="Arial"/>
              </a:rPr>
              <a:t> class distribution are preferred</a:t>
            </a:r>
            <a:endParaRPr/>
          </a:p>
          <a:p>
            <a:pPr>
              <a:buSzPct val="75000"/>
              <a:buFont typeface="Monotype Sorts" charset="2"/>
              <a:buChar char=""/>
            </a:pPr>
            <a:r>
              <a:rPr lang="en-US" sz="2800">
                <a:latin typeface="Arial"/>
              </a:rPr>
              <a:t>Need a measure of node impurity:</a:t>
            </a:r>
            <a:endParaRPr/>
          </a:p>
          <a:p>
            <a:pPr lvl="1"/>
            <a:endParaRPr/>
          </a:p>
        </p:txBody>
      </p:sp>
      <p:sp>
        <p:nvSpPr>
          <p:cNvPr id="420" name="CustomShape 3"/>
          <p:cNvSpPr/>
          <p:nvPr/>
        </p:nvSpPr>
        <p:spPr>
          <a:xfrm>
            <a:off x="1371600" y="4724280"/>
            <a:ext cx="2819520" cy="785160"/>
          </a:xfrm>
          <a:prstGeom prst="rect">
            <a:avLst/>
          </a:prstGeom>
          <a:noFill/>
          <a:ln>
            <a:noFill/>
          </a:ln>
        </p:spPr>
        <p:style>
          <a:lnRef idx="0"/>
          <a:fillRef idx="0"/>
          <a:effectRef idx="0"/>
          <a:fontRef idx="minor"/>
        </p:style>
        <p:txBody>
          <a:bodyPr lIns="90000" rIns="90000" tIns="46800" bIns="46800"/>
          <a:p>
            <a:pPr>
              <a:lnSpc>
                <a:spcPct val="100000"/>
              </a:lnSpc>
            </a:pPr>
            <a:r>
              <a:rPr b="1" lang="en-US">
                <a:latin typeface="Arial"/>
              </a:rPr>
              <a:t>Non-homogeneous,</a:t>
            </a:r>
            <a:endParaRPr/>
          </a:p>
          <a:p>
            <a:pPr>
              <a:lnSpc>
                <a:spcPct val="100000"/>
              </a:lnSpc>
            </a:pPr>
            <a:r>
              <a:rPr b="1" lang="en-US">
                <a:latin typeface="Arial"/>
              </a:rPr>
              <a:t>High degree of impurity</a:t>
            </a:r>
            <a:endParaRPr/>
          </a:p>
        </p:txBody>
      </p:sp>
      <p:sp>
        <p:nvSpPr>
          <p:cNvPr id="421" name="CustomShape 4"/>
          <p:cNvSpPr/>
          <p:nvPr/>
        </p:nvSpPr>
        <p:spPr>
          <a:xfrm>
            <a:off x="5181480" y="4724280"/>
            <a:ext cx="2819520" cy="785160"/>
          </a:xfrm>
          <a:prstGeom prst="rect">
            <a:avLst/>
          </a:prstGeom>
          <a:noFill/>
          <a:ln>
            <a:noFill/>
          </a:ln>
        </p:spPr>
        <p:style>
          <a:lnRef idx="0"/>
          <a:fillRef idx="0"/>
          <a:effectRef idx="0"/>
          <a:fontRef idx="minor"/>
        </p:style>
        <p:txBody>
          <a:bodyPr lIns="90000" rIns="90000" tIns="46800" bIns="46800"/>
          <a:p>
            <a:pPr>
              <a:lnSpc>
                <a:spcPct val="100000"/>
              </a:lnSpc>
            </a:pPr>
            <a:r>
              <a:rPr b="1" lang="en-US">
                <a:latin typeface="Arial"/>
              </a:rPr>
              <a:t>Homogeneous,</a:t>
            </a:r>
            <a:endParaRPr/>
          </a:p>
          <a:p>
            <a:pPr>
              <a:lnSpc>
                <a:spcPct val="100000"/>
              </a:lnSpc>
            </a:pPr>
            <a:r>
              <a:rPr b="1" lang="en-US">
                <a:latin typeface="Arial"/>
              </a:rPr>
              <a:t>Low degree of impurity</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22"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Measures of Node Impurity</a:t>
            </a:r>
            <a:endParaRPr/>
          </a:p>
        </p:txBody>
      </p:sp>
      <p:sp>
        <p:nvSpPr>
          <p:cNvPr id="423"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Gini Index</a:t>
            </a:r>
            <a:endParaRPr/>
          </a:p>
          <a:p>
            <a:pPr>
              <a:buSzPct val="75000"/>
              <a:buFont typeface="Monotype Sorts" charset="2"/>
              <a:buChar char=""/>
            </a:pPr>
            <a:endParaRPr/>
          </a:p>
          <a:p>
            <a:pPr>
              <a:buSzPct val="75000"/>
              <a:buFont typeface="Monotype Sorts" charset="2"/>
              <a:buChar char=""/>
            </a:pPr>
            <a:r>
              <a:rPr lang="en-US" sz="2800">
                <a:latin typeface="Arial"/>
              </a:rPr>
              <a:t>Entropy</a:t>
            </a:r>
            <a:endParaRPr/>
          </a:p>
          <a:p>
            <a:pPr>
              <a:buSzPct val="75000"/>
              <a:buFont typeface="Monotype Sorts" charset="2"/>
              <a:buChar char=""/>
            </a:pPr>
            <a:endParaRPr/>
          </a:p>
          <a:p>
            <a:pPr>
              <a:buSzPct val="75000"/>
              <a:buFont typeface="Monotype Sorts" charset="2"/>
              <a:buChar char=""/>
            </a:pPr>
            <a:r>
              <a:rPr lang="en-US" sz="2800">
                <a:latin typeface="Arial"/>
              </a:rPr>
              <a:t>Misclassification error</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0"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Illustrating Classification Task</a:t>
            </a:r>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24"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How to Find the Best Split</a:t>
            </a:r>
            <a:endParaRPr/>
          </a:p>
        </p:txBody>
      </p:sp>
      <p:sp>
        <p:nvSpPr>
          <p:cNvPr id="425" name="CustomShape 2"/>
          <p:cNvSpPr/>
          <p:nvPr/>
        </p:nvSpPr>
        <p:spPr>
          <a:xfrm>
            <a:off x="6477120" y="1828800"/>
            <a:ext cx="1009440" cy="453960"/>
          </a:xfrm>
          <a:prstGeom prst="ellipse">
            <a:avLst/>
          </a:prstGeom>
          <a:solidFill>
            <a:srgbClr val="ffffff"/>
          </a:solidFill>
          <a:ln w="9360">
            <a:solidFill>
              <a:srgbClr val="000000"/>
            </a:solidFill>
            <a:miter/>
          </a:ln>
        </p:spPr>
        <p:style>
          <a:lnRef idx="0"/>
          <a:fillRef idx="0"/>
          <a:effectRef idx="0"/>
          <a:fontRef idx="minor"/>
        </p:style>
        <p:txBody>
          <a:bodyPr wrap="none" lIns="90000" rIns="90000" tIns="46800" bIns="46800" anchor="ctr"/>
          <a:p>
            <a:pPr algn="ctr"/>
            <a:r>
              <a:rPr lang="en-US" sz="2000">
                <a:latin typeface="Times New Roman"/>
              </a:rPr>
              <a:t>B?</a:t>
            </a:r>
            <a:endParaRPr/>
          </a:p>
        </p:txBody>
      </p:sp>
      <p:sp>
        <p:nvSpPr>
          <p:cNvPr id="426" name="Line 3"/>
          <p:cNvSpPr/>
          <p:nvPr/>
        </p:nvSpPr>
        <p:spPr>
          <a:xfrm flipH="1">
            <a:off x="5902200" y="2286000"/>
            <a:ext cx="1108080" cy="725400"/>
          </a:xfrm>
          <a:prstGeom prst="line">
            <a:avLst/>
          </a:prstGeom>
          <a:ln w="9360">
            <a:solidFill>
              <a:srgbClr val="000000"/>
            </a:solidFill>
            <a:miter/>
          </a:ln>
        </p:spPr>
      </p:sp>
      <p:sp>
        <p:nvSpPr>
          <p:cNvPr id="427" name="Line 4"/>
          <p:cNvSpPr/>
          <p:nvPr/>
        </p:nvSpPr>
        <p:spPr>
          <a:xfrm>
            <a:off x="7010280" y="2286000"/>
            <a:ext cx="1184400" cy="725400"/>
          </a:xfrm>
          <a:prstGeom prst="line">
            <a:avLst/>
          </a:prstGeom>
          <a:ln w="9360">
            <a:solidFill>
              <a:srgbClr val="000000"/>
            </a:solidFill>
            <a:miter/>
          </a:ln>
        </p:spPr>
      </p:sp>
      <p:sp>
        <p:nvSpPr>
          <p:cNvPr id="428" name="CustomShape 5"/>
          <p:cNvSpPr/>
          <p:nvPr/>
        </p:nvSpPr>
        <p:spPr>
          <a:xfrm>
            <a:off x="5642640" y="2401200"/>
            <a:ext cx="513000" cy="368280"/>
          </a:xfrm>
          <a:prstGeom prst="rect">
            <a:avLst/>
          </a:prstGeom>
          <a:noFill/>
          <a:ln>
            <a:noFill/>
          </a:ln>
        </p:spPr>
        <p:style>
          <a:lnRef idx="0"/>
          <a:fillRef idx="0"/>
          <a:effectRef idx="0"/>
          <a:fontRef idx="minor"/>
        </p:style>
        <p:txBody>
          <a:bodyPr wrap="none" lIns="90000" rIns="90000" tIns="46800" bIns="46800" anchor="ctr"/>
          <a:p>
            <a:pPr algn="ctr"/>
            <a:r>
              <a:rPr lang="en-US">
                <a:latin typeface="Times New Roman"/>
              </a:rPr>
              <a:t>Yes</a:t>
            </a:r>
            <a:endParaRPr/>
          </a:p>
        </p:txBody>
      </p:sp>
      <p:sp>
        <p:nvSpPr>
          <p:cNvPr id="429" name="CustomShape 6"/>
          <p:cNvSpPr/>
          <p:nvPr/>
        </p:nvSpPr>
        <p:spPr>
          <a:xfrm>
            <a:off x="8120160" y="2401200"/>
            <a:ext cx="459720" cy="368280"/>
          </a:xfrm>
          <a:prstGeom prst="rect">
            <a:avLst/>
          </a:prstGeom>
          <a:noFill/>
          <a:ln>
            <a:noFill/>
          </a:ln>
        </p:spPr>
        <p:style>
          <a:lnRef idx="0"/>
          <a:fillRef idx="0"/>
          <a:effectRef idx="0"/>
          <a:fontRef idx="minor"/>
        </p:style>
        <p:txBody>
          <a:bodyPr wrap="none" lIns="90000" rIns="90000" tIns="46800" bIns="46800" anchor="ctr"/>
          <a:p>
            <a:pPr algn="ctr"/>
            <a:r>
              <a:rPr lang="en-US">
                <a:latin typeface="Times New Roman"/>
              </a:rPr>
              <a:t>No</a:t>
            </a:r>
            <a:endParaRPr/>
          </a:p>
        </p:txBody>
      </p:sp>
      <p:sp>
        <p:nvSpPr>
          <p:cNvPr id="430" name="CustomShape 7"/>
          <p:cNvSpPr/>
          <p:nvPr/>
        </p:nvSpPr>
        <p:spPr>
          <a:xfrm>
            <a:off x="5486400" y="3011400"/>
            <a:ext cx="936720" cy="341280"/>
          </a:xfrm>
          <a:prstGeom prst="rect">
            <a:avLst/>
          </a:prstGeom>
          <a:solidFill>
            <a:srgbClr val="ffffff"/>
          </a:solidFill>
          <a:ln w="9360">
            <a:solidFill>
              <a:srgbClr val="000000"/>
            </a:solidFill>
            <a:miter/>
          </a:ln>
        </p:spPr>
        <p:style>
          <a:lnRef idx="0"/>
          <a:fillRef idx="0"/>
          <a:effectRef idx="0"/>
          <a:fontRef idx="minor"/>
        </p:style>
        <p:txBody>
          <a:bodyPr wrap="none" lIns="90000" rIns="90000" tIns="46800" bIns="46800" anchor="ctr"/>
          <a:p>
            <a:pPr algn="ctr"/>
            <a:r>
              <a:rPr lang="en-US">
                <a:latin typeface="Times New Roman"/>
              </a:rPr>
              <a:t>Node N3</a:t>
            </a:r>
            <a:endParaRPr/>
          </a:p>
        </p:txBody>
      </p:sp>
      <p:sp>
        <p:nvSpPr>
          <p:cNvPr id="431" name="CustomShape 8"/>
          <p:cNvSpPr/>
          <p:nvPr/>
        </p:nvSpPr>
        <p:spPr>
          <a:xfrm>
            <a:off x="7674120" y="3011400"/>
            <a:ext cx="936360" cy="341280"/>
          </a:xfrm>
          <a:prstGeom prst="rect">
            <a:avLst/>
          </a:prstGeom>
          <a:solidFill>
            <a:srgbClr val="ffffff"/>
          </a:solidFill>
          <a:ln w="9360">
            <a:solidFill>
              <a:srgbClr val="000000"/>
            </a:solidFill>
            <a:miter/>
          </a:ln>
        </p:spPr>
        <p:style>
          <a:lnRef idx="0"/>
          <a:fillRef idx="0"/>
          <a:effectRef idx="0"/>
          <a:fontRef idx="minor"/>
        </p:style>
        <p:txBody>
          <a:bodyPr wrap="none" lIns="90000" rIns="90000" tIns="46800" bIns="46800" anchor="ctr"/>
          <a:p>
            <a:pPr algn="ctr"/>
            <a:r>
              <a:rPr lang="en-US">
                <a:latin typeface="Times New Roman"/>
              </a:rPr>
              <a:t>Node N4</a:t>
            </a:r>
            <a:endParaRPr/>
          </a:p>
        </p:txBody>
      </p:sp>
      <p:sp>
        <p:nvSpPr>
          <p:cNvPr id="432" name="CustomShape 9"/>
          <p:cNvSpPr/>
          <p:nvPr/>
        </p:nvSpPr>
        <p:spPr>
          <a:xfrm>
            <a:off x="1447920" y="1752480"/>
            <a:ext cx="1009440" cy="454320"/>
          </a:xfrm>
          <a:prstGeom prst="ellipse">
            <a:avLst/>
          </a:prstGeom>
          <a:solidFill>
            <a:srgbClr val="ffffff"/>
          </a:solidFill>
          <a:ln w="9360">
            <a:solidFill>
              <a:srgbClr val="000000"/>
            </a:solidFill>
            <a:miter/>
          </a:ln>
        </p:spPr>
        <p:style>
          <a:lnRef idx="0"/>
          <a:fillRef idx="0"/>
          <a:effectRef idx="0"/>
          <a:fontRef idx="minor"/>
        </p:style>
        <p:txBody>
          <a:bodyPr wrap="none" lIns="90000" rIns="90000" tIns="46800" bIns="46800" anchor="ctr"/>
          <a:p>
            <a:pPr algn="ctr"/>
            <a:r>
              <a:rPr lang="en-US" sz="2000">
                <a:latin typeface="Times New Roman"/>
              </a:rPr>
              <a:t>A?</a:t>
            </a:r>
            <a:endParaRPr/>
          </a:p>
        </p:txBody>
      </p:sp>
      <p:sp>
        <p:nvSpPr>
          <p:cNvPr id="433" name="Line 10"/>
          <p:cNvSpPr/>
          <p:nvPr/>
        </p:nvSpPr>
        <p:spPr>
          <a:xfrm flipH="1">
            <a:off x="873000" y="2209680"/>
            <a:ext cx="1108080" cy="725760"/>
          </a:xfrm>
          <a:prstGeom prst="line">
            <a:avLst/>
          </a:prstGeom>
          <a:ln w="9360">
            <a:solidFill>
              <a:srgbClr val="000000"/>
            </a:solidFill>
            <a:miter/>
          </a:ln>
        </p:spPr>
      </p:sp>
      <p:sp>
        <p:nvSpPr>
          <p:cNvPr id="434" name="Line 11"/>
          <p:cNvSpPr/>
          <p:nvPr/>
        </p:nvSpPr>
        <p:spPr>
          <a:xfrm>
            <a:off x="1981080" y="2209680"/>
            <a:ext cx="1184400" cy="725760"/>
          </a:xfrm>
          <a:prstGeom prst="line">
            <a:avLst/>
          </a:prstGeom>
          <a:ln w="9360">
            <a:solidFill>
              <a:srgbClr val="000000"/>
            </a:solidFill>
            <a:miter/>
          </a:ln>
        </p:spPr>
      </p:sp>
      <p:sp>
        <p:nvSpPr>
          <p:cNvPr id="435" name="CustomShape 12"/>
          <p:cNvSpPr/>
          <p:nvPr/>
        </p:nvSpPr>
        <p:spPr>
          <a:xfrm>
            <a:off x="613440" y="2324880"/>
            <a:ext cx="513000" cy="368280"/>
          </a:xfrm>
          <a:prstGeom prst="rect">
            <a:avLst/>
          </a:prstGeom>
          <a:noFill/>
          <a:ln>
            <a:noFill/>
          </a:ln>
        </p:spPr>
        <p:style>
          <a:lnRef idx="0"/>
          <a:fillRef idx="0"/>
          <a:effectRef idx="0"/>
          <a:fontRef idx="minor"/>
        </p:style>
        <p:txBody>
          <a:bodyPr wrap="none" lIns="90000" rIns="90000" tIns="46800" bIns="46800" anchor="ctr"/>
          <a:p>
            <a:pPr algn="ctr"/>
            <a:r>
              <a:rPr lang="en-US">
                <a:latin typeface="Times New Roman"/>
              </a:rPr>
              <a:t>Yes</a:t>
            </a:r>
            <a:endParaRPr/>
          </a:p>
        </p:txBody>
      </p:sp>
      <p:sp>
        <p:nvSpPr>
          <p:cNvPr id="436" name="CustomShape 13"/>
          <p:cNvSpPr/>
          <p:nvPr/>
        </p:nvSpPr>
        <p:spPr>
          <a:xfrm>
            <a:off x="3090960" y="2324880"/>
            <a:ext cx="459720" cy="368280"/>
          </a:xfrm>
          <a:prstGeom prst="rect">
            <a:avLst/>
          </a:prstGeom>
          <a:noFill/>
          <a:ln>
            <a:noFill/>
          </a:ln>
        </p:spPr>
        <p:style>
          <a:lnRef idx="0"/>
          <a:fillRef idx="0"/>
          <a:effectRef idx="0"/>
          <a:fontRef idx="minor"/>
        </p:style>
        <p:txBody>
          <a:bodyPr wrap="none" lIns="90000" rIns="90000" tIns="46800" bIns="46800" anchor="ctr"/>
          <a:p>
            <a:pPr algn="ctr"/>
            <a:r>
              <a:rPr lang="en-US">
                <a:latin typeface="Times New Roman"/>
              </a:rPr>
              <a:t>No</a:t>
            </a:r>
            <a:endParaRPr/>
          </a:p>
        </p:txBody>
      </p:sp>
      <p:sp>
        <p:nvSpPr>
          <p:cNvPr id="437" name="CustomShape 14"/>
          <p:cNvSpPr/>
          <p:nvPr/>
        </p:nvSpPr>
        <p:spPr>
          <a:xfrm>
            <a:off x="457200" y="2935440"/>
            <a:ext cx="936720" cy="341280"/>
          </a:xfrm>
          <a:prstGeom prst="rect">
            <a:avLst/>
          </a:prstGeom>
          <a:solidFill>
            <a:srgbClr val="ffffff"/>
          </a:solidFill>
          <a:ln w="9360">
            <a:solidFill>
              <a:srgbClr val="000000"/>
            </a:solidFill>
            <a:miter/>
          </a:ln>
        </p:spPr>
        <p:style>
          <a:lnRef idx="0"/>
          <a:fillRef idx="0"/>
          <a:effectRef idx="0"/>
          <a:fontRef idx="minor"/>
        </p:style>
        <p:txBody>
          <a:bodyPr wrap="none" lIns="90000" rIns="90000" tIns="46800" bIns="46800" anchor="ctr"/>
          <a:p>
            <a:pPr algn="ctr"/>
            <a:r>
              <a:rPr lang="en-US">
                <a:latin typeface="Times New Roman"/>
              </a:rPr>
              <a:t>Node N1</a:t>
            </a:r>
            <a:endParaRPr/>
          </a:p>
        </p:txBody>
      </p:sp>
      <p:sp>
        <p:nvSpPr>
          <p:cNvPr id="438" name="CustomShape 15"/>
          <p:cNvSpPr/>
          <p:nvPr/>
        </p:nvSpPr>
        <p:spPr>
          <a:xfrm>
            <a:off x="2644920" y="2935440"/>
            <a:ext cx="936360" cy="341280"/>
          </a:xfrm>
          <a:prstGeom prst="rect">
            <a:avLst/>
          </a:prstGeom>
          <a:solidFill>
            <a:srgbClr val="ffffff"/>
          </a:solidFill>
          <a:ln w="9360">
            <a:solidFill>
              <a:srgbClr val="000000"/>
            </a:solidFill>
            <a:miter/>
          </a:ln>
        </p:spPr>
        <p:style>
          <a:lnRef idx="0"/>
          <a:fillRef idx="0"/>
          <a:effectRef idx="0"/>
          <a:fontRef idx="minor"/>
        </p:style>
        <p:txBody>
          <a:bodyPr wrap="none" lIns="90000" rIns="90000" tIns="46800" bIns="46800" anchor="ctr"/>
          <a:p>
            <a:pPr algn="ctr"/>
            <a:r>
              <a:rPr lang="en-US">
                <a:latin typeface="Times New Roman"/>
              </a:rPr>
              <a:t>Node N2</a:t>
            </a:r>
            <a:endParaRPr/>
          </a:p>
        </p:txBody>
      </p:sp>
      <p:sp>
        <p:nvSpPr>
          <p:cNvPr id="439" name="CustomShape 16"/>
          <p:cNvSpPr/>
          <p:nvPr/>
        </p:nvSpPr>
        <p:spPr>
          <a:xfrm>
            <a:off x="1905120" y="1066680"/>
            <a:ext cx="1981080" cy="368280"/>
          </a:xfrm>
          <a:prstGeom prst="rect">
            <a:avLst/>
          </a:prstGeom>
          <a:noFill/>
          <a:ln>
            <a:noFill/>
          </a:ln>
        </p:spPr>
        <p:style>
          <a:lnRef idx="0"/>
          <a:fillRef idx="0"/>
          <a:effectRef idx="0"/>
          <a:fontRef idx="minor"/>
        </p:style>
        <p:txBody>
          <a:bodyPr lIns="90000" rIns="90000" tIns="46800" bIns="46800"/>
          <a:p>
            <a:pPr>
              <a:lnSpc>
                <a:spcPct val="100000"/>
              </a:lnSpc>
            </a:pPr>
            <a:r>
              <a:rPr b="1" lang="en-US">
                <a:latin typeface="Arial"/>
              </a:rPr>
              <a:t>Before Splitting:</a:t>
            </a:r>
            <a:endParaRPr/>
          </a:p>
        </p:txBody>
      </p:sp>
      <p:graphicFrame>
        <p:nvGraphicFramePr>
          <p:cNvPr id="440" name="Object 17"/>
          <p:cNvGraphicFramePr/>
          <p:nvPr/>
        </p:nvGraphicFramePr>
        <p:xfrm>
          <a:off x="76320" y="3581280"/>
          <a:ext cx="1676160" cy="698760"/>
        </p:xfrm>
        <a:graphic>
          <a:graphicData uri="http://schemas.openxmlformats.org/presentationml/2006/ole">
            <p:oleObj name="Document" r:id="rId1" spid="">
              <p:embed/>
              <p:pic>
                <p:nvPicPr>
                  <p:cNvPr id="441" name="" descr=""/>
                  <p:cNvPicPr/>
                  <p:nvPr/>
                </p:nvPicPr>
                <p:blipFill>
                  <a:blip r:embed="rId2"/>
                  <a:stretch/>
                </p:blipFill>
                <p:spPr>
                  <a:xfrm>
                    <a:off x="76320" y="3581280"/>
                    <a:ext cx="1676160" cy="698760"/>
                  </a:xfrm>
                  <a:prstGeom prst="rect">
                    <a:avLst/>
                  </a:prstGeom>
                  <a:ln>
                    <a:noFill/>
                  </a:ln>
                </p:spPr>
              </p:pic>
            </p:oleObj>
          </a:graphicData>
        </a:graphic>
      </p:graphicFrame>
      <p:graphicFrame>
        <p:nvGraphicFramePr>
          <p:cNvPr id="442" name="Object 18"/>
          <p:cNvGraphicFramePr/>
          <p:nvPr/>
        </p:nvGraphicFramePr>
        <p:xfrm>
          <a:off x="2367000" y="3586320"/>
          <a:ext cx="1636560" cy="680760"/>
        </p:xfrm>
        <a:graphic>
          <a:graphicData uri="http://schemas.openxmlformats.org/presentationml/2006/ole">
            <p:oleObj name="Document" r:id="rId3" spid="">
              <p:embed/>
              <p:pic>
                <p:nvPicPr>
                  <p:cNvPr id="443" name="" descr=""/>
                  <p:cNvPicPr/>
                  <p:nvPr/>
                </p:nvPicPr>
                <p:blipFill>
                  <a:blip r:embed="rId4"/>
                  <a:stretch/>
                </p:blipFill>
                <p:spPr>
                  <a:xfrm>
                    <a:off x="2367000" y="3586320"/>
                    <a:ext cx="1636560" cy="680760"/>
                  </a:xfrm>
                  <a:prstGeom prst="rect">
                    <a:avLst/>
                  </a:prstGeom>
                  <a:ln>
                    <a:noFill/>
                  </a:ln>
                </p:spPr>
              </p:pic>
            </p:oleObj>
          </a:graphicData>
        </a:graphic>
      </p:graphicFrame>
      <p:graphicFrame>
        <p:nvGraphicFramePr>
          <p:cNvPr id="444" name="Object 19"/>
          <p:cNvGraphicFramePr/>
          <p:nvPr/>
        </p:nvGraphicFramePr>
        <p:xfrm>
          <a:off x="5105520" y="3581280"/>
          <a:ext cx="1676160" cy="698760"/>
        </p:xfrm>
        <a:graphic>
          <a:graphicData uri="http://schemas.openxmlformats.org/presentationml/2006/ole">
            <p:oleObj name="Document" r:id="rId5" spid="">
              <p:embed/>
              <p:pic>
                <p:nvPicPr>
                  <p:cNvPr id="445" name="" descr=""/>
                  <p:cNvPicPr/>
                  <p:nvPr/>
                </p:nvPicPr>
                <p:blipFill>
                  <a:blip r:embed="rId6"/>
                  <a:stretch/>
                </p:blipFill>
                <p:spPr>
                  <a:xfrm>
                    <a:off x="5105520" y="3581280"/>
                    <a:ext cx="1676160" cy="698760"/>
                  </a:xfrm>
                  <a:prstGeom prst="rect">
                    <a:avLst/>
                  </a:prstGeom>
                  <a:ln>
                    <a:noFill/>
                  </a:ln>
                </p:spPr>
              </p:pic>
            </p:oleObj>
          </a:graphicData>
        </a:graphic>
      </p:graphicFrame>
      <p:graphicFrame>
        <p:nvGraphicFramePr>
          <p:cNvPr id="446" name="Object 20"/>
          <p:cNvGraphicFramePr/>
          <p:nvPr/>
        </p:nvGraphicFramePr>
        <p:xfrm>
          <a:off x="7391520" y="3586320"/>
          <a:ext cx="1635120" cy="680760"/>
        </p:xfrm>
        <a:graphic>
          <a:graphicData uri="http://schemas.openxmlformats.org/presentationml/2006/ole">
            <p:oleObj name="Document" r:id="rId7" spid="">
              <p:embed/>
              <p:pic>
                <p:nvPicPr>
                  <p:cNvPr id="447" name="" descr=""/>
                  <p:cNvPicPr/>
                  <p:nvPr/>
                </p:nvPicPr>
                <p:blipFill>
                  <a:blip r:embed="rId8"/>
                  <a:stretch/>
                </p:blipFill>
                <p:spPr>
                  <a:xfrm>
                    <a:off x="7391520" y="3586320"/>
                    <a:ext cx="1635120" cy="680760"/>
                  </a:xfrm>
                  <a:prstGeom prst="rect">
                    <a:avLst/>
                  </a:prstGeom>
                  <a:ln>
                    <a:noFill/>
                  </a:ln>
                </p:spPr>
              </p:pic>
            </p:oleObj>
          </a:graphicData>
        </a:graphic>
      </p:graphicFrame>
      <p:graphicFrame>
        <p:nvGraphicFramePr>
          <p:cNvPr id="448" name="Object 21"/>
          <p:cNvGraphicFramePr/>
          <p:nvPr/>
        </p:nvGraphicFramePr>
        <p:xfrm>
          <a:off x="3962520" y="1066680"/>
          <a:ext cx="1595160" cy="660600"/>
        </p:xfrm>
        <a:graphic>
          <a:graphicData uri="http://schemas.openxmlformats.org/presentationml/2006/ole">
            <p:oleObj name="Document" r:id="rId9" spid="">
              <p:embed/>
              <p:pic>
                <p:nvPicPr>
                  <p:cNvPr id="449" name="" descr=""/>
                  <p:cNvPicPr/>
                  <p:nvPr/>
                </p:nvPicPr>
                <p:blipFill>
                  <a:blip r:embed="rId10"/>
                  <a:stretch/>
                </p:blipFill>
                <p:spPr>
                  <a:xfrm>
                    <a:off x="3962520" y="1066680"/>
                    <a:ext cx="1595160" cy="660600"/>
                  </a:xfrm>
                  <a:prstGeom prst="rect">
                    <a:avLst/>
                  </a:prstGeom>
                  <a:ln>
                    <a:noFill/>
                  </a:ln>
                </p:spPr>
              </p:pic>
            </p:oleObj>
          </a:graphicData>
        </a:graphic>
      </p:graphicFrame>
      <p:sp>
        <p:nvSpPr>
          <p:cNvPr id="450" name="Line 22"/>
          <p:cNvSpPr/>
          <p:nvPr/>
        </p:nvSpPr>
        <p:spPr>
          <a:xfrm>
            <a:off x="5715000" y="1295280"/>
            <a:ext cx="533520" cy="0"/>
          </a:xfrm>
          <a:prstGeom prst="line">
            <a:avLst/>
          </a:prstGeom>
          <a:ln w="38160">
            <a:solidFill>
              <a:srgbClr val="ff0000"/>
            </a:solidFill>
            <a:miter/>
            <a:tailEnd len="med" type="triangle" w="med"/>
          </a:ln>
        </p:spPr>
      </p:sp>
      <p:sp>
        <p:nvSpPr>
          <p:cNvPr id="451" name="CustomShape 23"/>
          <p:cNvSpPr/>
          <p:nvPr/>
        </p:nvSpPr>
        <p:spPr>
          <a:xfrm>
            <a:off x="6324480" y="1066680"/>
            <a:ext cx="685800" cy="39888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M0</a:t>
            </a:r>
            <a:endParaRPr/>
          </a:p>
        </p:txBody>
      </p:sp>
      <p:sp>
        <p:nvSpPr>
          <p:cNvPr id="452" name="CustomShape 24"/>
          <p:cNvSpPr/>
          <p:nvPr/>
        </p:nvSpPr>
        <p:spPr>
          <a:xfrm>
            <a:off x="609480" y="4800240"/>
            <a:ext cx="685800" cy="39888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M1</a:t>
            </a:r>
            <a:endParaRPr/>
          </a:p>
        </p:txBody>
      </p:sp>
      <p:sp>
        <p:nvSpPr>
          <p:cNvPr id="453" name="CustomShape 25"/>
          <p:cNvSpPr/>
          <p:nvPr/>
        </p:nvSpPr>
        <p:spPr>
          <a:xfrm>
            <a:off x="2895480" y="4784400"/>
            <a:ext cx="685800" cy="39888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M2</a:t>
            </a:r>
            <a:endParaRPr/>
          </a:p>
        </p:txBody>
      </p:sp>
      <p:sp>
        <p:nvSpPr>
          <p:cNvPr id="454" name="CustomShape 26"/>
          <p:cNvSpPr/>
          <p:nvPr/>
        </p:nvSpPr>
        <p:spPr>
          <a:xfrm>
            <a:off x="5715000" y="4784400"/>
            <a:ext cx="685800" cy="39888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M3</a:t>
            </a:r>
            <a:endParaRPr/>
          </a:p>
        </p:txBody>
      </p:sp>
      <p:sp>
        <p:nvSpPr>
          <p:cNvPr id="455" name="CustomShape 27"/>
          <p:cNvSpPr/>
          <p:nvPr/>
        </p:nvSpPr>
        <p:spPr>
          <a:xfrm>
            <a:off x="7924680" y="4784400"/>
            <a:ext cx="685800" cy="39888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M4</a:t>
            </a:r>
            <a:endParaRPr/>
          </a:p>
        </p:txBody>
      </p:sp>
      <p:sp>
        <p:nvSpPr>
          <p:cNvPr id="456" name="Line 28"/>
          <p:cNvSpPr/>
          <p:nvPr/>
        </p:nvSpPr>
        <p:spPr>
          <a:xfrm>
            <a:off x="838080" y="4343400"/>
            <a:ext cx="0" cy="456840"/>
          </a:xfrm>
          <a:prstGeom prst="line">
            <a:avLst/>
          </a:prstGeom>
          <a:ln w="38160">
            <a:solidFill>
              <a:srgbClr val="ff0000"/>
            </a:solidFill>
            <a:miter/>
            <a:tailEnd len="med" type="triangle" w="med"/>
          </a:ln>
        </p:spPr>
      </p:sp>
      <p:sp>
        <p:nvSpPr>
          <p:cNvPr id="457" name="Line 29"/>
          <p:cNvSpPr/>
          <p:nvPr/>
        </p:nvSpPr>
        <p:spPr>
          <a:xfrm>
            <a:off x="3200400" y="4343400"/>
            <a:ext cx="0" cy="456840"/>
          </a:xfrm>
          <a:prstGeom prst="line">
            <a:avLst/>
          </a:prstGeom>
          <a:ln w="38160">
            <a:solidFill>
              <a:srgbClr val="ff0000"/>
            </a:solidFill>
            <a:miter/>
            <a:tailEnd len="med" type="triangle" w="med"/>
          </a:ln>
        </p:spPr>
      </p:sp>
      <p:sp>
        <p:nvSpPr>
          <p:cNvPr id="458" name="Line 30"/>
          <p:cNvSpPr/>
          <p:nvPr/>
        </p:nvSpPr>
        <p:spPr>
          <a:xfrm>
            <a:off x="5943600" y="4343400"/>
            <a:ext cx="0" cy="456840"/>
          </a:xfrm>
          <a:prstGeom prst="line">
            <a:avLst/>
          </a:prstGeom>
          <a:ln w="38160">
            <a:solidFill>
              <a:srgbClr val="ff0000"/>
            </a:solidFill>
            <a:miter/>
            <a:tailEnd len="med" type="triangle" w="med"/>
          </a:ln>
        </p:spPr>
      </p:sp>
      <p:sp>
        <p:nvSpPr>
          <p:cNvPr id="459" name="Line 31"/>
          <p:cNvSpPr/>
          <p:nvPr/>
        </p:nvSpPr>
        <p:spPr>
          <a:xfrm>
            <a:off x="8229600" y="4343400"/>
            <a:ext cx="0" cy="456840"/>
          </a:xfrm>
          <a:prstGeom prst="line">
            <a:avLst/>
          </a:prstGeom>
          <a:ln w="38160">
            <a:solidFill>
              <a:srgbClr val="ff0000"/>
            </a:solidFill>
            <a:miter/>
            <a:tailEnd len="med" type="triangle" w="med"/>
          </a:ln>
        </p:spPr>
      </p:sp>
      <p:sp>
        <p:nvSpPr>
          <p:cNvPr id="460" name="CustomShape 32"/>
          <p:cNvSpPr/>
          <p:nvPr/>
        </p:nvSpPr>
        <p:spPr>
          <a:xfrm rot="16200000">
            <a:off x="1828800" y="4190760"/>
            <a:ext cx="304920" cy="2438280"/>
          </a:xfrm>
          <a:prstGeom prst="leftBrace">
            <a:avLst>
              <a:gd name="adj1" fmla="val 1800"/>
              <a:gd name="adj2" fmla="val 11008"/>
            </a:avLst>
          </a:prstGeom>
          <a:noFill/>
          <a:ln w="25560">
            <a:solidFill>
              <a:srgbClr val="1c5a61"/>
            </a:solidFill>
            <a:miter/>
          </a:ln>
        </p:spPr>
        <p:style>
          <a:lnRef idx="0"/>
          <a:fillRef idx="0"/>
          <a:effectRef idx="0"/>
          <a:fontRef idx="minor"/>
        </p:style>
      </p:sp>
      <p:sp>
        <p:nvSpPr>
          <p:cNvPr id="461" name="CustomShape 33"/>
          <p:cNvSpPr/>
          <p:nvPr/>
        </p:nvSpPr>
        <p:spPr>
          <a:xfrm rot="16200000">
            <a:off x="7010280" y="4190760"/>
            <a:ext cx="304920" cy="2438280"/>
          </a:xfrm>
          <a:prstGeom prst="leftBrace">
            <a:avLst>
              <a:gd name="adj1" fmla="val 1800"/>
              <a:gd name="adj2" fmla="val 11008"/>
            </a:avLst>
          </a:prstGeom>
          <a:noFill/>
          <a:ln w="25560">
            <a:solidFill>
              <a:srgbClr val="1c5a61"/>
            </a:solidFill>
            <a:miter/>
          </a:ln>
        </p:spPr>
        <p:style>
          <a:lnRef idx="0"/>
          <a:fillRef idx="0"/>
          <a:effectRef idx="0"/>
          <a:fontRef idx="minor"/>
        </p:style>
      </p:sp>
      <p:sp>
        <p:nvSpPr>
          <p:cNvPr id="462" name="CustomShape 34"/>
          <p:cNvSpPr/>
          <p:nvPr/>
        </p:nvSpPr>
        <p:spPr>
          <a:xfrm>
            <a:off x="1676520" y="5623200"/>
            <a:ext cx="685800" cy="39888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M12</a:t>
            </a:r>
            <a:endParaRPr/>
          </a:p>
        </p:txBody>
      </p:sp>
      <p:sp>
        <p:nvSpPr>
          <p:cNvPr id="463" name="CustomShape 35"/>
          <p:cNvSpPr/>
          <p:nvPr/>
        </p:nvSpPr>
        <p:spPr>
          <a:xfrm>
            <a:off x="6858000" y="5639040"/>
            <a:ext cx="685800" cy="39888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M34</a:t>
            </a:r>
            <a:endParaRPr/>
          </a:p>
        </p:txBody>
      </p:sp>
      <p:sp>
        <p:nvSpPr>
          <p:cNvPr id="464" name="CustomShape 36"/>
          <p:cNvSpPr/>
          <p:nvPr/>
        </p:nvSpPr>
        <p:spPr>
          <a:xfrm>
            <a:off x="2819520" y="5927760"/>
            <a:ext cx="4038480" cy="39888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Gain = M0 – M12 vs  M0 – M34</a:t>
            </a:r>
            <a:endParaRPr/>
          </a:p>
        </p:txBody>
      </p:sp>
    </p:spTree>
  </p:cSld>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46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65"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Measure of Impurity: GINI</a:t>
            </a:r>
            <a:endParaRPr/>
          </a:p>
        </p:txBody>
      </p:sp>
      <p:sp>
        <p:nvSpPr>
          <p:cNvPr id="466" name="TextShape 2"/>
          <p:cNvSpPr txBox="1"/>
          <p:nvPr/>
        </p:nvSpPr>
        <p:spPr>
          <a:xfrm>
            <a:off x="410760" y="1142640"/>
            <a:ext cx="8318520" cy="3962520"/>
          </a:xfrm>
          <a:prstGeom prst="rect">
            <a:avLst/>
          </a:prstGeom>
          <a:noFill/>
          <a:ln>
            <a:noFill/>
          </a:ln>
        </p:spPr>
        <p:txBody>
          <a:bodyPr lIns="90360" rIns="90360" tIns="44280" bIns="44280"/>
          <a:p>
            <a:pPr>
              <a:lnSpc>
                <a:spcPct val="90000"/>
              </a:lnSpc>
              <a:buSzPct val="75000"/>
              <a:buFont typeface="Monotype Sorts" charset="2"/>
              <a:buChar char=""/>
            </a:pPr>
            <a:r>
              <a:rPr lang="en-US" sz="2400">
                <a:latin typeface="Arial"/>
              </a:rPr>
              <a:t>Gini Index for a given node t :</a:t>
            </a:r>
            <a:endParaRPr/>
          </a:p>
          <a:p>
            <a:pPr>
              <a:lnSpc>
                <a:spcPct val="90000"/>
              </a:lnSpc>
              <a:buSzPct val="75000"/>
              <a:buFont typeface="Monotype Sorts" charset="2"/>
              <a:buChar char=""/>
            </a:pPr>
            <a:endParaRPr/>
          </a:p>
          <a:p>
            <a:pPr lvl="2">
              <a:lnSpc>
                <a:spcPct val="90000"/>
              </a:lnSpc>
            </a:pPr>
            <a:endParaRPr/>
          </a:p>
          <a:p>
            <a:pPr lvl="2">
              <a:lnSpc>
                <a:spcPct val="90000"/>
              </a:lnSpc>
            </a:pPr>
            <a:endParaRPr/>
          </a:p>
          <a:p>
            <a:pPr lvl="2">
              <a:lnSpc>
                <a:spcPct val="90000"/>
              </a:lnSpc>
            </a:pPr>
            <a:r>
              <a:rPr lang="en-US" sz="2000">
                <a:latin typeface="Arial"/>
              </a:rPr>
              <a:t>
</a:t>
            </a:r>
            <a:r>
              <a:rPr lang="en-US" sz="2000">
                <a:latin typeface="Arial"/>
              </a:rPr>
              <a:t>(NOTE: </a:t>
            </a:r>
            <a:r>
              <a:rPr i="1" lang="en-US" sz="2000">
                <a:latin typeface="Times New Roman"/>
              </a:rPr>
              <a:t>p( j | t) </a:t>
            </a:r>
            <a:r>
              <a:rPr lang="en-US" sz="2000">
                <a:latin typeface="Arial"/>
              </a:rPr>
              <a:t>is the relative frequency of class j at node t).</a:t>
            </a:r>
            <a:endParaRPr/>
          </a:p>
          <a:p>
            <a:pPr lvl="2">
              <a:lnSpc>
                <a:spcPct val="90000"/>
              </a:lnSpc>
            </a:pPr>
            <a:endParaRPr/>
          </a:p>
          <a:p>
            <a:pPr lvl="1">
              <a:lnSpc>
                <a:spcPct val="90000"/>
              </a:lnSpc>
              <a:buFont typeface="Arial"/>
              <a:buChar char="–"/>
            </a:pPr>
            <a:r>
              <a:rPr lang="en-US" sz="2400">
                <a:latin typeface="Arial"/>
              </a:rPr>
              <a:t>Maximum (1 - 1/n</a:t>
            </a:r>
            <a:r>
              <a:rPr lang="en-US" sz="2400" baseline="-25000">
                <a:latin typeface="Arial"/>
              </a:rPr>
              <a:t>c</a:t>
            </a:r>
            <a:r>
              <a:rPr lang="en-US" sz="2400">
                <a:latin typeface="Arial"/>
              </a:rPr>
              <a:t>) when records are equally distributed among all classes, implying least interesting information</a:t>
            </a:r>
            <a:endParaRPr/>
          </a:p>
          <a:p>
            <a:pPr lvl="1">
              <a:lnSpc>
                <a:spcPct val="90000"/>
              </a:lnSpc>
              <a:buFont typeface="Arial"/>
              <a:buChar char="–"/>
            </a:pPr>
            <a:r>
              <a:rPr lang="en-US" sz="2400">
                <a:latin typeface="Arial"/>
              </a:rPr>
              <a:t>Minimum (0.0) when all records belong to one class, implying most interesting information</a:t>
            </a:r>
            <a:endParaRPr/>
          </a:p>
        </p:txBody>
      </p:sp>
      <p:graphicFrame>
        <p:nvGraphicFramePr>
          <p:cNvPr id="467" name="Object 3"/>
          <p:cNvGraphicFramePr/>
          <p:nvPr/>
        </p:nvGraphicFramePr>
        <p:xfrm>
          <a:off x="1295280" y="5334120"/>
          <a:ext cx="1371600" cy="807840"/>
        </p:xfrm>
        <a:graphic>
          <a:graphicData uri="http://schemas.openxmlformats.org/presentationml/2006/ole">
            <p:oleObj name="Document" r:id="rId1" spid="">
              <p:embed/>
              <p:pic>
                <p:nvPicPr>
                  <p:cNvPr id="468" name="" descr=""/>
                  <p:cNvPicPr/>
                  <p:nvPr/>
                </p:nvPicPr>
                <p:blipFill>
                  <a:blip r:embed="rId2"/>
                  <a:stretch/>
                </p:blipFill>
                <p:spPr>
                  <a:xfrm>
                    <a:off x="1295280" y="5334120"/>
                    <a:ext cx="1371600" cy="807840"/>
                  </a:xfrm>
                  <a:prstGeom prst="rect">
                    <a:avLst/>
                  </a:prstGeom>
                  <a:ln>
                    <a:noFill/>
                  </a:ln>
                </p:spPr>
              </p:pic>
            </p:oleObj>
          </a:graphicData>
        </a:graphic>
      </p:graphicFrame>
      <p:graphicFrame>
        <p:nvGraphicFramePr>
          <p:cNvPr id="469" name="Object 4"/>
          <p:cNvGraphicFramePr/>
          <p:nvPr/>
        </p:nvGraphicFramePr>
        <p:xfrm>
          <a:off x="4572000" y="5334120"/>
          <a:ext cx="1371600" cy="807840"/>
        </p:xfrm>
        <a:graphic>
          <a:graphicData uri="http://schemas.openxmlformats.org/presentationml/2006/ole">
            <p:oleObj name="Document" r:id="rId3" spid="">
              <p:embed/>
              <p:pic>
                <p:nvPicPr>
                  <p:cNvPr id="470" name="" descr=""/>
                  <p:cNvPicPr/>
                  <p:nvPr/>
                </p:nvPicPr>
                <p:blipFill>
                  <a:blip r:embed="rId4"/>
                  <a:stretch/>
                </p:blipFill>
                <p:spPr>
                  <a:xfrm>
                    <a:off x="4572000" y="5334120"/>
                    <a:ext cx="1371600" cy="807840"/>
                  </a:xfrm>
                  <a:prstGeom prst="rect">
                    <a:avLst/>
                  </a:prstGeom>
                  <a:ln>
                    <a:noFill/>
                  </a:ln>
                </p:spPr>
              </p:pic>
            </p:oleObj>
          </a:graphicData>
        </a:graphic>
      </p:graphicFrame>
      <p:graphicFrame>
        <p:nvGraphicFramePr>
          <p:cNvPr id="471" name="Object 5"/>
          <p:cNvGraphicFramePr/>
          <p:nvPr/>
        </p:nvGraphicFramePr>
        <p:xfrm>
          <a:off x="6248520" y="5334120"/>
          <a:ext cx="1371600" cy="807840"/>
        </p:xfrm>
        <a:graphic>
          <a:graphicData uri="http://schemas.openxmlformats.org/presentationml/2006/ole">
            <p:oleObj name="Document" r:id="rId5" spid="">
              <p:embed/>
              <p:pic>
                <p:nvPicPr>
                  <p:cNvPr id="472" name="" descr=""/>
                  <p:cNvPicPr/>
                  <p:nvPr/>
                </p:nvPicPr>
                <p:blipFill>
                  <a:blip r:embed="rId6"/>
                  <a:stretch/>
                </p:blipFill>
                <p:spPr>
                  <a:xfrm>
                    <a:off x="6248520" y="5334120"/>
                    <a:ext cx="1371600" cy="807840"/>
                  </a:xfrm>
                  <a:prstGeom prst="rect">
                    <a:avLst/>
                  </a:prstGeom>
                  <a:ln>
                    <a:noFill/>
                  </a:ln>
                </p:spPr>
              </p:pic>
            </p:oleObj>
          </a:graphicData>
        </a:graphic>
      </p:graphicFrame>
      <p:graphicFrame>
        <p:nvGraphicFramePr>
          <p:cNvPr id="473" name="Object 6"/>
          <p:cNvGraphicFramePr/>
          <p:nvPr/>
        </p:nvGraphicFramePr>
        <p:xfrm>
          <a:off x="2971800" y="5334120"/>
          <a:ext cx="1371600" cy="807840"/>
        </p:xfrm>
        <a:graphic>
          <a:graphicData uri="http://schemas.openxmlformats.org/presentationml/2006/ole">
            <p:oleObj name="Document" r:id="rId7" spid="">
              <p:embed/>
              <p:pic>
                <p:nvPicPr>
                  <p:cNvPr id="474" name="" descr=""/>
                  <p:cNvPicPr/>
                  <p:nvPr/>
                </p:nvPicPr>
                <p:blipFill>
                  <a:blip r:embed="rId8"/>
                  <a:stretch/>
                </p:blipFill>
                <p:spPr>
                  <a:xfrm>
                    <a:off x="2971800" y="5334120"/>
                    <a:ext cx="1371600" cy="807840"/>
                  </a:xfrm>
                  <a:prstGeom prst="rect">
                    <a:avLst/>
                  </a:prstGeom>
                  <a:ln>
                    <a:noFill/>
                  </a:ln>
                </p:spPr>
              </p:pic>
            </p:oleObj>
          </a:graphicData>
        </a:graphic>
      </p:graphicFrame>
    </p:spTree>
  </p:cSld>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75"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Examples for computing GINI</a:t>
            </a:r>
            <a:endParaRPr/>
          </a:p>
        </p:txBody>
      </p:sp>
      <p:graphicFrame>
        <p:nvGraphicFramePr>
          <p:cNvPr id="476" name="Object 2"/>
          <p:cNvGraphicFramePr/>
          <p:nvPr/>
        </p:nvGraphicFramePr>
        <p:xfrm>
          <a:off x="457200" y="2340000"/>
          <a:ext cx="2362320" cy="936720"/>
        </p:xfrm>
        <a:graphic>
          <a:graphicData uri="http://schemas.openxmlformats.org/presentationml/2006/ole">
            <p:oleObj name="Document" r:id="rId1" spid="">
              <p:embed/>
              <p:pic>
                <p:nvPicPr>
                  <p:cNvPr id="477" name="" descr=""/>
                  <p:cNvPicPr/>
                  <p:nvPr/>
                </p:nvPicPr>
                <p:blipFill>
                  <a:blip r:embed="rId2"/>
                  <a:stretch/>
                </p:blipFill>
                <p:spPr>
                  <a:xfrm>
                    <a:off x="457200" y="2340000"/>
                    <a:ext cx="2362320" cy="936720"/>
                  </a:xfrm>
                  <a:prstGeom prst="rect">
                    <a:avLst/>
                  </a:prstGeom>
                  <a:ln>
                    <a:noFill/>
                  </a:ln>
                </p:spPr>
              </p:pic>
            </p:oleObj>
          </a:graphicData>
        </a:graphic>
      </p:graphicFrame>
      <p:graphicFrame>
        <p:nvGraphicFramePr>
          <p:cNvPr id="478" name="Object 3"/>
          <p:cNvGraphicFramePr/>
          <p:nvPr/>
        </p:nvGraphicFramePr>
        <p:xfrm>
          <a:off x="533520" y="5181480"/>
          <a:ext cx="2286000" cy="938160"/>
        </p:xfrm>
        <a:graphic>
          <a:graphicData uri="http://schemas.openxmlformats.org/presentationml/2006/ole">
            <p:oleObj name="Document" r:id="rId3" spid="">
              <p:embed/>
              <p:pic>
                <p:nvPicPr>
                  <p:cNvPr id="479" name="" descr=""/>
                  <p:cNvPicPr/>
                  <p:nvPr/>
                </p:nvPicPr>
                <p:blipFill>
                  <a:blip r:embed="rId4"/>
                  <a:stretch/>
                </p:blipFill>
                <p:spPr>
                  <a:xfrm>
                    <a:off x="533520" y="5181480"/>
                    <a:ext cx="2286000" cy="938160"/>
                  </a:xfrm>
                  <a:prstGeom prst="rect">
                    <a:avLst/>
                  </a:prstGeom>
                  <a:ln>
                    <a:noFill/>
                  </a:ln>
                </p:spPr>
              </p:pic>
            </p:oleObj>
          </a:graphicData>
        </a:graphic>
      </p:graphicFrame>
      <p:graphicFrame>
        <p:nvGraphicFramePr>
          <p:cNvPr id="480" name="Object 4"/>
          <p:cNvGraphicFramePr/>
          <p:nvPr/>
        </p:nvGraphicFramePr>
        <p:xfrm>
          <a:off x="533520" y="3817800"/>
          <a:ext cx="2286000" cy="906480"/>
        </p:xfrm>
        <a:graphic>
          <a:graphicData uri="http://schemas.openxmlformats.org/presentationml/2006/ole">
            <p:oleObj name="Document" r:id="rId5" spid="">
              <p:embed/>
              <p:pic>
                <p:nvPicPr>
                  <p:cNvPr id="481" name="" descr=""/>
                  <p:cNvPicPr/>
                  <p:nvPr/>
                </p:nvPicPr>
                <p:blipFill>
                  <a:blip r:embed="rId6"/>
                  <a:stretch/>
                </p:blipFill>
                <p:spPr>
                  <a:xfrm>
                    <a:off x="533520" y="3817800"/>
                    <a:ext cx="2286000" cy="906480"/>
                  </a:xfrm>
                  <a:prstGeom prst="rect">
                    <a:avLst/>
                  </a:prstGeom>
                  <a:ln>
                    <a:noFill/>
                  </a:ln>
                </p:spPr>
              </p:pic>
            </p:oleObj>
          </a:graphicData>
        </a:graphic>
      </p:graphicFrame>
      <p:sp>
        <p:nvSpPr>
          <p:cNvPr id="482" name="CustomShape 5"/>
          <p:cNvSpPr/>
          <p:nvPr/>
        </p:nvSpPr>
        <p:spPr>
          <a:xfrm>
            <a:off x="3048120" y="2340000"/>
            <a:ext cx="5181480" cy="86220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P(C1) = 0/6 = 0     P(C2) = 6/6 = 1</a:t>
            </a:r>
            <a:endParaRPr/>
          </a:p>
          <a:p>
            <a:pPr>
              <a:lnSpc>
                <a:spcPct val="100000"/>
              </a:lnSpc>
            </a:pPr>
            <a:r>
              <a:rPr b="1" lang="en-US" sz="2000">
                <a:latin typeface="Arial"/>
              </a:rPr>
              <a:t>Gini = 1 – P(C1)</a:t>
            </a:r>
            <a:r>
              <a:rPr b="1" lang="en-US" sz="2000" baseline="30000">
                <a:latin typeface="Arial"/>
              </a:rPr>
              <a:t>2 </a:t>
            </a:r>
            <a:r>
              <a:rPr b="1" lang="en-US" sz="2000">
                <a:latin typeface="Arial"/>
              </a:rPr>
              <a:t>– P(C2)</a:t>
            </a:r>
            <a:r>
              <a:rPr b="1" lang="en-US" sz="2000" baseline="30000">
                <a:latin typeface="Arial"/>
              </a:rPr>
              <a:t>2</a:t>
            </a:r>
            <a:r>
              <a:rPr b="1" lang="en-US" sz="2000">
                <a:latin typeface="Arial"/>
              </a:rPr>
              <a:t> = 1 – 0 – 1 = 0 </a:t>
            </a:r>
            <a:endParaRPr/>
          </a:p>
        </p:txBody>
      </p:sp>
      <p:sp>
        <p:nvSpPr>
          <p:cNvPr id="483" name="CustomShape 6"/>
          <p:cNvSpPr/>
          <p:nvPr/>
        </p:nvSpPr>
        <p:spPr>
          <a:xfrm>
            <a:off x="3124080" y="3817800"/>
            <a:ext cx="5181840" cy="86220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P(C1) = 1/6          P(C2) = 5/6</a:t>
            </a:r>
            <a:endParaRPr/>
          </a:p>
          <a:p>
            <a:pPr>
              <a:lnSpc>
                <a:spcPct val="100000"/>
              </a:lnSpc>
            </a:pPr>
            <a:r>
              <a:rPr b="1" lang="en-US" sz="2000">
                <a:latin typeface="Arial"/>
              </a:rPr>
              <a:t>Gini = 1 – (1/6)</a:t>
            </a:r>
            <a:r>
              <a:rPr b="1" lang="en-US" sz="2000" baseline="30000">
                <a:latin typeface="Arial"/>
              </a:rPr>
              <a:t>2 </a:t>
            </a:r>
            <a:r>
              <a:rPr b="1" lang="en-US" sz="2000">
                <a:latin typeface="Arial"/>
              </a:rPr>
              <a:t>– (5/6)</a:t>
            </a:r>
            <a:r>
              <a:rPr b="1" lang="en-US" sz="2000" baseline="30000">
                <a:latin typeface="Arial"/>
              </a:rPr>
              <a:t>2</a:t>
            </a:r>
            <a:r>
              <a:rPr b="1" lang="en-US" sz="2000">
                <a:latin typeface="Arial"/>
              </a:rPr>
              <a:t> = 0.278</a:t>
            </a:r>
            <a:endParaRPr/>
          </a:p>
        </p:txBody>
      </p:sp>
      <p:sp>
        <p:nvSpPr>
          <p:cNvPr id="484" name="CustomShape 7"/>
          <p:cNvSpPr/>
          <p:nvPr/>
        </p:nvSpPr>
        <p:spPr>
          <a:xfrm>
            <a:off x="3124080" y="5105520"/>
            <a:ext cx="5181840" cy="86220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P(C1) = 2/6          P(C2) = 4/6</a:t>
            </a:r>
            <a:endParaRPr/>
          </a:p>
          <a:p>
            <a:pPr>
              <a:lnSpc>
                <a:spcPct val="100000"/>
              </a:lnSpc>
            </a:pPr>
            <a:r>
              <a:rPr b="1" lang="en-US" sz="2000">
                <a:latin typeface="Arial"/>
              </a:rPr>
              <a:t>Gini = 1 – (2/6)</a:t>
            </a:r>
            <a:r>
              <a:rPr b="1" lang="en-US" sz="2000" baseline="30000">
                <a:latin typeface="Arial"/>
              </a:rPr>
              <a:t>2 </a:t>
            </a:r>
            <a:r>
              <a:rPr b="1" lang="en-US" sz="2000">
                <a:latin typeface="Arial"/>
              </a:rPr>
              <a:t>– (4/6)</a:t>
            </a:r>
            <a:r>
              <a:rPr b="1" lang="en-US" sz="2000" baseline="30000">
                <a:latin typeface="Arial"/>
              </a:rPr>
              <a:t>2</a:t>
            </a:r>
            <a:r>
              <a:rPr b="1" lang="en-US" sz="2000">
                <a:latin typeface="Arial"/>
              </a:rPr>
              <a:t> = 0.444</a:t>
            </a: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85"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Splitting Based on GINI</a:t>
            </a:r>
            <a:endParaRPr/>
          </a:p>
        </p:txBody>
      </p:sp>
      <p:sp>
        <p:nvSpPr>
          <p:cNvPr id="486" name="TextShape 2"/>
          <p:cNvSpPr txBox="1"/>
          <p:nvPr/>
        </p:nvSpPr>
        <p:spPr>
          <a:xfrm>
            <a:off x="380880" y="1143000"/>
            <a:ext cx="8382240" cy="4438800"/>
          </a:xfrm>
          <a:prstGeom prst="rect">
            <a:avLst/>
          </a:prstGeom>
          <a:noFill/>
          <a:ln>
            <a:noFill/>
          </a:ln>
        </p:spPr>
        <p:txBody>
          <a:bodyPr lIns="90360" rIns="90360" tIns="44280" bIns="44280"/>
          <a:p>
            <a:pPr>
              <a:buSzPct val="75000"/>
              <a:buFont typeface="Monotype Sorts" charset="2"/>
              <a:buChar char=""/>
            </a:pPr>
            <a:r>
              <a:rPr lang="en-US" sz="2400">
                <a:solidFill>
                  <a:srgbClr val="000000"/>
                </a:solidFill>
                <a:latin typeface="Arial"/>
              </a:rPr>
              <a:t>Used in CART, SLIQ, SPRINT.</a:t>
            </a:r>
            <a:endParaRPr/>
          </a:p>
          <a:p>
            <a:pPr>
              <a:buSzPct val="75000"/>
              <a:buFont typeface="Monotype Sorts" charset="2"/>
              <a:buChar char=""/>
            </a:pPr>
            <a:r>
              <a:rPr lang="en-US" sz="2400">
                <a:solidFill>
                  <a:srgbClr val="000000"/>
                </a:solidFill>
                <a:latin typeface="Arial"/>
              </a:rPr>
              <a:t>When a node p is split into k partitions (children), the quality of split is computed as,</a:t>
            </a:r>
            <a:endParaRPr/>
          </a:p>
          <a:p>
            <a:pPr>
              <a:buSzPct val="75000"/>
              <a:buFont typeface="Monotype Sorts" charset="2"/>
              <a:buChar char=""/>
            </a:pPr>
            <a:endParaRPr/>
          </a:p>
          <a:p>
            <a:pPr>
              <a:buSzPct val="75000"/>
              <a:buFont typeface="Monotype Sorts" charset="2"/>
              <a:buChar char=""/>
            </a:pPr>
            <a:endParaRPr/>
          </a:p>
          <a:p>
            <a:pPr/>
            <a:r>
              <a:rPr lang="en-US" sz="2400">
                <a:solidFill>
                  <a:srgbClr val="000000"/>
                </a:solidFill>
                <a:latin typeface="Arial"/>
              </a:rPr>
              <a:t>	</a:t>
            </a:r>
            <a:endParaRPr/>
          </a:p>
          <a:p>
            <a:pPr/>
            <a:endParaRPr/>
          </a:p>
          <a:p>
            <a:pPr/>
            <a:r>
              <a:rPr lang="en-US" sz="2400">
                <a:solidFill>
                  <a:srgbClr val="000000"/>
                </a:solidFill>
                <a:latin typeface="Arial"/>
              </a:rPr>
              <a:t>	</a:t>
            </a:r>
            <a:r>
              <a:rPr lang="en-US" sz="2400">
                <a:solidFill>
                  <a:srgbClr val="000000"/>
                </a:solidFill>
                <a:latin typeface="Arial"/>
              </a:rPr>
              <a:t>where,</a:t>
            </a:r>
            <a:r>
              <a:rPr lang="en-US" sz="2400">
                <a:solidFill>
                  <a:srgbClr val="000000"/>
                </a:solidFill>
                <a:latin typeface="Arial"/>
              </a:rPr>
              <a:t>	</a:t>
            </a:r>
            <a:r>
              <a:rPr lang="en-US" sz="2400">
                <a:solidFill>
                  <a:srgbClr val="000000"/>
                </a:solidFill>
                <a:latin typeface="Arial"/>
              </a:rPr>
              <a:t>n</a:t>
            </a:r>
            <a:r>
              <a:rPr lang="en-US" sz="2400" baseline="-25000">
                <a:solidFill>
                  <a:srgbClr val="000000"/>
                </a:solidFill>
                <a:latin typeface="Arial"/>
              </a:rPr>
              <a:t>i</a:t>
            </a:r>
            <a:r>
              <a:rPr lang="en-US" sz="2400">
                <a:solidFill>
                  <a:srgbClr val="000000"/>
                </a:solidFill>
                <a:latin typeface="Arial"/>
              </a:rPr>
              <a:t> = number of records at child i,</a:t>
            </a:r>
            <a:endParaRPr/>
          </a:p>
          <a:p>
            <a:pPr/>
            <a:r>
              <a:rPr lang="en-US" sz="2400">
                <a:solidFill>
                  <a:srgbClr val="000000"/>
                </a:solidFill>
                <a:latin typeface="Arial"/>
              </a:rPr>
              <a:t>    </a:t>
            </a:r>
            <a:r>
              <a:rPr lang="en-US" sz="2400">
                <a:solidFill>
                  <a:srgbClr val="000000"/>
                </a:solidFill>
                <a:latin typeface="Arial"/>
              </a:rPr>
              <a:t>	</a:t>
            </a:r>
            <a:r>
              <a:rPr lang="en-US" sz="2400">
                <a:solidFill>
                  <a:srgbClr val="000000"/>
                </a:solidFill>
                <a:latin typeface="Arial"/>
              </a:rPr>
              <a:t>	</a:t>
            </a:r>
            <a:r>
              <a:rPr lang="en-US" sz="2400">
                <a:solidFill>
                  <a:srgbClr val="000000"/>
                </a:solidFill>
                <a:latin typeface="Arial"/>
              </a:rPr>
              <a:t>	</a:t>
            </a:r>
            <a:r>
              <a:rPr lang="en-US" sz="2400">
                <a:solidFill>
                  <a:srgbClr val="000000"/>
                </a:solidFill>
                <a:latin typeface="Arial"/>
              </a:rPr>
              <a:t>n</a:t>
            </a:r>
            <a:r>
              <a:rPr lang="en-US" sz="2400" baseline="-25000">
                <a:solidFill>
                  <a:srgbClr val="000000"/>
                </a:solidFill>
                <a:latin typeface="Arial"/>
              </a:rPr>
              <a:t> </a:t>
            </a:r>
            <a:r>
              <a:rPr lang="en-US" sz="2400">
                <a:solidFill>
                  <a:srgbClr val="000000"/>
                </a:solidFill>
                <a:latin typeface="Arial"/>
              </a:rPr>
              <a:t> = number of records at node p.</a:t>
            </a:r>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87" name="TextShape 1"/>
          <p:cNvSpPr txBox="1"/>
          <p:nvPr/>
        </p:nvSpPr>
        <p:spPr>
          <a:xfrm>
            <a:off x="228600" y="152280"/>
            <a:ext cx="8610480" cy="533520"/>
          </a:xfrm>
          <a:prstGeom prst="rect">
            <a:avLst/>
          </a:prstGeom>
          <a:noFill/>
          <a:ln>
            <a:noFill/>
          </a:ln>
        </p:spPr>
        <p:txBody>
          <a:bodyPr lIns="90360" rIns="90360" tIns="44280" bIns="44280" anchor="b"/>
          <a:p>
            <a:pPr/>
            <a:r>
              <a:rPr b="1" lang="en-US" sz="3200">
                <a:latin typeface="Tahoma"/>
              </a:rPr>
              <a:t>Binary Attributes: Computing GINI Index</a:t>
            </a:r>
            <a:endParaRPr/>
          </a:p>
        </p:txBody>
      </p:sp>
      <p:sp>
        <p:nvSpPr>
          <p:cNvPr id="488" name="CustomShape 2"/>
          <p:cNvSpPr/>
          <p:nvPr/>
        </p:nvSpPr>
        <p:spPr>
          <a:xfrm>
            <a:off x="304920" y="1143000"/>
            <a:ext cx="8178840" cy="2009880"/>
          </a:xfrm>
          <a:prstGeom prst="rect">
            <a:avLst/>
          </a:prstGeom>
          <a:noFill/>
          <a:ln>
            <a:noFill/>
          </a:ln>
        </p:spPr>
        <p:style>
          <a:lnRef idx="0"/>
          <a:fillRef idx="0"/>
          <a:effectRef idx="0"/>
          <a:fontRef idx="minor"/>
        </p:style>
        <p:txBody>
          <a:bodyPr lIns="90000" rIns="90000" tIns="46800" bIns="46800"/>
          <a:p>
            <a:pPr>
              <a:lnSpc>
                <a:spcPct val="100000"/>
              </a:lnSpc>
              <a:buSzPct val="75000"/>
              <a:buFont typeface="Monotype Sorts" charset="2"/>
              <a:buChar char=""/>
            </a:pPr>
            <a:r>
              <a:rPr lang="en-US" sz="2400">
                <a:solidFill>
                  <a:srgbClr val="000000"/>
                </a:solidFill>
                <a:latin typeface="Arial"/>
              </a:rPr>
              <a:t>Splits into two partitions</a:t>
            </a:r>
            <a:endParaRPr/>
          </a:p>
          <a:p>
            <a:pPr>
              <a:lnSpc>
                <a:spcPct val="100000"/>
              </a:lnSpc>
              <a:buSzPct val="75000"/>
              <a:buFont typeface="Monotype Sorts" charset="2"/>
              <a:buChar char=""/>
            </a:pPr>
            <a:r>
              <a:rPr lang="en-US" sz="2400">
                <a:solidFill>
                  <a:srgbClr val="000000"/>
                </a:solidFill>
                <a:latin typeface="Arial"/>
              </a:rPr>
              <a:t>Effect of Weighing partitions: </a:t>
            </a:r>
            <a:endParaRPr/>
          </a:p>
          <a:p>
            <a:pPr lvl="1">
              <a:lnSpc>
                <a:spcPct val="100000"/>
              </a:lnSpc>
              <a:buFont typeface="Arial"/>
              <a:buChar char="–"/>
            </a:pPr>
            <a:r>
              <a:rPr lang="en-US" sz="2400">
                <a:solidFill>
                  <a:srgbClr val="000000"/>
                </a:solidFill>
                <a:latin typeface="Arial"/>
              </a:rPr>
              <a:t>Larger and Purer Partitions are sought for.</a:t>
            </a:r>
            <a:endParaRPr/>
          </a:p>
        </p:txBody>
      </p:sp>
      <p:sp>
        <p:nvSpPr>
          <p:cNvPr id="489" name="CustomShape 3"/>
          <p:cNvSpPr/>
          <p:nvPr/>
        </p:nvSpPr>
        <p:spPr>
          <a:xfrm>
            <a:off x="3657600" y="2862360"/>
            <a:ext cx="1009800" cy="453960"/>
          </a:xfrm>
          <a:prstGeom prst="ellipse">
            <a:avLst/>
          </a:prstGeom>
          <a:solidFill>
            <a:srgbClr val="ffffff"/>
          </a:solidFill>
          <a:ln w="9360">
            <a:solidFill>
              <a:srgbClr val="000000"/>
            </a:solidFill>
            <a:miter/>
          </a:ln>
        </p:spPr>
        <p:style>
          <a:lnRef idx="0"/>
          <a:fillRef idx="0"/>
          <a:effectRef idx="0"/>
          <a:fontRef idx="minor"/>
        </p:style>
        <p:txBody>
          <a:bodyPr wrap="none" lIns="90000" rIns="90000" tIns="46800" bIns="46800" anchor="ctr"/>
          <a:p>
            <a:pPr algn="ctr"/>
            <a:r>
              <a:rPr lang="en-US" sz="2000">
                <a:latin typeface="Times New Roman"/>
              </a:rPr>
              <a:t>B?</a:t>
            </a:r>
            <a:endParaRPr/>
          </a:p>
        </p:txBody>
      </p:sp>
      <p:sp>
        <p:nvSpPr>
          <p:cNvPr id="490" name="Line 4"/>
          <p:cNvSpPr/>
          <p:nvPr/>
        </p:nvSpPr>
        <p:spPr>
          <a:xfrm flipH="1">
            <a:off x="3083040" y="3319560"/>
            <a:ext cx="1108080" cy="725400"/>
          </a:xfrm>
          <a:prstGeom prst="line">
            <a:avLst/>
          </a:prstGeom>
          <a:ln w="9360">
            <a:solidFill>
              <a:srgbClr val="000000"/>
            </a:solidFill>
            <a:miter/>
          </a:ln>
        </p:spPr>
      </p:sp>
      <p:sp>
        <p:nvSpPr>
          <p:cNvPr id="491" name="Line 5"/>
          <p:cNvSpPr/>
          <p:nvPr/>
        </p:nvSpPr>
        <p:spPr>
          <a:xfrm>
            <a:off x="4191120" y="3319560"/>
            <a:ext cx="1184040" cy="725400"/>
          </a:xfrm>
          <a:prstGeom prst="line">
            <a:avLst/>
          </a:prstGeom>
          <a:ln w="9360">
            <a:solidFill>
              <a:srgbClr val="000000"/>
            </a:solidFill>
            <a:miter/>
          </a:ln>
        </p:spPr>
      </p:sp>
      <p:sp>
        <p:nvSpPr>
          <p:cNvPr id="492" name="CustomShape 6"/>
          <p:cNvSpPr/>
          <p:nvPr/>
        </p:nvSpPr>
        <p:spPr>
          <a:xfrm>
            <a:off x="2823120" y="3434760"/>
            <a:ext cx="513000" cy="368280"/>
          </a:xfrm>
          <a:prstGeom prst="rect">
            <a:avLst/>
          </a:prstGeom>
          <a:noFill/>
          <a:ln>
            <a:noFill/>
          </a:ln>
        </p:spPr>
        <p:style>
          <a:lnRef idx="0"/>
          <a:fillRef idx="0"/>
          <a:effectRef idx="0"/>
          <a:fontRef idx="minor"/>
        </p:style>
        <p:txBody>
          <a:bodyPr wrap="none" lIns="90000" rIns="90000" tIns="46800" bIns="46800" anchor="ctr"/>
          <a:p>
            <a:pPr algn="ctr"/>
            <a:r>
              <a:rPr lang="en-US">
                <a:latin typeface="Times New Roman"/>
              </a:rPr>
              <a:t>Yes</a:t>
            </a:r>
            <a:endParaRPr/>
          </a:p>
        </p:txBody>
      </p:sp>
      <p:sp>
        <p:nvSpPr>
          <p:cNvPr id="493" name="CustomShape 7"/>
          <p:cNvSpPr/>
          <p:nvPr/>
        </p:nvSpPr>
        <p:spPr>
          <a:xfrm>
            <a:off x="5301000" y="3434760"/>
            <a:ext cx="459720" cy="368280"/>
          </a:xfrm>
          <a:prstGeom prst="rect">
            <a:avLst/>
          </a:prstGeom>
          <a:noFill/>
          <a:ln>
            <a:noFill/>
          </a:ln>
        </p:spPr>
        <p:style>
          <a:lnRef idx="0"/>
          <a:fillRef idx="0"/>
          <a:effectRef idx="0"/>
          <a:fontRef idx="minor"/>
        </p:style>
        <p:txBody>
          <a:bodyPr wrap="none" lIns="90000" rIns="90000" tIns="46800" bIns="46800" anchor="ctr"/>
          <a:p>
            <a:pPr algn="ctr"/>
            <a:r>
              <a:rPr lang="en-US">
                <a:latin typeface="Times New Roman"/>
              </a:rPr>
              <a:t>No</a:t>
            </a:r>
            <a:endParaRPr/>
          </a:p>
        </p:txBody>
      </p:sp>
      <p:sp>
        <p:nvSpPr>
          <p:cNvPr id="494" name="CustomShape 8"/>
          <p:cNvSpPr/>
          <p:nvPr/>
        </p:nvSpPr>
        <p:spPr>
          <a:xfrm>
            <a:off x="2666880" y="4044960"/>
            <a:ext cx="936720" cy="341280"/>
          </a:xfrm>
          <a:prstGeom prst="rect">
            <a:avLst/>
          </a:prstGeom>
          <a:solidFill>
            <a:srgbClr val="ffffff"/>
          </a:solidFill>
          <a:ln w="9360">
            <a:solidFill>
              <a:srgbClr val="000000"/>
            </a:solidFill>
            <a:miter/>
          </a:ln>
        </p:spPr>
        <p:style>
          <a:lnRef idx="0"/>
          <a:fillRef idx="0"/>
          <a:effectRef idx="0"/>
          <a:fontRef idx="minor"/>
        </p:style>
        <p:txBody>
          <a:bodyPr wrap="none" lIns="90000" rIns="90000" tIns="46800" bIns="46800" anchor="ctr"/>
          <a:p>
            <a:pPr algn="ctr"/>
            <a:r>
              <a:rPr lang="en-US">
                <a:latin typeface="Times New Roman"/>
              </a:rPr>
              <a:t>Node N1</a:t>
            </a:r>
            <a:endParaRPr/>
          </a:p>
        </p:txBody>
      </p:sp>
      <p:sp>
        <p:nvSpPr>
          <p:cNvPr id="495" name="CustomShape 9"/>
          <p:cNvSpPr/>
          <p:nvPr/>
        </p:nvSpPr>
        <p:spPr>
          <a:xfrm>
            <a:off x="4854600" y="4044960"/>
            <a:ext cx="936720" cy="341280"/>
          </a:xfrm>
          <a:prstGeom prst="rect">
            <a:avLst/>
          </a:prstGeom>
          <a:solidFill>
            <a:srgbClr val="ffffff"/>
          </a:solidFill>
          <a:ln w="9360">
            <a:solidFill>
              <a:srgbClr val="000000"/>
            </a:solidFill>
            <a:miter/>
          </a:ln>
        </p:spPr>
        <p:style>
          <a:lnRef idx="0"/>
          <a:fillRef idx="0"/>
          <a:effectRef idx="0"/>
          <a:fontRef idx="minor"/>
        </p:style>
        <p:txBody>
          <a:bodyPr wrap="none" lIns="90000" rIns="90000" tIns="46800" bIns="46800" anchor="ctr"/>
          <a:p>
            <a:pPr algn="ctr"/>
            <a:r>
              <a:rPr lang="en-US">
                <a:latin typeface="Times New Roman"/>
              </a:rPr>
              <a:t>Node N2</a:t>
            </a:r>
            <a:endParaRPr/>
          </a:p>
        </p:txBody>
      </p:sp>
      <p:graphicFrame>
        <p:nvGraphicFramePr>
          <p:cNvPr id="496" name="Object 10"/>
          <p:cNvGraphicFramePr/>
          <p:nvPr/>
        </p:nvGraphicFramePr>
        <p:xfrm>
          <a:off x="6553080" y="2590920"/>
          <a:ext cx="1981440" cy="1790640"/>
        </p:xfrm>
        <a:graphic>
          <a:graphicData uri="http://schemas.openxmlformats.org/presentationml/2006/ole">
            <p:oleObj name="Document" r:id="rId1" spid="">
              <p:embed/>
              <p:pic>
                <p:nvPicPr>
                  <p:cNvPr id="497" name="" descr=""/>
                  <p:cNvPicPr/>
                  <p:nvPr/>
                </p:nvPicPr>
                <p:blipFill>
                  <a:blip r:embed="rId2"/>
                  <a:stretch/>
                </p:blipFill>
                <p:spPr>
                  <a:xfrm>
                    <a:off x="6553080" y="2590920"/>
                    <a:ext cx="1981440" cy="1790640"/>
                  </a:xfrm>
                  <a:prstGeom prst="rect">
                    <a:avLst/>
                  </a:prstGeom>
                  <a:ln>
                    <a:noFill/>
                  </a:ln>
                </p:spPr>
              </p:pic>
            </p:oleObj>
          </a:graphicData>
        </a:graphic>
      </p:graphicFrame>
      <p:graphicFrame>
        <p:nvGraphicFramePr>
          <p:cNvPr id="498" name="Object 11"/>
          <p:cNvGraphicFramePr/>
          <p:nvPr/>
        </p:nvGraphicFramePr>
        <p:xfrm>
          <a:off x="3276720" y="4648320"/>
          <a:ext cx="1904760" cy="1471320"/>
        </p:xfrm>
        <a:graphic>
          <a:graphicData uri="http://schemas.openxmlformats.org/presentationml/2006/ole">
            <p:oleObj name="Document" r:id="rId3" spid="">
              <p:embed/>
              <p:pic>
                <p:nvPicPr>
                  <p:cNvPr id="499" name="" descr=""/>
                  <p:cNvPicPr/>
                  <p:nvPr/>
                </p:nvPicPr>
                <p:blipFill>
                  <a:blip r:embed="rId4"/>
                  <a:stretch/>
                </p:blipFill>
                <p:spPr>
                  <a:xfrm>
                    <a:off x="3276720" y="4648320"/>
                    <a:ext cx="1904760" cy="1471320"/>
                  </a:xfrm>
                  <a:prstGeom prst="rect">
                    <a:avLst/>
                  </a:prstGeom>
                  <a:ln>
                    <a:noFill/>
                  </a:ln>
                </p:spPr>
              </p:pic>
            </p:oleObj>
          </a:graphicData>
        </a:graphic>
      </p:graphicFrame>
      <p:sp>
        <p:nvSpPr>
          <p:cNvPr id="500" name="CustomShape 12"/>
          <p:cNvSpPr/>
          <p:nvPr/>
        </p:nvSpPr>
        <p:spPr>
          <a:xfrm>
            <a:off x="380880" y="4191120"/>
            <a:ext cx="2438640" cy="208188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Gini(N1) </a:t>
            </a:r>
            <a:r>
              <a:rPr b="1" lang="en-US" sz="2000">
                <a:latin typeface="Arial"/>
              </a:rPr>
              <a:t>
</a:t>
            </a:r>
            <a:r>
              <a:rPr b="1" lang="en-US" sz="2000">
                <a:latin typeface="Arial"/>
              </a:rPr>
              <a:t>= 1 – (5/6)</a:t>
            </a:r>
            <a:r>
              <a:rPr b="1" lang="en-US" sz="2000" baseline="30000">
                <a:latin typeface="Arial"/>
              </a:rPr>
              <a:t>2 </a:t>
            </a:r>
            <a:r>
              <a:rPr b="1" lang="en-US" sz="2000">
                <a:latin typeface="Arial"/>
              </a:rPr>
              <a:t>– (2/6)</a:t>
            </a:r>
            <a:r>
              <a:rPr b="1" lang="en-US" sz="2000" baseline="30000">
                <a:latin typeface="Arial"/>
              </a:rPr>
              <a:t>2</a:t>
            </a:r>
            <a:r>
              <a:rPr b="1" lang="en-US" sz="2000">
                <a:latin typeface="Arial"/>
              </a:rPr>
              <a:t> </a:t>
            </a:r>
            <a:r>
              <a:rPr b="1" lang="en-US" sz="2000">
                <a:latin typeface="Arial"/>
              </a:rPr>
              <a:t>
</a:t>
            </a:r>
            <a:r>
              <a:rPr b="1" lang="en-US" sz="2000">
                <a:latin typeface="Arial"/>
              </a:rPr>
              <a:t>= 0.194 </a:t>
            </a:r>
            <a:endParaRPr/>
          </a:p>
          <a:p>
            <a:pPr>
              <a:lnSpc>
                <a:spcPct val="100000"/>
              </a:lnSpc>
            </a:pPr>
            <a:r>
              <a:rPr b="1" lang="en-US" sz="2000">
                <a:latin typeface="Arial"/>
              </a:rPr>
              <a:t>Gini(N2) </a:t>
            </a:r>
            <a:r>
              <a:rPr b="1" lang="en-US" sz="2000">
                <a:latin typeface="Arial"/>
              </a:rPr>
              <a:t>
</a:t>
            </a:r>
            <a:r>
              <a:rPr b="1" lang="en-US" sz="2000">
                <a:latin typeface="Arial"/>
              </a:rPr>
              <a:t>= 1 – (1/6)</a:t>
            </a:r>
            <a:r>
              <a:rPr b="1" lang="en-US" sz="2000" baseline="30000">
                <a:latin typeface="Arial"/>
              </a:rPr>
              <a:t>2 </a:t>
            </a:r>
            <a:r>
              <a:rPr b="1" lang="en-US" sz="2000">
                <a:latin typeface="Arial"/>
              </a:rPr>
              <a:t>– (4/6)</a:t>
            </a:r>
            <a:r>
              <a:rPr b="1" lang="en-US" sz="2000" baseline="30000">
                <a:latin typeface="Arial"/>
              </a:rPr>
              <a:t>2</a:t>
            </a:r>
            <a:r>
              <a:rPr b="1" lang="en-US" sz="2000">
                <a:latin typeface="Arial"/>
              </a:rPr>
              <a:t> </a:t>
            </a:r>
            <a:r>
              <a:rPr b="1" lang="en-US" sz="2000">
                <a:latin typeface="Arial"/>
              </a:rPr>
              <a:t>
</a:t>
            </a:r>
            <a:r>
              <a:rPr b="1" lang="en-US" sz="2000">
                <a:latin typeface="Arial"/>
              </a:rPr>
              <a:t>= 0.528</a:t>
            </a:r>
            <a:endParaRPr/>
          </a:p>
        </p:txBody>
      </p:sp>
      <p:sp>
        <p:nvSpPr>
          <p:cNvPr id="501" name="CustomShape 13"/>
          <p:cNvSpPr/>
          <p:nvPr/>
        </p:nvSpPr>
        <p:spPr>
          <a:xfrm>
            <a:off x="5943600" y="4648320"/>
            <a:ext cx="2438280" cy="131364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Gini(Children) </a:t>
            </a:r>
            <a:r>
              <a:rPr b="1" lang="en-US" sz="2000">
                <a:latin typeface="Arial"/>
              </a:rPr>
              <a:t>
</a:t>
            </a:r>
            <a:r>
              <a:rPr b="1" lang="en-US" sz="2000">
                <a:latin typeface="Arial"/>
              </a:rPr>
              <a:t>= 7/12 * 0.194 + </a:t>
            </a:r>
            <a:r>
              <a:rPr b="1" lang="en-US" sz="2000">
                <a:latin typeface="Arial"/>
              </a:rPr>
              <a:t>
</a:t>
            </a:r>
            <a:r>
              <a:rPr b="1" lang="en-US" sz="2000">
                <a:latin typeface="Arial"/>
              </a:rPr>
              <a:t>   5/12 * 0.528</a:t>
            </a:r>
            <a:r>
              <a:rPr b="1" lang="en-US" sz="2000">
                <a:latin typeface="Arial"/>
              </a:rPr>
              <a:t>
</a:t>
            </a:r>
            <a:r>
              <a:rPr b="1" lang="en-US" sz="2000">
                <a:latin typeface="Arial"/>
              </a:rPr>
              <a:t>= 0.333</a:t>
            </a:r>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02" name="TextShape 1"/>
          <p:cNvSpPr txBox="1"/>
          <p:nvPr/>
        </p:nvSpPr>
        <p:spPr>
          <a:xfrm>
            <a:off x="380520" y="152280"/>
            <a:ext cx="8458200" cy="533520"/>
          </a:xfrm>
          <a:prstGeom prst="rect">
            <a:avLst/>
          </a:prstGeom>
          <a:noFill/>
          <a:ln>
            <a:noFill/>
          </a:ln>
        </p:spPr>
        <p:txBody>
          <a:bodyPr lIns="90360" rIns="90360" tIns="44280" bIns="44280" anchor="b"/>
          <a:p>
            <a:pPr/>
            <a:r>
              <a:rPr b="1" lang="en-US" sz="2800">
                <a:latin typeface="Tahoma"/>
              </a:rPr>
              <a:t>Categorical Attributes: Computing Gini Index</a:t>
            </a:r>
            <a:endParaRPr/>
          </a:p>
        </p:txBody>
      </p:sp>
      <p:sp>
        <p:nvSpPr>
          <p:cNvPr id="503"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400">
                <a:latin typeface="Arial"/>
              </a:rPr>
              <a:t>For each distinct value, gather counts for each class in the dataset</a:t>
            </a:r>
            <a:endParaRPr/>
          </a:p>
          <a:p>
            <a:pPr>
              <a:buSzPct val="75000"/>
              <a:buFont typeface="Monotype Sorts" charset="2"/>
              <a:buChar char=""/>
            </a:pPr>
            <a:r>
              <a:rPr lang="en-US" sz="2400">
                <a:latin typeface="Arial"/>
              </a:rPr>
              <a:t>Use the count matrix to make decisions</a:t>
            </a:r>
            <a:endParaRPr/>
          </a:p>
        </p:txBody>
      </p:sp>
      <p:graphicFrame>
        <p:nvGraphicFramePr>
          <p:cNvPr id="504" name="Object 3"/>
          <p:cNvGraphicFramePr/>
          <p:nvPr/>
        </p:nvGraphicFramePr>
        <p:xfrm>
          <a:off x="3886200" y="3809880"/>
          <a:ext cx="2610000" cy="1768680"/>
        </p:xfrm>
        <a:graphic>
          <a:graphicData uri="http://schemas.openxmlformats.org/presentationml/2006/ole">
            <p:oleObj name="Document" r:id="rId1" spid="">
              <p:embed/>
              <p:pic>
                <p:nvPicPr>
                  <p:cNvPr id="505" name="" descr=""/>
                  <p:cNvPicPr/>
                  <p:nvPr/>
                </p:nvPicPr>
                <p:blipFill>
                  <a:blip r:embed="rId2"/>
                  <a:stretch/>
                </p:blipFill>
                <p:spPr>
                  <a:xfrm>
                    <a:off x="3886200" y="3809880"/>
                    <a:ext cx="2610000" cy="1768680"/>
                  </a:xfrm>
                  <a:prstGeom prst="rect">
                    <a:avLst/>
                  </a:prstGeom>
                  <a:ln>
                    <a:noFill/>
                  </a:ln>
                </p:spPr>
              </p:pic>
            </p:oleObj>
          </a:graphicData>
        </a:graphic>
      </p:graphicFrame>
      <p:graphicFrame>
        <p:nvGraphicFramePr>
          <p:cNvPr id="506" name="Object 4"/>
          <p:cNvGraphicFramePr/>
          <p:nvPr/>
        </p:nvGraphicFramePr>
        <p:xfrm>
          <a:off x="6381720" y="3809880"/>
          <a:ext cx="2610000" cy="1768680"/>
        </p:xfrm>
        <a:graphic>
          <a:graphicData uri="http://schemas.openxmlformats.org/presentationml/2006/ole">
            <p:oleObj name="Document" r:id="rId3" spid="">
              <p:embed/>
              <p:pic>
                <p:nvPicPr>
                  <p:cNvPr id="507" name="" descr=""/>
                  <p:cNvPicPr/>
                  <p:nvPr/>
                </p:nvPicPr>
                <p:blipFill>
                  <a:blip r:embed="rId4"/>
                  <a:stretch/>
                </p:blipFill>
                <p:spPr>
                  <a:xfrm>
                    <a:off x="6381720" y="3809880"/>
                    <a:ext cx="2610000" cy="1768680"/>
                  </a:xfrm>
                  <a:prstGeom prst="rect">
                    <a:avLst/>
                  </a:prstGeom>
                  <a:ln>
                    <a:noFill/>
                  </a:ln>
                </p:spPr>
              </p:pic>
            </p:oleObj>
          </a:graphicData>
        </a:graphic>
      </p:graphicFrame>
      <p:graphicFrame>
        <p:nvGraphicFramePr>
          <p:cNvPr id="508" name="Object 5"/>
          <p:cNvGraphicFramePr/>
          <p:nvPr/>
        </p:nvGraphicFramePr>
        <p:xfrm>
          <a:off x="304920" y="3809880"/>
          <a:ext cx="2744640" cy="1524240"/>
        </p:xfrm>
        <a:graphic>
          <a:graphicData uri="http://schemas.openxmlformats.org/presentationml/2006/ole">
            <p:oleObj name="Document" r:id="rId5" spid="">
              <p:embed/>
              <p:pic>
                <p:nvPicPr>
                  <p:cNvPr id="509" name="" descr=""/>
                  <p:cNvPicPr/>
                  <p:nvPr/>
                </p:nvPicPr>
                <p:blipFill>
                  <a:blip r:embed="rId6"/>
                  <a:stretch/>
                </p:blipFill>
                <p:spPr>
                  <a:xfrm>
                    <a:off x="304920" y="3809880"/>
                    <a:ext cx="2744640" cy="1524240"/>
                  </a:xfrm>
                  <a:prstGeom prst="rect">
                    <a:avLst/>
                  </a:prstGeom>
                  <a:ln>
                    <a:noFill/>
                  </a:ln>
                </p:spPr>
              </p:pic>
            </p:oleObj>
          </a:graphicData>
        </a:graphic>
      </p:graphicFrame>
      <p:sp>
        <p:nvSpPr>
          <p:cNvPr id="510" name="Line 6"/>
          <p:cNvSpPr/>
          <p:nvPr/>
        </p:nvSpPr>
        <p:spPr>
          <a:xfrm flipH="1">
            <a:off x="3580920" y="2971800"/>
            <a:ext cx="1800" cy="2438280"/>
          </a:xfrm>
          <a:prstGeom prst="line">
            <a:avLst/>
          </a:prstGeom>
          <a:ln w="38160">
            <a:solidFill>
              <a:srgbClr val="006b61"/>
            </a:solidFill>
            <a:custDash>
              <a:ds d="300000" sp="200000"/>
            </a:custDash>
            <a:miter/>
          </a:ln>
        </p:spPr>
      </p:sp>
      <p:sp>
        <p:nvSpPr>
          <p:cNvPr id="511" name="CustomShape 7"/>
          <p:cNvSpPr/>
          <p:nvPr/>
        </p:nvSpPr>
        <p:spPr>
          <a:xfrm>
            <a:off x="915840" y="2868480"/>
            <a:ext cx="1756440" cy="398880"/>
          </a:xfrm>
          <a:prstGeom prst="rect">
            <a:avLst/>
          </a:prstGeom>
          <a:noFill/>
          <a:ln>
            <a:noFill/>
          </a:ln>
        </p:spPr>
        <p:style>
          <a:lnRef idx="0"/>
          <a:fillRef idx="0"/>
          <a:effectRef idx="0"/>
          <a:fontRef idx="minor"/>
        </p:style>
        <p:txBody>
          <a:bodyPr wrap="none" lIns="90000" rIns="90000" tIns="46800" bIns="46800"/>
          <a:p>
            <a:pPr/>
            <a:r>
              <a:rPr lang="en-US" sz="2000">
                <a:latin typeface="Times New Roman"/>
              </a:rPr>
              <a:t>Multi-way split</a:t>
            </a:r>
            <a:endParaRPr/>
          </a:p>
        </p:txBody>
      </p:sp>
      <p:sp>
        <p:nvSpPr>
          <p:cNvPr id="512" name="CustomShape 8"/>
          <p:cNvSpPr/>
          <p:nvPr/>
        </p:nvSpPr>
        <p:spPr>
          <a:xfrm>
            <a:off x="4711320" y="2868480"/>
            <a:ext cx="3155400" cy="703800"/>
          </a:xfrm>
          <a:prstGeom prst="rect">
            <a:avLst/>
          </a:prstGeom>
          <a:noFill/>
          <a:ln>
            <a:noFill/>
          </a:ln>
        </p:spPr>
        <p:style>
          <a:lnRef idx="0"/>
          <a:fillRef idx="0"/>
          <a:effectRef idx="0"/>
          <a:fontRef idx="minor"/>
        </p:style>
        <p:txBody>
          <a:bodyPr wrap="none" lIns="90000" rIns="90000" tIns="46800" bIns="46800"/>
          <a:p>
            <a:pPr algn="ctr"/>
            <a:r>
              <a:rPr lang="en-US" sz="2000">
                <a:latin typeface="Times New Roman"/>
              </a:rPr>
              <a:t>Two-way split </a:t>
            </a:r>
            <a:endParaRPr/>
          </a:p>
          <a:p>
            <a:pPr algn="ctr"/>
            <a:r>
              <a:rPr lang="en-US" sz="2000">
                <a:latin typeface="Times New Roman"/>
              </a:rPr>
              <a:t>(find best partition of values)</a:t>
            </a:r>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13" name="TextShape 1"/>
          <p:cNvSpPr txBox="1"/>
          <p:nvPr/>
        </p:nvSpPr>
        <p:spPr>
          <a:xfrm>
            <a:off x="380520" y="152280"/>
            <a:ext cx="8280360" cy="533520"/>
          </a:xfrm>
          <a:prstGeom prst="rect">
            <a:avLst/>
          </a:prstGeom>
          <a:noFill/>
          <a:ln>
            <a:noFill/>
          </a:ln>
        </p:spPr>
        <p:txBody>
          <a:bodyPr lIns="90360" rIns="90360" tIns="44280" bIns="44280" anchor="b"/>
          <a:p>
            <a:pPr/>
            <a:r>
              <a:rPr b="1" lang="en-US" sz="2800">
                <a:latin typeface="Tahoma"/>
              </a:rPr>
              <a:t>Continuous Attributes: Computing Gini Index</a:t>
            </a:r>
            <a:endParaRPr/>
          </a:p>
        </p:txBody>
      </p:sp>
      <p:sp>
        <p:nvSpPr>
          <p:cNvPr id="514" name="TextShape 2"/>
          <p:cNvSpPr txBox="1"/>
          <p:nvPr/>
        </p:nvSpPr>
        <p:spPr>
          <a:xfrm>
            <a:off x="411120" y="1142640"/>
            <a:ext cx="4998960" cy="5181480"/>
          </a:xfrm>
          <a:prstGeom prst="rect">
            <a:avLst/>
          </a:prstGeom>
          <a:noFill/>
          <a:ln>
            <a:noFill/>
          </a:ln>
        </p:spPr>
        <p:txBody>
          <a:bodyPr lIns="90360" rIns="90360" tIns="44280" bIns="44280"/>
          <a:p>
            <a:pPr>
              <a:lnSpc>
                <a:spcPct val="90000"/>
              </a:lnSpc>
              <a:buSzPct val="75000"/>
              <a:buFont typeface="Monotype Sorts" charset="2"/>
              <a:buChar char=""/>
            </a:pPr>
            <a:r>
              <a:rPr lang="en-US" sz="2000">
                <a:solidFill>
                  <a:srgbClr val="000000"/>
                </a:solidFill>
                <a:latin typeface="Arial"/>
              </a:rPr>
              <a:t>Use Binary Decisions based on one value</a:t>
            </a:r>
            <a:endParaRPr/>
          </a:p>
          <a:p>
            <a:pPr>
              <a:lnSpc>
                <a:spcPct val="90000"/>
              </a:lnSpc>
              <a:buSzPct val="75000"/>
              <a:buFont typeface="Monotype Sorts" charset="2"/>
              <a:buChar char=""/>
            </a:pPr>
            <a:r>
              <a:rPr lang="en-US" sz="2000">
                <a:solidFill>
                  <a:srgbClr val="000000"/>
                </a:solidFill>
                <a:latin typeface="Arial"/>
              </a:rPr>
              <a:t>Several Choices for the splitting value</a:t>
            </a:r>
            <a:endParaRPr/>
          </a:p>
          <a:p>
            <a:pPr lvl="1">
              <a:lnSpc>
                <a:spcPct val="90000"/>
              </a:lnSpc>
              <a:buFont typeface="Arial"/>
              <a:buChar char="–"/>
            </a:pPr>
            <a:r>
              <a:rPr lang="en-US" sz="2000">
                <a:solidFill>
                  <a:srgbClr val="000000"/>
                </a:solidFill>
                <a:latin typeface="Arial"/>
              </a:rPr>
              <a:t>Number of possible splitting values </a:t>
            </a:r>
            <a:r>
              <a:rPr lang="en-US" sz="2000">
                <a:solidFill>
                  <a:srgbClr val="000000"/>
                </a:solidFill>
                <a:latin typeface="Arial"/>
              </a:rPr>
              <a:t>
</a:t>
            </a:r>
            <a:r>
              <a:rPr lang="en-US" sz="2000">
                <a:solidFill>
                  <a:srgbClr val="000000"/>
                </a:solidFill>
                <a:latin typeface="Arial"/>
              </a:rPr>
              <a:t>= Number of distinct values</a:t>
            </a:r>
            <a:endParaRPr/>
          </a:p>
          <a:p>
            <a:pPr>
              <a:lnSpc>
                <a:spcPct val="90000"/>
              </a:lnSpc>
              <a:buSzPct val="75000"/>
              <a:buFont typeface="Monotype Sorts" charset="2"/>
              <a:buChar char=""/>
            </a:pPr>
            <a:r>
              <a:rPr lang="en-US" sz="2000">
                <a:solidFill>
                  <a:srgbClr val="000000"/>
                </a:solidFill>
                <a:latin typeface="Arial"/>
              </a:rPr>
              <a:t>Each splitting value has a count matrix associated with it</a:t>
            </a:r>
            <a:endParaRPr/>
          </a:p>
          <a:p>
            <a:pPr lvl="1">
              <a:lnSpc>
                <a:spcPct val="90000"/>
              </a:lnSpc>
              <a:buFont typeface="Arial"/>
              <a:buChar char="–"/>
            </a:pPr>
            <a:r>
              <a:rPr lang="en-US" sz="2000">
                <a:solidFill>
                  <a:srgbClr val="000000"/>
                </a:solidFill>
                <a:latin typeface="Arial"/>
              </a:rPr>
              <a:t>Class counts in each of the partitions, A &lt; v and A </a:t>
            </a:r>
            <a:r>
              <a:rPr lang="en-US" sz="2000">
                <a:solidFill>
                  <a:srgbClr val="000000"/>
                </a:solidFill>
                <a:latin typeface="Symbol"/>
                <a:ea typeface="Symbol"/>
              </a:rPr>
              <a:t></a:t>
            </a:r>
            <a:r>
              <a:rPr lang="en-US" sz="2000">
                <a:solidFill>
                  <a:srgbClr val="000000"/>
                </a:solidFill>
                <a:latin typeface="Arial"/>
              </a:rPr>
              <a:t> v</a:t>
            </a:r>
            <a:endParaRPr/>
          </a:p>
          <a:p>
            <a:pPr>
              <a:lnSpc>
                <a:spcPct val="90000"/>
              </a:lnSpc>
              <a:buSzPct val="75000"/>
              <a:buFont typeface="Monotype Sorts" charset="2"/>
              <a:buChar char=""/>
            </a:pPr>
            <a:r>
              <a:rPr lang="en-US" sz="2000">
                <a:solidFill>
                  <a:srgbClr val="000000"/>
                </a:solidFill>
                <a:latin typeface="Arial"/>
              </a:rPr>
              <a:t>Simple method to choose best v</a:t>
            </a:r>
            <a:endParaRPr/>
          </a:p>
          <a:p>
            <a:pPr lvl="1">
              <a:lnSpc>
                <a:spcPct val="90000"/>
              </a:lnSpc>
              <a:buFont typeface="Arial"/>
              <a:buChar char="–"/>
            </a:pPr>
            <a:r>
              <a:rPr lang="en-US" sz="2000">
                <a:solidFill>
                  <a:srgbClr val="000000"/>
                </a:solidFill>
                <a:latin typeface="Arial"/>
              </a:rPr>
              <a:t>For each v, scan the database to gather count matrix and compute its Gini index</a:t>
            </a:r>
            <a:endParaRPr/>
          </a:p>
          <a:p>
            <a:pPr lvl="1">
              <a:lnSpc>
                <a:spcPct val="90000"/>
              </a:lnSpc>
              <a:buFont typeface="Arial"/>
              <a:buChar char="–"/>
            </a:pPr>
            <a:r>
              <a:rPr lang="en-US" sz="2000">
                <a:solidFill>
                  <a:srgbClr val="000000"/>
                </a:solidFill>
                <a:latin typeface="Arial"/>
              </a:rPr>
              <a:t>Computationally Inefficient! Repetition of work.</a:t>
            </a:r>
            <a:endParaRPr/>
          </a:p>
        </p:txBody>
      </p:sp>
      <p:graphicFrame>
        <p:nvGraphicFramePr>
          <p:cNvPr id="515" name="Object 3"/>
          <p:cNvGraphicFramePr/>
          <p:nvPr/>
        </p:nvGraphicFramePr>
        <p:xfrm>
          <a:off x="5607000" y="1143000"/>
          <a:ext cx="3213000" cy="3429000"/>
        </p:xfrm>
        <a:graphic>
          <a:graphicData uri="http://schemas.openxmlformats.org/presentationml/2006/ole">
            <p:oleObj name="Document" r:id="rId1" spid="">
              <p:embed/>
              <p:pic>
                <p:nvPicPr>
                  <p:cNvPr id="516" name="" descr=""/>
                  <p:cNvPicPr/>
                  <p:nvPr/>
                </p:nvPicPr>
                <p:blipFill>
                  <a:blip r:embed="rId2"/>
                  <a:stretch/>
                </p:blipFill>
                <p:spPr>
                  <a:xfrm>
                    <a:off x="5607000" y="1143000"/>
                    <a:ext cx="3213000" cy="3429000"/>
                  </a:xfrm>
                  <a:prstGeom prst="rect">
                    <a:avLst/>
                  </a:prstGeom>
                  <a:ln>
                    <a:noFill/>
                  </a:ln>
                </p:spPr>
              </p:pic>
            </p:oleObj>
          </a:graphicData>
        </a:graphic>
      </p:graphicFrame>
    </p:spTree>
  </p:cSld>
</p:sld>
</file>

<file path=ppt/slides/slide3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17" name="TextShape 1"/>
          <p:cNvSpPr txBox="1"/>
          <p:nvPr/>
        </p:nvSpPr>
        <p:spPr>
          <a:xfrm>
            <a:off x="228600" y="152280"/>
            <a:ext cx="8686800" cy="533520"/>
          </a:xfrm>
          <a:prstGeom prst="rect">
            <a:avLst/>
          </a:prstGeom>
          <a:noFill/>
          <a:ln>
            <a:noFill/>
          </a:ln>
        </p:spPr>
        <p:txBody>
          <a:bodyPr lIns="90360" rIns="90360" tIns="44280" bIns="44280" anchor="b"/>
          <a:p>
            <a:pPr/>
            <a:r>
              <a:rPr b="1" lang="en-US" sz="2800">
                <a:latin typeface="Tahoma"/>
              </a:rPr>
              <a:t>Continuous Attributes: Computing Gini Index...</a:t>
            </a:r>
            <a:endParaRPr/>
          </a:p>
        </p:txBody>
      </p:sp>
      <p:sp>
        <p:nvSpPr>
          <p:cNvPr id="518" name="TextShape 2"/>
          <p:cNvSpPr txBox="1"/>
          <p:nvPr/>
        </p:nvSpPr>
        <p:spPr>
          <a:xfrm>
            <a:off x="380520" y="1218960"/>
            <a:ext cx="8178840" cy="1523880"/>
          </a:xfrm>
          <a:prstGeom prst="rect">
            <a:avLst/>
          </a:prstGeom>
          <a:noFill/>
          <a:ln>
            <a:noFill/>
          </a:ln>
        </p:spPr>
        <p:txBody>
          <a:bodyPr lIns="90360" rIns="90360" tIns="44280" bIns="44280"/>
          <a:p>
            <a:pPr>
              <a:lnSpc>
                <a:spcPct val="90000"/>
              </a:lnSpc>
              <a:buSzPct val="75000"/>
              <a:buFont typeface="Monotype Sorts" charset="2"/>
              <a:buChar char=""/>
            </a:pPr>
            <a:r>
              <a:rPr lang="en-US" sz="2000">
                <a:latin typeface="Arial"/>
              </a:rPr>
              <a:t>For efficient computation: for each attribute,</a:t>
            </a:r>
            <a:endParaRPr/>
          </a:p>
          <a:p>
            <a:pPr lvl="1">
              <a:lnSpc>
                <a:spcPct val="90000"/>
              </a:lnSpc>
              <a:buFont typeface="Arial"/>
              <a:buChar char="–"/>
            </a:pPr>
            <a:r>
              <a:rPr lang="en-US" sz="2000">
                <a:latin typeface="Arial"/>
              </a:rPr>
              <a:t>Sort the attribute on values</a:t>
            </a:r>
            <a:endParaRPr/>
          </a:p>
          <a:p>
            <a:pPr lvl="1">
              <a:lnSpc>
                <a:spcPct val="90000"/>
              </a:lnSpc>
              <a:buFont typeface="Arial"/>
              <a:buChar char="–"/>
            </a:pPr>
            <a:r>
              <a:rPr lang="en-US" sz="2000">
                <a:latin typeface="Arial"/>
              </a:rPr>
              <a:t>Linearly scan these values, each time updating the count matrix and computing gini index</a:t>
            </a:r>
            <a:endParaRPr/>
          </a:p>
          <a:p>
            <a:pPr lvl="1">
              <a:lnSpc>
                <a:spcPct val="90000"/>
              </a:lnSpc>
              <a:buFont typeface="Arial"/>
              <a:buChar char="–"/>
            </a:pPr>
            <a:r>
              <a:rPr lang="en-US" sz="2000">
                <a:latin typeface="Arial"/>
              </a:rPr>
              <a:t>Choose the split position that has the least gini index</a:t>
            </a:r>
            <a:endParaRPr/>
          </a:p>
        </p:txBody>
      </p:sp>
      <p:graphicFrame>
        <p:nvGraphicFramePr>
          <p:cNvPr id="519" name="Object 3"/>
          <p:cNvGraphicFramePr/>
          <p:nvPr/>
        </p:nvGraphicFramePr>
        <p:xfrm>
          <a:off x="1365480" y="3321000"/>
          <a:ext cx="7893000" cy="2622600"/>
        </p:xfrm>
        <a:graphic>
          <a:graphicData uri="http://schemas.openxmlformats.org/presentationml/2006/ole">
            <p:oleObj name="Document" r:id="rId1" spid="">
              <p:embed/>
              <p:pic>
                <p:nvPicPr>
                  <p:cNvPr id="520" name="" descr=""/>
                  <p:cNvPicPr/>
                  <p:nvPr/>
                </p:nvPicPr>
                <p:blipFill>
                  <a:blip r:embed="rId2"/>
                  <a:stretch/>
                </p:blipFill>
                <p:spPr>
                  <a:xfrm>
                    <a:off x="1365480" y="3321000"/>
                    <a:ext cx="7893000" cy="2622600"/>
                  </a:xfrm>
                  <a:prstGeom prst="rect">
                    <a:avLst/>
                  </a:prstGeom>
                  <a:ln>
                    <a:noFill/>
                  </a:ln>
                </p:spPr>
              </p:pic>
            </p:oleObj>
          </a:graphicData>
        </a:graphic>
      </p:graphicFrame>
      <p:sp>
        <p:nvSpPr>
          <p:cNvPr id="521" name="Line 4"/>
          <p:cNvSpPr/>
          <p:nvPr/>
        </p:nvSpPr>
        <p:spPr>
          <a:xfrm>
            <a:off x="1676520" y="4146480"/>
            <a:ext cx="304920" cy="1440"/>
          </a:xfrm>
          <a:prstGeom prst="line">
            <a:avLst/>
          </a:prstGeom>
          <a:ln w="9360">
            <a:solidFill>
              <a:srgbClr val="006b61"/>
            </a:solidFill>
            <a:miter/>
            <a:tailEnd len="med" type="triangle" w="med"/>
          </a:ln>
        </p:spPr>
      </p:sp>
      <p:sp>
        <p:nvSpPr>
          <p:cNvPr id="522" name="CustomShape 5"/>
          <p:cNvSpPr/>
          <p:nvPr/>
        </p:nvSpPr>
        <p:spPr>
          <a:xfrm>
            <a:off x="76320" y="4222800"/>
            <a:ext cx="1587240" cy="337320"/>
          </a:xfrm>
          <a:prstGeom prst="rect">
            <a:avLst/>
          </a:prstGeom>
          <a:noFill/>
          <a:ln>
            <a:noFill/>
          </a:ln>
        </p:spPr>
        <p:style>
          <a:lnRef idx="0"/>
          <a:fillRef idx="0"/>
          <a:effectRef idx="0"/>
          <a:fontRef idx="minor"/>
        </p:style>
        <p:txBody>
          <a:bodyPr wrap="none" lIns="90000" rIns="90000" tIns="46800" bIns="46800"/>
          <a:p>
            <a:pPr>
              <a:lnSpc>
                <a:spcPct val="100000"/>
              </a:lnSpc>
            </a:pPr>
            <a:r>
              <a:rPr b="1" lang="en-US" sz="1600">
                <a:latin typeface="Arial"/>
              </a:rPr>
              <a:t>Split Positions</a:t>
            </a:r>
            <a:endParaRPr/>
          </a:p>
        </p:txBody>
      </p:sp>
      <p:sp>
        <p:nvSpPr>
          <p:cNvPr id="523" name="Line 6"/>
          <p:cNvSpPr/>
          <p:nvPr/>
        </p:nvSpPr>
        <p:spPr>
          <a:xfrm>
            <a:off x="1676520" y="4451400"/>
            <a:ext cx="304920" cy="0"/>
          </a:xfrm>
          <a:prstGeom prst="line">
            <a:avLst/>
          </a:prstGeom>
          <a:ln w="9360">
            <a:solidFill>
              <a:srgbClr val="006b61"/>
            </a:solidFill>
            <a:miter/>
            <a:tailEnd len="med" type="triangle" w="med"/>
          </a:ln>
        </p:spPr>
      </p:sp>
      <p:sp>
        <p:nvSpPr>
          <p:cNvPr id="524" name="CustomShape 7"/>
          <p:cNvSpPr/>
          <p:nvPr/>
        </p:nvSpPr>
        <p:spPr>
          <a:xfrm>
            <a:off x="76320" y="3917880"/>
            <a:ext cx="1600200" cy="337320"/>
          </a:xfrm>
          <a:prstGeom prst="rect">
            <a:avLst/>
          </a:prstGeom>
          <a:noFill/>
          <a:ln>
            <a:noFill/>
          </a:ln>
        </p:spPr>
        <p:style>
          <a:lnRef idx="0"/>
          <a:fillRef idx="0"/>
          <a:effectRef idx="0"/>
          <a:fontRef idx="minor"/>
        </p:style>
        <p:txBody>
          <a:bodyPr lIns="90000" rIns="90000" tIns="46800" bIns="46800"/>
          <a:p>
            <a:pPr>
              <a:lnSpc>
                <a:spcPct val="100000"/>
              </a:lnSpc>
            </a:pPr>
            <a:r>
              <a:rPr b="1" lang="en-US" sz="1600">
                <a:latin typeface="Arial"/>
              </a:rPr>
              <a:t>Sorted Values</a:t>
            </a:r>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25" name="TextShape 1"/>
          <p:cNvSpPr txBox="1"/>
          <p:nvPr/>
        </p:nvSpPr>
        <p:spPr>
          <a:xfrm>
            <a:off x="380520" y="152280"/>
            <a:ext cx="8280360" cy="533520"/>
          </a:xfrm>
          <a:prstGeom prst="rect">
            <a:avLst/>
          </a:prstGeom>
          <a:noFill/>
          <a:ln>
            <a:noFill/>
          </a:ln>
        </p:spPr>
        <p:txBody>
          <a:bodyPr lIns="90360" rIns="90360" tIns="44280" bIns="44280" anchor="b"/>
          <a:p>
            <a:pPr/>
            <a:r>
              <a:rPr b="1" lang="en-US" sz="2800">
                <a:latin typeface="Tahoma"/>
              </a:rPr>
              <a:t>Alternative Splitting Criteria based on INFO</a:t>
            </a:r>
            <a:endParaRPr/>
          </a:p>
        </p:txBody>
      </p:sp>
      <p:sp>
        <p:nvSpPr>
          <p:cNvPr id="526" name="TextShape 2"/>
          <p:cNvSpPr txBox="1"/>
          <p:nvPr/>
        </p:nvSpPr>
        <p:spPr>
          <a:xfrm>
            <a:off x="152280" y="1142640"/>
            <a:ext cx="8763120" cy="5181480"/>
          </a:xfrm>
          <a:prstGeom prst="rect">
            <a:avLst/>
          </a:prstGeom>
          <a:noFill/>
          <a:ln>
            <a:noFill/>
          </a:ln>
        </p:spPr>
        <p:txBody>
          <a:bodyPr lIns="90360" rIns="90360" tIns="44280" bIns="44280"/>
          <a:p>
            <a:pPr>
              <a:buSzPct val="75000"/>
              <a:buFont typeface="Monotype Sorts" charset="2"/>
              <a:buChar char=""/>
            </a:pPr>
            <a:r>
              <a:rPr lang="en-US" sz="2800">
                <a:latin typeface="Arial"/>
              </a:rPr>
              <a:t>Entropy at a given node t:</a:t>
            </a:r>
            <a:endParaRPr/>
          </a:p>
          <a:p>
            <a:pPr lvl="1">
              <a:buFont typeface="Arial"/>
              <a:buChar char="–"/>
            </a:pPr>
            <a:endParaRPr/>
          </a:p>
          <a:p>
            <a:pPr lvl="4">
              <a:buFont typeface="Times New Roman"/>
              <a:buChar char="•"/>
            </a:pPr>
            <a:endParaRPr/>
          </a:p>
          <a:p>
            <a:pPr lvl="2"/>
            <a:r>
              <a:rPr lang="en-US" sz="2000">
                <a:latin typeface="Arial"/>
              </a:rPr>
              <a:t>(NOTE: </a:t>
            </a:r>
            <a:r>
              <a:rPr i="1" lang="en-US" sz="2000">
                <a:latin typeface="Times New Roman"/>
              </a:rPr>
              <a:t>p( j | t) </a:t>
            </a:r>
            <a:r>
              <a:rPr lang="en-US" sz="2000">
                <a:latin typeface="Arial"/>
              </a:rPr>
              <a:t>is the relative frequency of class j at node t).</a:t>
            </a:r>
            <a:endParaRPr/>
          </a:p>
          <a:p>
            <a:pPr lvl="1">
              <a:buFont typeface="Arial"/>
              <a:buChar char="–"/>
            </a:pPr>
            <a:r>
              <a:rPr lang="en-US" sz="2800">
                <a:latin typeface="Arial"/>
              </a:rPr>
              <a:t>Measures homogeneity of a node. </a:t>
            </a:r>
            <a:endParaRPr/>
          </a:p>
          <a:p>
            <a:pPr lvl="2">
              <a:buSzPct val="70000"/>
              <a:buFont typeface="Wingdings" charset="2"/>
              <a:buChar char=""/>
            </a:pPr>
            <a:r>
              <a:rPr lang="en-US" sz="2400">
                <a:latin typeface="Arial"/>
              </a:rPr>
              <a:t>Maximum (log n</a:t>
            </a:r>
            <a:r>
              <a:rPr lang="en-US" sz="2400" baseline="-25000">
                <a:latin typeface="Arial"/>
              </a:rPr>
              <a:t>c</a:t>
            </a:r>
            <a:r>
              <a:rPr lang="en-US" sz="2400">
                <a:latin typeface="Arial"/>
              </a:rPr>
              <a:t>) when records are equally distributed among all classes implying least information</a:t>
            </a:r>
            <a:endParaRPr/>
          </a:p>
          <a:p>
            <a:pPr lvl="2">
              <a:buSzPct val="70000"/>
              <a:buFont typeface="Wingdings" charset="2"/>
              <a:buChar char=""/>
            </a:pPr>
            <a:r>
              <a:rPr lang="en-US" sz="2400">
                <a:latin typeface="Arial"/>
              </a:rPr>
              <a:t>Minimum (0.0) when all records belong to one class, implying most information</a:t>
            </a:r>
            <a:endParaRPr/>
          </a:p>
          <a:p>
            <a:pPr lvl="1">
              <a:buFont typeface="Arial"/>
              <a:buChar char="–"/>
            </a:pPr>
            <a:r>
              <a:rPr lang="en-US" sz="2800">
                <a:latin typeface="Arial"/>
              </a:rPr>
              <a:t>Entropy based computations are similar to the GINI index computations</a:t>
            </a:r>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27"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Examples for computing Entropy</a:t>
            </a:r>
            <a:endParaRPr/>
          </a:p>
        </p:txBody>
      </p:sp>
      <p:graphicFrame>
        <p:nvGraphicFramePr>
          <p:cNvPr id="528" name="Object 2"/>
          <p:cNvGraphicFramePr/>
          <p:nvPr/>
        </p:nvGraphicFramePr>
        <p:xfrm>
          <a:off x="304920" y="2340000"/>
          <a:ext cx="2361960" cy="936720"/>
        </p:xfrm>
        <a:graphic>
          <a:graphicData uri="http://schemas.openxmlformats.org/presentationml/2006/ole">
            <p:oleObj name="Document" r:id="rId1" spid="">
              <p:embed/>
              <p:pic>
                <p:nvPicPr>
                  <p:cNvPr id="529" name="" descr=""/>
                  <p:cNvPicPr/>
                  <p:nvPr/>
                </p:nvPicPr>
                <p:blipFill>
                  <a:blip r:embed="rId2"/>
                  <a:stretch/>
                </p:blipFill>
                <p:spPr>
                  <a:xfrm>
                    <a:off x="304920" y="2340000"/>
                    <a:ext cx="2361960" cy="936720"/>
                  </a:xfrm>
                  <a:prstGeom prst="rect">
                    <a:avLst/>
                  </a:prstGeom>
                  <a:ln>
                    <a:noFill/>
                  </a:ln>
                </p:spPr>
              </p:pic>
            </p:oleObj>
          </a:graphicData>
        </a:graphic>
      </p:graphicFrame>
      <p:graphicFrame>
        <p:nvGraphicFramePr>
          <p:cNvPr id="530" name="Object 3"/>
          <p:cNvGraphicFramePr/>
          <p:nvPr/>
        </p:nvGraphicFramePr>
        <p:xfrm>
          <a:off x="380880" y="5181480"/>
          <a:ext cx="2286000" cy="938160"/>
        </p:xfrm>
        <a:graphic>
          <a:graphicData uri="http://schemas.openxmlformats.org/presentationml/2006/ole">
            <p:oleObj name="Document" r:id="rId3" spid="">
              <p:embed/>
              <p:pic>
                <p:nvPicPr>
                  <p:cNvPr id="531" name="" descr=""/>
                  <p:cNvPicPr/>
                  <p:nvPr/>
                </p:nvPicPr>
                <p:blipFill>
                  <a:blip r:embed="rId4"/>
                  <a:stretch/>
                </p:blipFill>
                <p:spPr>
                  <a:xfrm>
                    <a:off x="380880" y="5181480"/>
                    <a:ext cx="2286000" cy="938160"/>
                  </a:xfrm>
                  <a:prstGeom prst="rect">
                    <a:avLst/>
                  </a:prstGeom>
                  <a:ln>
                    <a:noFill/>
                  </a:ln>
                </p:spPr>
              </p:pic>
            </p:oleObj>
          </a:graphicData>
        </a:graphic>
      </p:graphicFrame>
      <p:graphicFrame>
        <p:nvGraphicFramePr>
          <p:cNvPr id="532" name="Object 4"/>
          <p:cNvGraphicFramePr/>
          <p:nvPr/>
        </p:nvGraphicFramePr>
        <p:xfrm>
          <a:off x="380880" y="3817800"/>
          <a:ext cx="2286000" cy="906480"/>
        </p:xfrm>
        <a:graphic>
          <a:graphicData uri="http://schemas.openxmlformats.org/presentationml/2006/ole">
            <p:oleObj name="Document" r:id="rId5" spid="">
              <p:embed/>
              <p:pic>
                <p:nvPicPr>
                  <p:cNvPr id="533" name="" descr=""/>
                  <p:cNvPicPr/>
                  <p:nvPr/>
                </p:nvPicPr>
                <p:blipFill>
                  <a:blip r:embed="rId6"/>
                  <a:stretch/>
                </p:blipFill>
                <p:spPr>
                  <a:xfrm>
                    <a:off x="380880" y="3817800"/>
                    <a:ext cx="2286000" cy="906480"/>
                  </a:xfrm>
                  <a:prstGeom prst="rect">
                    <a:avLst/>
                  </a:prstGeom>
                  <a:ln>
                    <a:noFill/>
                  </a:ln>
                </p:spPr>
              </p:pic>
            </p:oleObj>
          </a:graphicData>
        </a:graphic>
      </p:graphicFrame>
      <p:sp>
        <p:nvSpPr>
          <p:cNvPr id="534" name="CustomShape 5"/>
          <p:cNvSpPr/>
          <p:nvPr/>
        </p:nvSpPr>
        <p:spPr>
          <a:xfrm>
            <a:off x="2895480" y="2340000"/>
            <a:ext cx="5943600" cy="86220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P(C1) = 0/6 = 0     P(C2) = 6/6 = 1</a:t>
            </a:r>
            <a:endParaRPr/>
          </a:p>
          <a:p>
            <a:pPr>
              <a:lnSpc>
                <a:spcPct val="100000"/>
              </a:lnSpc>
            </a:pPr>
            <a:r>
              <a:rPr b="1" lang="en-US" sz="2000">
                <a:latin typeface="Arial"/>
              </a:rPr>
              <a:t>Entropy = – 0 log 0</a:t>
            </a:r>
            <a:r>
              <a:rPr b="1" lang="en-US" sz="2000" baseline="30000">
                <a:latin typeface="Arial"/>
              </a:rPr>
              <a:t> </a:t>
            </a:r>
            <a:r>
              <a:rPr b="1" lang="en-US" sz="2000">
                <a:latin typeface="Arial"/>
              </a:rPr>
              <a:t>– 1 log 1 = – 0 – 0 = 0 </a:t>
            </a:r>
            <a:endParaRPr/>
          </a:p>
        </p:txBody>
      </p:sp>
      <p:sp>
        <p:nvSpPr>
          <p:cNvPr id="535" name="CustomShape 6"/>
          <p:cNvSpPr/>
          <p:nvPr/>
        </p:nvSpPr>
        <p:spPr>
          <a:xfrm>
            <a:off x="2971800" y="3733920"/>
            <a:ext cx="6172200" cy="90396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P(C1) = 1/6          P(C2) = 5/6</a:t>
            </a:r>
            <a:endParaRPr/>
          </a:p>
          <a:p>
            <a:pPr>
              <a:lnSpc>
                <a:spcPct val="100000"/>
              </a:lnSpc>
            </a:pPr>
            <a:r>
              <a:rPr b="1" lang="en-US" sz="2000">
                <a:latin typeface="Arial"/>
              </a:rPr>
              <a:t>Entropy = – (1/6) log</a:t>
            </a:r>
            <a:r>
              <a:rPr b="1" lang="en-US" sz="2000" baseline="-25000">
                <a:latin typeface="Arial"/>
              </a:rPr>
              <a:t>2</a:t>
            </a:r>
            <a:r>
              <a:rPr b="1" lang="en-US" sz="2000">
                <a:latin typeface="Arial"/>
              </a:rPr>
              <a:t> (1/6)</a:t>
            </a:r>
            <a:r>
              <a:rPr b="1" lang="en-US" sz="2000" baseline="30000">
                <a:latin typeface="Arial"/>
              </a:rPr>
              <a:t> </a:t>
            </a:r>
            <a:r>
              <a:rPr b="1" lang="en-US" sz="2000">
                <a:latin typeface="Arial"/>
              </a:rPr>
              <a:t>– (5/6) log</a:t>
            </a:r>
            <a:r>
              <a:rPr b="1" lang="en-US" sz="2000" baseline="-25000">
                <a:latin typeface="Arial"/>
              </a:rPr>
              <a:t>2</a:t>
            </a:r>
            <a:r>
              <a:rPr b="1" lang="en-US" sz="2000">
                <a:latin typeface="Arial"/>
              </a:rPr>
              <a:t> (1/6) = 0.65</a:t>
            </a:r>
            <a:endParaRPr/>
          </a:p>
        </p:txBody>
      </p:sp>
      <p:sp>
        <p:nvSpPr>
          <p:cNvPr id="536" name="CustomShape 7"/>
          <p:cNvSpPr/>
          <p:nvPr/>
        </p:nvSpPr>
        <p:spPr>
          <a:xfrm>
            <a:off x="2971800" y="5105520"/>
            <a:ext cx="6172200" cy="90396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P(C1) = 2/6          P(C2) = 4/6</a:t>
            </a:r>
            <a:endParaRPr/>
          </a:p>
          <a:p>
            <a:pPr>
              <a:lnSpc>
                <a:spcPct val="100000"/>
              </a:lnSpc>
            </a:pPr>
            <a:r>
              <a:rPr b="1" lang="en-US" sz="2000">
                <a:latin typeface="Arial"/>
              </a:rPr>
              <a:t>Entropy = – (2/6) log</a:t>
            </a:r>
            <a:r>
              <a:rPr b="1" lang="en-US" sz="2000" baseline="-25000">
                <a:latin typeface="Arial"/>
              </a:rPr>
              <a:t>2</a:t>
            </a:r>
            <a:r>
              <a:rPr b="1" lang="en-US" sz="2000">
                <a:latin typeface="Arial"/>
              </a:rPr>
              <a:t> (2/6)</a:t>
            </a:r>
            <a:r>
              <a:rPr b="1" lang="en-US" sz="2000" baseline="30000">
                <a:latin typeface="Arial"/>
              </a:rPr>
              <a:t> </a:t>
            </a:r>
            <a:r>
              <a:rPr b="1" lang="en-US" sz="2000">
                <a:latin typeface="Arial"/>
              </a:rPr>
              <a:t>– (4/6) log</a:t>
            </a:r>
            <a:r>
              <a:rPr b="1" lang="en-US" sz="2000" baseline="-25000">
                <a:latin typeface="Arial"/>
              </a:rPr>
              <a:t>2</a:t>
            </a:r>
            <a:r>
              <a:rPr b="1" lang="en-US" sz="2000">
                <a:latin typeface="Arial"/>
              </a:rPr>
              <a:t> (4/6) = 0.92</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1"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Examples of Classification Task</a:t>
            </a:r>
            <a:endParaRPr/>
          </a:p>
        </p:txBody>
      </p:sp>
      <p:sp>
        <p:nvSpPr>
          <p:cNvPr id="52"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Predicting tumor cells as benign or malignant</a:t>
            </a:r>
            <a:endParaRPr/>
          </a:p>
          <a:p>
            <a:pPr lvl="4">
              <a:buFont typeface="Times New Roman"/>
              <a:buChar char="•"/>
            </a:pPr>
            <a:endParaRPr/>
          </a:p>
          <a:p>
            <a:pPr>
              <a:buSzPct val="75000"/>
              <a:buFont typeface="Monotype Sorts" charset="2"/>
              <a:buChar char=""/>
            </a:pPr>
            <a:r>
              <a:rPr lang="en-US" sz="2800">
                <a:latin typeface="Arial"/>
              </a:rPr>
              <a:t>Classifying credit card transactions </a:t>
            </a:r>
            <a:r>
              <a:rPr lang="en-US" sz="2800">
                <a:latin typeface="Arial"/>
              </a:rPr>
              <a:t>
</a:t>
            </a:r>
            <a:r>
              <a:rPr lang="en-US" sz="2800">
                <a:latin typeface="Arial"/>
              </a:rPr>
              <a:t>as legitimate or fraudulent</a:t>
            </a:r>
            <a:endParaRPr/>
          </a:p>
          <a:p>
            <a:pPr lvl="4">
              <a:buFont typeface="Times New Roman"/>
              <a:buChar char="•"/>
            </a:pPr>
            <a:endParaRPr/>
          </a:p>
          <a:p>
            <a:pPr>
              <a:buSzPct val="75000"/>
              <a:buFont typeface="Monotype Sorts" charset="2"/>
              <a:buChar char=""/>
            </a:pPr>
            <a:r>
              <a:rPr lang="en-US" sz="2800">
                <a:latin typeface="Arial"/>
              </a:rPr>
              <a:t>Classifying secondary structures of protein </a:t>
            </a:r>
            <a:r>
              <a:rPr lang="en-US" sz="2800">
                <a:latin typeface="Arial"/>
              </a:rPr>
              <a:t>
</a:t>
            </a:r>
            <a:r>
              <a:rPr lang="en-US" sz="2800">
                <a:latin typeface="Arial"/>
              </a:rPr>
              <a:t>as alpha-helix, beta-sheet, or random </a:t>
            </a:r>
            <a:r>
              <a:rPr lang="en-US" sz="2800">
                <a:latin typeface="Arial"/>
              </a:rPr>
              <a:t>
</a:t>
            </a:r>
            <a:r>
              <a:rPr lang="en-US" sz="2800">
                <a:latin typeface="Arial"/>
              </a:rPr>
              <a:t>coil</a:t>
            </a:r>
            <a:endParaRPr/>
          </a:p>
          <a:p>
            <a:pPr lvl="4">
              <a:buFont typeface="Times New Roman"/>
              <a:buChar char="•"/>
            </a:pPr>
            <a:endParaRPr/>
          </a:p>
          <a:p>
            <a:pPr>
              <a:buSzPct val="75000"/>
              <a:buFont typeface="Monotype Sorts" charset="2"/>
              <a:buChar char=""/>
            </a:pPr>
            <a:r>
              <a:rPr lang="en-US" sz="2800">
                <a:latin typeface="Arial"/>
              </a:rPr>
              <a:t>Categorizing news stories as finance, </a:t>
            </a:r>
            <a:r>
              <a:rPr lang="en-US" sz="2800">
                <a:latin typeface="Arial"/>
              </a:rPr>
              <a:t>
</a:t>
            </a:r>
            <a:r>
              <a:rPr lang="en-US" sz="2800">
                <a:latin typeface="Arial"/>
              </a:rPr>
              <a:t>weather, entertainment, sports, etc</a:t>
            </a:r>
            <a:endParaRPr/>
          </a:p>
        </p:txBody>
      </p:sp>
      <p:pic>
        <p:nvPicPr>
          <p:cNvPr id="53" name="" descr=""/>
          <p:cNvPicPr/>
          <p:nvPr/>
        </p:nvPicPr>
        <p:blipFill>
          <a:blip r:embed="rId1"/>
          <a:stretch/>
        </p:blipFill>
        <p:spPr>
          <a:xfrm>
            <a:off x="6721200" y="1828800"/>
            <a:ext cx="1965600" cy="1417680"/>
          </a:xfrm>
          <a:prstGeom prst="rect">
            <a:avLst/>
          </a:prstGeom>
          <a:ln>
            <a:noFill/>
          </a:ln>
        </p:spPr>
      </p:pic>
      <p:pic>
        <p:nvPicPr>
          <p:cNvPr id="54" name="" descr=""/>
          <p:cNvPicPr/>
          <p:nvPr/>
        </p:nvPicPr>
        <p:blipFill>
          <a:blip r:embed="rId2"/>
          <a:stretch/>
        </p:blipFill>
        <p:spPr>
          <a:xfrm>
            <a:off x="7075440" y="3886200"/>
            <a:ext cx="1535040" cy="2319480"/>
          </a:xfrm>
          <a:prstGeom prst="rect">
            <a:avLst/>
          </a:prstGeom>
          <a:ln>
            <a:noFill/>
          </a:ln>
        </p:spPr>
      </p:pic>
    </p:spTree>
  </p:cSld>
</p:sld>
</file>

<file path=ppt/slides/slide4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37" name="TextShape 1"/>
          <p:cNvSpPr txBox="1"/>
          <p:nvPr/>
        </p:nvSpPr>
        <p:spPr>
          <a:xfrm>
            <a:off x="380520" y="152280"/>
            <a:ext cx="8280360" cy="533520"/>
          </a:xfrm>
          <a:prstGeom prst="rect">
            <a:avLst/>
          </a:prstGeom>
          <a:noFill/>
          <a:ln>
            <a:noFill/>
          </a:ln>
        </p:spPr>
        <p:txBody>
          <a:bodyPr lIns="90360" rIns="90360" tIns="44280" bIns="44280" anchor="b"/>
          <a:p>
            <a:pPr/>
            <a:r>
              <a:rPr b="1" lang="en-US" sz="2800">
                <a:latin typeface="Tahoma"/>
              </a:rPr>
              <a:t>Splitting Based on INFO...</a:t>
            </a:r>
            <a:endParaRPr/>
          </a:p>
        </p:txBody>
      </p:sp>
      <p:sp>
        <p:nvSpPr>
          <p:cNvPr id="538" name="TextShape 2"/>
          <p:cNvSpPr txBox="1"/>
          <p:nvPr/>
        </p:nvSpPr>
        <p:spPr>
          <a:xfrm>
            <a:off x="380880" y="1143000"/>
            <a:ext cx="8382240" cy="4952880"/>
          </a:xfrm>
          <a:prstGeom prst="rect">
            <a:avLst/>
          </a:prstGeom>
          <a:noFill/>
          <a:ln>
            <a:noFill/>
          </a:ln>
        </p:spPr>
        <p:txBody>
          <a:bodyPr lIns="90360" rIns="90360" tIns="44280" bIns="44280"/>
          <a:p>
            <a:pPr>
              <a:buSzPct val="75000"/>
              <a:buFont typeface="Monotype Sorts" charset="2"/>
              <a:buChar char=""/>
            </a:pPr>
            <a:r>
              <a:rPr lang="en-US" sz="2400">
                <a:solidFill>
                  <a:srgbClr val="000000"/>
                </a:solidFill>
                <a:latin typeface="Arial"/>
              </a:rPr>
              <a:t>Information Gain: </a:t>
            </a:r>
            <a:endParaRPr/>
          </a:p>
          <a:p>
            <a:pPr lvl="1">
              <a:buFont typeface="Arial"/>
              <a:buChar char="–"/>
            </a:pPr>
            <a:endParaRPr/>
          </a:p>
          <a:p>
            <a:pPr lvl="2"/>
            <a:endParaRPr/>
          </a:p>
          <a:p>
            <a:pPr lvl="2"/>
            <a:endParaRPr/>
          </a:p>
          <a:p>
            <a:pPr lvl="2"/>
            <a:r>
              <a:rPr lang="en-US" sz="2000">
                <a:solidFill>
                  <a:srgbClr val="000000"/>
                </a:solidFill>
                <a:latin typeface="Arial"/>
              </a:rPr>
              <a:t>	</a:t>
            </a:r>
            <a:r>
              <a:rPr lang="en-US" sz="2000">
                <a:solidFill>
                  <a:srgbClr val="000000"/>
                </a:solidFill>
                <a:latin typeface="Arial"/>
              </a:rPr>
              <a:t>	</a:t>
            </a:r>
            <a:r>
              <a:rPr lang="en-US" sz="2000">
                <a:solidFill>
                  <a:srgbClr val="000000"/>
                </a:solidFill>
                <a:latin typeface="Arial"/>
              </a:rPr>
              <a:t>Parent Node, p is split into k partitions;</a:t>
            </a:r>
            <a:endParaRPr/>
          </a:p>
          <a:p>
            <a:pPr lvl="2"/>
            <a:r>
              <a:rPr lang="en-US" sz="2000">
                <a:solidFill>
                  <a:srgbClr val="000000"/>
                </a:solidFill>
                <a:latin typeface="Arial"/>
              </a:rPr>
              <a:t>	</a:t>
            </a:r>
            <a:r>
              <a:rPr lang="en-US" sz="2000">
                <a:solidFill>
                  <a:srgbClr val="000000"/>
                </a:solidFill>
                <a:latin typeface="Arial"/>
              </a:rPr>
              <a:t>	</a:t>
            </a:r>
            <a:r>
              <a:rPr lang="en-US" sz="2000">
                <a:solidFill>
                  <a:srgbClr val="000000"/>
                </a:solidFill>
                <a:latin typeface="Arial"/>
              </a:rPr>
              <a:t>n</a:t>
            </a:r>
            <a:r>
              <a:rPr lang="en-US" sz="2000" baseline="-25000">
                <a:solidFill>
                  <a:srgbClr val="000000"/>
                </a:solidFill>
                <a:latin typeface="Arial"/>
              </a:rPr>
              <a:t>i</a:t>
            </a:r>
            <a:r>
              <a:rPr lang="en-US" sz="2000">
                <a:solidFill>
                  <a:srgbClr val="000000"/>
                </a:solidFill>
                <a:latin typeface="Arial"/>
              </a:rPr>
              <a:t> is number of records in partition i</a:t>
            </a:r>
            <a:endParaRPr/>
          </a:p>
          <a:p>
            <a:pPr lvl="1">
              <a:buFont typeface="Arial"/>
              <a:buChar char="–"/>
            </a:pPr>
            <a:r>
              <a:rPr lang="en-US" sz="2400">
                <a:solidFill>
                  <a:srgbClr val="000000"/>
                </a:solidFill>
                <a:latin typeface="Arial"/>
              </a:rPr>
              <a:t>Measures Reduction in Entropy achieved because of the split. Choose the split that achieves most reduction (maximizes GAIN)</a:t>
            </a:r>
            <a:endParaRPr/>
          </a:p>
          <a:p>
            <a:pPr lvl="1">
              <a:buFont typeface="Arial"/>
              <a:buChar char="–"/>
            </a:pPr>
            <a:r>
              <a:rPr lang="en-US" sz="2400">
                <a:solidFill>
                  <a:srgbClr val="000000"/>
                </a:solidFill>
                <a:latin typeface="Arial"/>
              </a:rPr>
              <a:t>Used in ID3 and C4.5</a:t>
            </a:r>
            <a:endParaRPr/>
          </a:p>
          <a:p>
            <a:pPr lvl="1">
              <a:buFont typeface="Arial"/>
              <a:buChar char="–"/>
            </a:pPr>
            <a:r>
              <a:rPr lang="en-US" sz="2400">
                <a:solidFill>
                  <a:srgbClr val="000000"/>
                </a:solidFill>
                <a:latin typeface="Arial"/>
              </a:rPr>
              <a:t>Disadvantage: Tends to prefer splits that result in large number of partitions, each being small but pure.</a:t>
            </a:r>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39" name="TextShape 1"/>
          <p:cNvSpPr txBox="1"/>
          <p:nvPr/>
        </p:nvSpPr>
        <p:spPr>
          <a:xfrm>
            <a:off x="380520" y="152280"/>
            <a:ext cx="8280360" cy="533520"/>
          </a:xfrm>
          <a:prstGeom prst="rect">
            <a:avLst/>
          </a:prstGeom>
          <a:noFill/>
          <a:ln>
            <a:noFill/>
          </a:ln>
        </p:spPr>
        <p:txBody>
          <a:bodyPr lIns="90360" rIns="90360" tIns="44280" bIns="44280" anchor="b"/>
          <a:p>
            <a:pPr/>
            <a:r>
              <a:rPr b="1" lang="en-US" sz="2800">
                <a:latin typeface="Tahoma"/>
              </a:rPr>
              <a:t>Splitting Based on INFO...</a:t>
            </a:r>
            <a:endParaRPr/>
          </a:p>
        </p:txBody>
      </p:sp>
      <p:sp>
        <p:nvSpPr>
          <p:cNvPr id="540" name="TextShape 2"/>
          <p:cNvSpPr txBox="1"/>
          <p:nvPr/>
        </p:nvSpPr>
        <p:spPr>
          <a:xfrm>
            <a:off x="456840" y="1143000"/>
            <a:ext cx="8381880" cy="5105520"/>
          </a:xfrm>
          <a:prstGeom prst="rect">
            <a:avLst/>
          </a:prstGeom>
          <a:noFill/>
          <a:ln>
            <a:noFill/>
          </a:ln>
        </p:spPr>
        <p:txBody>
          <a:bodyPr lIns="90360" rIns="90360" tIns="44280" bIns="44280"/>
          <a:p>
            <a:pPr>
              <a:lnSpc>
                <a:spcPct val="90000"/>
              </a:lnSpc>
              <a:buSzPct val="75000"/>
              <a:buFont typeface="Monotype Sorts" charset="2"/>
              <a:buChar char=""/>
            </a:pPr>
            <a:r>
              <a:rPr lang="en-US" sz="2400">
                <a:solidFill>
                  <a:srgbClr val="000000"/>
                </a:solidFill>
                <a:latin typeface="Arial"/>
              </a:rPr>
              <a:t>Gain Ratio: </a:t>
            </a:r>
            <a:endParaRPr/>
          </a:p>
          <a:p>
            <a:pPr lvl="1">
              <a:lnSpc>
                <a:spcPct val="90000"/>
              </a:lnSpc>
              <a:buFont typeface="Arial"/>
              <a:buChar char="–"/>
            </a:pPr>
            <a:endParaRPr/>
          </a:p>
          <a:p>
            <a:pPr lvl="1">
              <a:lnSpc>
                <a:spcPct val="90000"/>
              </a:lnSpc>
              <a:buFont typeface="Arial"/>
              <a:buChar char="–"/>
            </a:pPr>
            <a:endParaRPr/>
          </a:p>
          <a:p>
            <a:pPr lvl="2">
              <a:lnSpc>
                <a:spcPct val="90000"/>
              </a:lnSpc>
              <a:buSzPct val="70000"/>
              <a:buFont typeface="Wingdings" charset="2"/>
              <a:buChar char=""/>
            </a:pPr>
            <a:endParaRPr/>
          </a:p>
          <a:p>
            <a:pPr lvl="2">
              <a:lnSpc>
                <a:spcPct val="90000"/>
              </a:lnSpc>
              <a:buSzPct val="70000"/>
              <a:buFont typeface="Wingdings" charset="2"/>
              <a:buChar char=""/>
            </a:pPr>
            <a:endParaRPr/>
          </a:p>
          <a:p>
            <a:pPr lvl="2">
              <a:lnSpc>
                <a:spcPct val="90000"/>
              </a:lnSpc>
            </a:pPr>
            <a:r>
              <a:rPr lang="en-US" sz="2000">
                <a:solidFill>
                  <a:srgbClr val="000000"/>
                </a:solidFill>
                <a:latin typeface="Arial"/>
              </a:rPr>
              <a:t>Parent Node, p is split into k partitions</a:t>
            </a:r>
            <a:endParaRPr/>
          </a:p>
          <a:p>
            <a:pPr lvl="2">
              <a:lnSpc>
                <a:spcPct val="90000"/>
              </a:lnSpc>
            </a:pPr>
            <a:r>
              <a:rPr lang="en-US" sz="2000">
                <a:solidFill>
                  <a:srgbClr val="000000"/>
                </a:solidFill>
                <a:latin typeface="Arial"/>
              </a:rPr>
              <a:t>n</a:t>
            </a:r>
            <a:r>
              <a:rPr lang="en-US" sz="2000" baseline="-25000">
                <a:solidFill>
                  <a:srgbClr val="000000"/>
                </a:solidFill>
                <a:latin typeface="Arial"/>
              </a:rPr>
              <a:t>i</a:t>
            </a:r>
            <a:r>
              <a:rPr lang="en-US" sz="2000">
                <a:solidFill>
                  <a:srgbClr val="000000"/>
                </a:solidFill>
                <a:latin typeface="Arial"/>
              </a:rPr>
              <a:t> is the number of records in partition i</a:t>
            </a:r>
            <a:endParaRPr/>
          </a:p>
          <a:p>
            <a:pPr lvl="2">
              <a:lnSpc>
                <a:spcPct val="90000"/>
              </a:lnSpc>
            </a:pPr>
            <a:endParaRPr/>
          </a:p>
          <a:p>
            <a:pPr lvl="1">
              <a:lnSpc>
                <a:spcPct val="90000"/>
              </a:lnSpc>
              <a:buFont typeface="Arial"/>
              <a:buChar char="–"/>
            </a:pPr>
            <a:r>
              <a:rPr lang="en-US" sz="2400">
                <a:solidFill>
                  <a:srgbClr val="000000"/>
                </a:solidFill>
                <a:latin typeface="Arial"/>
              </a:rPr>
              <a:t>Adjusts Information Gain by the entropy of the partitioning (SplitINFO). Higher entropy partitioning (large number of small partitions) is penalized!</a:t>
            </a:r>
            <a:endParaRPr/>
          </a:p>
          <a:p>
            <a:pPr lvl="1">
              <a:lnSpc>
                <a:spcPct val="90000"/>
              </a:lnSpc>
              <a:buFont typeface="Arial"/>
              <a:buChar char="–"/>
            </a:pPr>
            <a:r>
              <a:rPr lang="en-US" sz="2400">
                <a:solidFill>
                  <a:srgbClr val="000000"/>
                </a:solidFill>
                <a:latin typeface="Arial"/>
              </a:rPr>
              <a:t>Used in C4.5</a:t>
            </a:r>
            <a:endParaRPr/>
          </a:p>
          <a:p>
            <a:pPr lvl="1">
              <a:lnSpc>
                <a:spcPct val="90000"/>
              </a:lnSpc>
              <a:buFont typeface="Arial"/>
              <a:buChar char="–"/>
            </a:pPr>
            <a:r>
              <a:rPr lang="en-US" sz="2400">
                <a:solidFill>
                  <a:srgbClr val="000000"/>
                </a:solidFill>
                <a:latin typeface="Arial"/>
              </a:rPr>
              <a:t>Designed to overcome the disadvantage of Information Gain</a:t>
            </a:r>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41" name="TextShape 1"/>
          <p:cNvSpPr txBox="1"/>
          <p:nvPr/>
        </p:nvSpPr>
        <p:spPr>
          <a:xfrm>
            <a:off x="380520" y="152280"/>
            <a:ext cx="8534520" cy="533520"/>
          </a:xfrm>
          <a:prstGeom prst="rect">
            <a:avLst/>
          </a:prstGeom>
          <a:noFill/>
          <a:ln>
            <a:noFill/>
          </a:ln>
        </p:spPr>
        <p:txBody>
          <a:bodyPr lIns="90360" rIns="90360" tIns="44280" bIns="44280" anchor="b"/>
          <a:p>
            <a:pPr/>
            <a:r>
              <a:rPr b="1" lang="en-US" sz="2800">
                <a:latin typeface="Tahoma"/>
              </a:rPr>
              <a:t>Splitting Criteria based on Classification Error</a:t>
            </a:r>
            <a:endParaRPr/>
          </a:p>
        </p:txBody>
      </p:sp>
      <p:sp>
        <p:nvSpPr>
          <p:cNvPr id="542"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Classification error at a node t :</a:t>
            </a:r>
            <a:endParaRPr/>
          </a:p>
          <a:p>
            <a:pPr>
              <a:buSzPct val="75000"/>
              <a:buFont typeface="Monotype Sorts" charset="2"/>
              <a:buChar char=""/>
            </a:pPr>
            <a:endParaRPr/>
          </a:p>
          <a:p>
            <a:pPr>
              <a:buSzPct val="75000"/>
              <a:buFont typeface="Monotype Sorts" charset="2"/>
              <a:buChar char=""/>
            </a:pPr>
            <a:endParaRPr/>
          </a:p>
          <a:p>
            <a:pPr>
              <a:buSzPct val="75000"/>
              <a:buFont typeface="Monotype Sorts" charset="2"/>
              <a:buChar char=""/>
            </a:pPr>
            <a:endParaRPr/>
          </a:p>
          <a:p>
            <a:pPr>
              <a:buSzPct val="75000"/>
              <a:buFont typeface="Monotype Sorts" charset="2"/>
              <a:buChar char=""/>
            </a:pPr>
            <a:r>
              <a:rPr lang="en-US" sz="2400">
                <a:latin typeface="Arial"/>
              </a:rPr>
              <a:t>Measures misclassification error made by a node. </a:t>
            </a:r>
            <a:endParaRPr/>
          </a:p>
          <a:p>
            <a:pPr lvl="2">
              <a:buSzPct val="70000"/>
              <a:buFont typeface="Wingdings" charset="2"/>
              <a:buChar char=""/>
            </a:pPr>
            <a:r>
              <a:rPr lang="en-US" sz="2000">
                <a:latin typeface="Arial"/>
              </a:rPr>
              <a:t>Maximum (1 - 1/n</a:t>
            </a:r>
            <a:r>
              <a:rPr lang="en-US" sz="2000" baseline="-25000">
                <a:latin typeface="Arial"/>
              </a:rPr>
              <a:t>c</a:t>
            </a:r>
            <a:r>
              <a:rPr lang="en-US" sz="2000">
                <a:latin typeface="Arial"/>
              </a:rPr>
              <a:t>) when records are equally distributed among all classes, implying least interesting information</a:t>
            </a:r>
            <a:endParaRPr/>
          </a:p>
          <a:p>
            <a:pPr lvl="2">
              <a:buSzPct val="70000"/>
              <a:buFont typeface="Wingdings" charset="2"/>
              <a:buChar char=""/>
            </a:pPr>
            <a:r>
              <a:rPr lang="en-US" sz="2000">
                <a:latin typeface="Arial"/>
              </a:rPr>
              <a:t>Minimum (0.0) when all records belong to one class, implying most interesting information</a:t>
            </a:r>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43"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Examples for Computing Error</a:t>
            </a:r>
            <a:endParaRPr/>
          </a:p>
        </p:txBody>
      </p:sp>
      <p:graphicFrame>
        <p:nvGraphicFramePr>
          <p:cNvPr id="544" name="Object 2"/>
          <p:cNvGraphicFramePr/>
          <p:nvPr/>
        </p:nvGraphicFramePr>
        <p:xfrm>
          <a:off x="304920" y="2340000"/>
          <a:ext cx="2361960" cy="936720"/>
        </p:xfrm>
        <a:graphic>
          <a:graphicData uri="http://schemas.openxmlformats.org/presentationml/2006/ole">
            <p:oleObj name="Document" r:id="rId1" spid="">
              <p:embed/>
              <p:pic>
                <p:nvPicPr>
                  <p:cNvPr id="545" name="" descr=""/>
                  <p:cNvPicPr/>
                  <p:nvPr/>
                </p:nvPicPr>
                <p:blipFill>
                  <a:blip r:embed="rId2"/>
                  <a:stretch/>
                </p:blipFill>
                <p:spPr>
                  <a:xfrm>
                    <a:off x="304920" y="2340000"/>
                    <a:ext cx="2361960" cy="936720"/>
                  </a:xfrm>
                  <a:prstGeom prst="rect">
                    <a:avLst/>
                  </a:prstGeom>
                  <a:ln>
                    <a:noFill/>
                  </a:ln>
                </p:spPr>
              </p:pic>
            </p:oleObj>
          </a:graphicData>
        </a:graphic>
      </p:graphicFrame>
      <p:graphicFrame>
        <p:nvGraphicFramePr>
          <p:cNvPr id="546" name="Object 3"/>
          <p:cNvGraphicFramePr/>
          <p:nvPr/>
        </p:nvGraphicFramePr>
        <p:xfrm>
          <a:off x="380880" y="5181480"/>
          <a:ext cx="2286000" cy="938160"/>
        </p:xfrm>
        <a:graphic>
          <a:graphicData uri="http://schemas.openxmlformats.org/presentationml/2006/ole">
            <p:oleObj name="Document" r:id="rId3" spid="">
              <p:embed/>
              <p:pic>
                <p:nvPicPr>
                  <p:cNvPr id="547" name="" descr=""/>
                  <p:cNvPicPr/>
                  <p:nvPr/>
                </p:nvPicPr>
                <p:blipFill>
                  <a:blip r:embed="rId4"/>
                  <a:stretch/>
                </p:blipFill>
                <p:spPr>
                  <a:xfrm>
                    <a:off x="380880" y="5181480"/>
                    <a:ext cx="2286000" cy="938160"/>
                  </a:xfrm>
                  <a:prstGeom prst="rect">
                    <a:avLst/>
                  </a:prstGeom>
                  <a:ln>
                    <a:noFill/>
                  </a:ln>
                </p:spPr>
              </p:pic>
            </p:oleObj>
          </a:graphicData>
        </a:graphic>
      </p:graphicFrame>
      <p:graphicFrame>
        <p:nvGraphicFramePr>
          <p:cNvPr id="548" name="Object 4"/>
          <p:cNvGraphicFramePr/>
          <p:nvPr/>
        </p:nvGraphicFramePr>
        <p:xfrm>
          <a:off x="380880" y="3817800"/>
          <a:ext cx="2286000" cy="906480"/>
        </p:xfrm>
        <a:graphic>
          <a:graphicData uri="http://schemas.openxmlformats.org/presentationml/2006/ole">
            <p:oleObj name="Document" r:id="rId5" spid="">
              <p:embed/>
              <p:pic>
                <p:nvPicPr>
                  <p:cNvPr id="549" name="" descr=""/>
                  <p:cNvPicPr/>
                  <p:nvPr/>
                </p:nvPicPr>
                <p:blipFill>
                  <a:blip r:embed="rId6"/>
                  <a:stretch/>
                </p:blipFill>
                <p:spPr>
                  <a:xfrm>
                    <a:off x="380880" y="3817800"/>
                    <a:ext cx="2286000" cy="906480"/>
                  </a:xfrm>
                  <a:prstGeom prst="rect">
                    <a:avLst/>
                  </a:prstGeom>
                  <a:ln>
                    <a:noFill/>
                  </a:ln>
                </p:spPr>
              </p:pic>
            </p:oleObj>
          </a:graphicData>
        </a:graphic>
      </p:graphicFrame>
      <p:sp>
        <p:nvSpPr>
          <p:cNvPr id="550" name="CustomShape 5"/>
          <p:cNvSpPr/>
          <p:nvPr/>
        </p:nvSpPr>
        <p:spPr>
          <a:xfrm>
            <a:off x="2895480" y="2340000"/>
            <a:ext cx="5943600" cy="86220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P(C1) = 0/6 = 0     P(C2) = 6/6 = 1</a:t>
            </a:r>
            <a:endParaRPr/>
          </a:p>
          <a:p>
            <a:pPr>
              <a:lnSpc>
                <a:spcPct val="100000"/>
              </a:lnSpc>
            </a:pPr>
            <a:r>
              <a:rPr b="1" lang="en-US" sz="2000">
                <a:latin typeface="Arial"/>
              </a:rPr>
              <a:t>Error = 1 – max (0, 1) = 1 – 1 = 0 </a:t>
            </a:r>
            <a:endParaRPr/>
          </a:p>
        </p:txBody>
      </p:sp>
      <p:sp>
        <p:nvSpPr>
          <p:cNvPr id="551" name="CustomShape 6"/>
          <p:cNvSpPr/>
          <p:nvPr/>
        </p:nvSpPr>
        <p:spPr>
          <a:xfrm>
            <a:off x="2971800" y="3733920"/>
            <a:ext cx="5105520" cy="86220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P(C1) = 1/6          P(C2) = 5/6</a:t>
            </a:r>
            <a:endParaRPr/>
          </a:p>
          <a:p>
            <a:pPr>
              <a:lnSpc>
                <a:spcPct val="100000"/>
              </a:lnSpc>
            </a:pPr>
            <a:r>
              <a:rPr b="1" lang="en-US" sz="2000">
                <a:latin typeface="Arial"/>
              </a:rPr>
              <a:t>Error = 1 – max (1/6, 5/6) = 1 – 5/6 = 1/6</a:t>
            </a:r>
            <a:endParaRPr/>
          </a:p>
        </p:txBody>
      </p:sp>
      <p:sp>
        <p:nvSpPr>
          <p:cNvPr id="552" name="CustomShape 7"/>
          <p:cNvSpPr/>
          <p:nvPr/>
        </p:nvSpPr>
        <p:spPr>
          <a:xfrm>
            <a:off x="2971800" y="5105520"/>
            <a:ext cx="6172200" cy="86220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P(C1) = 2/6          P(C2) = 4/6</a:t>
            </a:r>
            <a:endParaRPr/>
          </a:p>
          <a:p>
            <a:pPr>
              <a:lnSpc>
                <a:spcPct val="100000"/>
              </a:lnSpc>
            </a:pPr>
            <a:r>
              <a:rPr b="1" lang="en-US" sz="2000">
                <a:latin typeface="Arial"/>
              </a:rPr>
              <a:t>Error = 1 – max (2/6, 4/6) = 1 – 4/6 = 1/3</a:t>
            </a:r>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53"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Comparison among Splitting Criteria</a:t>
            </a:r>
            <a:endParaRPr/>
          </a:p>
        </p:txBody>
      </p:sp>
      <p:pic>
        <p:nvPicPr>
          <p:cNvPr id="554" name="" descr=""/>
          <p:cNvPicPr/>
          <p:nvPr/>
        </p:nvPicPr>
        <p:blipFill>
          <a:blip r:embed="rId1"/>
          <a:stretch/>
        </p:blipFill>
        <p:spPr>
          <a:xfrm>
            <a:off x="1447920" y="1676520"/>
            <a:ext cx="6248160" cy="4686120"/>
          </a:xfrm>
          <a:prstGeom prst="rect">
            <a:avLst/>
          </a:prstGeom>
          <a:ln>
            <a:noFill/>
          </a:ln>
        </p:spPr>
      </p:pic>
      <p:sp>
        <p:nvSpPr>
          <p:cNvPr id="555" name="CustomShape 2"/>
          <p:cNvSpPr/>
          <p:nvPr/>
        </p:nvSpPr>
        <p:spPr>
          <a:xfrm>
            <a:off x="380880" y="1219320"/>
            <a:ext cx="4724640" cy="459720"/>
          </a:xfrm>
          <a:prstGeom prst="rect">
            <a:avLst/>
          </a:prstGeom>
          <a:noFill/>
          <a:ln>
            <a:noFill/>
          </a:ln>
        </p:spPr>
        <p:style>
          <a:lnRef idx="0"/>
          <a:fillRef idx="0"/>
          <a:effectRef idx="0"/>
          <a:fontRef idx="minor"/>
        </p:style>
        <p:txBody>
          <a:bodyPr lIns="90000" rIns="90000" tIns="46800" bIns="46800"/>
          <a:p>
            <a:pPr>
              <a:lnSpc>
                <a:spcPct val="100000"/>
              </a:lnSpc>
            </a:pPr>
            <a:r>
              <a:rPr b="1" lang="en-US" sz="2400">
                <a:latin typeface="Arial"/>
              </a:rPr>
              <a:t>For a 2-class problem:</a:t>
            </a:r>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56"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Misclassification Error vs Gini</a:t>
            </a:r>
            <a:endParaRPr/>
          </a:p>
        </p:txBody>
      </p:sp>
      <p:sp>
        <p:nvSpPr>
          <p:cNvPr id="557" name="CustomShape 2"/>
          <p:cNvSpPr/>
          <p:nvPr/>
        </p:nvSpPr>
        <p:spPr>
          <a:xfrm>
            <a:off x="3124080" y="1295280"/>
            <a:ext cx="1009800" cy="454320"/>
          </a:xfrm>
          <a:prstGeom prst="ellipse">
            <a:avLst/>
          </a:prstGeom>
          <a:solidFill>
            <a:srgbClr val="ffffff"/>
          </a:solidFill>
          <a:ln w="9360">
            <a:solidFill>
              <a:srgbClr val="000000"/>
            </a:solidFill>
            <a:miter/>
          </a:ln>
        </p:spPr>
        <p:style>
          <a:lnRef idx="0"/>
          <a:fillRef idx="0"/>
          <a:effectRef idx="0"/>
          <a:fontRef idx="minor"/>
        </p:style>
        <p:txBody>
          <a:bodyPr wrap="none" lIns="90000" rIns="90000" tIns="46800" bIns="46800" anchor="ctr"/>
          <a:p>
            <a:pPr algn="ctr"/>
            <a:r>
              <a:rPr lang="en-US" sz="2000">
                <a:latin typeface="Times New Roman"/>
              </a:rPr>
              <a:t>A?</a:t>
            </a:r>
            <a:endParaRPr/>
          </a:p>
        </p:txBody>
      </p:sp>
      <p:sp>
        <p:nvSpPr>
          <p:cNvPr id="558" name="Line 3"/>
          <p:cNvSpPr/>
          <p:nvPr/>
        </p:nvSpPr>
        <p:spPr>
          <a:xfrm flipH="1">
            <a:off x="2549520" y="1752480"/>
            <a:ext cx="1108080" cy="725760"/>
          </a:xfrm>
          <a:prstGeom prst="line">
            <a:avLst/>
          </a:prstGeom>
          <a:ln w="9360">
            <a:solidFill>
              <a:srgbClr val="000000"/>
            </a:solidFill>
            <a:miter/>
          </a:ln>
        </p:spPr>
      </p:sp>
      <p:sp>
        <p:nvSpPr>
          <p:cNvPr id="559" name="Line 4"/>
          <p:cNvSpPr/>
          <p:nvPr/>
        </p:nvSpPr>
        <p:spPr>
          <a:xfrm>
            <a:off x="3657600" y="1752480"/>
            <a:ext cx="1184400" cy="725760"/>
          </a:xfrm>
          <a:prstGeom prst="line">
            <a:avLst/>
          </a:prstGeom>
          <a:ln w="9360">
            <a:solidFill>
              <a:srgbClr val="000000"/>
            </a:solidFill>
            <a:miter/>
          </a:ln>
        </p:spPr>
      </p:sp>
      <p:sp>
        <p:nvSpPr>
          <p:cNvPr id="560" name="CustomShape 5"/>
          <p:cNvSpPr/>
          <p:nvPr/>
        </p:nvSpPr>
        <p:spPr>
          <a:xfrm>
            <a:off x="2289960" y="1867680"/>
            <a:ext cx="513000" cy="368280"/>
          </a:xfrm>
          <a:prstGeom prst="rect">
            <a:avLst/>
          </a:prstGeom>
          <a:noFill/>
          <a:ln>
            <a:noFill/>
          </a:ln>
        </p:spPr>
        <p:style>
          <a:lnRef idx="0"/>
          <a:fillRef idx="0"/>
          <a:effectRef idx="0"/>
          <a:fontRef idx="minor"/>
        </p:style>
        <p:txBody>
          <a:bodyPr wrap="none" lIns="90000" rIns="90000" tIns="46800" bIns="46800" anchor="ctr"/>
          <a:p>
            <a:pPr algn="ctr"/>
            <a:r>
              <a:rPr lang="en-US">
                <a:latin typeface="Times New Roman"/>
              </a:rPr>
              <a:t>Yes</a:t>
            </a:r>
            <a:endParaRPr/>
          </a:p>
        </p:txBody>
      </p:sp>
      <p:sp>
        <p:nvSpPr>
          <p:cNvPr id="561" name="CustomShape 6"/>
          <p:cNvSpPr/>
          <p:nvPr/>
        </p:nvSpPr>
        <p:spPr>
          <a:xfrm>
            <a:off x="4767480" y="1867680"/>
            <a:ext cx="459720" cy="368280"/>
          </a:xfrm>
          <a:prstGeom prst="rect">
            <a:avLst/>
          </a:prstGeom>
          <a:noFill/>
          <a:ln>
            <a:noFill/>
          </a:ln>
        </p:spPr>
        <p:style>
          <a:lnRef idx="0"/>
          <a:fillRef idx="0"/>
          <a:effectRef idx="0"/>
          <a:fontRef idx="minor"/>
        </p:style>
        <p:txBody>
          <a:bodyPr wrap="none" lIns="90000" rIns="90000" tIns="46800" bIns="46800" anchor="ctr"/>
          <a:p>
            <a:pPr algn="ctr"/>
            <a:r>
              <a:rPr lang="en-US">
                <a:latin typeface="Times New Roman"/>
              </a:rPr>
              <a:t>No</a:t>
            </a:r>
            <a:endParaRPr/>
          </a:p>
        </p:txBody>
      </p:sp>
      <p:sp>
        <p:nvSpPr>
          <p:cNvPr id="562" name="CustomShape 7"/>
          <p:cNvSpPr/>
          <p:nvPr/>
        </p:nvSpPr>
        <p:spPr>
          <a:xfrm>
            <a:off x="2133720" y="2478240"/>
            <a:ext cx="936360" cy="341280"/>
          </a:xfrm>
          <a:prstGeom prst="rect">
            <a:avLst/>
          </a:prstGeom>
          <a:solidFill>
            <a:srgbClr val="ffffff"/>
          </a:solidFill>
          <a:ln w="9360">
            <a:solidFill>
              <a:srgbClr val="000000"/>
            </a:solidFill>
            <a:miter/>
          </a:ln>
        </p:spPr>
        <p:style>
          <a:lnRef idx="0"/>
          <a:fillRef idx="0"/>
          <a:effectRef idx="0"/>
          <a:fontRef idx="minor"/>
        </p:style>
        <p:txBody>
          <a:bodyPr wrap="none" lIns="90000" rIns="90000" tIns="46800" bIns="46800" anchor="ctr"/>
          <a:p>
            <a:pPr algn="ctr"/>
            <a:r>
              <a:rPr lang="en-US">
                <a:latin typeface="Times New Roman"/>
              </a:rPr>
              <a:t>Node N1</a:t>
            </a:r>
            <a:endParaRPr/>
          </a:p>
        </p:txBody>
      </p:sp>
      <p:sp>
        <p:nvSpPr>
          <p:cNvPr id="563" name="CustomShape 8"/>
          <p:cNvSpPr/>
          <p:nvPr/>
        </p:nvSpPr>
        <p:spPr>
          <a:xfrm>
            <a:off x="4321080" y="2478240"/>
            <a:ext cx="936720" cy="341280"/>
          </a:xfrm>
          <a:prstGeom prst="rect">
            <a:avLst/>
          </a:prstGeom>
          <a:solidFill>
            <a:srgbClr val="ffffff"/>
          </a:solidFill>
          <a:ln w="9360">
            <a:solidFill>
              <a:srgbClr val="000000"/>
            </a:solidFill>
            <a:miter/>
          </a:ln>
        </p:spPr>
        <p:style>
          <a:lnRef idx="0"/>
          <a:fillRef idx="0"/>
          <a:effectRef idx="0"/>
          <a:fontRef idx="minor"/>
        </p:style>
        <p:txBody>
          <a:bodyPr wrap="none" lIns="90000" rIns="90000" tIns="46800" bIns="46800" anchor="ctr"/>
          <a:p>
            <a:pPr algn="ctr"/>
            <a:r>
              <a:rPr lang="en-US">
                <a:latin typeface="Times New Roman"/>
              </a:rPr>
              <a:t>Node N2</a:t>
            </a:r>
            <a:endParaRPr/>
          </a:p>
        </p:txBody>
      </p:sp>
      <p:graphicFrame>
        <p:nvGraphicFramePr>
          <p:cNvPr id="564" name="Object 9"/>
          <p:cNvGraphicFramePr/>
          <p:nvPr/>
        </p:nvGraphicFramePr>
        <p:xfrm>
          <a:off x="6243480" y="1217520"/>
          <a:ext cx="1968480" cy="1893960"/>
        </p:xfrm>
        <a:graphic>
          <a:graphicData uri="http://schemas.openxmlformats.org/presentationml/2006/ole">
            <p:oleObj name="Document" r:id="rId1" spid="">
              <p:embed/>
              <p:pic>
                <p:nvPicPr>
                  <p:cNvPr id="565" name="" descr=""/>
                  <p:cNvPicPr/>
                  <p:nvPr/>
                </p:nvPicPr>
                <p:blipFill>
                  <a:blip r:embed="rId2"/>
                  <a:stretch/>
                </p:blipFill>
                <p:spPr>
                  <a:xfrm>
                    <a:off x="6243480" y="1217520"/>
                    <a:ext cx="1968480" cy="1893960"/>
                  </a:xfrm>
                  <a:prstGeom prst="rect">
                    <a:avLst/>
                  </a:prstGeom>
                  <a:ln>
                    <a:noFill/>
                  </a:ln>
                </p:spPr>
              </p:pic>
            </p:oleObj>
          </a:graphicData>
        </a:graphic>
      </p:graphicFrame>
      <p:graphicFrame>
        <p:nvGraphicFramePr>
          <p:cNvPr id="566" name="Object 10"/>
          <p:cNvGraphicFramePr/>
          <p:nvPr/>
        </p:nvGraphicFramePr>
        <p:xfrm>
          <a:off x="2971800" y="3733920"/>
          <a:ext cx="1905120" cy="1471320"/>
        </p:xfrm>
        <a:graphic>
          <a:graphicData uri="http://schemas.openxmlformats.org/presentationml/2006/ole">
            <p:oleObj name="Document" r:id="rId3" spid="">
              <p:embed/>
              <p:pic>
                <p:nvPicPr>
                  <p:cNvPr id="567" name="" descr=""/>
                  <p:cNvPicPr/>
                  <p:nvPr/>
                </p:nvPicPr>
                <p:blipFill>
                  <a:blip r:embed="rId4"/>
                  <a:stretch/>
                </p:blipFill>
                <p:spPr>
                  <a:xfrm>
                    <a:off x="2971800" y="3733920"/>
                    <a:ext cx="1905120" cy="1471320"/>
                  </a:xfrm>
                  <a:prstGeom prst="rect">
                    <a:avLst/>
                  </a:prstGeom>
                  <a:ln>
                    <a:noFill/>
                  </a:ln>
                </p:spPr>
              </p:pic>
            </p:oleObj>
          </a:graphicData>
        </a:graphic>
      </p:graphicFrame>
      <p:sp>
        <p:nvSpPr>
          <p:cNvPr id="568" name="CustomShape 11"/>
          <p:cNvSpPr/>
          <p:nvPr/>
        </p:nvSpPr>
        <p:spPr>
          <a:xfrm>
            <a:off x="304920" y="3581280"/>
            <a:ext cx="2438280" cy="208188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Gini(N1) </a:t>
            </a:r>
            <a:r>
              <a:rPr b="1" lang="en-US" sz="2000">
                <a:latin typeface="Arial"/>
              </a:rPr>
              <a:t>
</a:t>
            </a:r>
            <a:r>
              <a:rPr b="1" lang="en-US" sz="2000">
                <a:latin typeface="Arial"/>
              </a:rPr>
              <a:t>= 1 – (3/3)</a:t>
            </a:r>
            <a:r>
              <a:rPr b="1" lang="en-US" sz="2000" baseline="30000">
                <a:latin typeface="Arial"/>
              </a:rPr>
              <a:t>2 </a:t>
            </a:r>
            <a:r>
              <a:rPr b="1" lang="en-US" sz="2000">
                <a:latin typeface="Arial"/>
              </a:rPr>
              <a:t>– (0/3)</a:t>
            </a:r>
            <a:r>
              <a:rPr b="1" lang="en-US" sz="2000" baseline="30000">
                <a:latin typeface="Arial"/>
              </a:rPr>
              <a:t>2</a:t>
            </a:r>
            <a:r>
              <a:rPr b="1" lang="en-US" sz="2000">
                <a:latin typeface="Arial"/>
              </a:rPr>
              <a:t> </a:t>
            </a:r>
            <a:r>
              <a:rPr b="1" lang="en-US" sz="2000">
                <a:latin typeface="Arial"/>
              </a:rPr>
              <a:t>
</a:t>
            </a:r>
            <a:r>
              <a:rPr b="1" lang="en-US" sz="2000">
                <a:latin typeface="Arial"/>
              </a:rPr>
              <a:t>= 0 </a:t>
            </a:r>
            <a:endParaRPr/>
          </a:p>
          <a:p>
            <a:pPr>
              <a:lnSpc>
                <a:spcPct val="100000"/>
              </a:lnSpc>
            </a:pPr>
            <a:r>
              <a:rPr b="1" lang="en-US" sz="2000">
                <a:latin typeface="Arial"/>
              </a:rPr>
              <a:t>Gini(N2) </a:t>
            </a:r>
            <a:r>
              <a:rPr b="1" lang="en-US" sz="2000">
                <a:latin typeface="Arial"/>
              </a:rPr>
              <a:t>
</a:t>
            </a:r>
            <a:r>
              <a:rPr b="1" lang="en-US" sz="2000">
                <a:latin typeface="Arial"/>
              </a:rPr>
              <a:t>= 1 – (4/7)</a:t>
            </a:r>
            <a:r>
              <a:rPr b="1" lang="en-US" sz="2000" baseline="30000">
                <a:latin typeface="Arial"/>
              </a:rPr>
              <a:t>2 </a:t>
            </a:r>
            <a:r>
              <a:rPr b="1" lang="en-US" sz="2000">
                <a:latin typeface="Arial"/>
              </a:rPr>
              <a:t>– (3/7)</a:t>
            </a:r>
            <a:r>
              <a:rPr b="1" lang="en-US" sz="2000" baseline="30000">
                <a:latin typeface="Arial"/>
              </a:rPr>
              <a:t>2</a:t>
            </a:r>
            <a:r>
              <a:rPr b="1" lang="en-US" sz="2000">
                <a:latin typeface="Arial"/>
              </a:rPr>
              <a:t> </a:t>
            </a:r>
            <a:r>
              <a:rPr b="1" lang="en-US" sz="2000">
                <a:latin typeface="Arial"/>
              </a:rPr>
              <a:t>
</a:t>
            </a:r>
            <a:r>
              <a:rPr b="1" lang="en-US" sz="2000">
                <a:latin typeface="Arial"/>
              </a:rPr>
              <a:t>= 0.489</a:t>
            </a:r>
            <a:endParaRPr/>
          </a:p>
        </p:txBody>
      </p:sp>
      <p:sp>
        <p:nvSpPr>
          <p:cNvPr id="569" name="CustomShape 12"/>
          <p:cNvSpPr/>
          <p:nvPr/>
        </p:nvSpPr>
        <p:spPr>
          <a:xfrm>
            <a:off x="5638680" y="3809880"/>
            <a:ext cx="2438640" cy="177696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Gini(Children) </a:t>
            </a:r>
            <a:r>
              <a:rPr b="1" lang="en-US" sz="2000">
                <a:latin typeface="Arial"/>
              </a:rPr>
              <a:t>
</a:t>
            </a:r>
            <a:r>
              <a:rPr b="1" lang="en-US" sz="2000">
                <a:latin typeface="Arial"/>
              </a:rPr>
              <a:t>= 3/10 * 0 </a:t>
            </a:r>
            <a:r>
              <a:rPr b="1" lang="en-US" sz="2000">
                <a:latin typeface="Arial"/>
              </a:rPr>
              <a:t>
</a:t>
            </a:r>
            <a:r>
              <a:rPr b="1" lang="en-US" sz="2000">
                <a:latin typeface="Arial"/>
              </a:rPr>
              <a:t>+ 7/10 * 0.489</a:t>
            </a:r>
            <a:r>
              <a:rPr b="1" lang="en-US" sz="2000">
                <a:latin typeface="Arial"/>
              </a:rPr>
              <a:t>
</a:t>
            </a:r>
            <a:r>
              <a:rPr b="1" lang="en-US" sz="2000">
                <a:latin typeface="Arial"/>
              </a:rPr>
              <a:t>= 0.342</a:t>
            </a:r>
            <a:endParaRPr/>
          </a:p>
          <a:p>
            <a:pPr>
              <a:lnSpc>
                <a:spcPct val="100000"/>
              </a:lnSpc>
            </a:pPr>
            <a:r>
              <a:rPr b="1" lang="en-US" sz="2000">
                <a:solidFill>
                  <a:srgbClr val="ff0000"/>
                </a:solidFill>
                <a:latin typeface="Arial"/>
              </a:rPr>
              <a:t>Gini improves !!</a:t>
            </a:r>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70"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Tree Induction</a:t>
            </a:r>
            <a:endParaRPr/>
          </a:p>
        </p:txBody>
      </p:sp>
      <p:sp>
        <p:nvSpPr>
          <p:cNvPr id="571"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Greedy strategy.</a:t>
            </a:r>
            <a:endParaRPr/>
          </a:p>
          <a:p>
            <a:pPr lvl="1">
              <a:buFont typeface="Arial"/>
              <a:buChar char="–"/>
            </a:pPr>
            <a:r>
              <a:rPr lang="en-US" sz="2800">
                <a:latin typeface="Arial"/>
              </a:rPr>
              <a:t>Split the records based on an attribute test that optimizes certain criterion.</a:t>
            </a:r>
            <a:endParaRPr/>
          </a:p>
          <a:p>
            <a:pPr>
              <a:buSzPct val="75000"/>
              <a:buFont typeface="Monotype Sorts" charset="2"/>
              <a:buChar char=""/>
            </a:pPr>
            <a:endParaRPr/>
          </a:p>
          <a:p>
            <a:pPr>
              <a:buSzPct val="75000"/>
              <a:buFont typeface="Monotype Sorts" charset="2"/>
              <a:buChar char=""/>
            </a:pPr>
            <a:r>
              <a:rPr lang="en-US" sz="2800">
                <a:latin typeface="Arial"/>
              </a:rPr>
              <a:t>Issues</a:t>
            </a:r>
            <a:endParaRPr/>
          </a:p>
          <a:p>
            <a:pPr lvl="1">
              <a:buFont typeface="Arial"/>
              <a:buChar char="–"/>
            </a:pPr>
            <a:r>
              <a:rPr lang="en-US" sz="2800">
                <a:latin typeface="Arial"/>
              </a:rPr>
              <a:t>Determine how to split the records</a:t>
            </a:r>
            <a:endParaRPr/>
          </a:p>
          <a:p>
            <a:pPr lvl="2">
              <a:buSzPct val="70000"/>
              <a:buFont typeface="Wingdings" charset="2"/>
              <a:buChar char=""/>
            </a:pPr>
            <a:r>
              <a:rPr lang="en-US" sz="2400">
                <a:latin typeface="Arial"/>
              </a:rPr>
              <a:t>How to specify the attribute test condition?</a:t>
            </a:r>
            <a:endParaRPr/>
          </a:p>
          <a:p>
            <a:pPr lvl="2">
              <a:buSzPct val="70000"/>
              <a:buFont typeface="Wingdings" charset="2"/>
              <a:buChar char=""/>
            </a:pPr>
            <a:r>
              <a:rPr lang="en-US" sz="2400">
                <a:latin typeface="Arial"/>
              </a:rPr>
              <a:t>How to determine the best split?</a:t>
            </a:r>
            <a:endParaRPr/>
          </a:p>
          <a:p>
            <a:pPr lvl="1">
              <a:buFont typeface="Arial"/>
              <a:buChar char="–"/>
            </a:pPr>
            <a:r>
              <a:rPr lang="en-US" sz="2800">
                <a:solidFill>
                  <a:srgbClr val="ff0000"/>
                </a:solidFill>
                <a:latin typeface="Arial"/>
              </a:rPr>
              <a:t>Determine when to stop splitting</a:t>
            </a:r>
            <a:endParaRPr/>
          </a:p>
          <a:p>
            <a:pPr lvl="1">
              <a:buFont typeface="Arial"/>
              <a:buChar char="–"/>
            </a:pPr>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72"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Stopping Criteria for Tree Induction</a:t>
            </a:r>
            <a:endParaRPr/>
          </a:p>
        </p:txBody>
      </p:sp>
      <p:sp>
        <p:nvSpPr>
          <p:cNvPr id="573"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Stop expanding a node when all the records belong to the same class</a:t>
            </a:r>
            <a:endParaRPr/>
          </a:p>
          <a:p>
            <a:pPr>
              <a:buSzPct val="75000"/>
              <a:buFont typeface="Monotype Sorts" charset="2"/>
              <a:buChar char=""/>
            </a:pPr>
            <a:endParaRPr/>
          </a:p>
          <a:p>
            <a:pPr>
              <a:buSzPct val="75000"/>
              <a:buFont typeface="Monotype Sorts" charset="2"/>
              <a:buChar char=""/>
            </a:pPr>
            <a:r>
              <a:rPr lang="en-US" sz="2800">
                <a:latin typeface="Arial"/>
              </a:rPr>
              <a:t>Stop expanding a node when all the records have similar attribute values</a:t>
            </a:r>
            <a:endParaRPr/>
          </a:p>
          <a:p>
            <a:pPr>
              <a:buSzPct val="75000"/>
              <a:buFont typeface="Monotype Sorts" charset="2"/>
              <a:buChar char=""/>
            </a:pPr>
            <a:endParaRPr/>
          </a:p>
          <a:p>
            <a:pPr>
              <a:buSzPct val="75000"/>
              <a:buFont typeface="Monotype Sorts" charset="2"/>
              <a:buChar char=""/>
            </a:pPr>
            <a:r>
              <a:rPr lang="en-US" sz="2800">
                <a:latin typeface="Arial"/>
              </a:rPr>
              <a:t>Early termination (to be discussed later)</a:t>
            </a:r>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74"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Decision Tree Based Classification</a:t>
            </a:r>
            <a:endParaRPr/>
          </a:p>
        </p:txBody>
      </p:sp>
      <p:sp>
        <p:nvSpPr>
          <p:cNvPr id="575"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Advantages:</a:t>
            </a:r>
            <a:endParaRPr/>
          </a:p>
          <a:p>
            <a:pPr lvl="1">
              <a:buFont typeface="Arial"/>
              <a:buChar char="–"/>
            </a:pPr>
            <a:r>
              <a:rPr lang="en-US" sz="2800">
                <a:latin typeface="Arial"/>
              </a:rPr>
              <a:t>Inexpensive to construct</a:t>
            </a:r>
            <a:endParaRPr/>
          </a:p>
          <a:p>
            <a:pPr lvl="1">
              <a:buFont typeface="Arial"/>
              <a:buChar char="–"/>
            </a:pPr>
            <a:r>
              <a:rPr lang="en-US" sz="2800">
                <a:latin typeface="Arial"/>
              </a:rPr>
              <a:t>Extremely fast at classifying unknown records</a:t>
            </a:r>
            <a:endParaRPr/>
          </a:p>
          <a:p>
            <a:pPr lvl="1">
              <a:buFont typeface="Arial"/>
              <a:buChar char="–"/>
            </a:pPr>
            <a:r>
              <a:rPr lang="en-US" sz="2800">
                <a:latin typeface="Arial"/>
              </a:rPr>
              <a:t>Easy to interpret for small-sized trees</a:t>
            </a:r>
            <a:endParaRPr/>
          </a:p>
          <a:p>
            <a:pPr lvl="1">
              <a:buFont typeface="Arial"/>
              <a:buChar char="–"/>
            </a:pPr>
            <a:r>
              <a:rPr lang="en-US" sz="2800">
                <a:latin typeface="Arial"/>
              </a:rPr>
              <a:t>Accuracy is comparable to other classification techniques for many simple data sets</a:t>
            </a:r>
            <a:endParaRPr/>
          </a:p>
          <a:p>
            <a:pPr lvl="1">
              <a:buFont typeface="Arial"/>
              <a:buChar char="–"/>
            </a:pPr>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76"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Example: C4.5</a:t>
            </a:r>
            <a:endParaRPr/>
          </a:p>
        </p:txBody>
      </p:sp>
      <p:sp>
        <p:nvSpPr>
          <p:cNvPr id="577"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Simple depth-first construction.</a:t>
            </a:r>
            <a:endParaRPr/>
          </a:p>
          <a:p>
            <a:pPr>
              <a:buSzPct val="75000"/>
              <a:buFont typeface="Monotype Sorts" charset="2"/>
              <a:buChar char=""/>
            </a:pPr>
            <a:r>
              <a:rPr lang="en-US" sz="2800">
                <a:latin typeface="Arial"/>
              </a:rPr>
              <a:t>Uses Information Gain</a:t>
            </a:r>
            <a:endParaRPr/>
          </a:p>
          <a:p>
            <a:pPr>
              <a:buSzPct val="75000"/>
              <a:buFont typeface="Monotype Sorts" charset="2"/>
              <a:buChar char=""/>
            </a:pPr>
            <a:r>
              <a:rPr lang="en-US" sz="2800">
                <a:latin typeface="Arial"/>
              </a:rPr>
              <a:t>Sorts Continuous Attributes at each node.</a:t>
            </a:r>
            <a:endParaRPr/>
          </a:p>
          <a:p>
            <a:pPr>
              <a:buSzPct val="75000"/>
              <a:buFont typeface="Monotype Sorts" charset="2"/>
              <a:buChar char=""/>
            </a:pPr>
            <a:r>
              <a:rPr lang="en-US" sz="2800">
                <a:latin typeface="Arial"/>
              </a:rPr>
              <a:t>Needs entire data to fit in memory.</a:t>
            </a:r>
            <a:endParaRPr/>
          </a:p>
          <a:p>
            <a:pPr>
              <a:buSzPct val="75000"/>
              <a:buFont typeface="Monotype Sorts" charset="2"/>
              <a:buChar char=""/>
            </a:pPr>
            <a:r>
              <a:rPr lang="en-US" sz="2800">
                <a:latin typeface="Arial"/>
              </a:rPr>
              <a:t>Unsuitable for Large Datasets.</a:t>
            </a:r>
            <a:endParaRPr/>
          </a:p>
          <a:p>
            <a:pPr lvl="1">
              <a:buFont typeface="Arial"/>
              <a:buChar char="–"/>
            </a:pPr>
            <a:r>
              <a:rPr lang="en-US" sz="2800">
                <a:latin typeface="Arial"/>
              </a:rPr>
              <a:t>Needs out-of-core sorting.</a:t>
            </a:r>
            <a:endParaRPr/>
          </a:p>
          <a:p>
            <a:pPr lvl="1">
              <a:buFont typeface="Arial"/>
              <a:buChar char="–"/>
            </a:pPr>
            <a:endParaRPr/>
          </a:p>
          <a:p>
            <a:pPr>
              <a:buSzPct val="75000"/>
              <a:buFont typeface="Monotype Sorts" charset="2"/>
              <a:buChar char=""/>
            </a:pPr>
            <a:r>
              <a:rPr lang="en-US" sz="2800">
                <a:latin typeface="Arial"/>
              </a:rPr>
              <a:t>You can download the software from:</a:t>
            </a:r>
            <a:r>
              <a:rPr lang="en-US" sz="2800">
                <a:latin typeface="Arial"/>
              </a:rPr>
              <a:t>
</a:t>
            </a:r>
            <a:r>
              <a:rPr lang="en-US" sz="2400">
                <a:solidFill>
                  <a:srgbClr val="00c000"/>
                </a:solidFill>
                <a:latin typeface="Arial"/>
              </a:rPr>
              <a:t>http://www.cse.unsw.edu.au/~quinlan/c4.5r8.tar.gz</a:t>
            </a:r>
            <a:endParaRPr/>
          </a:p>
          <a:p>
            <a:pPr>
              <a:buSzPct val="75000"/>
              <a:buFont typeface="Monotype Sorts" charset="2"/>
              <a:buChar char=""/>
            </a:pP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5"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Classification Techniques</a:t>
            </a:r>
            <a:endParaRPr/>
          </a:p>
        </p:txBody>
      </p:sp>
      <p:sp>
        <p:nvSpPr>
          <p:cNvPr id="56"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Decision Tree based Methods</a:t>
            </a:r>
            <a:endParaRPr/>
          </a:p>
          <a:p>
            <a:pPr>
              <a:buSzPct val="75000"/>
              <a:buFont typeface="Monotype Sorts" charset="2"/>
              <a:buChar char=""/>
            </a:pPr>
            <a:r>
              <a:rPr lang="en-US" sz="2800">
                <a:latin typeface="Arial"/>
              </a:rPr>
              <a:t>Rule-based Methods</a:t>
            </a:r>
            <a:endParaRPr/>
          </a:p>
          <a:p>
            <a:pPr>
              <a:buSzPct val="75000"/>
              <a:buFont typeface="Monotype Sorts" charset="2"/>
              <a:buChar char=""/>
            </a:pPr>
            <a:r>
              <a:rPr lang="en-US" sz="2800">
                <a:latin typeface="Arial"/>
              </a:rPr>
              <a:t>Memory based reasoning</a:t>
            </a:r>
            <a:endParaRPr/>
          </a:p>
          <a:p>
            <a:pPr>
              <a:buSzPct val="75000"/>
              <a:buFont typeface="Monotype Sorts" charset="2"/>
              <a:buChar char=""/>
            </a:pPr>
            <a:r>
              <a:rPr lang="en-US" sz="2800">
                <a:latin typeface="Arial"/>
              </a:rPr>
              <a:t>Neural Networks</a:t>
            </a:r>
            <a:endParaRPr/>
          </a:p>
          <a:p>
            <a:pPr>
              <a:buSzPct val="75000"/>
              <a:buFont typeface="Monotype Sorts" charset="2"/>
              <a:buChar char=""/>
            </a:pPr>
            <a:r>
              <a:rPr lang="en-US" sz="2800">
                <a:latin typeface="Arial"/>
              </a:rPr>
              <a:t>Naïve Bayes and Bayesian Belief Networks</a:t>
            </a:r>
            <a:endParaRPr/>
          </a:p>
          <a:p>
            <a:pPr>
              <a:buSzPct val="75000"/>
              <a:buFont typeface="Monotype Sorts" charset="2"/>
              <a:buChar char=""/>
            </a:pPr>
            <a:r>
              <a:rPr lang="en-US" sz="2800">
                <a:latin typeface="Arial"/>
              </a:rPr>
              <a:t>Support Vector Machines</a:t>
            </a:r>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78"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Practical Issues of Classification</a:t>
            </a:r>
            <a:endParaRPr/>
          </a:p>
        </p:txBody>
      </p:sp>
      <p:sp>
        <p:nvSpPr>
          <p:cNvPr id="579"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Underfitting and Overfitting</a:t>
            </a:r>
            <a:endParaRPr/>
          </a:p>
          <a:p>
            <a:pPr>
              <a:buSzPct val="75000"/>
              <a:buFont typeface="Monotype Sorts" charset="2"/>
              <a:buChar char=""/>
            </a:pPr>
            <a:endParaRPr/>
          </a:p>
          <a:p>
            <a:pPr>
              <a:buSzPct val="75000"/>
              <a:buFont typeface="Monotype Sorts" charset="2"/>
              <a:buChar char=""/>
            </a:pPr>
            <a:r>
              <a:rPr lang="en-US" sz="2800">
                <a:latin typeface="Arial"/>
              </a:rPr>
              <a:t>Missing Values</a:t>
            </a:r>
            <a:endParaRPr/>
          </a:p>
          <a:p>
            <a:pPr>
              <a:buSzPct val="75000"/>
              <a:buFont typeface="Monotype Sorts" charset="2"/>
              <a:buChar char=""/>
            </a:pPr>
            <a:endParaRPr/>
          </a:p>
          <a:p>
            <a:pPr>
              <a:buSzPct val="75000"/>
              <a:buFont typeface="Monotype Sorts" charset="2"/>
              <a:buChar char=""/>
            </a:pPr>
            <a:r>
              <a:rPr lang="en-US" sz="2800">
                <a:latin typeface="Arial"/>
              </a:rPr>
              <a:t>Costs of Classification</a:t>
            </a:r>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80"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Underfitting and Overfitting (Example)</a:t>
            </a:r>
            <a:endParaRPr/>
          </a:p>
        </p:txBody>
      </p:sp>
      <p:pic>
        <p:nvPicPr>
          <p:cNvPr id="581" name="" descr=""/>
          <p:cNvPicPr/>
          <p:nvPr/>
        </p:nvPicPr>
        <p:blipFill>
          <a:blip r:embed="rId1"/>
          <a:srcRect l="8136" t="5309" r="5812" b="5804"/>
          <a:stretch/>
        </p:blipFill>
        <p:spPr>
          <a:xfrm>
            <a:off x="304920" y="1143000"/>
            <a:ext cx="5638680" cy="5105520"/>
          </a:xfrm>
          <a:prstGeom prst="rect">
            <a:avLst/>
          </a:prstGeom>
          <a:ln>
            <a:noFill/>
          </a:ln>
        </p:spPr>
      </p:pic>
      <p:sp>
        <p:nvSpPr>
          <p:cNvPr id="582" name="CustomShape 2"/>
          <p:cNvSpPr/>
          <p:nvPr/>
        </p:nvSpPr>
        <p:spPr>
          <a:xfrm>
            <a:off x="6172200" y="1905120"/>
            <a:ext cx="2743200" cy="3673080"/>
          </a:xfrm>
          <a:prstGeom prst="rect">
            <a:avLst/>
          </a:prstGeom>
          <a:noFill/>
          <a:ln>
            <a:noFill/>
          </a:ln>
        </p:spPr>
        <p:style>
          <a:lnRef idx="0"/>
          <a:fillRef idx="0"/>
          <a:effectRef idx="0"/>
          <a:fontRef idx="minor"/>
        </p:style>
        <p:txBody>
          <a:bodyPr lIns="90000" rIns="90000" tIns="46800" bIns="46800"/>
          <a:p>
            <a:pPr>
              <a:lnSpc>
                <a:spcPct val="100000"/>
              </a:lnSpc>
            </a:pPr>
            <a:r>
              <a:rPr b="1" lang="en-US">
                <a:latin typeface="Arial"/>
              </a:rPr>
              <a:t>500 circular and 500 triangular data points.</a:t>
            </a:r>
            <a:endParaRPr/>
          </a:p>
          <a:p>
            <a:pPr>
              <a:lnSpc>
                <a:spcPct val="100000"/>
              </a:lnSpc>
            </a:pPr>
            <a:endParaRPr/>
          </a:p>
          <a:p>
            <a:pPr>
              <a:lnSpc>
                <a:spcPct val="100000"/>
              </a:lnSpc>
            </a:pPr>
            <a:r>
              <a:rPr b="1" lang="en-US">
                <a:latin typeface="Arial"/>
              </a:rPr>
              <a:t>Circular points:</a:t>
            </a:r>
            <a:endParaRPr/>
          </a:p>
          <a:p>
            <a:pPr>
              <a:lnSpc>
                <a:spcPct val="100000"/>
              </a:lnSpc>
            </a:pPr>
            <a:r>
              <a:rPr b="1" lang="en-US">
                <a:latin typeface="Arial"/>
              </a:rPr>
              <a:t>0.5 </a:t>
            </a:r>
            <a:r>
              <a:rPr b="1" lang="en-US">
                <a:latin typeface="Symbol"/>
                <a:ea typeface="Symbol"/>
              </a:rPr>
              <a:t></a:t>
            </a:r>
            <a:r>
              <a:rPr b="1" lang="en-US">
                <a:latin typeface="Arial"/>
              </a:rPr>
              <a:t> sqrt(x</a:t>
            </a:r>
            <a:r>
              <a:rPr b="1" lang="en-US" baseline="-25000">
                <a:latin typeface="Arial"/>
              </a:rPr>
              <a:t>1</a:t>
            </a:r>
            <a:r>
              <a:rPr b="1" lang="en-US" baseline="30000">
                <a:latin typeface="Arial"/>
              </a:rPr>
              <a:t>2</a:t>
            </a:r>
            <a:r>
              <a:rPr b="1" lang="en-US">
                <a:latin typeface="Arial"/>
              </a:rPr>
              <a:t>+x</a:t>
            </a:r>
            <a:r>
              <a:rPr b="1" lang="en-US" baseline="-25000">
                <a:latin typeface="Arial"/>
              </a:rPr>
              <a:t>2</a:t>
            </a:r>
            <a:r>
              <a:rPr b="1" lang="en-US" baseline="30000">
                <a:latin typeface="Arial"/>
              </a:rPr>
              <a:t>2</a:t>
            </a:r>
            <a:r>
              <a:rPr b="1" lang="en-US">
                <a:latin typeface="Arial"/>
              </a:rPr>
              <a:t>) </a:t>
            </a:r>
            <a:r>
              <a:rPr b="1" lang="en-US">
                <a:latin typeface="Symbol"/>
                <a:ea typeface="Symbol"/>
              </a:rPr>
              <a:t></a:t>
            </a:r>
            <a:r>
              <a:rPr b="1" lang="en-US">
                <a:latin typeface="Arial"/>
              </a:rPr>
              <a:t> 1</a:t>
            </a:r>
            <a:endParaRPr/>
          </a:p>
          <a:p>
            <a:pPr>
              <a:lnSpc>
                <a:spcPct val="100000"/>
              </a:lnSpc>
            </a:pPr>
            <a:endParaRPr/>
          </a:p>
          <a:p>
            <a:pPr>
              <a:lnSpc>
                <a:spcPct val="100000"/>
              </a:lnSpc>
            </a:pPr>
            <a:r>
              <a:rPr b="1" lang="en-US">
                <a:latin typeface="Arial"/>
              </a:rPr>
              <a:t>Triangular points:</a:t>
            </a:r>
            <a:endParaRPr/>
          </a:p>
          <a:p>
            <a:pPr>
              <a:lnSpc>
                <a:spcPct val="100000"/>
              </a:lnSpc>
            </a:pPr>
            <a:r>
              <a:rPr b="1" lang="en-US">
                <a:latin typeface="Arial"/>
              </a:rPr>
              <a:t>sqrt(x</a:t>
            </a:r>
            <a:r>
              <a:rPr b="1" lang="en-US" baseline="-25000">
                <a:latin typeface="Arial"/>
              </a:rPr>
              <a:t>1</a:t>
            </a:r>
            <a:r>
              <a:rPr b="1" lang="en-US" baseline="30000">
                <a:latin typeface="Arial"/>
              </a:rPr>
              <a:t>2</a:t>
            </a:r>
            <a:r>
              <a:rPr b="1" lang="en-US">
                <a:latin typeface="Arial"/>
              </a:rPr>
              <a:t>+x</a:t>
            </a:r>
            <a:r>
              <a:rPr b="1" lang="en-US" baseline="-25000">
                <a:latin typeface="Arial"/>
              </a:rPr>
              <a:t>2</a:t>
            </a:r>
            <a:r>
              <a:rPr b="1" lang="en-US" baseline="30000">
                <a:latin typeface="Arial"/>
              </a:rPr>
              <a:t>2</a:t>
            </a:r>
            <a:r>
              <a:rPr b="1" lang="en-US">
                <a:latin typeface="Arial"/>
              </a:rPr>
              <a:t>) &gt; 0.5 or</a:t>
            </a:r>
            <a:endParaRPr/>
          </a:p>
          <a:p>
            <a:pPr>
              <a:lnSpc>
                <a:spcPct val="100000"/>
              </a:lnSpc>
            </a:pPr>
            <a:r>
              <a:rPr b="1" lang="en-US">
                <a:latin typeface="Arial"/>
              </a:rPr>
              <a:t>sqrt(x</a:t>
            </a:r>
            <a:r>
              <a:rPr b="1" lang="en-US" baseline="-25000">
                <a:latin typeface="Arial"/>
              </a:rPr>
              <a:t>1</a:t>
            </a:r>
            <a:r>
              <a:rPr b="1" lang="en-US" baseline="30000">
                <a:latin typeface="Arial"/>
              </a:rPr>
              <a:t>2</a:t>
            </a:r>
            <a:r>
              <a:rPr b="1" lang="en-US">
                <a:latin typeface="Arial"/>
              </a:rPr>
              <a:t>+x</a:t>
            </a:r>
            <a:r>
              <a:rPr b="1" lang="en-US" baseline="-25000">
                <a:latin typeface="Arial"/>
              </a:rPr>
              <a:t>2</a:t>
            </a:r>
            <a:r>
              <a:rPr b="1" lang="en-US" baseline="30000">
                <a:latin typeface="Arial"/>
              </a:rPr>
              <a:t>2</a:t>
            </a:r>
            <a:r>
              <a:rPr b="1" lang="en-US">
                <a:latin typeface="Arial"/>
              </a:rPr>
              <a:t>) &lt; 1</a:t>
            </a:r>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83"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Underfitting and Overfitting</a:t>
            </a:r>
            <a:endParaRPr/>
          </a:p>
        </p:txBody>
      </p:sp>
      <p:pic>
        <p:nvPicPr>
          <p:cNvPr id="584" name="" descr=""/>
          <p:cNvPicPr/>
          <p:nvPr/>
        </p:nvPicPr>
        <p:blipFill>
          <a:blip r:embed="rId1"/>
          <a:stretch/>
        </p:blipFill>
        <p:spPr>
          <a:xfrm>
            <a:off x="609480" y="1066680"/>
            <a:ext cx="6096240" cy="4572000"/>
          </a:xfrm>
          <a:prstGeom prst="rect">
            <a:avLst/>
          </a:prstGeom>
          <a:ln>
            <a:noFill/>
          </a:ln>
        </p:spPr>
      </p:pic>
      <p:sp>
        <p:nvSpPr>
          <p:cNvPr id="585" name="Line 2"/>
          <p:cNvSpPr/>
          <p:nvPr/>
        </p:nvSpPr>
        <p:spPr>
          <a:xfrm>
            <a:off x="4267080" y="1219320"/>
            <a:ext cx="0" cy="4114800"/>
          </a:xfrm>
          <a:prstGeom prst="line">
            <a:avLst/>
          </a:prstGeom>
          <a:ln w="25560">
            <a:solidFill>
              <a:srgbClr val="800000"/>
            </a:solidFill>
            <a:custDash>
              <a:ds d="300000" sp="200000"/>
            </a:custDash>
            <a:miter/>
          </a:ln>
        </p:spPr>
      </p:sp>
      <p:sp>
        <p:nvSpPr>
          <p:cNvPr id="586" name="CustomShape 3"/>
          <p:cNvSpPr/>
          <p:nvPr/>
        </p:nvSpPr>
        <p:spPr>
          <a:xfrm>
            <a:off x="4343400" y="1447920"/>
            <a:ext cx="1600200" cy="368280"/>
          </a:xfrm>
          <a:prstGeom prst="rect">
            <a:avLst/>
          </a:prstGeom>
          <a:noFill/>
          <a:ln>
            <a:noFill/>
          </a:ln>
        </p:spPr>
        <p:style>
          <a:lnRef idx="0"/>
          <a:fillRef idx="0"/>
          <a:effectRef idx="0"/>
          <a:fontRef idx="minor"/>
        </p:style>
        <p:txBody>
          <a:bodyPr lIns="90000" rIns="90000" tIns="46800" bIns="46800"/>
          <a:p>
            <a:pPr>
              <a:lnSpc>
                <a:spcPct val="100000"/>
              </a:lnSpc>
            </a:pPr>
            <a:r>
              <a:rPr b="1" lang="en-US">
                <a:latin typeface="Arial"/>
              </a:rPr>
              <a:t>Overfitting</a:t>
            </a:r>
            <a:endParaRPr/>
          </a:p>
        </p:txBody>
      </p:sp>
      <p:sp>
        <p:nvSpPr>
          <p:cNvPr id="587" name="CustomShape 4"/>
          <p:cNvSpPr/>
          <p:nvPr/>
        </p:nvSpPr>
        <p:spPr>
          <a:xfrm>
            <a:off x="457200" y="5881680"/>
            <a:ext cx="8458200" cy="368280"/>
          </a:xfrm>
          <a:prstGeom prst="rect">
            <a:avLst/>
          </a:prstGeom>
          <a:noFill/>
          <a:ln>
            <a:noFill/>
          </a:ln>
        </p:spPr>
        <p:style>
          <a:lnRef idx="0"/>
          <a:fillRef idx="0"/>
          <a:effectRef idx="0"/>
          <a:fontRef idx="minor"/>
        </p:style>
        <p:txBody>
          <a:bodyPr lIns="90000" rIns="90000" tIns="46800" bIns="46800"/>
          <a:p>
            <a:pPr>
              <a:lnSpc>
                <a:spcPct val="100000"/>
              </a:lnSpc>
            </a:pPr>
            <a:r>
              <a:rPr b="1" lang="en-US">
                <a:latin typeface="Arial"/>
              </a:rPr>
              <a:t>Underfitting</a:t>
            </a:r>
            <a:r>
              <a:rPr lang="en-US">
                <a:latin typeface="Arial"/>
              </a:rPr>
              <a:t>: when model is too simple, both training and test errors are large </a:t>
            </a:r>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88"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Overfitting due to Noise </a:t>
            </a:r>
            <a:endParaRPr/>
          </a:p>
        </p:txBody>
      </p:sp>
      <p:pic>
        <p:nvPicPr>
          <p:cNvPr id="589" name="" descr=""/>
          <p:cNvPicPr/>
          <p:nvPr/>
        </p:nvPicPr>
        <p:blipFill>
          <a:blip r:embed="rId1"/>
          <a:srcRect l="0" t="4822" r="0" b="3617"/>
          <a:stretch/>
        </p:blipFill>
        <p:spPr>
          <a:xfrm>
            <a:off x="1295280" y="1066680"/>
            <a:ext cx="6324840" cy="4343400"/>
          </a:xfrm>
          <a:prstGeom prst="rect">
            <a:avLst/>
          </a:prstGeom>
          <a:ln>
            <a:noFill/>
          </a:ln>
        </p:spPr>
      </p:pic>
      <p:sp>
        <p:nvSpPr>
          <p:cNvPr id="590" name="CustomShape 2"/>
          <p:cNvSpPr/>
          <p:nvPr/>
        </p:nvSpPr>
        <p:spPr>
          <a:xfrm>
            <a:off x="1676520" y="5715000"/>
            <a:ext cx="5790960" cy="368280"/>
          </a:xfrm>
          <a:prstGeom prst="rect">
            <a:avLst/>
          </a:prstGeom>
          <a:noFill/>
          <a:ln>
            <a:noFill/>
          </a:ln>
        </p:spPr>
        <p:style>
          <a:lnRef idx="0"/>
          <a:fillRef idx="0"/>
          <a:effectRef idx="0"/>
          <a:fontRef idx="minor"/>
        </p:style>
        <p:txBody>
          <a:bodyPr lIns="90000" rIns="90000" tIns="46800" bIns="46800"/>
          <a:p>
            <a:pPr>
              <a:lnSpc>
                <a:spcPct val="100000"/>
              </a:lnSpc>
            </a:pPr>
            <a:r>
              <a:rPr b="1" lang="en-US">
                <a:latin typeface="Arial"/>
              </a:rPr>
              <a:t>Decision boundary is distorted by noise point</a:t>
            </a:r>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91" name="TextShape 1"/>
          <p:cNvSpPr txBox="1"/>
          <p:nvPr/>
        </p:nvSpPr>
        <p:spPr>
          <a:xfrm>
            <a:off x="380520" y="152280"/>
            <a:ext cx="8610840" cy="533520"/>
          </a:xfrm>
          <a:prstGeom prst="rect">
            <a:avLst/>
          </a:prstGeom>
          <a:noFill/>
          <a:ln>
            <a:noFill/>
          </a:ln>
        </p:spPr>
        <p:txBody>
          <a:bodyPr lIns="90360" rIns="90360" tIns="44280" bIns="44280" anchor="b"/>
          <a:p>
            <a:pPr/>
            <a:r>
              <a:rPr b="1" lang="en-US" sz="3200">
                <a:latin typeface="Tahoma"/>
              </a:rPr>
              <a:t>Overfitting due to Insufficient Examples</a:t>
            </a:r>
            <a:endParaRPr/>
          </a:p>
        </p:txBody>
      </p:sp>
      <p:sp>
        <p:nvSpPr>
          <p:cNvPr id="592" name="CustomShape 2"/>
          <p:cNvSpPr/>
          <p:nvPr/>
        </p:nvSpPr>
        <p:spPr>
          <a:xfrm>
            <a:off x="609480" y="4724280"/>
            <a:ext cx="7620120" cy="1608120"/>
          </a:xfrm>
          <a:prstGeom prst="rect">
            <a:avLst/>
          </a:prstGeom>
          <a:noFill/>
          <a:ln>
            <a:noFill/>
          </a:ln>
        </p:spPr>
        <p:style>
          <a:lnRef idx="0"/>
          <a:fillRef idx="0"/>
          <a:effectRef idx="0"/>
          <a:fontRef idx="minor"/>
        </p:style>
        <p:txBody>
          <a:bodyPr lIns="90000" rIns="90000" tIns="46800" bIns="46800"/>
          <a:p>
            <a:pPr>
              <a:lnSpc>
                <a:spcPct val="100000"/>
              </a:lnSpc>
            </a:pPr>
            <a:r>
              <a:rPr b="1" lang="en-US">
                <a:latin typeface="Arial"/>
              </a:rPr>
              <a:t>Lack of data points in the lower half of the diagram makes it difficult to predict correctly the class labels of that region </a:t>
            </a:r>
            <a:endParaRPr/>
          </a:p>
          <a:p>
            <a:pPr>
              <a:lnSpc>
                <a:spcPct val="100000"/>
              </a:lnSpc>
            </a:pPr>
            <a:r>
              <a:rPr b="1" lang="en-US">
                <a:latin typeface="Arial"/>
              </a:rPr>
              <a:t>- Insufficient number of training records in the region causes the decision tree to predict the test examples using other training records that are irrelevant to the classification task</a:t>
            </a:r>
            <a:endParaRPr/>
          </a:p>
        </p:txBody>
      </p:sp>
      <p:pic>
        <p:nvPicPr>
          <p:cNvPr id="593" name="" descr=""/>
          <p:cNvPicPr/>
          <p:nvPr/>
        </p:nvPicPr>
        <p:blipFill>
          <a:blip r:embed="rId1"/>
          <a:srcRect l="7071" t="4859" r="5358" b="4859"/>
          <a:stretch/>
        </p:blipFill>
        <p:spPr>
          <a:xfrm>
            <a:off x="1828800" y="1117440"/>
            <a:ext cx="4470480" cy="3454560"/>
          </a:xfrm>
          <a:prstGeom prst="rect">
            <a:avLst/>
          </a:prstGeom>
          <a:ln>
            <a:noFill/>
          </a:ln>
        </p:spPr>
      </p:pic>
    </p:spTree>
  </p:cSld>
</p:sld>
</file>

<file path=ppt/slides/slide5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94"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Notes on Overfitting</a:t>
            </a:r>
            <a:endParaRPr/>
          </a:p>
        </p:txBody>
      </p:sp>
      <p:sp>
        <p:nvSpPr>
          <p:cNvPr id="595"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Overfitting results in decision trees that are more complex than necessary</a:t>
            </a:r>
            <a:endParaRPr/>
          </a:p>
          <a:p>
            <a:pPr>
              <a:buSzPct val="75000"/>
              <a:buFont typeface="Monotype Sorts" charset="2"/>
              <a:buChar char=""/>
            </a:pPr>
            <a:endParaRPr/>
          </a:p>
          <a:p>
            <a:pPr>
              <a:buSzPct val="75000"/>
              <a:buFont typeface="Monotype Sorts" charset="2"/>
              <a:buChar char=""/>
            </a:pPr>
            <a:r>
              <a:rPr lang="en-US" sz="2800">
                <a:latin typeface="Arial"/>
              </a:rPr>
              <a:t>Training error no longer provides a good estimate of how well the tree will perform on previously unseen records</a:t>
            </a:r>
            <a:endParaRPr/>
          </a:p>
          <a:p>
            <a:pPr>
              <a:buSzPct val="75000"/>
              <a:buFont typeface="Monotype Sorts" charset="2"/>
              <a:buChar char=""/>
            </a:pPr>
            <a:endParaRPr/>
          </a:p>
          <a:p>
            <a:pPr>
              <a:buSzPct val="75000"/>
              <a:buFont typeface="Monotype Sorts" charset="2"/>
              <a:buChar char=""/>
            </a:pPr>
            <a:r>
              <a:rPr lang="en-US" sz="2800">
                <a:latin typeface="Arial"/>
              </a:rPr>
              <a:t>Need new ways for estimating errors</a:t>
            </a:r>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96"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Estimating Generalization Errors</a:t>
            </a:r>
            <a:endParaRPr/>
          </a:p>
        </p:txBody>
      </p:sp>
      <p:sp>
        <p:nvSpPr>
          <p:cNvPr id="597" name="TextShape 2"/>
          <p:cNvSpPr txBox="1"/>
          <p:nvPr/>
        </p:nvSpPr>
        <p:spPr>
          <a:xfrm>
            <a:off x="410760" y="1142640"/>
            <a:ext cx="8318520" cy="5181480"/>
          </a:xfrm>
          <a:prstGeom prst="rect">
            <a:avLst/>
          </a:prstGeom>
          <a:noFill/>
          <a:ln>
            <a:noFill/>
          </a:ln>
        </p:spPr>
        <p:txBody>
          <a:bodyPr lIns="90360" rIns="90360" tIns="44280" bIns="44280"/>
          <a:p>
            <a:pPr>
              <a:lnSpc>
                <a:spcPct val="80000"/>
              </a:lnSpc>
              <a:buSzPct val="75000"/>
              <a:buFont typeface="Monotype Sorts" charset="2"/>
              <a:buChar char=""/>
            </a:pPr>
            <a:r>
              <a:rPr lang="en-US" sz="2400">
                <a:solidFill>
                  <a:srgbClr val="ff0000"/>
                </a:solidFill>
                <a:latin typeface="Arial"/>
              </a:rPr>
              <a:t>Re-substitution errors:</a:t>
            </a:r>
            <a:r>
              <a:rPr lang="en-US" sz="2400">
                <a:latin typeface="Arial"/>
              </a:rPr>
              <a:t> error on training (</a:t>
            </a:r>
            <a:r>
              <a:rPr lang="en-US" sz="2400">
                <a:latin typeface="Symbol"/>
                <a:ea typeface="Symbol"/>
              </a:rPr>
              <a:t></a:t>
            </a:r>
            <a:r>
              <a:rPr lang="en-US" sz="2400">
                <a:latin typeface="Arial"/>
              </a:rPr>
              <a:t> e(t) )</a:t>
            </a:r>
            <a:endParaRPr/>
          </a:p>
          <a:p>
            <a:pPr>
              <a:lnSpc>
                <a:spcPct val="80000"/>
              </a:lnSpc>
              <a:buSzPct val="75000"/>
              <a:buFont typeface="Monotype Sorts" charset="2"/>
              <a:buChar char=""/>
            </a:pPr>
            <a:r>
              <a:rPr lang="en-US" sz="2400">
                <a:solidFill>
                  <a:srgbClr val="ff0000"/>
                </a:solidFill>
                <a:latin typeface="Arial"/>
              </a:rPr>
              <a:t>Generalization errors:</a:t>
            </a:r>
            <a:r>
              <a:rPr lang="en-US" sz="2400">
                <a:latin typeface="Arial"/>
              </a:rPr>
              <a:t> error on testing (</a:t>
            </a:r>
            <a:r>
              <a:rPr lang="en-US" sz="2400">
                <a:latin typeface="Symbol"/>
                <a:ea typeface="Symbol"/>
              </a:rPr>
              <a:t></a:t>
            </a:r>
            <a:r>
              <a:rPr lang="en-US" sz="2400">
                <a:latin typeface="Arial"/>
              </a:rPr>
              <a:t> e’(t))</a:t>
            </a:r>
            <a:endParaRPr/>
          </a:p>
          <a:p>
            <a:pPr lvl="4">
              <a:lnSpc>
                <a:spcPct val="80000"/>
              </a:lnSpc>
              <a:buFont typeface="Times New Roman"/>
              <a:buChar char="•"/>
            </a:pPr>
            <a:endParaRPr/>
          </a:p>
          <a:p>
            <a:pPr>
              <a:lnSpc>
                <a:spcPct val="80000"/>
              </a:lnSpc>
              <a:buSzPct val="75000"/>
              <a:buFont typeface="Monotype Sorts" charset="2"/>
              <a:buChar char=""/>
            </a:pPr>
            <a:r>
              <a:rPr lang="en-US" sz="2400">
                <a:latin typeface="Arial"/>
              </a:rPr>
              <a:t>Methods for estimating generalization errors:</a:t>
            </a:r>
            <a:endParaRPr/>
          </a:p>
          <a:p>
            <a:pPr lvl="1">
              <a:lnSpc>
                <a:spcPct val="80000"/>
              </a:lnSpc>
              <a:buFont typeface="Arial"/>
              <a:buChar char="–"/>
            </a:pPr>
            <a:r>
              <a:rPr lang="en-US" sz="2400">
                <a:solidFill>
                  <a:srgbClr val="ff0000"/>
                </a:solidFill>
                <a:latin typeface="Arial"/>
              </a:rPr>
              <a:t>Optimistic approach:</a:t>
            </a:r>
            <a:r>
              <a:rPr lang="en-US" sz="2400">
                <a:latin typeface="Arial"/>
              </a:rPr>
              <a:t>  e’(t) = e(t)</a:t>
            </a:r>
            <a:endParaRPr/>
          </a:p>
          <a:p>
            <a:pPr lvl="1">
              <a:lnSpc>
                <a:spcPct val="80000"/>
              </a:lnSpc>
              <a:buFont typeface="Arial"/>
              <a:buChar char="–"/>
            </a:pPr>
            <a:r>
              <a:rPr lang="en-US" sz="2400">
                <a:solidFill>
                  <a:srgbClr val="ff0000"/>
                </a:solidFill>
                <a:latin typeface="Arial"/>
              </a:rPr>
              <a:t>Pessimistic approach:</a:t>
            </a:r>
            <a:r>
              <a:rPr lang="en-US" sz="2400">
                <a:latin typeface="Arial"/>
              </a:rPr>
              <a:t> </a:t>
            </a:r>
            <a:endParaRPr/>
          </a:p>
          <a:p>
            <a:pPr lvl="2">
              <a:lnSpc>
                <a:spcPct val="80000"/>
              </a:lnSpc>
              <a:buSzPct val="70000"/>
              <a:buFont typeface="Wingdings" charset="2"/>
              <a:buChar char=""/>
            </a:pPr>
            <a:r>
              <a:rPr lang="en-US" sz="2000">
                <a:latin typeface="Arial"/>
              </a:rPr>
              <a:t>  </a:t>
            </a:r>
            <a:r>
              <a:rPr lang="en-US" sz="2000">
                <a:latin typeface="Arial"/>
              </a:rPr>
              <a:t>For each leaf node: e’(t) = (e(t)+0.5) </a:t>
            </a:r>
            <a:endParaRPr/>
          </a:p>
          <a:p>
            <a:pPr lvl="2">
              <a:lnSpc>
                <a:spcPct val="80000"/>
              </a:lnSpc>
              <a:buSzPct val="70000"/>
              <a:buFont typeface="Wingdings" charset="2"/>
              <a:buChar char=""/>
            </a:pPr>
            <a:r>
              <a:rPr lang="en-US" sz="2000">
                <a:latin typeface="Arial"/>
              </a:rPr>
              <a:t>  </a:t>
            </a:r>
            <a:r>
              <a:rPr lang="en-US" sz="2000">
                <a:latin typeface="Arial"/>
              </a:rPr>
              <a:t>Total errors: e’(T) = e(T) + N </a:t>
            </a:r>
            <a:r>
              <a:rPr lang="en-US" sz="2000">
                <a:latin typeface="Symbol"/>
                <a:ea typeface="Symbol"/>
              </a:rPr>
              <a:t></a:t>
            </a:r>
            <a:r>
              <a:rPr lang="en-US" sz="2000">
                <a:latin typeface="Arial"/>
              </a:rPr>
              <a:t> 0.5 (N: number of leaf nodes)</a:t>
            </a:r>
            <a:endParaRPr/>
          </a:p>
          <a:p>
            <a:pPr lvl="2">
              <a:lnSpc>
                <a:spcPct val="80000"/>
              </a:lnSpc>
              <a:buSzPct val="70000"/>
              <a:buFont typeface="Wingdings" charset="2"/>
              <a:buChar char=""/>
            </a:pPr>
            <a:r>
              <a:rPr lang="en-US" sz="2000">
                <a:latin typeface="Arial"/>
              </a:rPr>
              <a:t>  </a:t>
            </a:r>
            <a:r>
              <a:rPr lang="en-US" sz="2000">
                <a:latin typeface="Arial"/>
              </a:rPr>
              <a:t>For a tree with 30 leaf nodes and 10 errors on training </a:t>
            </a:r>
            <a:r>
              <a:rPr lang="en-US" sz="2000">
                <a:latin typeface="Arial"/>
              </a:rPr>
              <a:t>
</a:t>
            </a:r>
            <a:r>
              <a:rPr lang="en-US" sz="2000">
                <a:latin typeface="Arial"/>
              </a:rPr>
              <a:t>    (out of 1000 instances):</a:t>
            </a:r>
            <a:r>
              <a:rPr lang="en-US" sz="2000">
                <a:latin typeface="Arial"/>
              </a:rPr>
              <a:t>
</a:t>
            </a:r>
            <a:r>
              <a:rPr lang="en-US" sz="2000">
                <a:latin typeface="Arial"/>
              </a:rPr>
              <a:t>          Training error = 10/1000 = 1%</a:t>
            </a:r>
            <a:endParaRPr/>
          </a:p>
          <a:p>
            <a:pPr lvl="2">
              <a:lnSpc>
                <a:spcPct val="80000"/>
              </a:lnSpc>
            </a:pPr>
            <a:r>
              <a:rPr lang="en-US" sz="2000">
                <a:latin typeface="Arial"/>
              </a:rPr>
              <a:t>          </a:t>
            </a:r>
            <a:r>
              <a:rPr lang="en-US" sz="2000">
                <a:latin typeface="Arial"/>
              </a:rPr>
              <a:t>Generalization error = (10 + 30</a:t>
            </a:r>
            <a:r>
              <a:rPr lang="en-US" sz="2000">
                <a:latin typeface="Symbol"/>
                <a:ea typeface="Symbol"/>
              </a:rPr>
              <a:t></a:t>
            </a:r>
            <a:r>
              <a:rPr lang="en-US" sz="2000">
                <a:latin typeface="Arial"/>
              </a:rPr>
              <a:t>0.5)/1000 = 2.5%</a:t>
            </a:r>
            <a:endParaRPr/>
          </a:p>
          <a:p>
            <a:pPr lvl="1">
              <a:lnSpc>
                <a:spcPct val="80000"/>
              </a:lnSpc>
              <a:buFont typeface="Arial"/>
              <a:buChar char="–"/>
            </a:pPr>
            <a:r>
              <a:rPr lang="en-US" sz="2400">
                <a:solidFill>
                  <a:srgbClr val="ff0000"/>
                </a:solidFill>
                <a:latin typeface="Arial"/>
              </a:rPr>
              <a:t>Reduced error pruning (REP):</a:t>
            </a:r>
            <a:endParaRPr/>
          </a:p>
          <a:p>
            <a:pPr lvl="2">
              <a:lnSpc>
                <a:spcPct val="80000"/>
              </a:lnSpc>
              <a:buSzPct val="70000"/>
              <a:buFont typeface="Wingdings" charset="2"/>
              <a:buChar char=""/>
            </a:pPr>
            <a:r>
              <a:rPr lang="en-US" sz="2000">
                <a:latin typeface="Arial"/>
              </a:rPr>
              <a:t> </a:t>
            </a:r>
            <a:r>
              <a:rPr lang="en-US" sz="2000">
                <a:latin typeface="Arial"/>
              </a:rPr>
              <a:t>uses validation data set to estimate generalization</a:t>
            </a:r>
            <a:r>
              <a:rPr lang="en-US" sz="2000">
                <a:latin typeface="Arial"/>
              </a:rPr>
              <a:t>
</a:t>
            </a:r>
            <a:r>
              <a:rPr lang="en-US" sz="2000">
                <a:latin typeface="Arial"/>
              </a:rPr>
              <a:t>    error</a:t>
            </a:r>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98"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Occam’s Razor</a:t>
            </a:r>
            <a:endParaRPr/>
          </a:p>
        </p:txBody>
      </p:sp>
      <p:sp>
        <p:nvSpPr>
          <p:cNvPr id="599"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Given two models of similar generalization errors,  one should prefer the simpler model over the more complex model</a:t>
            </a:r>
            <a:endParaRPr/>
          </a:p>
          <a:p>
            <a:pPr>
              <a:buSzPct val="75000"/>
              <a:buFont typeface="Monotype Sorts" charset="2"/>
              <a:buChar char=""/>
            </a:pPr>
            <a:endParaRPr/>
          </a:p>
          <a:p>
            <a:pPr>
              <a:buSzPct val="75000"/>
              <a:buFont typeface="Monotype Sorts" charset="2"/>
              <a:buChar char=""/>
            </a:pPr>
            <a:r>
              <a:rPr lang="en-US" sz="2800">
                <a:latin typeface="Arial"/>
              </a:rPr>
              <a:t> </a:t>
            </a:r>
            <a:r>
              <a:rPr lang="en-US" sz="2800">
                <a:latin typeface="Arial"/>
              </a:rPr>
              <a:t>For complex models, there is a greater chance that it was fitted accidentally by errors in data</a:t>
            </a:r>
            <a:endParaRPr/>
          </a:p>
          <a:p>
            <a:pPr>
              <a:buSzPct val="75000"/>
              <a:buFont typeface="Monotype Sorts" charset="2"/>
              <a:buChar char=""/>
            </a:pPr>
            <a:endParaRPr/>
          </a:p>
          <a:p>
            <a:pPr>
              <a:buSzPct val="75000"/>
              <a:buFont typeface="Monotype Sorts" charset="2"/>
              <a:buChar char=""/>
            </a:pPr>
            <a:r>
              <a:rPr lang="en-US" sz="2800">
                <a:latin typeface="Arial"/>
              </a:rPr>
              <a:t> </a:t>
            </a:r>
            <a:r>
              <a:rPr lang="en-US" sz="2800">
                <a:latin typeface="Arial"/>
              </a:rPr>
              <a:t>Therefore, one should include model complexity when evaluating a model</a:t>
            </a:r>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00"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Minimum Description Length (MDL)</a:t>
            </a:r>
            <a:endParaRPr/>
          </a:p>
        </p:txBody>
      </p:sp>
      <p:sp>
        <p:nvSpPr>
          <p:cNvPr id="601" name="TextShape 2"/>
          <p:cNvSpPr txBox="1"/>
          <p:nvPr/>
        </p:nvSpPr>
        <p:spPr>
          <a:xfrm>
            <a:off x="457200" y="3714840"/>
            <a:ext cx="8229600" cy="2533680"/>
          </a:xfrm>
          <a:prstGeom prst="rect">
            <a:avLst/>
          </a:prstGeom>
          <a:noFill/>
          <a:ln>
            <a:noFill/>
          </a:ln>
        </p:spPr>
        <p:txBody>
          <a:bodyPr lIns="90360" rIns="90360" tIns="44280" bIns="44280"/>
          <a:p>
            <a:pPr>
              <a:lnSpc>
                <a:spcPct val="90000"/>
              </a:lnSpc>
              <a:buSzPct val="75000"/>
              <a:buFont typeface="Monotype Sorts" charset="2"/>
              <a:buChar char=""/>
            </a:pPr>
            <a:r>
              <a:rPr lang="en-US" sz="2400">
                <a:solidFill>
                  <a:srgbClr val="ff0000"/>
                </a:solidFill>
                <a:latin typeface="Arial"/>
              </a:rPr>
              <a:t>Cost(Model,Data) = Cost(Data|Model) + Cost(Model)</a:t>
            </a:r>
            <a:endParaRPr/>
          </a:p>
          <a:p>
            <a:pPr lvl="1">
              <a:lnSpc>
                <a:spcPct val="90000"/>
              </a:lnSpc>
              <a:buFont typeface="Arial"/>
              <a:buChar char="–"/>
            </a:pPr>
            <a:r>
              <a:rPr lang="en-US" sz="2400">
                <a:latin typeface="Arial"/>
              </a:rPr>
              <a:t>Cost is the number of bits needed for encoding.</a:t>
            </a:r>
            <a:endParaRPr/>
          </a:p>
          <a:p>
            <a:pPr lvl="1">
              <a:lnSpc>
                <a:spcPct val="90000"/>
              </a:lnSpc>
              <a:buFont typeface="Arial"/>
              <a:buChar char="–"/>
            </a:pPr>
            <a:r>
              <a:rPr lang="en-US" sz="2400">
                <a:latin typeface="Arial"/>
              </a:rPr>
              <a:t>Search for the least costly model.</a:t>
            </a:r>
            <a:endParaRPr/>
          </a:p>
          <a:p>
            <a:pPr>
              <a:lnSpc>
                <a:spcPct val="90000"/>
              </a:lnSpc>
              <a:buSzPct val="75000"/>
              <a:buFont typeface="Monotype Sorts" charset="2"/>
              <a:buChar char=""/>
            </a:pPr>
            <a:r>
              <a:rPr lang="en-US" sz="2400">
                <a:latin typeface="Arial"/>
              </a:rPr>
              <a:t>Cost(Data|Model) encodes the misclassification errors.</a:t>
            </a:r>
            <a:endParaRPr/>
          </a:p>
          <a:p>
            <a:pPr>
              <a:lnSpc>
                <a:spcPct val="90000"/>
              </a:lnSpc>
              <a:buSzPct val="75000"/>
              <a:buFont typeface="Monotype Sorts" charset="2"/>
              <a:buChar char=""/>
            </a:pPr>
            <a:r>
              <a:rPr lang="en-US" sz="2400">
                <a:latin typeface="Arial"/>
              </a:rPr>
              <a:t>Cost(Model) uses node encoding (number of children) plus splitting condition encoding.</a:t>
            </a:r>
            <a:endParaRPr/>
          </a:p>
        </p:txBody>
      </p:sp>
      <p:graphicFrame>
        <p:nvGraphicFramePr>
          <p:cNvPr id="602" name="Object 3"/>
          <p:cNvGraphicFramePr/>
          <p:nvPr/>
        </p:nvGraphicFramePr>
        <p:xfrm>
          <a:off x="685800" y="1219320"/>
          <a:ext cx="1131840" cy="2133360"/>
        </p:xfrm>
        <a:graphic>
          <a:graphicData uri="http://schemas.openxmlformats.org/presentationml/2006/ole">
            <p:oleObj name="Spreadsheet" r:id="rId1">
              <p:embed/>
              <p:pic>
                <p:nvPicPr>
                  <p:cNvPr id="603" name="" descr=""/>
                  <p:cNvPicPr/>
                  <p:nvPr/>
                </p:nvPicPr>
                <p:blipFill>
                  <a:blip r:embed="rId2"/>
                  <a:stretch/>
                </p:blipFill>
                <p:spPr>
                  <a:xfrm>
                    <a:off x="685800" y="1219320"/>
                    <a:ext cx="1131840" cy="2133360"/>
                  </a:xfrm>
                  <a:prstGeom prst="rect">
                    <a:avLst/>
                  </a:prstGeom>
                  <a:ln>
                    <a:noFill/>
                  </a:ln>
                </p:spPr>
              </p:pic>
            </p:oleObj>
          </a:graphicData>
        </a:graphic>
      </p:graphicFrame>
      <p:graphicFrame>
        <p:nvGraphicFramePr>
          <p:cNvPr id="604" name="Object 4"/>
          <p:cNvGraphicFramePr/>
          <p:nvPr/>
        </p:nvGraphicFramePr>
        <p:xfrm>
          <a:off x="7238880" y="1371600"/>
          <a:ext cx="1131840" cy="2133720"/>
        </p:xfrm>
        <a:graphic>
          <a:graphicData uri="http://schemas.openxmlformats.org/presentationml/2006/ole">
            <p:oleObj name="Spreadsheet" r:id="rId3">
              <p:embed/>
              <p:pic>
                <p:nvPicPr>
                  <p:cNvPr id="605" name="" descr=""/>
                  <p:cNvPicPr/>
                  <p:nvPr/>
                </p:nvPicPr>
                <p:blipFill>
                  <a:blip r:embed="rId4"/>
                  <a:stretch/>
                </p:blipFill>
                <p:spPr>
                  <a:xfrm>
                    <a:off x="7238880" y="1371600"/>
                    <a:ext cx="1131840" cy="2133720"/>
                  </a:xfrm>
                  <a:prstGeom prst="rect">
                    <a:avLst/>
                  </a:prstGeom>
                  <a:ln>
                    <a:noFill/>
                  </a:ln>
                </p:spPr>
              </p:pic>
            </p:oleObj>
          </a:graphicData>
        </a:graphic>
      </p:graphicFrame>
    </p:spTree>
  </p:cSld>
</p:sld>
</file>

<file path=ppt/slides/slide5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06"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How to Address Overfitting</a:t>
            </a:r>
            <a:endParaRPr/>
          </a:p>
        </p:txBody>
      </p:sp>
      <p:sp>
        <p:nvSpPr>
          <p:cNvPr id="607" name="TextShape 2"/>
          <p:cNvSpPr txBox="1"/>
          <p:nvPr/>
        </p:nvSpPr>
        <p:spPr>
          <a:xfrm>
            <a:off x="228600" y="1142640"/>
            <a:ext cx="8763120" cy="5181480"/>
          </a:xfrm>
          <a:prstGeom prst="rect">
            <a:avLst/>
          </a:prstGeom>
          <a:noFill/>
          <a:ln>
            <a:noFill/>
          </a:ln>
        </p:spPr>
        <p:txBody>
          <a:bodyPr lIns="90360" rIns="90360" tIns="44280" bIns="44280"/>
          <a:p>
            <a:pPr>
              <a:buSzPct val="75000"/>
              <a:buFont typeface="Monotype Sorts" charset="2"/>
              <a:buChar char=""/>
            </a:pPr>
            <a:r>
              <a:rPr lang="en-US" sz="2400">
                <a:solidFill>
                  <a:srgbClr val="ff0000"/>
                </a:solidFill>
                <a:latin typeface="Arial"/>
              </a:rPr>
              <a:t>Pre-Pruning (Early Stopping Rule)</a:t>
            </a:r>
            <a:endParaRPr/>
          </a:p>
          <a:p>
            <a:pPr lvl="1">
              <a:buFont typeface="Arial"/>
              <a:buChar char="–"/>
            </a:pPr>
            <a:r>
              <a:rPr lang="en-US" sz="2400">
                <a:latin typeface="Arial"/>
              </a:rPr>
              <a:t>Stop the algorithm before it becomes a fully-grown tree</a:t>
            </a:r>
            <a:endParaRPr/>
          </a:p>
          <a:p>
            <a:pPr lvl="1">
              <a:buFont typeface="Arial"/>
              <a:buChar char="–"/>
            </a:pPr>
            <a:r>
              <a:rPr lang="en-US" sz="2400">
                <a:latin typeface="Arial"/>
              </a:rPr>
              <a:t>Typical stopping conditions for a node:</a:t>
            </a:r>
            <a:endParaRPr/>
          </a:p>
          <a:p>
            <a:pPr lvl="2">
              <a:buSzPct val="70000"/>
              <a:buFont typeface="Wingdings" charset="2"/>
              <a:buChar char=""/>
            </a:pPr>
            <a:r>
              <a:rPr lang="en-US" sz="2000">
                <a:latin typeface="Arial"/>
              </a:rPr>
              <a:t> </a:t>
            </a:r>
            <a:r>
              <a:rPr lang="en-US" sz="2000">
                <a:latin typeface="Arial"/>
              </a:rPr>
              <a:t>Stop if all instances belong to the same class</a:t>
            </a:r>
            <a:endParaRPr/>
          </a:p>
          <a:p>
            <a:pPr lvl="2">
              <a:buSzPct val="70000"/>
              <a:buFont typeface="Wingdings" charset="2"/>
              <a:buChar char=""/>
            </a:pPr>
            <a:r>
              <a:rPr lang="en-US" sz="2000">
                <a:latin typeface="Arial"/>
              </a:rPr>
              <a:t> </a:t>
            </a:r>
            <a:r>
              <a:rPr lang="en-US" sz="2000">
                <a:latin typeface="Arial"/>
              </a:rPr>
              <a:t>Stop if all the attribute values are the same</a:t>
            </a:r>
            <a:endParaRPr/>
          </a:p>
          <a:p>
            <a:pPr lvl="1">
              <a:buFont typeface="Arial"/>
              <a:buChar char="–"/>
            </a:pPr>
            <a:r>
              <a:rPr lang="en-US" sz="2400">
                <a:latin typeface="Arial"/>
              </a:rPr>
              <a:t>More restrictive conditions:</a:t>
            </a:r>
            <a:endParaRPr/>
          </a:p>
          <a:p>
            <a:pPr lvl="2">
              <a:buSzPct val="70000"/>
              <a:buFont typeface="Wingdings" charset="2"/>
              <a:buChar char=""/>
            </a:pPr>
            <a:r>
              <a:rPr lang="en-US" sz="2000">
                <a:latin typeface="Arial"/>
              </a:rPr>
              <a:t> </a:t>
            </a:r>
            <a:r>
              <a:rPr lang="en-US" sz="2000">
                <a:latin typeface="Arial"/>
              </a:rPr>
              <a:t>Stop if number of instances is less than some user-specified threshold</a:t>
            </a:r>
            <a:endParaRPr/>
          </a:p>
          <a:p>
            <a:pPr lvl="2">
              <a:buSzPct val="70000"/>
              <a:buFont typeface="Wingdings" charset="2"/>
              <a:buChar char=""/>
            </a:pPr>
            <a:r>
              <a:rPr lang="en-US" sz="2000">
                <a:latin typeface="Arial"/>
              </a:rPr>
              <a:t> </a:t>
            </a:r>
            <a:r>
              <a:rPr lang="en-US" sz="2000">
                <a:latin typeface="Arial"/>
              </a:rPr>
              <a:t>Stop if class distribution of instances are independent of the available features (e.g., using </a:t>
            </a:r>
            <a:r>
              <a:rPr lang="en-US" sz="2000">
                <a:latin typeface="Symbol"/>
                <a:ea typeface="Symbol"/>
              </a:rPr>
              <a:t></a:t>
            </a:r>
            <a:r>
              <a:rPr lang="en-US" sz="2000" baseline="30000">
                <a:latin typeface="Arial"/>
              </a:rPr>
              <a:t> 2</a:t>
            </a:r>
            <a:r>
              <a:rPr lang="en-US" sz="2000">
                <a:latin typeface="Arial"/>
              </a:rPr>
              <a:t> test)</a:t>
            </a:r>
            <a:endParaRPr/>
          </a:p>
          <a:p>
            <a:pPr lvl="2">
              <a:buSzPct val="70000"/>
              <a:buFont typeface="Wingdings" charset="2"/>
              <a:buChar char=""/>
            </a:pPr>
            <a:r>
              <a:rPr lang="en-US" sz="2000">
                <a:latin typeface="Arial"/>
              </a:rPr>
              <a:t> </a:t>
            </a:r>
            <a:r>
              <a:rPr lang="en-US" sz="2000">
                <a:latin typeface="Arial"/>
              </a:rPr>
              <a:t>Stop if expanding the current node does not improve impurity</a:t>
            </a:r>
            <a:r>
              <a:rPr lang="en-US" sz="2000">
                <a:latin typeface="Arial"/>
              </a:rPr>
              <a:t>
</a:t>
            </a:r>
            <a:r>
              <a:rPr lang="en-US" sz="2000">
                <a:latin typeface="Arial"/>
              </a:rPr>
              <a:t>    measures (e.g., Gini or information gain).</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7"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Example of a Decision Tree</a:t>
            </a:r>
            <a:endParaRPr/>
          </a:p>
        </p:txBody>
      </p:sp>
      <p:graphicFrame>
        <p:nvGraphicFramePr>
          <p:cNvPr id="58" name="Object 2"/>
          <p:cNvGraphicFramePr/>
          <p:nvPr/>
        </p:nvGraphicFramePr>
        <p:xfrm>
          <a:off x="228600" y="1995480"/>
          <a:ext cx="3565440" cy="3687480"/>
        </p:xfrm>
        <a:graphic>
          <a:graphicData uri="http://schemas.openxmlformats.org/presentationml/2006/ole">
            <p:oleObj name="Document" r:id="rId1" spid="">
              <p:embed/>
              <p:pic>
                <p:nvPicPr>
                  <p:cNvPr id="59" name="" descr=""/>
                  <p:cNvPicPr/>
                  <p:nvPr/>
                </p:nvPicPr>
                <p:blipFill>
                  <a:blip r:embed="rId2"/>
                  <a:stretch/>
                </p:blipFill>
                <p:spPr>
                  <a:xfrm>
                    <a:off x="228600" y="1995480"/>
                    <a:ext cx="3565440" cy="3687480"/>
                  </a:xfrm>
                  <a:prstGeom prst="rect">
                    <a:avLst/>
                  </a:prstGeom>
                  <a:ln>
                    <a:noFill/>
                  </a:ln>
                </p:spPr>
              </p:pic>
            </p:oleObj>
          </a:graphicData>
        </a:graphic>
      </p:graphicFrame>
      <p:sp>
        <p:nvSpPr>
          <p:cNvPr id="60" name="CustomShape 3"/>
          <p:cNvSpPr/>
          <p:nvPr/>
        </p:nvSpPr>
        <p:spPr>
          <a:xfrm rot="19182600">
            <a:off x="498960" y="1371240"/>
            <a:ext cx="19360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006600"/>
                </a:solidFill>
                <a:latin typeface="Arial"/>
              </a:rPr>
              <a:t>categorical</a:t>
            </a:r>
            <a:endParaRPr/>
          </a:p>
        </p:txBody>
      </p:sp>
      <p:sp>
        <p:nvSpPr>
          <p:cNvPr id="61" name="CustomShape 4"/>
          <p:cNvSpPr/>
          <p:nvPr/>
        </p:nvSpPr>
        <p:spPr>
          <a:xfrm rot="19182600">
            <a:off x="1184760" y="1371240"/>
            <a:ext cx="19360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006600"/>
                </a:solidFill>
                <a:latin typeface="Arial"/>
              </a:rPr>
              <a:t>categorical</a:t>
            </a:r>
            <a:endParaRPr/>
          </a:p>
        </p:txBody>
      </p:sp>
      <p:sp>
        <p:nvSpPr>
          <p:cNvPr id="62" name="CustomShape 5"/>
          <p:cNvSpPr/>
          <p:nvPr/>
        </p:nvSpPr>
        <p:spPr>
          <a:xfrm rot="19182600">
            <a:off x="2023200" y="1371240"/>
            <a:ext cx="19558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006600"/>
                </a:solidFill>
                <a:latin typeface="Arial"/>
              </a:rPr>
              <a:t>continuous</a:t>
            </a:r>
            <a:endParaRPr/>
          </a:p>
        </p:txBody>
      </p:sp>
      <p:sp>
        <p:nvSpPr>
          <p:cNvPr id="63" name="CustomShape 6"/>
          <p:cNvSpPr/>
          <p:nvPr/>
        </p:nvSpPr>
        <p:spPr>
          <a:xfrm rot="19182600">
            <a:off x="2783520" y="1523520"/>
            <a:ext cx="137376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006600"/>
                </a:solidFill>
                <a:latin typeface="Arial"/>
              </a:rPr>
              <a:t>class</a:t>
            </a:r>
            <a:endParaRPr/>
          </a:p>
        </p:txBody>
      </p:sp>
      <p:sp>
        <p:nvSpPr>
          <p:cNvPr id="64" name="Line 7"/>
          <p:cNvSpPr/>
          <p:nvPr/>
        </p:nvSpPr>
        <p:spPr>
          <a:xfrm>
            <a:off x="6966000" y="4505400"/>
            <a:ext cx="243000" cy="527040"/>
          </a:xfrm>
          <a:prstGeom prst="line">
            <a:avLst/>
          </a:prstGeom>
          <a:ln w="12600">
            <a:solidFill>
              <a:srgbClr val="000000"/>
            </a:solidFill>
            <a:miter/>
            <a:tailEnd len="med" type="triangle" w="med"/>
          </a:ln>
        </p:spPr>
      </p:sp>
      <p:sp>
        <p:nvSpPr>
          <p:cNvPr id="65" name="Line 8"/>
          <p:cNvSpPr/>
          <p:nvPr/>
        </p:nvSpPr>
        <p:spPr>
          <a:xfrm flipH="1">
            <a:off x="5835600" y="4505400"/>
            <a:ext cx="324000" cy="527040"/>
          </a:xfrm>
          <a:prstGeom prst="line">
            <a:avLst/>
          </a:prstGeom>
          <a:ln w="12600">
            <a:solidFill>
              <a:srgbClr val="000000"/>
            </a:solidFill>
            <a:miter/>
            <a:tailEnd len="med" type="triangle" w="med"/>
          </a:ln>
        </p:spPr>
      </p:sp>
      <p:sp>
        <p:nvSpPr>
          <p:cNvPr id="66" name="Line 9"/>
          <p:cNvSpPr/>
          <p:nvPr/>
        </p:nvSpPr>
        <p:spPr>
          <a:xfrm flipH="1">
            <a:off x="6481800" y="3711600"/>
            <a:ext cx="403200" cy="528480"/>
          </a:xfrm>
          <a:prstGeom prst="line">
            <a:avLst/>
          </a:prstGeom>
          <a:ln w="12600">
            <a:solidFill>
              <a:srgbClr val="000000"/>
            </a:solidFill>
            <a:miter/>
            <a:tailEnd len="med" type="triangle" w="med"/>
          </a:ln>
        </p:spPr>
      </p:sp>
      <p:sp>
        <p:nvSpPr>
          <p:cNvPr id="67" name="Line 10"/>
          <p:cNvSpPr/>
          <p:nvPr/>
        </p:nvSpPr>
        <p:spPr>
          <a:xfrm>
            <a:off x="7693200" y="3711600"/>
            <a:ext cx="483840" cy="528480"/>
          </a:xfrm>
          <a:prstGeom prst="line">
            <a:avLst/>
          </a:prstGeom>
          <a:ln w="12600">
            <a:solidFill>
              <a:srgbClr val="000000"/>
            </a:solidFill>
            <a:miter/>
            <a:tailEnd len="med" type="triangle" w="med"/>
          </a:ln>
        </p:spPr>
      </p:sp>
      <p:sp>
        <p:nvSpPr>
          <p:cNvPr id="68" name="Line 11"/>
          <p:cNvSpPr/>
          <p:nvPr/>
        </p:nvSpPr>
        <p:spPr>
          <a:xfrm>
            <a:off x="6643800" y="2984400"/>
            <a:ext cx="565200" cy="463680"/>
          </a:xfrm>
          <a:prstGeom prst="line">
            <a:avLst/>
          </a:prstGeom>
          <a:ln w="12600">
            <a:solidFill>
              <a:srgbClr val="000000"/>
            </a:solidFill>
            <a:miter/>
            <a:tailEnd len="med" type="triangle" w="med"/>
          </a:ln>
        </p:spPr>
      </p:sp>
      <p:sp>
        <p:nvSpPr>
          <p:cNvPr id="69" name="Line 12"/>
          <p:cNvSpPr/>
          <p:nvPr/>
        </p:nvSpPr>
        <p:spPr>
          <a:xfrm flipH="1">
            <a:off x="5270400" y="2984400"/>
            <a:ext cx="565200" cy="463680"/>
          </a:xfrm>
          <a:prstGeom prst="line">
            <a:avLst/>
          </a:prstGeom>
          <a:ln w="12600">
            <a:solidFill>
              <a:srgbClr val="000000"/>
            </a:solidFill>
            <a:miter/>
            <a:tailEnd len="med" type="triangle" w="med"/>
          </a:ln>
        </p:spPr>
      </p:sp>
      <p:sp>
        <p:nvSpPr>
          <p:cNvPr id="70" name="CustomShape 13"/>
          <p:cNvSpPr/>
          <p:nvPr/>
        </p:nvSpPr>
        <p:spPr>
          <a:xfrm>
            <a:off x="5788080" y="2720880"/>
            <a:ext cx="93672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Refund</a:t>
            </a:r>
            <a:endParaRPr/>
          </a:p>
        </p:txBody>
      </p:sp>
      <p:sp>
        <p:nvSpPr>
          <p:cNvPr id="71" name="CustomShape 14"/>
          <p:cNvSpPr/>
          <p:nvPr/>
        </p:nvSpPr>
        <p:spPr>
          <a:xfrm>
            <a:off x="6804000" y="3448080"/>
            <a:ext cx="93492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MarSt</a:t>
            </a:r>
            <a:endParaRPr/>
          </a:p>
        </p:txBody>
      </p:sp>
      <p:sp>
        <p:nvSpPr>
          <p:cNvPr id="72" name="CustomShape 15"/>
          <p:cNvSpPr/>
          <p:nvPr/>
        </p:nvSpPr>
        <p:spPr>
          <a:xfrm>
            <a:off x="6078600" y="4240080"/>
            <a:ext cx="96840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TaxInc</a:t>
            </a:r>
            <a:endParaRPr/>
          </a:p>
        </p:txBody>
      </p:sp>
      <p:sp>
        <p:nvSpPr>
          <p:cNvPr id="73" name="CustomShape 16"/>
          <p:cNvSpPr/>
          <p:nvPr/>
        </p:nvSpPr>
        <p:spPr>
          <a:xfrm>
            <a:off x="7005600" y="5029200"/>
            <a:ext cx="627120" cy="366840"/>
          </a:xfrm>
          <a:prstGeom prst="roundRect">
            <a:avLst>
              <a:gd name="adj" fmla="val 3622"/>
            </a:avLst>
          </a:prstGeom>
          <a:solidFill>
            <a:srgbClr val="33ccff"/>
          </a:solidFill>
          <a:ln>
            <a:noFill/>
          </a:ln>
        </p:spPr>
        <p:style>
          <a:lnRef idx="0"/>
          <a:fillRef idx="0"/>
          <a:effectRef idx="0"/>
          <a:fontRef idx="minor"/>
        </p:style>
      </p:sp>
      <p:sp>
        <p:nvSpPr>
          <p:cNvPr id="74" name="CustomShape 17"/>
          <p:cNvSpPr/>
          <p:nvPr/>
        </p:nvSpPr>
        <p:spPr>
          <a:xfrm>
            <a:off x="6929280" y="5029200"/>
            <a:ext cx="685800" cy="337320"/>
          </a:xfrm>
          <a:prstGeom prst="rect">
            <a:avLst/>
          </a:prstGeom>
          <a:noFill/>
          <a:ln>
            <a:noFill/>
          </a:ln>
        </p:spPr>
        <p:style>
          <a:lnRef idx="0"/>
          <a:fillRef idx="0"/>
          <a:effectRef idx="0"/>
          <a:fontRef idx="minor"/>
        </p:style>
        <p:txBody>
          <a:bodyPr lIns="90000" rIns="90000" tIns="46800" bIns="46800"/>
          <a:p>
            <a:pPr algn="ctr">
              <a:lnSpc>
                <a:spcPct val="100000"/>
              </a:lnSpc>
            </a:pPr>
            <a:r>
              <a:rPr b="1" lang="en-US" sz="1600">
                <a:solidFill>
                  <a:srgbClr val="800000"/>
                </a:solidFill>
                <a:latin typeface="Arial"/>
              </a:rPr>
              <a:t>YES</a:t>
            </a:r>
            <a:endParaRPr/>
          </a:p>
        </p:txBody>
      </p:sp>
      <p:sp>
        <p:nvSpPr>
          <p:cNvPr id="75" name="CustomShape 18"/>
          <p:cNvSpPr/>
          <p:nvPr/>
        </p:nvSpPr>
        <p:spPr>
          <a:xfrm>
            <a:off x="5513400" y="5046840"/>
            <a:ext cx="654120" cy="363240"/>
          </a:xfrm>
          <a:prstGeom prst="roundRect">
            <a:avLst>
              <a:gd name="adj" fmla="val 3600"/>
            </a:avLst>
          </a:prstGeom>
          <a:solidFill>
            <a:srgbClr val="33ccff"/>
          </a:solidFill>
          <a:ln>
            <a:noFill/>
          </a:ln>
        </p:spPr>
        <p:style>
          <a:lnRef idx="0"/>
          <a:fillRef idx="0"/>
          <a:effectRef idx="0"/>
          <a:fontRef idx="minor"/>
        </p:style>
      </p:sp>
      <p:sp>
        <p:nvSpPr>
          <p:cNvPr id="76" name="CustomShape 19"/>
          <p:cNvSpPr/>
          <p:nvPr/>
        </p:nvSpPr>
        <p:spPr>
          <a:xfrm>
            <a:off x="5270040" y="503244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77" name="CustomShape 20"/>
          <p:cNvSpPr/>
          <p:nvPr/>
        </p:nvSpPr>
        <p:spPr>
          <a:xfrm>
            <a:off x="4948200" y="3462480"/>
            <a:ext cx="685800" cy="347400"/>
          </a:xfrm>
          <a:prstGeom prst="roundRect">
            <a:avLst>
              <a:gd name="adj" fmla="val 3600"/>
            </a:avLst>
          </a:prstGeom>
          <a:solidFill>
            <a:srgbClr val="33ccff"/>
          </a:solidFill>
          <a:ln>
            <a:noFill/>
          </a:ln>
        </p:spPr>
        <p:style>
          <a:lnRef idx="0"/>
          <a:fillRef idx="0"/>
          <a:effectRef idx="0"/>
          <a:fontRef idx="minor"/>
        </p:style>
      </p:sp>
      <p:sp>
        <p:nvSpPr>
          <p:cNvPr id="78" name="CustomShape 21"/>
          <p:cNvSpPr/>
          <p:nvPr/>
        </p:nvSpPr>
        <p:spPr>
          <a:xfrm>
            <a:off x="4703400" y="344808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79" name="CustomShape 22"/>
          <p:cNvSpPr/>
          <p:nvPr/>
        </p:nvSpPr>
        <p:spPr>
          <a:xfrm>
            <a:off x="7843680" y="4267080"/>
            <a:ext cx="685800" cy="381240"/>
          </a:xfrm>
          <a:prstGeom prst="roundRect">
            <a:avLst>
              <a:gd name="adj" fmla="val 3600"/>
            </a:avLst>
          </a:prstGeom>
          <a:solidFill>
            <a:srgbClr val="33ccff"/>
          </a:solidFill>
          <a:ln>
            <a:noFill/>
          </a:ln>
        </p:spPr>
        <p:style>
          <a:lnRef idx="0"/>
          <a:fillRef idx="0"/>
          <a:effectRef idx="0"/>
          <a:fontRef idx="minor"/>
        </p:style>
      </p:sp>
      <p:sp>
        <p:nvSpPr>
          <p:cNvPr id="80" name="CustomShape 23"/>
          <p:cNvSpPr/>
          <p:nvPr/>
        </p:nvSpPr>
        <p:spPr>
          <a:xfrm>
            <a:off x="7579800" y="426708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81" name="CustomShape 24"/>
          <p:cNvSpPr/>
          <p:nvPr/>
        </p:nvSpPr>
        <p:spPr>
          <a:xfrm>
            <a:off x="4397400" y="2984400"/>
            <a:ext cx="119700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Yes</a:t>
            </a:r>
            <a:endParaRPr/>
          </a:p>
        </p:txBody>
      </p:sp>
      <p:sp>
        <p:nvSpPr>
          <p:cNvPr id="82" name="CustomShape 25"/>
          <p:cNvSpPr/>
          <p:nvPr/>
        </p:nvSpPr>
        <p:spPr>
          <a:xfrm>
            <a:off x="6243840" y="2984400"/>
            <a:ext cx="11253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No</a:t>
            </a:r>
            <a:endParaRPr/>
          </a:p>
        </p:txBody>
      </p:sp>
      <p:sp>
        <p:nvSpPr>
          <p:cNvPr id="83" name="CustomShape 26"/>
          <p:cNvSpPr/>
          <p:nvPr/>
        </p:nvSpPr>
        <p:spPr>
          <a:xfrm>
            <a:off x="7229160" y="3749760"/>
            <a:ext cx="160992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Married</a:t>
            </a:r>
            <a:r>
              <a:rPr lang="en-US" sz="1600">
                <a:solidFill>
                  <a:srgbClr val="c0c0c0"/>
                </a:solidFill>
                <a:latin typeface="Arial"/>
              </a:rPr>
              <a:t> </a:t>
            </a:r>
            <a:endParaRPr/>
          </a:p>
        </p:txBody>
      </p:sp>
      <p:sp>
        <p:nvSpPr>
          <p:cNvPr id="84" name="CustomShape 27"/>
          <p:cNvSpPr/>
          <p:nvPr/>
        </p:nvSpPr>
        <p:spPr>
          <a:xfrm>
            <a:off x="5007240" y="3778200"/>
            <a:ext cx="234612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Single, Divorced</a:t>
            </a:r>
            <a:endParaRPr/>
          </a:p>
        </p:txBody>
      </p:sp>
      <p:sp>
        <p:nvSpPr>
          <p:cNvPr id="85" name="CustomShape 28"/>
          <p:cNvSpPr/>
          <p:nvPr/>
        </p:nvSpPr>
        <p:spPr>
          <a:xfrm>
            <a:off x="4631400" y="4570560"/>
            <a:ext cx="14025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&lt; 80K</a:t>
            </a:r>
            <a:endParaRPr/>
          </a:p>
        </p:txBody>
      </p:sp>
      <p:sp>
        <p:nvSpPr>
          <p:cNvPr id="86" name="CustomShape 29"/>
          <p:cNvSpPr/>
          <p:nvPr/>
        </p:nvSpPr>
        <p:spPr>
          <a:xfrm>
            <a:off x="6406200" y="4570560"/>
            <a:ext cx="14025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&gt; 80K</a:t>
            </a:r>
            <a:endParaRPr/>
          </a:p>
        </p:txBody>
      </p:sp>
      <p:sp>
        <p:nvSpPr>
          <p:cNvPr id="87" name="CustomShape 30"/>
          <p:cNvSpPr/>
          <p:nvPr/>
        </p:nvSpPr>
        <p:spPr>
          <a:xfrm>
            <a:off x="5751720" y="1766880"/>
            <a:ext cx="2917440" cy="368280"/>
          </a:xfrm>
          <a:prstGeom prst="rect">
            <a:avLst/>
          </a:prstGeom>
          <a:noFill/>
          <a:ln>
            <a:noFill/>
          </a:ln>
        </p:spPr>
        <p:style>
          <a:lnRef idx="0"/>
          <a:fillRef idx="0"/>
          <a:effectRef idx="0"/>
          <a:fontRef idx="minor"/>
        </p:style>
        <p:txBody>
          <a:bodyPr wrap="none" lIns="90000" rIns="90000" tIns="46800" bIns="46800"/>
          <a:p>
            <a:pPr algn="r">
              <a:lnSpc>
                <a:spcPct val="100000"/>
              </a:lnSpc>
            </a:pPr>
            <a:r>
              <a:rPr b="1" i="1" lang="en-US">
                <a:solidFill>
                  <a:srgbClr val="ff0000"/>
                </a:solidFill>
                <a:latin typeface="Arial"/>
              </a:rPr>
              <a:t>Splitting Attributes</a:t>
            </a:r>
            <a:endParaRPr/>
          </a:p>
        </p:txBody>
      </p:sp>
      <p:sp>
        <p:nvSpPr>
          <p:cNvPr id="88" name="Line 31"/>
          <p:cNvSpPr/>
          <p:nvPr/>
        </p:nvSpPr>
        <p:spPr>
          <a:xfrm flipH="1">
            <a:off x="6805080" y="2147760"/>
            <a:ext cx="536760" cy="534960"/>
          </a:xfrm>
          <a:prstGeom prst="line">
            <a:avLst/>
          </a:prstGeom>
          <a:ln w="15840">
            <a:solidFill>
              <a:srgbClr val="ff0000"/>
            </a:solidFill>
            <a:custDash>
              <a:ds d="400000" sp="300000"/>
            </a:custDash>
            <a:miter/>
            <a:tailEnd len="med" type="triangle" w="med"/>
          </a:ln>
        </p:spPr>
      </p:sp>
      <p:sp>
        <p:nvSpPr>
          <p:cNvPr id="89" name="CustomShape 32"/>
          <p:cNvSpPr/>
          <p:nvPr/>
        </p:nvSpPr>
        <p:spPr>
          <a:xfrm>
            <a:off x="3809880" y="3809880"/>
            <a:ext cx="914400" cy="293760"/>
          </a:xfrm>
          <a:prstGeom prst="rightArrow">
            <a:avLst>
              <a:gd name="adj1" fmla="val 16200"/>
              <a:gd name="adj2" fmla="val 5400"/>
            </a:avLst>
          </a:prstGeom>
          <a:solidFill>
            <a:srgbClr val="cc0000"/>
          </a:solidFill>
          <a:ln w="12600">
            <a:solidFill>
              <a:srgbClr val="cc0000"/>
            </a:solidFill>
            <a:miter/>
          </a:ln>
        </p:spPr>
        <p:style>
          <a:lnRef idx="0"/>
          <a:fillRef idx="0"/>
          <a:effectRef idx="0"/>
          <a:fontRef idx="minor"/>
        </p:style>
      </p:sp>
      <p:sp>
        <p:nvSpPr>
          <p:cNvPr id="90" name="Line 33"/>
          <p:cNvSpPr/>
          <p:nvPr/>
        </p:nvSpPr>
        <p:spPr>
          <a:xfrm>
            <a:off x="7418520" y="2147760"/>
            <a:ext cx="75960" cy="1144800"/>
          </a:xfrm>
          <a:prstGeom prst="line">
            <a:avLst/>
          </a:prstGeom>
          <a:ln w="15840">
            <a:solidFill>
              <a:srgbClr val="ff0000"/>
            </a:solidFill>
            <a:custDash>
              <a:ds d="400000" sp="300000"/>
            </a:custDash>
            <a:miter/>
            <a:tailEnd len="med" type="triangle" w="med"/>
          </a:ln>
        </p:spPr>
      </p:sp>
      <p:sp>
        <p:nvSpPr>
          <p:cNvPr id="91" name="CustomShape 34"/>
          <p:cNvSpPr/>
          <p:nvPr/>
        </p:nvSpPr>
        <p:spPr>
          <a:xfrm>
            <a:off x="762120" y="5867280"/>
            <a:ext cx="2514600" cy="398880"/>
          </a:xfrm>
          <a:prstGeom prst="rect">
            <a:avLst/>
          </a:prstGeom>
          <a:noFill/>
          <a:ln>
            <a:noFill/>
          </a:ln>
        </p:spPr>
        <p:style>
          <a:lnRef idx="0"/>
          <a:fillRef idx="0"/>
          <a:effectRef idx="0"/>
          <a:fontRef idx="minor"/>
        </p:style>
        <p:txBody>
          <a:bodyPr lIns="90000" rIns="90000" tIns="46800" bIns="46800"/>
          <a:p>
            <a:pPr algn="ctr">
              <a:lnSpc>
                <a:spcPct val="80000"/>
              </a:lnSpc>
            </a:pPr>
            <a:r>
              <a:rPr b="1" lang="en-US" sz="2000">
                <a:solidFill>
                  <a:srgbClr val="006b61"/>
                </a:solidFill>
                <a:latin typeface="Arial"/>
              </a:rPr>
              <a:t>Training Data</a:t>
            </a:r>
            <a:endParaRPr/>
          </a:p>
        </p:txBody>
      </p:sp>
      <p:sp>
        <p:nvSpPr>
          <p:cNvPr id="92" name="CustomShape 35"/>
          <p:cNvSpPr/>
          <p:nvPr/>
        </p:nvSpPr>
        <p:spPr>
          <a:xfrm>
            <a:off x="5029200" y="5835600"/>
            <a:ext cx="3124080" cy="398880"/>
          </a:xfrm>
          <a:prstGeom prst="rect">
            <a:avLst/>
          </a:prstGeom>
          <a:noFill/>
          <a:ln>
            <a:noFill/>
          </a:ln>
        </p:spPr>
        <p:style>
          <a:lnRef idx="0"/>
          <a:fillRef idx="0"/>
          <a:effectRef idx="0"/>
          <a:fontRef idx="minor"/>
        </p:style>
        <p:txBody>
          <a:bodyPr lIns="90000" rIns="90000" tIns="46800" bIns="46800"/>
          <a:p>
            <a:pPr algn="ctr">
              <a:lnSpc>
                <a:spcPct val="80000"/>
              </a:lnSpc>
            </a:pPr>
            <a:r>
              <a:rPr b="1" lang="en-US" sz="2000">
                <a:solidFill>
                  <a:srgbClr val="006b61"/>
                </a:solidFill>
                <a:latin typeface="Arial"/>
              </a:rPr>
              <a:t>Model:  Decision Tree</a:t>
            </a:r>
            <a:endParaRPr/>
          </a:p>
        </p:txBody>
      </p:sp>
    </p:spTree>
  </p:cSld>
</p:sld>
</file>

<file path=ppt/slides/slide6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08"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How to Address Overfitting…</a:t>
            </a:r>
            <a:endParaRPr/>
          </a:p>
        </p:txBody>
      </p:sp>
      <p:sp>
        <p:nvSpPr>
          <p:cNvPr id="609"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solidFill>
                  <a:srgbClr val="ff0000"/>
                </a:solidFill>
                <a:latin typeface="Arial"/>
              </a:rPr>
              <a:t>Post-pruning</a:t>
            </a:r>
            <a:endParaRPr/>
          </a:p>
          <a:p>
            <a:pPr lvl="1">
              <a:buFont typeface="Arial"/>
              <a:buChar char="–"/>
            </a:pPr>
            <a:r>
              <a:rPr lang="en-US" sz="2800">
                <a:latin typeface="Arial"/>
              </a:rPr>
              <a:t>Grow decision tree to its entirety</a:t>
            </a:r>
            <a:endParaRPr/>
          </a:p>
          <a:p>
            <a:pPr lvl="1">
              <a:buFont typeface="Arial"/>
              <a:buChar char="–"/>
            </a:pPr>
            <a:r>
              <a:rPr lang="en-US" sz="2800">
                <a:latin typeface="Arial"/>
              </a:rPr>
              <a:t>Trim the nodes of the decision tree in a bottom-up fashion</a:t>
            </a:r>
            <a:endParaRPr/>
          </a:p>
          <a:p>
            <a:pPr lvl="1">
              <a:buFont typeface="Arial"/>
              <a:buChar char="–"/>
            </a:pPr>
            <a:r>
              <a:rPr lang="en-US" sz="2800">
                <a:latin typeface="Arial"/>
              </a:rPr>
              <a:t>If generalization error improves after trimming, replace sub-tree by a leaf node.</a:t>
            </a:r>
            <a:endParaRPr/>
          </a:p>
          <a:p>
            <a:pPr lvl="1">
              <a:buFont typeface="Arial"/>
              <a:buChar char="–"/>
            </a:pPr>
            <a:r>
              <a:rPr lang="en-US" sz="2800">
                <a:latin typeface="Arial"/>
              </a:rPr>
              <a:t>Class label of leaf node is determined from majority class of instances in the sub-tree</a:t>
            </a:r>
            <a:endParaRPr/>
          </a:p>
          <a:p>
            <a:pPr lvl="1">
              <a:buFont typeface="Arial"/>
              <a:buChar char="–"/>
            </a:pPr>
            <a:r>
              <a:rPr lang="en-US" sz="2800">
                <a:latin typeface="Arial"/>
              </a:rPr>
              <a:t>Can use MDL for post-pruning</a:t>
            </a:r>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10"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Example of Post-Pruning</a:t>
            </a:r>
            <a:endParaRPr/>
          </a:p>
        </p:txBody>
      </p:sp>
      <p:graphicFrame>
        <p:nvGraphicFramePr>
          <p:cNvPr id="611" name="Table 2"/>
          <p:cNvGraphicFramePr/>
          <p:nvPr/>
        </p:nvGraphicFramePr>
        <p:xfrm>
          <a:off x="914400" y="1523880"/>
          <a:ext cx="1905120" cy="1218960"/>
        </p:xfrm>
        <a:graphic>
          <a:graphicData uri="http://schemas.openxmlformats.org/drawingml/2006/table">
            <a:tbl>
              <a:tblPr/>
              <a:tblGrid>
                <a:gridCol w="1447920"/>
                <a:gridCol w="457200"/>
              </a:tblGrid>
              <a:tr h="457200">
                <a:tc>
                  <a:txBody>
                    <a:bodyPr lIns="90000" rIns="90000" tIns="46800" bIns="46800"/>
                    <a:p>
                      <a:pPr>
                        <a:lnSpc>
                          <a:spcPct val="100000"/>
                        </a:lnSpc>
                      </a:pPr>
                      <a:r>
                        <a:rPr lang="en-US">
                          <a:solidFill>
                            <a:srgbClr val="000000"/>
                          </a:solidFill>
                          <a:latin typeface="Arial"/>
                        </a:rPr>
                        <a:t>Class = Yes</a:t>
                      </a:r>
                      <a:endParaRPr/>
                    </a:p>
                  </a:txBody>
                  <a:tcPr/>
                </a:tc>
                <a:tc>
                  <a:txBody>
                    <a:bodyPr lIns="90000" rIns="90000" tIns="46800" bIns="46800"/>
                    <a:p>
                      <a:pPr algn="ctr">
                        <a:lnSpc>
                          <a:spcPct val="100000"/>
                        </a:lnSpc>
                      </a:pPr>
                      <a:r>
                        <a:rPr lang="en-US">
                          <a:solidFill>
                            <a:srgbClr val="000000"/>
                          </a:solidFill>
                          <a:latin typeface="Arial"/>
                        </a:rPr>
                        <a:t>20</a:t>
                      </a:r>
                      <a:endParaRPr/>
                    </a:p>
                  </a:txBody>
                  <a:tcPr/>
                </a:tc>
              </a:tr>
              <a:tr h="380880">
                <a:tc>
                  <a:txBody>
                    <a:bodyPr lIns="90000" rIns="90000" tIns="46800" bIns="46800"/>
                    <a:p>
                      <a:pPr>
                        <a:lnSpc>
                          <a:spcPct val="100000"/>
                        </a:lnSpc>
                      </a:pPr>
                      <a:r>
                        <a:rPr lang="en-US">
                          <a:solidFill>
                            <a:srgbClr val="000000"/>
                          </a:solidFill>
                          <a:latin typeface="Arial"/>
                        </a:rPr>
                        <a:t>Class = No</a:t>
                      </a:r>
                      <a:endParaRPr/>
                    </a:p>
                  </a:txBody>
                  <a:tcPr/>
                </a:tc>
                <a:tc>
                  <a:txBody>
                    <a:bodyPr lIns="90000" rIns="90000" tIns="46800" bIns="46800"/>
                    <a:p>
                      <a:pPr algn="ctr">
                        <a:lnSpc>
                          <a:spcPct val="100000"/>
                        </a:lnSpc>
                      </a:pPr>
                      <a:r>
                        <a:rPr lang="en-US">
                          <a:solidFill>
                            <a:srgbClr val="000000"/>
                          </a:solidFill>
                          <a:latin typeface="Arial"/>
                        </a:rPr>
                        <a:t>10</a:t>
                      </a:r>
                      <a:endParaRPr/>
                    </a:p>
                  </a:txBody>
                  <a:tcPr/>
                </a:tc>
              </a:tr>
              <a:tr h="380880">
                <a:tc>
                  <a:txBody>
                    <a:bodyPr lIns="90000" rIns="90000" tIns="46800" bIns="46800"/>
                    <a:p>
                      <a:pPr algn="ctr">
                        <a:lnSpc>
                          <a:spcPct val="100000"/>
                        </a:lnSpc>
                      </a:pPr>
                      <a:r>
                        <a:rPr lang="en-US">
                          <a:solidFill>
                            <a:srgbClr val="000000"/>
                          </a:solidFill>
                          <a:latin typeface="Arial"/>
                        </a:rPr>
                        <a:t>Error = 10/30</a:t>
                      </a:r>
                      <a:endParaRPr/>
                    </a:p>
                  </a:txBody>
                  <a:tcPr/>
                </a:tc>
              </a:tr>
            </a:tbl>
          </a:graphicData>
        </a:graphic>
      </p:graphicFrame>
      <p:sp>
        <p:nvSpPr>
          <p:cNvPr id="612" name="CustomShape 3"/>
          <p:cNvSpPr/>
          <p:nvPr/>
        </p:nvSpPr>
        <p:spPr>
          <a:xfrm>
            <a:off x="4495680" y="1066680"/>
            <a:ext cx="4648320" cy="2452680"/>
          </a:xfrm>
          <a:prstGeom prst="rect">
            <a:avLst/>
          </a:prstGeom>
          <a:noFill/>
          <a:ln>
            <a:noFill/>
          </a:ln>
        </p:spPr>
        <p:style>
          <a:lnRef idx="0"/>
          <a:fillRef idx="0"/>
          <a:effectRef idx="0"/>
          <a:fontRef idx="minor"/>
        </p:style>
        <p:txBody>
          <a:bodyPr lIns="90000" rIns="90000" tIns="46800" bIns="46800"/>
          <a:p>
            <a:pPr>
              <a:lnSpc>
                <a:spcPct val="100000"/>
              </a:lnSpc>
            </a:pPr>
            <a:r>
              <a:rPr b="1" lang="en-US">
                <a:latin typeface="Arial"/>
              </a:rPr>
              <a:t>Training Error (Before splitting) = 10/30</a:t>
            </a:r>
            <a:endParaRPr/>
          </a:p>
          <a:p>
            <a:pPr>
              <a:lnSpc>
                <a:spcPct val="100000"/>
              </a:lnSpc>
            </a:pPr>
            <a:r>
              <a:rPr b="1" lang="en-US">
                <a:latin typeface="Arial"/>
              </a:rPr>
              <a:t>Pessimistic error = (10 + 0.5)/30 = 10.5/30</a:t>
            </a:r>
            <a:endParaRPr/>
          </a:p>
          <a:p>
            <a:pPr>
              <a:lnSpc>
                <a:spcPct val="100000"/>
              </a:lnSpc>
            </a:pPr>
            <a:r>
              <a:rPr b="1" lang="en-US">
                <a:latin typeface="Arial"/>
              </a:rPr>
              <a:t>Training Error (After splitting) = 9/30</a:t>
            </a:r>
            <a:endParaRPr/>
          </a:p>
          <a:p>
            <a:pPr>
              <a:lnSpc>
                <a:spcPct val="100000"/>
              </a:lnSpc>
            </a:pPr>
            <a:r>
              <a:rPr b="1" lang="en-US">
                <a:latin typeface="Arial"/>
              </a:rPr>
              <a:t>Pessimistic error (After splitting)</a:t>
            </a:r>
            <a:endParaRPr/>
          </a:p>
          <a:p>
            <a:pPr>
              <a:lnSpc>
                <a:spcPct val="100000"/>
              </a:lnSpc>
            </a:pPr>
            <a:r>
              <a:rPr b="1" lang="en-US">
                <a:latin typeface="Arial"/>
              </a:rPr>
              <a:t>	</a:t>
            </a:r>
            <a:r>
              <a:rPr b="1" lang="en-US">
                <a:latin typeface="Arial"/>
              </a:rPr>
              <a:t>= (9 + 4 </a:t>
            </a:r>
            <a:r>
              <a:rPr b="1" lang="en-US">
                <a:latin typeface="Symbol"/>
                <a:ea typeface="Symbol"/>
              </a:rPr>
              <a:t></a:t>
            </a:r>
            <a:r>
              <a:rPr b="1" lang="en-US">
                <a:latin typeface="Arial"/>
              </a:rPr>
              <a:t> 0.5)/30 = 11/30</a:t>
            </a:r>
            <a:endParaRPr/>
          </a:p>
          <a:p>
            <a:pPr>
              <a:lnSpc>
                <a:spcPct val="100000"/>
              </a:lnSpc>
            </a:pPr>
            <a:r>
              <a:rPr b="1" lang="en-US">
                <a:latin typeface="Arial"/>
              </a:rPr>
              <a:t>	</a:t>
            </a:r>
            <a:r>
              <a:rPr b="1" lang="en-US">
                <a:solidFill>
                  <a:srgbClr val="ff0000"/>
                </a:solidFill>
                <a:latin typeface="Arial"/>
              </a:rPr>
              <a:t>PRUNE!</a:t>
            </a:r>
            <a:endParaRPr/>
          </a:p>
        </p:txBody>
      </p:sp>
      <p:graphicFrame>
        <p:nvGraphicFramePr>
          <p:cNvPr id="613" name="Table 4"/>
          <p:cNvGraphicFramePr/>
          <p:nvPr/>
        </p:nvGraphicFramePr>
        <p:xfrm>
          <a:off x="152280" y="5456160"/>
          <a:ext cx="1752840" cy="716040"/>
        </p:xfrm>
        <a:graphic>
          <a:graphicData uri="http://schemas.openxmlformats.org/drawingml/2006/table">
            <a:tbl>
              <a:tblPr/>
              <a:tblGrid>
                <a:gridCol w="1295640"/>
                <a:gridCol w="457200"/>
              </a:tblGrid>
              <a:tr h="337320">
                <a:tc>
                  <a:txBody>
                    <a:bodyPr lIns="90000" rIns="90000" tIns="46800" bIns="46800"/>
                    <a:p>
                      <a:pPr>
                        <a:lnSpc>
                          <a:spcPct val="100000"/>
                        </a:lnSpc>
                      </a:pPr>
                      <a:r>
                        <a:rPr lang="en-US" sz="1600">
                          <a:solidFill>
                            <a:srgbClr val="000000"/>
                          </a:solidFill>
                          <a:latin typeface="Arial"/>
                        </a:rPr>
                        <a:t>Class = Yes</a:t>
                      </a:r>
                      <a:endParaRPr/>
                    </a:p>
                  </a:txBody>
                  <a:tcPr/>
                </a:tc>
                <a:tc>
                  <a:txBody>
                    <a:bodyPr lIns="90000" rIns="90000" tIns="46800" bIns="46800"/>
                    <a:p>
                      <a:pPr algn="ctr">
                        <a:lnSpc>
                          <a:spcPct val="100000"/>
                        </a:lnSpc>
                      </a:pPr>
                      <a:r>
                        <a:rPr lang="en-US" sz="1600">
                          <a:solidFill>
                            <a:srgbClr val="000000"/>
                          </a:solidFill>
                          <a:latin typeface="Arial"/>
                        </a:rPr>
                        <a:t>8</a:t>
                      </a:r>
                      <a:endParaRPr/>
                    </a:p>
                  </a:txBody>
                  <a:tcPr/>
                </a:tc>
              </a:tr>
              <a:tr h="378720">
                <a:tc>
                  <a:txBody>
                    <a:bodyPr lIns="90000" rIns="90000" tIns="46800" bIns="46800"/>
                    <a:p>
                      <a:pPr>
                        <a:lnSpc>
                          <a:spcPct val="100000"/>
                        </a:lnSpc>
                      </a:pPr>
                      <a:r>
                        <a:rPr lang="en-US" sz="1600">
                          <a:solidFill>
                            <a:srgbClr val="000000"/>
                          </a:solidFill>
                          <a:latin typeface="Arial"/>
                        </a:rPr>
                        <a:t>Class = No</a:t>
                      </a:r>
                      <a:endParaRPr/>
                    </a:p>
                  </a:txBody>
                  <a:tcPr/>
                </a:tc>
                <a:tc>
                  <a:txBody>
                    <a:bodyPr lIns="90000" rIns="90000" tIns="46800" bIns="46800"/>
                    <a:p>
                      <a:pPr algn="ctr">
                        <a:lnSpc>
                          <a:spcPct val="100000"/>
                        </a:lnSpc>
                      </a:pPr>
                      <a:r>
                        <a:rPr lang="en-US" sz="1600">
                          <a:solidFill>
                            <a:srgbClr val="000000"/>
                          </a:solidFill>
                          <a:latin typeface="Arial"/>
                        </a:rPr>
                        <a:t>4</a:t>
                      </a:r>
                      <a:endParaRPr/>
                    </a:p>
                  </a:txBody>
                  <a:tcPr/>
                </a:tc>
              </a:tr>
            </a:tbl>
          </a:graphicData>
        </a:graphic>
      </p:graphicFrame>
      <p:graphicFrame>
        <p:nvGraphicFramePr>
          <p:cNvPr id="614" name="Table 5"/>
          <p:cNvGraphicFramePr/>
          <p:nvPr/>
        </p:nvGraphicFramePr>
        <p:xfrm>
          <a:off x="1981080" y="5456160"/>
          <a:ext cx="1752840" cy="716040"/>
        </p:xfrm>
        <a:graphic>
          <a:graphicData uri="http://schemas.openxmlformats.org/drawingml/2006/table">
            <a:tbl>
              <a:tblPr/>
              <a:tblGrid>
                <a:gridCol w="1295640"/>
                <a:gridCol w="457200"/>
              </a:tblGrid>
              <a:tr h="337320">
                <a:tc>
                  <a:txBody>
                    <a:bodyPr lIns="90000" rIns="90000" tIns="46800" bIns="46800"/>
                    <a:p>
                      <a:pPr>
                        <a:lnSpc>
                          <a:spcPct val="100000"/>
                        </a:lnSpc>
                      </a:pPr>
                      <a:r>
                        <a:rPr lang="en-US" sz="1600">
                          <a:solidFill>
                            <a:srgbClr val="000000"/>
                          </a:solidFill>
                          <a:latin typeface="Arial"/>
                        </a:rPr>
                        <a:t>Class = Yes</a:t>
                      </a:r>
                      <a:endParaRPr/>
                    </a:p>
                  </a:txBody>
                  <a:tcPr/>
                </a:tc>
                <a:tc>
                  <a:txBody>
                    <a:bodyPr lIns="90000" rIns="90000" tIns="46800" bIns="46800"/>
                    <a:p>
                      <a:pPr algn="ctr">
                        <a:lnSpc>
                          <a:spcPct val="100000"/>
                        </a:lnSpc>
                      </a:pPr>
                      <a:r>
                        <a:rPr lang="en-US" sz="1600">
                          <a:solidFill>
                            <a:srgbClr val="000000"/>
                          </a:solidFill>
                          <a:latin typeface="Arial"/>
                        </a:rPr>
                        <a:t>3</a:t>
                      </a:r>
                      <a:endParaRPr/>
                    </a:p>
                  </a:txBody>
                  <a:tcPr/>
                </a:tc>
              </a:tr>
              <a:tr h="378720">
                <a:tc>
                  <a:txBody>
                    <a:bodyPr lIns="90000" rIns="90000" tIns="46800" bIns="46800"/>
                    <a:p>
                      <a:pPr>
                        <a:lnSpc>
                          <a:spcPct val="100000"/>
                        </a:lnSpc>
                      </a:pPr>
                      <a:r>
                        <a:rPr lang="en-US" sz="1600">
                          <a:solidFill>
                            <a:srgbClr val="000000"/>
                          </a:solidFill>
                          <a:latin typeface="Arial"/>
                        </a:rPr>
                        <a:t>Class = No</a:t>
                      </a:r>
                      <a:endParaRPr/>
                    </a:p>
                  </a:txBody>
                  <a:tcPr/>
                </a:tc>
                <a:tc>
                  <a:txBody>
                    <a:bodyPr lIns="90000" rIns="90000" tIns="46800" bIns="46800"/>
                    <a:p>
                      <a:pPr algn="ctr">
                        <a:lnSpc>
                          <a:spcPct val="100000"/>
                        </a:lnSpc>
                      </a:pPr>
                      <a:r>
                        <a:rPr lang="en-US" sz="1600">
                          <a:solidFill>
                            <a:srgbClr val="000000"/>
                          </a:solidFill>
                          <a:latin typeface="Arial"/>
                        </a:rPr>
                        <a:t>4</a:t>
                      </a:r>
                      <a:endParaRPr/>
                    </a:p>
                  </a:txBody>
                  <a:tcPr/>
                </a:tc>
              </a:tr>
            </a:tbl>
          </a:graphicData>
        </a:graphic>
      </p:graphicFrame>
      <p:graphicFrame>
        <p:nvGraphicFramePr>
          <p:cNvPr id="615" name="Table 6"/>
          <p:cNvGraphicFramePr/>
          <p:nvPr/>
        </p:nvGraphicFramePr>
        <p:xfrm>
          <a:off x="3809880" y="5456160"/>
          <a:ext cx="1752840" cy="716040"/>
        </p:xfrm>
        <a:graphic>
          <a:graphicData uri="http://schemas.openxmlformats.org/drawingml/2006/table">
            <a:tbl>
              <a:tblPr/>
              <a:tblGrid>
                <a:gridCol w="1295640"/>
                <a:gridCol w="457200"/>
              </a:tblGrid>
              <a:tr h="337320">
                <a:tc>
                  <a:txBody>
                    <a:bodyPr lIns="90000" rIns="90000" tIns="46800" bIns="46800"/>
                    <a:p>
                      <a:pPr>
                        <a:lnSpc>
                          <a:spcPct val="100000"/>
                        </a:lnSpc>
                      </a:pPr>
                      <a:r>
                        <a:rPr lang="en-US" sz="1600">
                          <a:solidFill>
                            <a:srgbClr val="000000"/>
                          </a:solidFill>
                          <a:latin typeface="Arial"/>
                        </a:rPr>
                        <a:t>Class = Yes</a:t>
                      </a:r>
                      <a:endParaRPr/>
                    </a:p>
                  </a:txBody>
                  <a:tcPr/>
                </a:tc>
                <a:tc>
                  <a:txBody>
                    <a:bodyPr lIns="90000" rIns="90000" tIns="46800" bIns="46800"/>
                    <a:p>
                      <a:pPr algn="ctr">
                        <a:lnSpc>
                          <a:spcPct val="100000"/>
                        </a:lnSpc>
                      </a:pPr>
                      <a:r>
                        <a:rPr lang="en-US" sz="1600">
                          <a:solidFill>
                            <a:srgbClr val="000000"/>
                          </a:solidFill>
                          <a:latin typeface="Arial"/>
                        </a:rPr>
                        <a:t>4</a:t>
                      </a:r>
                      <a:endParaRPr/>
                    </a:p>
                  </a:txBody>
                  <a:tcPr/>
                </a:tc>
              </a:tr>
              <a:tr h="378720">
                <a:tc>
                  <a:txBody>
                    <a:bodyPr lIns="90000" rIns="90000" tIns="46800" bIns="46800"/>
                    <a:p>
                      <a:pPr>
                        <a:lnSpc>
                          <a:spcPct val="100000"/>
                        </a:lnSpc>
                      </a:pPr>
                      <a:r>
                        <a:rPr lang="en-US" sz="1600">
                          <a:solidFill>
                            <a:srgbClr val="000000"/>
                          </a:solidFill>
                          <a:latin typeface="Arial"/>
                        </a:rPr>
                        <a:t>Class = No</a:t>
                      </a:r>
                      <a:endParaRPr/>
                    </a:p>
                  </a:txBody>
                  <a:tcPr/>
                </a:tc>
                <a:tc>
                  <a:txBody>
                    <a:bodyPr lIns="90000" rIns="90000" tIns="46800" bIns="46800"/>
                    <a:p>
                      <a:pPr algn="ctr">
                        <a:lnSpc>
                          <a:spcPct val="100000"/>
                        </a:lnSpc>
                      </a:pPr>
                      <a:r>
                        <a:rPr lang="en-US" sz="1600">
                          <a:solidFill>
                            <a:srgbClr val="000000"/>
                          </a:solidFill>
                          <a:latin typeface="Arial"/>
                        </a:rPr>
                        <a:t>1</a:t>
                      </a:r>
                      <a:endParaRPr/>
                    </a:p>
                  </a:txBody>
                  <a:tcPr/>
                </a:tc>
              </a:tr>
            </a:tbl>
          </a:graphicData>
        </a:graphic>
      </p:graphicFrame>
      <p:graphicFrame>
        <p:nvGraphicFramePr>
          <p:cNvPr id="616" name="Table 7"/>
          <p:cNvGraphicFramePr/>
          <p:nvPr/>
        </p:nvGraphicFramePr>
        <p:xfrm>
          <a:off x="5638680" y="5456160"/>
          <a:ext cx="1752840" cy="716040"/>
        </p:xfrm>
        <a:graphic>
          <a:graphicData uri="http://schemas.openxmlformats.org/drawingml/2006/table">
            <a:tbl>
              <a:tblPr/>
              <a:tblGrid>
                <a:gridCol w="1295640"/>
                <a:gridCol w="457200"/>
              </a:tblGrid>
              <a:tr h="337320">
                <a:tc>
                  <a:txBody>
                    <a:bodyPr lIns="90000" rIns="90000" tIns="46800" bIns="46800"/>
                    <a:p>
                      <a:pPr>
                        <a:lnSpc>
                          <a:spcPct val="100000"/>
                        </a:lnSpc>
                      </a:pPr>
                      <a:r>
                        <a:rPr lang="en-US" sz="1600">
                          <a:solidFill>
                            <a:srgbClr val="000000"/>
                          </a:solidFill>
                          <a:latin typeface="Arial"/>
                        </a:rPr>
                        <a:t>Class = Yes</a:t>
                      </a:r>
                      <a:endParaRPr/>
                    </a:p>
                  </a:txBody>
                  <a:tcPr/>
                </a:tc>
                <a:tc>
                  <a:txBody>
                    <a:bodyPr lIns="90000" rIns="90000" tIns="46800" bIns="46800"/>
                    <a:p>
                      <a:pPr algn="ctr">
                        <a:lnSpc>
                          <a:spcPct val="100000"/>
                        </a:lnSpc>
                      </a:pPr>
                      <a:r>
                        <a:rPr lang="en-US" sz="1600">
                          <a:solidFill>
                            <a:srgbClr val="000000"/>
                          </a:solidFill>
                          <a:latin typeface="Arial"/>
                        </a:rPr>
                        <a:t>5</a:t>
                      </a:r>
                      <a:endParaRPr/>
                    </a:p>
                  </a:txBody>
                  <a:tcPr/>
                </a:tc>
              </a:tr>
              <a:tr h="378720">
                <a:tc>
                  <a:txBody>
                    <a:bodyPr lIns="90000" rIns="90000" tIns="46800" bIns="46800"/>
                    <a:p>
                      <a:pPr>
                        <a:lnSpc>
                          <a:spcPct val="100000"/>
                        </a:lnSpc>
                      </a:pPr>
                      <a:r>
                        <a:rPr lang="en-US" sz="1600">
                          <a:solidFill>
                            <a:srgbClr val="000000"/>
                          </a:solidFill>
                          <a:latin typeface="Arial"/>
                        </a:rPr>
                        <a:t>Class = No</a:t>
                      </a:r>
                      <a:endParaRPr/>
                    </a:p>
                  </a:txBody>
                  <a:tcPr/>
                </a:tc>
                <a:tc>
                  <a:txBody>
                    <a:bodyPr lIns="90000" rIns="90000" tIns="46800" bIns="46800"/>
                    <a:p>
                      <a:pPr algn="ctr">
                        <a:lnSpc>
                          <a:spcPct val="100000"/>
                        </a:lnSpc>
                      </a:pPr>
                      <a:r>
                        <a:rPr lang="en-US" sz="1600">
                          <a:solidFill>
                            <a:srgbClr val="000000"/>
                          </a:solidFill>
                          <a:latin typeface="Arial"/>
                        </a:rPr>
                        <a:t>1</a:t>
                      </a:r>
                      <a:endParaRPr/>
                    </a:p>
                  </a:txBody>
                  <a:tcPr/>
                </a:tc>
              </a:tr>
            </a:tbl>
          </a:graphicData>
        </a:graphic>
      </p:graphicFrame>
    </p:spTree>
  </p:cSld>
</p:sld>
</file>

<file path=ppt/slides/slide6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17"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Examples of Post-pruning</a:t>
            </a:r>
            <a:endParaRPr/>
          </a:p>
        </p:txBody>
      </p:sp>
      <p:sp>
        <p:nvSpPr>
          <p:cNvPr id="618" name="TextShape 2"/>
          <p:cNvSpPr txBox="1"/>
          <p:nvPr/>
        </p:nvSpPr>
        <p:spPr>
          <a:xfrm>
            <a:off x="411120" y="1142640"/>
            <a:ext cx="4618080" cy="5181480"/>
          </a:xfrm>
          <a:prstGeom prst="rect">
            <a:avLst/>
          </a:prstGeom>
          <a:noFill/>
          <a:ln>
            <a:noFill/>
          </a:ln>
        </p:spPr>
        <p:txBody>
          <a:bodyPr lIns="90360" rIns="90360" tIns="44280" bIns="44280"/>
          <a:p>
            <a:pPr lvl="1">
              <a:buFont typeface="Arial"/>
              <a:buChar char="–"/>
            </a:pPr>
            <a:r>
              <a:rPr lang="en-US" sz="2400">
                <a:latin typeface="Arial"/>
              </a:rPr>
              <a:t>Optimistic error?</a:t>
            </a:r>
            <a:endParaRPr/>
          </a:p>
          <a:p>
            <a:pPr lvl="1">
              <a:buFont typeface="Arial"/>
              <a:buChar char="–"/>
            </a:pPr>
            <a:endParaRPr/>
          </a:p>
          <a:p>
            <a:pPr lvl="1">
              <a:buFont typeface="Arial"/>
              <a:buChar char="–"/>
            </a:pPr>
            <a:endParaRPr/>
          </a:p>
          <a:p>
            <a:pPr lvl="1">
              <a:buFont typeface="Arial"/>
              <a:buChar char="–"/>
            </a:pPr>
            <a:r>
              <a:rPr lang="en-US" sz="2400">
                <a:latin typeface="Arial"/>
              </a:rPr>
              <a:t>Pessimistic error?</a:t>
            </a:r>
            <a:endParaRPr/>
          </a:p>
          <a:p>
            <a:pPr lvl="1"/>
            <a:endParaRPr/>
          </a:p>
          <a:p>
            <a:pPr lvl="1"/>
            <a:endParaRPr/>
          </a:p>
          <a:p>
            <a:pPr lvl="1">
              <a:buFont typeface="Arial"/>
              <a:buChar char="–"/>
            </a:pPr>
            <a:r>
              <a:rPr lang="en-US" sz="2400">
                <a:latin typeface="Arial"/>
              </a:rPr>
              <a:t>Reduced error pruning?</a:t>
            </a:r>
            <a:endParaRPr/>
          </a:p>
        </p:txBody>
      </p:sp>
      <p:sp>
        <p:nvSpPr>
          <p:cNvPr id="619" name="CustomShape 3"/>
          <p:cNvSpPr/>
          <p:nvPr/>
        </p:nvSpPr>
        <p:spPr>
          <a:xfrm>
            <a:off x="6989400" y="1143000"/>
            <a:ext cx="498600" cy="371520"/>
          </a:xfrm>
          <a:prstGeom prst="ellipse">
            <a:avLst/>
          </a:prstGeom>
          <a:solidFill>
            <a:srgbClr val="ff00ff"/>
          </a:solidFill>
          <a:ln w="12600">
            <a:solidFill>
              <a:srgbClr val="000000"/>
            </a:solidFill>
            <a:miter/>
          </a:ln>
        </p:spPr>
        <p:style>
          <a:lnRef idx="0"/>
          <a:fillRef idx="0"/>
          <a:effectRef idx="0"/>
          <a:fontRef idx="minor"/>
        </p:style>
      </p:sp>
      <p:sp>
        <p:nvSpPr>
          <p:cNvPr id="620" name="Line 4"/>
          <p:cNvSpPr/>
          <p:nvPr/>
        </p:nvSpPr>
        <p:spPr>
          <a:xfrm flipH="1">
            <a:off x="6490800" y="1514520"/>
            <a:ext cx="748080" cy="583920"/>
          </a:xfrm>
          <a:prstGeom prst="line">
            <a:avLst/>
          </a:prstGeom>
          <a:ln w="12600">
            <a:solidFill>
              <a:srgbClr val="000000"/>
            </a:solidFill>
            <a:miter/>
            <a:tailEnd len="med" type="triangle" w="med"/>
          </a:ln>
        </p:spPr>
      </p:sp>
      <p:sp>
        <p:nvSpPr>
          <p:cNvPr id="621" name="Line 5"/>
          <p:cNvSpPr/>
          <p:nvPr/>
        </p:nvSpPr>
        <p:spPr>
          <a:xfrm>
            <a:off x="7238880" y="1514520"/>
            <a:ext cx="748080" cy="583920"/>
          </a:xfrm>
          <a:prstGeom prst="line">
            <a:avLst/>
          </a:prstGeom>
          <a:ln w="12600">
            <a:solidFill>
              <a:srgbClr val="000000"/>
            </a:solidFill>
            <a:miter/>
            <a:tailEnd len="med" type="triangle" w="med"/>
          </a:ln>
        </p:spPr>
      </p:sp>
      <p:sp>
        <p:nvSpPr>
          <p:cNvPr id="622" name="CustomShape 6"/>
          <p:cNvSpPr/>
          <p:nvPr/>
        </p:nvSpPr>
        <p:spPr>
          <a:xfrm>
            <a:off x="5867280" y="2098800"/>
            <a:ext cx="1184400" cy="796320"/>
          </a:xfrm>
          <a:prstGeom prst="rect">
            <a:avLst/>
          </a:prstGeom>
          <a:noFill/>
          <a:ln w="38160">
            <a:solidFill>
              <a:srgbClr val="ff0000"/>
            </a:solidFill>
            <a:miter/>
          </a:ln>
        </p:spPr>
        <p:style>
          <a:lnRef idx="0"/>
          <a:fillRef idx="0"/>
          <a:effectRef idx="0"/>
          <a:fontRef idx="minor"/>
        </p:style>
        <p:txBody>
          <a:bodyPr wrap="none" lIns="90000" rIns="90000" tIns="46800" bIns="46800" anchor="ctr"/>
          <a:p>
            <a:pPr algn="ctr">
              <a:lnSpc>
                <a:spcPct val="100000"/>
              </a:lnSpc>
            </a:pPr>
            <a:r>
              <a:rPr b="1" lang="en-US">
                <a:latin typeface="Arial"/>
              </a:rPr>
              <a:t>C0: 11</a:t>
            </a:r>
            <a:endParaRPr/>
          </a:p>
          <a:p>
            <a:pPr algn="ctr">
              <a:lnSpc>
                <a:spcPct val="100000"/>
              </a:lnSpc>
            </a:pPr>
            <a:r>
              <a:rPr b="1" lang="en-US">
                <a:latin typeface="Arial"/>
              </a:rPr>
              <a:t>C1: 3</a:t>
            </a:r>
            <a:endParaRPr/>
          </a:p>
        </p:txBody>
      </p:sp>
      <p:sp>
        <p:nvSpPr>
          <p:cNvPr id="623" name="CustomShape 7"/>
          <p:cNvSpPr/>
          <p:nvPr/>
        </p:nvSpPr>
        <p:spPr>
          <a:xfrm>
            <a:off x="7426080" y="2098800"/>
            <a:ext cx="1184400" cy="796320"/>
          </a:xfrm>
          <a:prstGeom prst="rect">
            <a:avLst/>
          </a:prstGeom>
          <a:noFill/>
          <a:ln w="38160">
            <a:solidFill>
              <a:srgbClr val="ff0000"/>
            </a:solidFill>
            <a:miter/>
          </a:ln>
        </p:spPr>
        <p:style>
          <a:lnRef idx="0"/>
          <a:fillRef idx="0"/>
          <a:effectRef idx="0"/>
          <a:fontRef idx="minor"/>
        </p:style>
        <p:txBody>
          <a:bodyPr wrap="none" lIns="90000" rIns="90000" tIns="46800" bIns="46800" anchor="ctr"/>
          <a:p>
            <a:pPr algn="ctr">
              <a:lnSpc>
                <a:spcPct val="100000"/>
              </a:lnSpc>
            </a:pPr>
            <a:r>
              <a:rPr b="1" lang="en-US" sz="2000">
                <a:latin typeface="Arial"/>
              </a:rPr>
              <a:t>C0: 2</a:t>
            </a:r>
            <a:endParaRPr/>
          </a:p>
          <a:p>
            <a:pPr algn="ctr">
              <a:lnSpc>
                <a:spcPct val="100000"/>
              </a:lnSpc>
            </a:pPr>
            <a:r>
              <a:rPr b="1" lang="en-US" sz="2000">
                <a:latin typeface="Arial"/>
              </a:rPr>
              <a:t>C1: 4</a:t>
            </a:r>
            <a:endParaRPr/>
          </a:p>
        </p:txBody>
      </p:sp>
      <p:sp>
        <p:nvSpPr>
          <p:cNvPr id="624" name="CustomShape 8"/>
          <p:cNvSpPr/>
          <p:nvPr/>
        </p:nvSpPr>
        <p:spPr>
          <a:xfrm>
            <a:off x="6989400" y="4191120"/>
            <a:ext cx="498600" cy="371520"/>
          </a:xfrm>
          <a:prstGeom prst="ellipse">
            <a:avLst/>
          </a:prstGeom>
          <a:solidFill>
            <a:srgbClr val="ff00ff"/>
          </a:solidFill>
          <a:ln w="12600">
            <a:solidFill>
              <a:srgbClr val="000000"/>
            </a:solidFill>
            <a:miter/>
          </a:ln>
        </p:spPr>
        <p:style>
          <a:lnRef idx="0"/>
          <a:fillRef idx="0"/>
          <a:effectRef idx="0"/>
          <a:fontRef idx="minor"/>
        </p:style>
      </p:sp>
      <p:sp>
        <p:nvSpPr>
          <p:cNvPr id="625" name="Line 9"/>
          <p:cNvSpPr/>
          <p:nvPr/>
        </p:nvSpPr>
        <p:spPr>
          <a:xfrm flipH="1">
            <a:off x="6490800" y="4562640"/>
            <a:ext cx="748080" cy="583920"/>
          </a:xfrm>
          <a:prstGeom prst="line">
            <a:avLst/>
          </a:prstGeom>
          <a:ln w="12600">
            <a:solidFill>
              <a:srgbClr val="000000"/>
            </a:solidFill>
            <a:miter/>
            <a:tailEnd len="med" type="triangle" w="med"/>
          </a:ln>
        </p:spPr>
      </p:sp>
      <p:sp>
        <p:nvSpPr>
          <p:cNvPr id="626" name="Line 10"/>
          <p:cNvSpPr/>
          <p:nvPr/>
        </p:nvSpPr>
        <p:spPr>
          <a:xfrm>
            <a:off x="7238880" y="4562640"/>
            <a:ext cx="748080" cy="583920"/>
          </a:xfrm>
          <a:prstGeom prst="line">
            <a:avLst/>
          </a:prstGeom>
          <a:ln w="12600">
            <a:solidFill>
              <a:srgbClr val="000000"/>
            </a:solidFill>
            <a:miter/>
            <a:tailEnd len="med" type="triangle" w="med"/>
          </a:ln>
        </p:spPr>
      </p:sp>
      <p:sp>
        <p:nvSpPr>
          <p:cNvPr id="627" name="CustomShape 11"/>
          <p:cNvSpPr/>
          <p:nvPr/>
        </p:nvSpPr>
        <p:spPr>
          <a:xfrm>
            <a:off x="5867280" y="5146920"/>
            <a:ext cx="1184400" cy="796320"/>
          </a:xfrm>
          <a:prstGeom prst="rect">
            <a:avLst/>
          </a:prstGeom>
          <a:noFill/>
          <a:ln w="38160">
            <a:solidFill>
              <a:srgbClr val="ff0000"/>
            </a:solidFill>
            <a:miter/>
          </a:ln>
        </p:spPr>
        <p:style>
          <a:lnRef idx="0"/>
          <a:fillRef idx="0"/>
          <a:effectRef idx="0"/>
          <a:fontRef idx="minor"/>
        </p:style>
        <p:txBody>
          <a:bodyPr wrap="none" lIns="90000" rIns="90000" tIns="46800" bIns="46800" anchor="ctr"/>
          <a:p>
            <a:pPr algn="ctr">
              <a:lnSpc>
                <a:spcPct val="100000"/>
              </a:lnSpc>
            </a:pPr>
            <a:r>
              <a:rPr b="1" lang="en-US">
                <a:latin typeface="Arial"/>
              </a:rPr>
              <a:t>C0: 14</a:t>
            </a:r>
            <a:endParaRPr/>
          </a:p>
          <a:p>
            <a:pPr algn="ctr">
              <a:lnSpc>
                <a:spcPct val="100000"/>
              </a:lnSpc>
            </a:pPr>
            <a:r>
              <a:rPr b="1" lang="en-US">
                <a:latin typeface="Arial"/>
              </a:rPr>
              <a:t>C1: 3</a:t>
            </a:r>
            <a:endParaRPr/>
          </a:p>
        </p:txBody>
      </p:sp>
      <p:sp>
        <p:nvSpPr>
          <p:cNvPr id="628" name="CustomShape 12"/>
          <p:cNvSpPr/>
          <p:nvPr/>
        </p:nvSpPr>
        <p:spPr>
          <a:xfrm>
            <a:off x="7426080" y="5146920"/>
            <a:ext cx="1184400" cy="796320"/>
          </a:xfrm>
          <a:prstGeom prst="rect">
            <a:avLst/>
          </a:prstGeom>
          <a:noFill/>
          <a:ln w="38160">
            <a:solidFill>
              <a:srgbClr val="ff0000"/>
            </a:solidFill>
            <a:miter/>
          </a:ln>
        </p:spPr>
        <p:style>
          <a:lnRef idx="0"/>
          <a:fillRef idx="0"/>
          <a:effectRef idx="0"/>
          <a:fontRef idx="minor"/>
        </p:style>
        <p:txBody>
          <a:bodyPr wrap="none" lIns="90000" rIns="90000" tIns="46800" bIns="46800" anchor="ctr"/>
          <a:p>
            <a:pPr algn="ctr">
              <a:lnSpc>
                <a:spcPct val="100000"/>
              </a:lnSpc>
            </a:pPr>
            <a:r>
              <a:rPr b="1" lang="en-US" sz="2000">
                <a:latin typeface="Arial"/>
              </a:rPr>
              <a:t>C0: 2</a:t>
            </a:r>
            <a:endParaRPr/>
          </a:p>
          <a:p>
            <a:pPr algn="ctr">
              <a:lnSpc>
                <a:spcPct val="100000"/>
              </a:lnSpc>
            </a:pPr>
            <a:r>
              <a:rPr b="1" lang="en-US" sz="2000">
                <a:latin typeface="Arial"/>
              </a:rPr>
              <a:t>C1: 2</a:t>
            </a:r>
            <a:endParaRPr/>
          </a:p>
        </p:txBody>
      </p:sp>
      <p:sp>
        <p:nvSpPr>
          <p:cNvPr id="629" name="CustomShape 13"/>
          <p:cNvSpPr/>
          <p:nvPr/>
        </p:nvSpPr>
        <p:spPr>
          <a:xfrm>
            <a:off x="1371600" y="1828800"/>
            <a:ext cx="2819520" cy="307080"/>
          </a:xfrm>
          <a:prstGeom prst="rect">
            <a:avLst/>
          </a:prstGeom>
          <a:noFill/>
          <a:ln>
            <a:noFill/>
          </a:ln>
        </p:spPr>
        <p:style>
          <a:lnRef idx="0"/>
          <a:fillRef idx="0"/>
          <a:effectRef idx="0"/>
          <a:fontRef idx="minor"/>
        </p:style>
        <p:txBody>
          <a:bodyPr lIns="90000" rIns="90000" tIns="46800" bIns="46800"/>
          <a:p>
            <a:pPr>
              <a:lnSpc>
                <a:spcPct val="100000"/>
              </a:lnSpc>
            </a:pPr>
            <a:r>
              <a:rPr b="1" lang="en-US" sz="1400">
                <a:latin typeface="Arial"/>
              </a:rPr>
              <a:t>Don’t prune for both cases</a:t>
            </a:r>
            <a:endParaRPr/>
          </a:p>
        </p:txBody>
      </p:sp>
      <p:sp>
        <p:nvSpPr>
          <p:cNvPr id="630" name="CustomShape 14"/>
          <p:cNvSpPr/>
          <p:nvPr/>
        </p:nvSpPr>
        <p:spPr>
          <a:xfrm>
            <a:off x="1371600" y="3200400"/>
            <a:ext cx="3276720" cy="307080"/>
          </a:xfrm>
          <a:prstGeom prst="rect">
            <a:avLst/>
          </a:prstGeom>
          <a:noFill/>
          <a:ln>
            <a:noFill/>
          </a:ln>
        </p:spPr>
        <p:style>
          <a:lnRef idx="0"/>
          <a:fillRef idx="0"/>
          <a:effectRef idx="0"/>
          <a:fontRef idx="minor"/>
        </p:style>
        <p:txBody>
          <a:bodyPr lIns="90000" rIns="90000" tIns="46800" bIns="46800"/>
          <a:p>
            <a:pPr>
              <a:lnSpc>
                <a:spcPct val="100000"/>
              </a:lnSpc>
            </a:pPr>
            <a:r>
              <a:rPr b="1" lang="en-US" sz="1400">
                <a:latin typeface="Arial"/>
              </a:rPr>
              <a:t>Don’t prune case 1, prune case 2</a:t>
            </a:r>
            <a:endParaRPr/>
          </a:p>
        </p:txBody>
      </p:sp>
      <p:sp>
        <p:nvSpPr>
          <p:cNvPr id="631" name="CustomShape 15"/>
          <p:cNvSpPr/>
          <p:nvPr/>
        </p:nvSpPr>
        <p:spPr>
          <a:xfrm>
            <a:off x="5181480" y="1143000"/>
            <a:ext cx="1219320" cy="368280"/>
          </a:xfrm>
          <a:prstGeom prst="rect">
            <a:avLst/>
          </a:prstGeom>
          <a:noFill/>
          <a:ln>
            <a:noFill/>
          </a:ln>
        </p:spPr>
        <p:style>
          <a:lnRef idx="0"/>
          <a:fillRef idx="0"/>
          <a:effectRef idx="0"/>
          <a:fontRef idx="minor"/>
        </p:style>
        <p:txBody>
          <a:bodyPr lIns="90000" rIns="90000" tIns="46800" bIns="46800"/>
          <a:p>
            <a:pPr>
              <a:lnSpc>
                <a:spcPct val="100000"/>
              </a:lnSpc>
            </a:pPr>
            <a:r>
              <a:rPr b="1" lang="en-US">
                <a:latin typeface="Arial"/>
              </a:rPr>
              <a:t>Case 1:</a:t>
            </a:r>
            <a:endParaRPr/>
          </a:p>
        </p:txBody>
      </p:sp>
      <p:sp>
        <p:nvSpPr>
          <p:cNvPr id="632" name="CustomShape 16"/>
          <p:cNvSpPr/>
          <p:nvPr/>
        </p:nvSpPr>
        <p:spPr>
          <a:xfrm>
            <a:off x="5181480" y="4205160"/>
            <a:ext cx="1219320" cy="368280"/>
          </a:xfrm>
          <a:prstGeom prst="rect">
            <a:avLst/>
          </a:prstGeom>
          <a:noFill/>
          <a:ln>
            <a:noFill/>
          </a:ln>
        </p:spPr>
        <p:style>
          <a:lnRef idx="0"/>
          <a:fillRef idx="0"/>
          <a:effectRef idx="0"/>
          <a:fontRef idx="minor"/>
        </p:style>
        <p:txBody>
          <a:bodyPr lIns="90000" rIns="90000" tIns="46800" bIns="46800"/>
          <a:p>
            <a:pPr>
              <a:lnSpc>
                <a:spcPct val="100000"/>
              </a:lnSpc>
            </a:pPr>
            <a:r>
              <a:rPr b="1" lang="en-US">
                <a:latin typeface="Arial"/>
              </a:rPr>
              <a:t>Case 2:</a:t>
            </a:r>
            <a:endParaRPr/>
          </a:p>
        </p:txBody>
      </p:sp>
      <p:sp>
        <p:nvSpPr>
          <p:cNvPr id="633" name="CustomShape 17"/>
          <p:cNvSpPr/>
          <p:nvPr/>
        </p:nvSpPr>
        <p:spPr>
          <a:xfrm>
            <a:off x="1371600" y="4724280"/>
            <a:ext cx="3276720" cy="307080"/>
          </a:xfrm>
          <a:prstGeom prst="rect">
            <a:avLst/>
          </a:prstGeom>
          <a:noFill/>
          <a:ln>
            <a:noFill/>
          </a:ln>
        </p:spPr>
        <p:style>
          <a:lnRef idx="0"/>
          <a:fillRef idx="0"/>
          <a:effectRef idx="0"/>
          <a:fontRef idx="minor"/>
        </p:style>
        <p:txBody>
          <a:bodyPr lIns="90000" rIns="90000" tIns="46800" bIns="46800"/>
          <a:p>
            <a:pPr>
              <a:lnSpc>
                <a:spcPct val="100000"/>
              </a:lnSpc>
            </a:pPr>
            <a:r>
              <a:rPr b="1" lang="en-US" sz="1400">
                <a:latin typeface="Arial"/>
              </a:rPr>
              <a:t>Depends on validation set</a:t>
            </a:r>
            <a:endParaRPr/>
          </a:p>
        </p:txBody>
      </p:sp>
    </p:spTree>
  </p:cSld>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499"/>
                                          </p:stCondLst>
                                        </p:cTn>
                                        <p:tgtEl>
                                          <p:spTgt spid="6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499"/>
                                          </p:stCondLst>
                                        </p:cTn>
                                        <p:tgtEl>
                                          <p:spTgt spid="6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499"/>
                                          </p:stCondLst>
                                        </p:cTn>
                                        <p:tgtEl>
                                          <p:spTgt spid="63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34"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Handling Missing Attribute Values</a:t>
            </a:r>
            <a:endParaRPr/>
          </a:p>
        </p:txBody>
      </p:sp>
      <p:sp>
        <p:nvSpPr>
          <p:cNvPr id="635"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Missing values affect decision tree construction in three different ways:</a:t>
            </a:r>
            <a:endParaRPr/>
          </a:p>
          <a:p>
            <a:pPr lvl="1">
              <a:buFont typeface="Arial"/>
              <a:buChar char="–"/>
            </a:pPr>
            <a:r>
              <a:rPr lang="en-US" sz="2800">
                <a:latin typeface="Arial"/>
              </a:rPr>
              <a:t>Affects how impurity measures are computed</a:t>
            </a:r>
            <a:endParaRPr/>
          </a:p>
          <a:p>
            <a:pPr lvl="1">
              <a:buFont typeface="Arial"/>
              <a:buChar char="–"/>
            </a:pPr>
            <a:r>
              <a:rPr lang="en-US" sz="2800">
                <a:latin typeface="Arial"/>
              </a:rPr>
              <a:t>Affects how to distribute instance with missing value to child nodes</a:t>
            </a:r>
            <a:endParaRPr/>
          </a:p>
          <a:p>
            <a:pPr lvl="1">
              <a:buFont typeface="Arial"/>
              <a:buChar char="–"/>
            </a:pPr>
            <a:r>
              <a:rPr lang="en-US" sz="2800">
                <a:latin typeface="Arial"/>
              </a:rPr>
              <a:t>Affects how a test instance with missing value is classified</a:t>
            </a:r>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36"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Computing Impurity Measure</a:t>
            </a:r>
            <a:endParaRPr/>
          </a:p>
        </p:txBody>
      </p:sp>
      <p:graphicFrame>
        <p:nvGraphicFramePr>
          <p:cNvPr id="637" name="Object 2"/>
          <p:cNvGraphicFramePr/>
          <p:nvPr/>
        </p:nvGraphicFramePr>
        <p:xfrm>
          <a:off x="457200" y="1219320"/>
          <a:ext cx="3894120" cy="4170240"/>
        </p:xfrm>
        <a:graphic>
          <a:graphicData uri="http://schemas.openxmlformats.org/presentationml/2006/ole">
            <p:oleObj name="Document" r:id="rId1" spid="">
              <p:embed/>
              <p:pic>
                <p:nvPicPr>
                  <p:cNvPr id="638" name="" descr=""/>
                  <p:cNvPicPr/>
                  <p:nvPr/>
                </p:nvPicPr>
                <p:blipFill>
                  <a:blip r:embed="rId2"/>
                  <a:stretch/>
                </p:blipFill>
                <p:spPr>
                  <a:xfrm>
                    <a:off x="457200" y="1219320"/>
                    <a:ext cx="3894120" cy="4170240"/>
                  </a:xfrm>
                  <a:prstGeom prst="rect">
                    <a:avLst/>
                  </a:prstGeom>
                  <a:ln>
                    <a:noFill/>
                  </a:ln>
                </p:spPr>
              </p:pic>
            </p:oleObj>
          </a:graphicData>
        </a:graphic>
      </p:graphicFrame>
      <p:graphicFrame>
        <p:nvGraphicFramePr>
          <p:cNvPr id="639" name="Object 3"/>
          <p:cNvGraphicFramePr/>
          <p:nvPr/>
        </p:nvGraphicFramePr>
        <p:xfrm>
          <a:off x="5334120" y="2209680"/>
          <a:ext cx="3200400" cy="1704960"/>
        </p:xfrm>
        <a:graphic>
          <a:graphicData uri="http://schemas.openxmlformats.org/presentationml/2006/ole">
            <p:oleObj name="Document" r:id="rId3" spid="">
              <p:embed/>
              <p:pic>
                <p:nvPicPr>
                  <p:cNvPr id="640" name="" descr=""/>
                  <p:cNvPicPr/>
                  <p:nvPr/>
                </p:nvPicPr>
                <p:blipFill>
                  <a:blip r:embed="rId4"/>
                  <a:stretch/>
                </p:blipFill>
                <p:spPr>
                  <a:xfrm>
                    <a:off x="5334120" y="2209680"/>
                    <a:ext cx="3200400" cy="1704960"/>
                  </a:xfrm>
                  <a:prstGeom prst="rect">
                    <a:avLst/>
                  </a:prstGeom>
                  <a:ln>
                    <a:noFill/>
                  </a:ln>
                </p:spPr>
              </p:pic>
            </p:oleObj>
          </a:graphicData>
        </a:graphic>
      </p:graphicFrame>
      <p:sp>
        <p:nvSpPr>
          <p:cNvPr id="641" name="CustomShape 4"/>
          <p:cNvSpPr/>
          <p:nvPr/>
        </p:nvSpPr>
        <p:spPr>
          <a:xfrm>
            <a:off x="4343400" y="3733920"/>
            <a:ext cx="4648320" cy="2584440"/>
          </a:xfrm>
          <a:prstGeom prst="rect">
            <a:avLst/>
          </a:prstGeom>
          <a:noFill/>
          <a:ln>
            <a:noFill/>
          </a:ln>
        </p:spPr>
        <p:style>
          <a:lnRef idx="0"/>
          <a:fillRef idx="0"/>
          <a:effectRef idx="0"/>
          <a:fontRef idx="minor"/>
        </p:style>
        <p:txBody>
          <a:bodyPr lIns="90000" rIns="90000" tIns="46800" bIns="46800"/>
          <a:p>
            <a:pPr>
              <a:lnSpc>
                <a:spcPct val="100000"/>
              </a:lnSpc>
            </a:pPr>
            <a:r>
              <a:rPr b="1" lang="en-US">
                <a:solidFill>
                  <a:srgbClr val="ff0000"/>
                </a:solidFill>
                <a:latin typeface="Arial"/>
              </a:rPr>
              <a:t>Split on Refund:</a:t>
            </a:r>
            <a:endParaRPr/>
          </a:p>
          <a:p>
            <a:pPr>
              <a:lnSpc>
                <a:spcPct val="100000"/>
              </a:lnSpc>
            </a:pPr>
            <a:r>
              <a:rPr b="1" lang="en-US">
                <a:latin typeface="Arial"/>
              </a:rPr>
              <a:t>    </a:t>
            </a:r>
            <a:r>
              <a:rPr b="1" lang="en-US">
                <a:latin typeface="Arial"/>
              </a:rPr>
              <a:t>Entropy(Refund=Yes) = 0</a:t>
            </a:r>
            <a:endParaRPr/>
          </a:p>
          <a:p>
            <a:pPr>
              <a:lnSpc>
                <a:spcPct val="100000"/>
              </a:lnSpc>
            </a:pPr>
            <a:r>
              <a:rPr b="1" lang="en-US">
                <a:latin typeface="Arial"/>
              </a:rPr>
              <a:t>    </a:t>
            </a:r>
            <a:r>
              <a:rPr b="1" lang="en-US">
                <a:latin typeface="Arial"/>
              </a:rPr>
              <a:t>Entropy(Refund=No) </a:t>
            </a:r>
            <a:r>
              <a:rPr b="1" lang="en-US">
                <a:latin typeface="Arial"/>
              </a:rPr>
              <a:t>
</a:t>
            </a:r>
            <a:r>
              <a:rPr b="1" lang="en-US">
                <a:latin typeface="Arial"/>
              </a:rPr>
              <a:t>    = -(2/6)log(2/6) – (4/6)log(4/6) = 0.9183</a:t>
            </a:r>
            <a:endParaRPr/>
          </a:p>
          <a:p>
            <a:pPr>
              <a:lnSpc>
                <a:spcPct val="100000"/>
              </a:lnSpc>
            </a:pPr>
            <a:r>
              <a:rPr b="1" lang="en-US">
                <a:latin typeface="Arial"/>
              </a:rPr>
              <a:t>    </a:t>
            </a:r>
            <a:r>
              <a:rPr b="1" lang="en-US">
                <a:latin typeface="Arial"/>
              </a:rPr>
              <a:t>Entropy(Children) </a:t>
            </a:r>
            <a:r>
              <a:rPr b="1" lang="en-US">
                <a:latin typeface="Arial"/>
              </a:rPr>
              <a:t>
</a:t>
            </a:r>
            <a:r>
              <a:rPr b="1" lang="en-US">
                <a:latin typeface="Arial"/>
              </a:rPr>
              <a:t>    = 0.3 (0) + 0.6 (0.9183) = 0.551</a:t>
            </a:r>
            <a:endParaRPr/>
          </a:p>
          <a:p>
            <a:pPr>
              <a:lnSpc>
                <a:spcPct val="100000"/>
              </a:lnSpc>
            </a:pPr>
            <a:r>
              <a:rPr b="1" lang="en-US">
                <a:latin typeface="Arial"/>
              </a:rPr>
              <a:t>Gain = 0.9 </a:t>
            </a:r>
            <a:r>
              <a:rPr b="1" lang="en-US">
                <a:latin typeface="Symbol"/>
                <a:ea typeface="Symbol"/>
              </a:rPr>
              <a:t></a:t>
            </a:r>
            <a:r>
              <a:rPr b="1" lang="en-US">
                <a:latin typeface="Arial"/>
              </a:rPr>
              <a:t> (0.8813 – 0.551) = 0.3303</a:t>
            </a:r>
            <a:endParaRPr/>
          </a:p>
        </p:txBody>
      </p:sp>
      <p:sp>
        <p:nvSpPr>
          <p:cNvPr id="642" name="Line 5"/>
          <p:cNvSpPr/>
          <p:nvPr/>
        </p:nvSpPr>
        <p:spPr>
          <a:xfrm>
            <a:off x="1143000" y="5181480"/>
            <a:ext cx="457200" cy="533520"/>
          </a:xfrm>
          <a:prstGeom prst="line">
            <a:avLst/>
          </a:prstGeom>
          <a:ln w="12600">
            <a:solidFill>
              <a:srgbClr val="000000"/>
            </a:solidFill>
            <a:miter/>
            <a:tailEnd len="med" type="triangle" w="med"/>
          </a:ln>
        </p:spPr>
      </p:sp>
      <p:sp>
        <p:nvSpPr>
          <p:cNvPr id="643" name="CustomShape 6"/>
          <p:cNvSpPr/>
          <p:nvPr/>
        </p:nvSpPr>
        <p:spPr>
          <a:xfrm>
            <a:off x="1676520" y="5410080"/>
            <a:ext cx="1143000" cy="70380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Missing value</a:t>
            </a:r>
            <a:endParaRPr/>
          </a:p>
        </p:txBody>
      </p:sp>
      <p:sp>
        <p:nvSpPr>
          <p:cNvPr id="644" name="CustomShape 7"/>
          <p:cNvSpPr/>
          <p:nvPr/>
        </p:nvSpPr>
        <p:spPr>
          <a:xfrm>
            <a:off x="4419720" y="1066680"/>
            <a:ext cx="4495680" cy="916920"/>
          </a:xfrm>
          <a:prstGeom prst="rect">
            <a:avLst/>
          </a:prstGeom>
          <a:noFill/>
          <a:ln>
            <a:noFill/>
          </a:ln>
        </p:spPr>
        <p:style>
          <a:lnRef idx="0"/>
          <a:fillRef idx="0"/>
          <a:effectRef idx="0"/>
          <a:fontRef idx="minor"/>
        </p:style>
        <p:txBody>
          <a:bodyPr lIns="90000" rIns="90000" tIns="46800" bIns="46800"/>
          <a:p>
            <a:pPr>
              <a:lnSpc>
                <a:spcPct val="100000"/>
              </a:lnSpc>
            </a:pPr>
            <a:r>
              <a:rPr b="1" lang="en-US">
                <a:solidFill>
                  <a:srgbClr val="ff0000"/>
                </a:solidFill>
                <a:latin typeface="Arial"/>
              </a:rPr>
              <a:t>Before Splitting:</a:t>
            </a:r>
            <a:r>
              <a:rPr b="1" lang="en-US">
                <a:solidFill>
                  <a:srgbClr val="ff0000"/>
                </a:solidFill>
                <a:latin typeface="Arial"/>
              </a:rPr>
              <a:t>
</a:t>
            </a:r>
            <a:r>
              <a:rPr b="1" lang="en-US">
                <a:solidFill>
                  <a:srgbClr val="ff0000"/>
                </a:solidFill>
                <a:latin typeface="Arial"/>
              </a:rPr>
              <a:t>    </a:t>
            </a:r>
            <a:r>
              <a:rPr b="1" lang="en-US">
                <a:latin typeface="Arial"/>
              </a:rPr>
              <a:t>Entropy(Parent) </a:t>
            </a:r>
            <a:r>
              <a:rPr b="1" lang="en-US">
                <a:latin typeface="Arial"/>
              </a:rPr>
              <a:t>
</a:t>
            </a:r>
            <a:r>
              <a:rPr b="1" lang="en-US">
                <a:latin typeface="Arial"/>
              </a:rPr>
              <a:t>    = -0.3 log(0.3)-(0.7)log(0.7) = 0.8813</a:t>
            </a:r>
            <a:endParaRPr/>
          </a:p>
        </p:txBody>
      </p:sp>
    </p:spTree>
  </p:cSld>
  <p:timing>
    <p:tnLst>
      <p:par>
        <p:cTn id="51" dur="indefinite" restart="never" nodeType="tmRoot">
          <p:childTnLst>
            <p:seq>
              <p:cTn id="52" dur="indefinite" nodeType="mainSeq">
                <p:childTnLst>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61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45"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Distribute Instances</a:t>
            </a:r>
            <a:endParaRPr/>
          </a:p>
        </p:txBody>
      </p:sp>
      <p:graphicFrame>
        <p:nvGraphicFramePr>
          <p:cNvPr id="646" name="Object 2"/>
          <p:cNvGraphicFramePr/>
          <p:nvPr/>
        </p:nvGraphicFramePr>
        <p:xfrm>
          <a:off x="380880" y="1219320"/>
          <a:ext cx="3511800" cy="3387600"/>
        </p:xfrm>
        <a:graphic>
          <a:graphicData uri="http://schemas.openxmlformats.org/presentationml/2006/ole">
            <p:oleObj name="Document" r:id="rId1" spid="">
              <p:embed/>
              <p:pic>
                <p:nvPicPr>
                  <p:cNvPr id="647" name="" descr=""/>
                  <p:cNvPicPr/>
                  <p:nvPr/>
                </p:nvPicPr>
                <p:blipFill>
                  <a:blip r:embed="rId2"/>
                  <a:stretch/>
                </p:blipFill>
                <p:spPr>
                  <a:xfrm>
                    <a:off x="380880" y="1219320"/>
                    <a:ext cx="3511800" cy="3387600"/>
                  </a:xfrm>
                  <a:prstGeom prst="rect">
                    <a:avLst/>
                  </a:prstGeom>
                  <a:ln>
                    <a:noFill/>
                  </a:ln>
                </p:spPr>
              </p:pic>
            </p:oleObj>
          </a:graphicData>
        </a:graphic>
      </p:graphicFrame>
      <p:sp>
        <p:nvSpPr>
          <p:cNvPr id="648" name="Line 3"/>
          <p:cNvSpPr/>
          <p:nvPr/>
        </p:nvSpPr>
        <p:spPr>
          <a:xfrm>
            <a:off x="2689200" y="4911840"/>
            <a:ext cx="565200" cy="463320"/>
          </a:xfrm>
          <a:prstGeom prst="line">
            <a:avLst/>
          </a:prstGeom>
          <a:ln w="12600">
            <a:solidFill>
              <a:srgbClr val="000000"/>
            </a:solidFill>
            <a:miter/>
            <a:tailEnd len="med" type="triangle" w="med"/>
          </a:ln>
        </p:spPr>
      </p:sp>
      <p:sp>
        <p:nvSpPr>
          <p:cNvPr id="649" name="Line 4"/>
          <p:cNvSpPr/>
          <p:nvPr/>
        </p:nvSpPr>
        <p:spPr>
          <a:xfrm flipH="1">
            <a:off x="1316160" y="4911840"/>
            <a:ext cx="565200" cy="463320"/>
          </a:xfrm>
          <a:prstGeom prst="line">
            <a:avLst/>
          </a:prstGeom>
          <a:ln w="12600">
            <a:solidFill>
              <a:srgbClr val="000000"/>
            </a:solidFill>
            <a:miter/>
            <a:tailEnd len="med" type="triangle" w="med"/>
          </a:ln>
        </p:spPr>
      </p:sp>
      <p:sp>
        <p:nvSpPr>
          <p:cNvPr id="650" name="CustomShape 5"/>
          <p:cNvSpPr/>
          <p:nvPr/>
        </p:nvSpPr>
        <p:spPr>
          <a:xfrm>
            <a:off x="1833480" y="4648320"/>
            <a:ext cx="93672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Refund</a:t>
            </a:r>
            <a:endParaRPr/>
          </a:p>
        </p:txBody>
      </p:sp>
      <p:sp>
        <p:nvSpPr>
          <p:cNvPr id="651" name="CustomShape 6"/>
          <p:cNvSpPr/>
          <p:nvPr/>
        </p:nvSpPr>
        <p:spPr>
          <a:xfrm>
            <a:off x="406440" y="4876920"/>
            <a:ext cx="119700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Yes</a:t>
            </a:r>
            <a:endParaRPr/>
          </a:p>
        </p:txBody>
      </p:sp>
      <p:sp>
        <p:nvSpPr>
          <p:cNvPr id="652" name="CustomShape 7"/>
          <p:cNvSpPr/>
          <p:nvPr/>
        </p:nvSpPr>
        <p:spPr>
          <a:xfrm>
            <a:off x="3051000" y="4876920"/>
            <a:ext cx="685800" cy="337320"/>
          </a:xfrm>
          <a:prstGeom prst="rect">
            <a:avLst/>
          </a:prstGeom>
          <a:noFill/>
          <a:ln>
            <a:noFill/>
          </a:ln>
        </p:spPr>
        <p:style>
          <a:lnRef idx="0"/>
          <a:fillRef idx="0"/>
          <a:effectRef idx="0"/>
          <a:fontRef idx="minor"/>
        </p:style>
        <p:txBody>
          <a:bodyPr lIns="90000" rIns="90000" tIns="46800" bIns="46800"/>
          <a:p>
            <a:pPr>
              <a:lnSpc>
                <a:spcPct val="100000"/>
              </a:lnSpc>
            </a:pPr>
            <a:r>
              <a:rPr lang="en-US" sz="1600">
                <a:latin typeface="Arial"/>
              </a:rPr>
              <a:t>No</a:t>
            </a:r>
            <a:endParaRPr/>
          </a:p>
        </p:txBody>
      </p:sp>
      <p:graphicFrame>
        <p:nvGraphicFramePr>
          <p:cNvPr id="653" name="Object 8"/>
          <p:cNvGraphicFramePr/>
          <p:nvPr/>
        </p:nvGraphicFramePr>
        <p:xfrm>
          <a:off x="0" y="5495760"/>
          <a:ext cx="1808280" cy="681120"/>
        </p:xfrm>
        <a:graphic>
          <a:graphicData uri="http://schemas.openxmlformats.org/presentationml/2006/ole">
            <p:oleObj name="Document" r:id="rId3" spid="">
              <p:embed/>
              <p:pic>
                <p:nvPicPr>
                  <p:cNvPr id="654" name="" descr=""/>
                  <p:cNvPicPr/>
                  <p:nvPr/>
                </p:nvPicPr>
                <p:blipFill>
                  <a:blip r:embed="rId4"/>
                  <a:stretch/>
                </p:blipFill>
                <p:spPr>
                  <a:xfrm>
                    <a:off x="0" y="5495760"/>
                    <a:ext cx="1808280" cy="681120"/>
                  </a:xfrm>
                  <a:prstGeom prst="rect">
                    <a:avLst/>
                  </a:prstGeom>
                  <a:ln>
                    <a:noFill/>
                  </a:ln>
                </p:spPr>
              </p:pic>
            </p:oleObj>
          </a:graphicData>
        </a:graphic>
      </p:graphicFrame>
      <p:graphicFrame>
        <p:nvGraphicFramePr>
          <p:cNvPr id="655" name="Object 9"/>
          <p:cNvGraphicFramePr/>
          <p:nvPr/>
        </p:nvGraphicFramePr>
        <p:xfrm>
          <a:off x="2062080" y="5486400"/>
          <a:ext cx="1930320" cy="681120"/>
        </p:xfrm>
        <a:graphic>
          <a:graphicData uri="http://schemas.openxmlformats.org/presentationml/2006/ole">
            <p:oleObj name="Document" r:id="rId5" spid="">
              <p:embed/>
              <p:pic>
                <p:nvPicPr>
                  <p:cNvPr id="656" name="" descr=""/>
                  <p:cNvPicPr/>
                  <p:nvPr/>
                </p:nvPicPr>
                <p:blipFill>
                  <a:blip r:embed="rId6"/>
                  <a:stretch/>
                </p:blipFill>
                <p:spPr>
                  <a:xfrm>
                    <a:off x="2062080" y="5486400"/>
                    <a:ext cx="1930320" cy="681120"/>
                  </a:xfrm>
                  <a:prstGeom prst="rect">
                    <a:avLst/>
                  </a:prstGeom>
                  <a:ln>
                    <a:noFill/>
                  </a:ln>
                </p:spPr>
              </p:pic>
            </p:oleObj>
          </a:graphicData>
        </a:graphic>
      </p:graphicFrame>
      <p:sp>
        <p:nvSpPr>
          <p:cNvPr id="657" name="Line 10"/>
          <p:cNvSpPr/>
          <p:nvPr/>
        </p:nvSpPr>
        <p:spPr>
          <a:xfrm>
            <a:off x="6875640" y="3006720"/>
            <a:ext cx="564840" cy="463680"/>
          </a:xfrm>
          <a:prstGeom prst="line">
            <a:avLst/>
          </a:prstGeom>
          <a:ln w="12600">
            <a:solidFill>
              <a:srgbClr val="000000"/>
            </a:solidFill>
            <a:miter/>
            <a:tailEnd len="med" type="triangle" w="med"/>
          </a:ln>
        </p:spPr>
      </p:sp>
      <p:sp>
        <p:nvSpPr>
          <p:cNvPr id="658" name="Line 11"/>
          <p:cNvSpPr/>
          <p:nvPr/>
        </p:nvSpPr>
        <p:spPr>
          <a:xfrm flipH="1">
            <a:off x="5502240" y="3006720"/>
            <a:ext cx="565200" cy="463680"/>
          </a:xfrm>
          <a:prstGeom prst="line">
            <a:avLst/>
          </a:prstGeom>
          <a:ln w="12600">
            <a:solidFill>
              <a:srgbClr val="000000"/>
            </a:solidFill>
            <a:miter/>
            <a:tailEnd len="med" type="triangle" w="med"/>
          </a:ln>
        </p:spPr>
      </p:sp>
      <p:sp>
        <p:nvSpPr>
          <p:cNvPr id="659" name="CustomShape 12"/>
          <p:cNvSpPr/>
          <p:nvPr/>
        </p:nvSpPr>
        <p:spPr>
          <a:xfrm>
            <a:off x="6019920" y="2743200"/>
            <a:ext cx="93636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Refund</a:t>
            </a:r>
            <a:endParaRPr/>
          </a:p>
        </p:txBody>
      </p:sp>
      <p:sp>
        <p:nvSpPr>
          <p:cNvPr id="660" name="CustomShape 13"/>
          <p:cNvSpPr/>
          <p:nvPr/>
        </p:nvSpPr>
        <p:spPr>
          <a:xfrm>
            <a:off x="4592520" y="2971800"/>
            <a:ext cx="119700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Yes</a:t>
            </a:r>
            <a:endParaRPr/>
          </a:p>
        </p:txBody>
      </p:sp>
      <p:graphicFrame>
        <p:nvGraphicFramePr>
          <p:cNvPr id="661" name="Object 14"/>
          <p:cNvGraphicFramePr/>
          <p:nvPr/>
        </p:nvGraphicFramePr>
        <p:xfrm>
          <a:off x="4800600" y="1600200"/>
          <a:ext cx="3651120" cy="984240"/>
        </p:xfrm>
        <a:graphic>
          <a:graphicData uri="http://schemas.openxmlformats.org/presentationml/2006/ole">
            <p:oleObj name="Document" r:id="rId7" spid="">
              <p:embed/>
              <p:pic>
                <p:nvPicPr>
                  <p:cNvPr id="662" name="" descr=""/>
                  <p:cNvPicPr/>
                  <p:nvPr/>
                </p:nvPicPr>
                <p:blipFill>
                  <a:blip r:embed="rId8"/>
                  <a:stretch/>
                </p:blipFill>
                <p:spPr>
                  <a:xfrm>
                    <a:off x="4800600" y="1600200"/>
                    <a:ext cx="3651120" cy="984240"/>
                  </a:xfrm>
                  <a:prstGeom prst="rect">
                    <a:avLst/>
                  </a:prstGeom>
                  <a:ln>
                    <a:noFill/>
                  </a:ln>
                </p:spPr>
              </p:pic>
            </p:oleObj>
          </a:graphicData>
        </a:graphic>
      </p:graphicFrame>
      <p:sp>
        <p:nvSpPr>
          <p:cNvPr id="663" name="CustomShape 15"/>
          <p:cNvSpPr/>
          <p:nvPr/>
        </p:nvSpPr>
        <p:spPr>
          <a:xfrm>
            <a:off x="7237440" y="2971800"/>
            <a:ext cx="685800" cy="337320"/>
          </a:xfrm>
          <a:prstGeom prst="rect">
            <a:avLst/>
          </a:prstGeom>
          <a:noFill/>
          <a:ln>
            <a:noFill/>
          </a:ln>
        </p:spPr>
        <p:style>
          <a:lnRef idx="0"/>
          <a:fillRef idx="0"/>
          <a:effectRef idx="0"/>
          <a:fontRef idx="minor"/>
        </p:style>
        <p:txBody>
          <a:bodyPr lIns="90000" rIns="90000" tIns="46800" bIns="46800"/>
          <a:p>
            <a:pPr>
              <a:lnSpc>
                <a:spcPct val="100000"/>
              </a:lnSpc>
            </a:pPr>
            <a:r>
              <a:rPr lang="en-US" sz="1600">
                <a:latin typeface="Arial"/>
              </a:rPr>
              <a:t>No</a:t>
            </a:r>
            <a:endParaRPr/>
          </a:p>
        </p:txBody>
      </p:sp>
      <p:graphicFrame>
        <p:nvGraphicFramePr>
          <p:cNvPr id="664" name="Object 16"/>
          <p:cNvGraphicFramePr/>
          <p:nvPr/>
        </p:nvGraphicFramePr>
        <p:xfrm>
          <a:off x="6629400" y="3505320"/>
          <a:ext cx="1989000" cy="677880"/>
        </p:xfrm>
        <a:graphic>
          <a:graphicData uri="http://schemas.openxmlformats.org/presentationml/2006/ole">
            <p:oleObj name="Document" r:id="rId9" spid="">
              <p:embed/>
              <p:pic>
                <p:nvPicPr>
                  <p:cNvPr id="665" name="" descr=""/>
                  <p:cNvPicPr/>
                  <p:nvPr/>
                </p:nvPicPr>
                <p:blipFill>
                  <a:blip r:embed="rId10"/>
                  <a:stretch/>
                </p:blipFill>
                <p:spPr>
                  <a:xfrm>
                    <a:off x="6629400" y="3505320"/>
                    <a:ext cx="1989000" cy="677880"/>
                  </a:xfrm>
                  <a:prstGeom prst="rect">
                    <a:avLst/>
                  </a:prstGeom>
                  <a:ln>
                    <a:noFill/>
                  </a:ln>
                </p:spPr>
              </p:pic>
            </p:oleObj>
          </a:graphicData>
        </a:graphic>
      </p:graphicFrame>
      <p:sp>
        <p:nvSpPr>
          <p:cNvPr id="666" name="CustomShape 17"/>
          <p:cNvSpPr/>
          <p:nvPr/>
        </p:nvSpPr>
        <p:spPr>
          <a:xfrm>
            <a:off x="4572000" y="4343400"/>
            <a:ext cx="4038480" cy="1750680"/>
          </a:xfrm>
          <a:prstGeom prst="rect">
            <a:avLst/>
          </a:prstGeom>
          <a:noFill/>
          <a:ln>
            <a:noFill/>
          </a:ln>
        </p:spPr>
        <p:style>
          <a:lnRef idx="0"/>
          <a:fillRef idx="0"/>
          <a:effectRef idx="0"/>
          <a:fontRef idx="minor"/>
        </p:style>
        <p:txBody>
          <a:bodyPr lIns="90000" rIns="90000" tIns="46800" bIns="46800"/>
          <a:p>
            <a:pPr>
              <a:lnSpc>
                <a:spcPct val="100000"/>
              </a:lnSpc>
            </a:pPr>
            <a:r>
              <a:rPr b="1" lang="en-US">
                <a:latin typeface="Arial"/>
              </a:rPr>
              <a:t>Probability that Refund=Yes is 3/9</a:t>
            </a:r>
            <a:endParaRPr/>
          </a:p>
          <a:p>
            <a:pPr>
              <a:lnSpc>
                <a:spcPct val="100000"/>
              </a:lnSpc>
            </a:pPr>
            <a:r>
              <a:rPr b="1" lang="en-US">
                <a:latin typeface="Arial"/>
              </a:rPr>
              <a:t>Probability that Refund=No is 6/9</a:t>
            </a:r>
            <a:endParaRPr/>
          </a:p>
          <a:p>
            <a:pPr>
              <a:lnSpc>
                <a:spcPct val="100000"/>
              </a:lnSpc>
            </a:pPr>
            <a:r>
              <a:rPr b="1" lang="en-US">
                <a:latin typeface="Arial"/>
              </a:rPr>
              <a:t>Assign record to the left child with weight = 3/9 and to the right child with weight = 6/9</a:t>
            </a:r>
            <a:endParaRPr/>
          </a:p>
        </p:txBody>
      </p:sp>
      <p:graphicFrame>
        <p:nvGraphicFramePr>
          <p:cNvPr id="667" name="Object 18"/>
          <p:cNvGraphicFramePr/>
          <p:nvPr/>
        </p:nvGraphicFramePr>
        <p:xfrm>
          <a:off x="4572000" y="3505320"/>
          <a:ext cx="1909800" cy="658800"/>
        </p:xfrm>
        <a:graphic>
          <a:graphicData uri="http://schemas.openxmlformats.org/presentationml/2006/ole">
            <p:oleObj name="Document" r:id="rId11" spid="">
              <p:embed/>
              <p:pic>
                <p:nvPicPr>
                  <p:cNvPr id="668" name="" descr=""/>
                  <p:cNvPicPr/>
                  <p:nvPr/>
                </p:nvPicPr>
                <p:blipFill>
                  <a:blip r:embed="rId12"/>
                  <a:stretch/>
                </p:blipFill>
                <p:spPr>
                  <a:xfrm>
                    <a:off x="4572000" y="3505320"/>
                    <a:ext cx="1909800" cy="658800"/>
                  </a:xfrm>
                  <a:prstGeom prst="rect">
                    <a:avLst/>
                  </a:prstGeom>
                  <a:ln>
                    <a:noFill/>
                  </a:ln>
                </p:spPr>
              </p:pic>
            </p:oleObj>
          </a:graphicData>
        </a:graphic>
      </p:graphicFrame>
    </p:spTree>
  </p:cSld>
</p:sld>
</file>

<file path=ppt/slides/slide6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69"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Classify Instances</a:t>
            </a:r>
            <a:endParaRPr/>
          </a:p>
        </p:txBody>
      </p:sp>
      <p:sp>
        <p:nvSpPr>
          <p:cNvPr id="670" name="Line 2"/>
          <p:cNvSpPr/>
          <p:nvPr/>
        </p:nvSpPr>
        <p:spPr>
          <a:xfrm>
            <a:off x="2187720" y="4917960"/>
            <a:ext cx="242640" cy="527040"/>
          </a:xfrm>
          <a:prstGeom prst="line">
            <a:avLst/>
          </a:prstGeom>
          <a:ln w="12600">
            <a:solidFill>
              <a:srgbClr val="000000"/>
            </a:solidFill>
            <a:miter/>
            <a:tailEnd len="med" type="triangle" w="med"/>
          </a:ln>
        </p:spPr>
      </p:sp>
      <p:sp>
        <p:nvSpPr>
          <p:cNvPr id="671" name="Line 3"/>
          <p:cNvSpPr/>
          <p:nvPr/>
        </p:nvSpPr>
        <p:spPr>
          <a:xfrm flipH="1">
            <a:off x="1056960" y="4917960"/>
            <a:ext cx="323640" cy="527040"/>
          </a:xfrm>
          <a:prstGeom prst="line">
            <a:avLst/>
          </a:prstGeom>
          <a:ln w="12600">
            <a:solidFill>
              <a:srgbClr val="000000"/>
            </a:solidFill>
            <a:miter/>
            <a:tailEnd len="med" type="triangle" w="med"/>
          </a:ln>
        </p:spPr>
      </p:sp>
      <p:sp>
        <p:nvSpPr>
          <p:cNvPr id="672" name="Line 4"/>
          <p:cNvSpPr/>
          <p:nvPr/>
        </p:nvSpPr>
        <p:spPr>
          <a:xfrm flipH="1">
            <a:off x="1703520" y="4124160"/>
            <a:ext cx="403200" cy="528840"/>
          </a:xfrm>
          <a:prstGeom prst="line">
            <a:avLst/>
          </a:prstGeom>
          <a:ln w="12600">
            <a:solidFill>
              <a:srgbClr val="000000"/>
            </a:solidFill>
            <a:miter/>
            <a:tailEnd len="med" type="triangle" w="med"/>
          </a:ln>
        </p:spPr>
      </p:sp>
      <p:sp>
        <p:nvSpPr>
          <p:cNvPr id="673" name="Line 5"/>
          <p:cNvSpPr/>
          <p:nvPr/>
        </p:nvSpPr>
        <p:spPr>
          <a:xfrm>
            <a:off x="2914560" y="4124160"/>
            <a:ext cx="484200" cy="528840"/>
          </a:xfrm>
          <a:prstGeom prst="line">
            <a:avLst/>
          </a:prstGeom>
          <a:ln w="12600">
            <a:solidFill>
              <a:srgbClr val="000000"/>
            </a:solidFill>
            <a:miter/>
            <a:tailEnd len="med" type="triangle" w="med"/>
          </a:ln>
        </p:spPr>
      </p:sp>
      <p:sp>
        <p:nvSpPr>
          <p:cNvPr id="674" name="Line 6"/>
          <p:cNvSpPr/>
          <p:nvPr/>
        </p:nvSpPr>
        <p:spPr>
          <a:xfrm>
            <a:off x="1865160" y="3397320"/>
            <a:ext cx="565200" cy="463320"/>
          </a:xfrm>
          <a:prstGeom prst="line">
            <a:avLst/>
          </a:prstGeom>
          <a:ln w="12600">
            <a:solidFill>
              <a:srgbClr val="000000"/>
            </a:solidFill>
            <a:miter/>
            <a:tailEnd len="med" type="triangle" w="med"/>
          </a:ln>
        </p:spPr>
      </p:sp>
      <p:sp>
        <p:nvSpPr>
          <p:cNvPr id="675" name="Line 7"/>
          <p:cNvSpPr/>
          <p:nvPr/>
        </p:nvSpPr>
        <p:spPr>
          <a:xfrm flipH="1">
            <a:off x="492120" y="3397320"/>
            <a:ext cx="565200" cy="463320"/>
          </a:xfrm>
          <a:prstGeom prst="line">
            <a:avLst/>
          </a:prstGeom>
          <a:ln w="12600">
            <a:solidFill>
              <a:srgbClr val="000000"/>
            </a:solidFill>
            <a:miter/>
            <a:tailEnd len="med" type="triangle" w="med"/>
          </a:ln>
        </p:spPr>
      </p:sp>
      <p:sp>
        <p:nvSpPr>
          <p:cNvPr id="676" name="CustomShape 8"/>
          <p:cNvSpPr/>
          <p:nvPr/>
        </p:nvSpPr>
        <p:spPr>
          <a:xfrm>
            <a:off x="1009800" y="3133800"/>
            <a:ext cx="93636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Refund</a:t>
            </a:r>
            <a:endParaRPr/>
          </a:p>
        </p:txBody>
      </p:sp>
      <p:sp>
        <p:nvSpPr>
          <p:cNvPr id="677" name="CustomShape 9"/>
          <p:cNvSpPr/>
          <p:nvPr/>
        </p:nvSpPr>
        <p:spPr>
          <a:xfrm>
            <a:off x="2025720" y="3860640"/>
            <a:ext cx="93492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MarSt</a:t>
            </a:r>
            <a:endParaRPr/>
          </a:p>
        </p:txBody>
      </p:sp>
      <p:sp>
        <p:nvSpPr>
          <p:cNvPr id="678" name="CustomShape 10"/>
          <p:cNvSpPr/>
          <p:nvPr/>
        </p:nvSpPr>
        <p:spPr>
          <a:xfrm>
            <a:off x="1300320" y="4653000"/>
            <a:ext cx="96804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TaxInc</a:t>
            </a:r>
            <a:endParaRPr/>
          </a:p>
        </p:txBody>
      </p:sp>
      <p:sp>
        <p:nvSpPr>
          <p:cNvPr id="679" name="CustomShape 11"/>
          <p:cNvSpPr/>
          <p:nvPr/>
        </p:nvSpPr>
        <p:spPr>
          <a:xfrm>
            <a:off x="2227320" y="5442120"/>
            <a:ext cx="627120" cy="366480"/>
          </a:xfrm>
          <a:prstGeom prst="roundRect">
            <a:avLst>
              <a:gd name="adj" fmla="val 3622"/>
            </a:avLst>
          </a:prstGeom>
          <a:solidFill>
            <a:srgbClr val="33ccff"/>
          </a:solidFill>
          <a:ln>
            <a:noFill/>
          </a:ln>
        </p:spPr>
        <p:style>
          <a:lnRef idx="0"/>
          <a:fillRef idx="0"/>
          <a:effectRef idx="0"/>
          <a:fontRef idx="minor"/>
        </p:style>
      </p:sp>
      <p:sp>
        <p:nvSpPr>
          <p:cNvPr id="680" name="CustomShape 12"/>
          <p:cNvSpPr/>
          <p:nvPr/>
        </p:nvSpPr>
        <p:spPr>
          <a:xfrm>
            <a:off x="2151000" y="5442120"/>
            <a:ext cx="685800" cy="337320"/>
          </a:xfrm>
          <a:prstGeom prst="rect">
            <a:avLst/>
          </a:prstGeom>
          <a:noFill/>
          <a:ln>
            <a:noFill/>
          </a:ln>
        </p:spPr>
        <p:style>
          <a:lnRef idx="0"/>
          <a:fillRef idx="0"/>
          <a:effectRef idx="0"/>
          <a:fontRef idx="minor"/>
        </p:style>
        <p:txBody>
          <a:bodyPr lIns="90000" rIns="90000" tIns="46800" bIns="46800"/>
          <a:p>
            <a:pPr algn="ctr">
              <a:lnSpc>
                <a:spcPct val="100000"/>
              </a:lnSpc>
            </a:pPr>
            <a:r>
              <a:rPr b="1" lang="en-US" sz="1600">
                <a:solidFill>
                  <a:srgbClr val="800000"/>
                </a:solidFill>
                <a:latin typeface="Arial"/>
              </a:rPr>
              <a:t>YES</a:t>
            </a:r>
            <a:endParaRPr/>
          </a:p>
        </p:txBody>
      </p:sp>
      <p:sp>
        <p:nvSpPr>
          <p:cNvPr id="681" name="CustomShape 13"/>
          <p:cNvSpPr/>
          <p:nvPr/>
        </p:nvSpPr>
        <p:spPr>
          <a:xfrm>
            <a:off x="735120" y="5459400"/>
            <a:ext cx="654120" cy="363600"/>
          </a:xfrm>
          <a:prstGeom prst="roundRect">
            <a:avLst>
              <a:gd name="adj" fmla="val 3600"/>
            </a:avLst>
          </a:prstGeom>
          <a:solidFill>
            <a:srgbClr val="33ccff"/>
          </a:solidFill>
          <a:ln>
            <a:noFill/>
          </a:ln>
        </p:spPr>
        <p:style>
          <a:lnRef idx="0"/>
          <a:fillRef idx="0"/>
          <a:effectRef idx="0"/>
          <a:fontRef idx="minor"/>
        </p:style>
      </p:sp>
      <p:sp>
        <p:nvSpPr>
          <p:cNvPr id="682" name="CustomShape 14"/>
          <p:cNvSpPr/>
          <p:nvPr/>
        </p:nvSpPr>
        <p:spPr>
          <a:xfrm>
            <a:off x="491760" y="544500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683" name="CustomShape 15"/>
          <p:cNvSpPr/>
          <p:nvPr/>
        </p:nvSpPr>
        <p:spPr>
          <a:xfrm>
            <a:off x="169920" y="3875040"/>
            <a:ext cx="685800" cy="347760"/>
          </a:xfrm>
          <a:prstGeom prst="roundRect">
            <a:avLst>
              <a:gd name="adj" fmla="val 3600"/>
            </a:avLst>
          </a:prstGeom>
          <a:solidFill>
            <a:srgbClr val="33ccff"/>
          </a:solidFill>
          <a:ln>
            <a:noFill/>
          </a:ln>
        </p:spPr>
        <p:style>
          <a:lnRef idx="0"/>
          <a:fillRef idx="0"/>
          <a:effectRef idx="0"/>
          <a:fontRef idx="minor"/>
        </p:style>
      </p:sp>
      <p:sp>
        <p:nvSpPr>
          <p:cNvPr id="684" name="CustomShape 16"/>
          <p:cNvSpPr/>
          <p:nvPr/>
        </p:nvSpPr>
        <p:spPr>
          <a:xfrm>
            <a:off x="-74880" y="386064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685" name="CustomShape 17"/>
          <p:cNvSpPr/>
          <p:nvPr/>
        </p:nvSpPr>
        <p:spPr>
          <a:xfrm>
            <a:off x="3065400" y="4680000"/>
            <a:ext cx="685800" cy="380880"/>
          </a:xfrm>
          <a:prstGeom prst="roundRect">
            <a:avLst>
              <a:gd name="adj" fmla="val 3600"/>
            </a:avLst>
          </a:prstGeom>
          <a:solidFill>
            <a:srgbClr val="33ccff"/>
          </a:solidFill>
          <a:ln>
            <a:noFill/>
          </a:ln>
        </p:spPr>
        <p:style>
          <a:lnRef idx="0"/>
          <a:fillRef idx="0"/>
          <a:effectRef idx="0"/>
          <a:fontRef idx="minor"/>
        </p:style>
      </p:sp>
      <p:sp>
        <p:nvSpPr>
          <p:cNvPr id="686" name="CustomShape 18"/>
          <p:cNvSpPr/>
          <p:nvPr/>
        </p:nvSpPr>
        <p:spPr>
          <a:xfrm>
            <a:off x="2801520" y="468000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687" name="CustomShape 19"/>
          <p:cNvSpPr/>
          <p:nvPr/>
        </p:nvSpPr>
        <p:spPr>
          <a:xfrm>
            <a:off x="-380880" y="3397320"/>
            <a:ext cx="119700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Yes</a:t>
            </a:r>
            <a:endParaRPr/>
          </a:p>
        </p:txBody>
      </p:sp>
      <p:sp>
        <p:nvSpPr>
          <p:cNvPr id="688" name="CustomShape 20"/>
          <p:cNvSpPr/>
          <p:nvPr/>
        </p:nvSpPr>
        <p:spPr>
          <a:xfrm>
            <a:off x="993960" y="3505320"/>
            <a:ext cx="11253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No</a:t>
            </a:r>
            <a:endParaRPr/>
          </a:p>
        </p:txBody>
      </p:sp>
      <p:sp>
        <p:nvSpPr>
          <p:cNvPr id="689" name="CustomShape 21"/>
          <p:cNvSpPr/>
          <p:nvPr/>
        </p:nvSpPr>
        <p:spPr>
          <a:xfrm>
            <a:off x="2450880" y="4162320"/>
            <a:ext cx="160992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Married</a:t>
            </a:r>
            <a:r>
              <a:rPr lang="en-US" sz="1600">
                <a:solidFill>
                  <a:srgbClr val="c0c0c0"/>
                </a:solidFill>
                <a:latin typeface="Arial"/>
              </a:rPr>
              <a:t> </a:t>
            </a:r>
            <a:endParaRPr/>
          </a:p>
        </p:txBody>
      </p:sp>
      <p:sp>
        <p:nvSpPr>
          <p:cNvPr id="690" name="CustomShape 22"/>
          <p:cNvSpPr/>
          <p:nvPr/>
        </p:nvSpPr>
        <p:spPr>
          <a:xfrm>
            <a:off x="457200" y="4038480"/>
            <a:ext cx="1355760" cy="580680"/>
          </a:xfrm>
          <a:prstGeom prst="rect">
            <a:avLst/>
          </a:prstGeom>
          <a:noFill/>
          <a:ln>
            <a:noFill/>
          </a:ln>
        </p:spPr>
        <p:style>
          <a:lnRef idx="0"/>
          <a:fillRef idx="0"/>
          <a:effectRef idx="0"/>
          <a:fontRef idx="minor"/>
        </p:style>
        <p:txBody>
          <a:bodyPr lIns="90000" rIns="90000" tIns="46800" bIns="46800"/>
          <a:p>
            <a:pPr algn="r">
              <a:lnSpc>
                <a:spcPct val="100000"/>
              </a:lnSpc>
            </a:pPr>
            <a:r>
              <a:rPr lang="en-US" sz="1600">
                <a:latin typeface="Arial"/>
              </a:rPr>
              <a:t>Single, </a:t>
            </a:r>
            <a:r>
              <a:rPr lang="en-US" sz="1600">
                <a:latin typeface="Arial"/>
              </a:rPr>
              <a:t>
</a:t>
            </a:r>
            <a:r>
              <a:rPr lang="en-US" sz="1600">
                <a:latin typeface="Arial"/>
              </a:rPr>
              <a:t>Divorced</a:t>
            </a:r>
            <a:endParaRPr/>
          </a:p>
        </p:txBody>
      </p:sp>
      <p:sp>
        <p:nvSpPr>
          <p:cNvPr id="691" name="CustomShape 23"/>
          <p:cNvSpPr/>
          <p:nvPr/>
        </p:nvSpPr>
        <p:spPr>
          <a:xfrm>
            <a:off x="-146880" y="4983120"/>
            <a:ext cx="14025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&lt; 80K</a:t>
            </a:r>
            <a:endParaRPr/>
          </a:p>
        </p:txBody>
      </p:sp>
      <p:sp>
        <p:nvSpPr>
          <p:cNvPr id="692" name="CustomShape 24"/>
          <p:cNvSpPr/>
          <p:nvPr/>
        </p:nvSpPr>
        <p:spPr>
          <a:xfrm>
            <a:off x="1627920" y="4983120"/>
            <a:ext cx="14025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&gt; 80K</a:t>
            </a:r>
            <a:endParaRPr/>
          </a:p>
        </p:txBody>
      </p:sp>
      <p:graphicFrame>
        <p:nvGraphicFramePr>
          <p:cNvPr id="693" name="Table 25"/>
          <p:cNvGraphicFramePr/>
          <p:nvPr/>
        </p:nvGraphicFramePr>
        <p:xfrm>
          <a:off x="4114800" y="1295280"/>
          <a:ext cx="4724280" cy="2286000"/>
        </p:xfrm>
        <a:graphic>
          <a:graphicData uri="http://schemas.openxmlformats.org/drawingml/2006/table">
            <a:tbl>
              <a:tblPr/>
              <a:tblGrid>
                <a:gridCol w="1219320"/>
                <a:gridCol w="914400"/>
                <a:gridCol w="914400"/>
                <a:gridCol w="990360"/>
                <a:gridCol w="685800"/>
              </a:tblGrid>
              <a:tr h="571320">
                <a:tc>
                  <a:tcPr/>
                </a:tc>
                <a:tc>
                  <a:txBody>
                    <a:bodyPr lIns="90000" rIns="90000" tIns="46800" bIns="46800"/>
                    <a:p>
                      <a:pPr>
                        <a:lnSpc>
                          <a:spcPct val="100000"/>
                        </a:lnSpc>
                      </a:pPr>
                      <a:r>
                        <a:rPr lang="en-US" sz="1600">
                          <a:solidFill>
                            <a:srgbClr val="000000"/>
                          </a:solidFill>
                          <a:latin typeface="Arial"/>
                        </a:rPr>
                        <a:t>Married</a:t>
                      </a:r>
                      <a:endParaRPr/>
                    </a:p>
                  </a:txBody>
                  <a:tcPr/>
                </a:tc>
                <a:tc>
                  <a:txBody>
                    <a:bodyPr lIns="90000" rIns="90000" tIns="46800" bIns="46800"/>
                    <a:p>
                      <a:pPr>
                        <a:lnSpc>
                          <a:spcPct val="100000"/>
                        </a:lnSpc>
                      </a:pPr>
                      <a:r>
                        <a:rPr lang="en-US" sz="1600">
                          <a:solidFill>
                            <a:srgbClr val="000000"/>
                          </a:solidFill>
                          <a:latin typeface="Arial"/>
                        </a:rPr>
                        <a:t>Single</a:t>
                      </a:r>
                      <a:endParaRPr/>
                    </a:p>
                  </a:txBody>
                  <a:tcPr/>
                </a:tc>
                <a:tc>
                  <a:txBody>
                    <a:bodyPr lIns="90000" rIns="90000" tIns="46800" bIns="46800"/>
                    <a:p>
                      <a:pPr>
                        <a:lnSpc>
                          <a:spcPct val="100000"/>
                        </a:lnSpc>
                      </a:pPr>
                      <a:r>
                        <a:rPr lang="en-US" sz="1600">
                          <a:solidFill>
                            <a:srgbClr val="000000"/>
                          </a:solidFill>
                          <a:latin typeface="Arial"/>
                        </a:rPr>
                        <a:t>Divorced</a:t>
                      </a:r>
                      <a:endParaRPr/>
                    </a:p>
                  </a:txBody>
                  <a:tcPr/>
                </a:tc>
                <a:tc>
                  <a:txBody>
                    <a:bodyPr lIns="90000" rIns="90000" tIns="46800" bIns="46800"/>
                    <a:p>
                      <a:pPr>
                        <a:lnSpc>
                          <a:spcPct val="100000"/>
                        </a:lnSpc>
                      </a:pPr>
                      <a:r>
                        <a:rPr lang="en-US" sz="1600">
                          <a:solidFill>
                            <a:srgbClr val="000000"/>
                          </a:solidFill>
                          <a:latin typeface="Arial"/>
                        </a:rPr>
                        <a:t>Total</a:t>
                      </a:r>
                      <a:endParaRPr/>
                    </a:p>
                  </a:txBody>
                  <a:tcPr/>
                </a:tc>
              </a:tr>
              <a:tr h="571320">
                <a:tc>
                  <a:txBody>
                    <a:bodyPr lIns="90000" rIns="90000" tIns="46800" bIns="46800"/>
                    <a:p>
                      <a:pPr algn="r">
                        <a:lnSpc>
                          <a:spcPct val="100000"/>
                        </a:lnSpc>
                      </a:pPr>
                      <a:r>
                        <a:rPr lang="en-US" sz="1600">
                          <a:solidFill>
                            <a:srgbClr val="000000"/>
                          </a:solidFill>
                          <a:latin typeface="Arial"/>
                        </a:rPr>
                        <a:t>Class=No</a:t>
                      </a:r>
                      <a:endParaRPr/>
                    </a:p>
                  </a:txBody>
                  <a:tcPr/>
                </a:tc>
                <a:tc>
                  <a:txBody>
                    <a:bodyPr lIns="90000" rIns="90000" tIns="46800" bIns="46800"/>
                    <a:p>
                      <a:pPr algn="ctr">
                        <a:lnSpc>
                          <a:spcPct val="100000"/>
                        </a:lnSpc>
                      </a:pPr>
                      <a:r>
                        <a:rPr lang="en-US" sz="1600">
                          <a:solidFill>
                            <a:srgbClr val="000000"/>
                          </a:solidFill>
                          <a:latin typeface="Arial"/>
                        </a:rPr>
                        <a:t>3</a:t>
                      </a:r>
                      <a:endParaRPr/>
                    </a:p>
                  </a:txBody>
                  <a:tcPr/>
                </a:tc>
                <a:tc>
                  <a:txBody>
                    <a:bodyPr lIns="90000" rIns="90000" tIns="46800" bIns="46800"/>
                    <a:p>
                      <a:pPr algn="ctr">
                        <a:lnSpc>
                          <a:spcPct val="100000"/>
                        </a:lnSpc>
                      </a:pPr>
                      <a:r>
                        <a:rPr lang="en-US" sz="1600">
                          <a:solidFill>
                            <a:srgbClr val="000000"/>
                          </a:solidFill>
                          <a:latin typeface="Arial"/>
                        </a:rPr>
                        <a:t>1</a:t>
                      </a:r>
                      <a:endParaRPr/>
                    </a:p>
                  </a:txBody>
                  <a:tcPr/>
                </a:tc>
                <a:tc>
                  <a:txBody>
                    <a:bodyPr lIns="90000" rIns="90000" tIns="46800" bIns="46800"/>
                    <a:p>
                      <a:pPr algn="ctr">
                        <a:lnSpc>
                          <a:spcPct val="100000"/>
                        </a:lnSpc>
                      </a:pPr>
                      <a:r>
                        <a:rPr lang="en-US" sz="1600">
                          <a:solidFill>
                            <a:srgbClr val="000000"/>
                          </a:solidFill>
                          <a:latin typeface="Arial"/>
                        </a:rPr>
                        <a:t>0</a:t>
                      </a:r>
                      <a:endParaRPr/>
                    </a:p>
                  </a:txBody>
                  <a:tcPr/>
                </a:tc>
                <a:tc>
                  <a:txBody>
                    <a:bodyPr lIns="90000" rIns="90000" tIns="46800" bIns="46800"/>
                    <a:p>
                      <a:pPr algn="ctr">
                        <a:lnSpc>
                          <a:spcPct val="100000"/>
                        </a:lnSpc>
                      </a:pPr>
                      <a:r>
                        <a:rPr lang="en-US" sz="1600">
                          <a:solidFill>
                            <a:srgbClr val="000000"/>
                          </a:solidFill>
                          <a:latin typeface="Arial"/>
                        </a:rPr>
                        <a:t>4</a:t>
                      </a:r>
                      <a:endParaRPr/>
                    </a:p>
                  </a:txBody>
                  <a:tcPr/>
                </a:tc>
              </a:tr>
              <a:tr h="571680">
                <a:tc>
                  <a:txBody>
                    <a:bodyPr lIns="90000" rIns="90000" tIns="46800" bIns="46800"/>
                    <a:p>
                      <a:pPr algn="r">
                        <a:lnSpc>
                          <a:spcPct val="100000"/>
                        </a:lnSpc>
                      </a:pPr>
                      <a:r>
                        <a:rPr lang="en-US" sz="1600">
                          <a:solidFill>
                            <a:srgbClr val="000000"/>
                          </a:solidFill>
                          <a:latin typeface="Arial"/>
                        </a:rPr>
                        <a:t>Class=Yes</a:t>
                      </a:r>
                      <a:endParaRPr/>
                    </a:p>
                  </a:txBody>
                  <a:tcPr/>
                </a:tc>
                <a:tc>
                  <a:txBody>
                    <a:bodyPr lIns="90000" rIns="90000" tIns="46800" bIns="46800"/>
                    <a:p>
                      <a:pPr algn="ctr">
                        <a:lnSpc>
                          <a:spcPct val="100000"/>
                        </a:lnSpc>
                      </a:pPr>
                      <a:r>
                        <a:rPr lang="en-US" sz="1600">
                          <a:solidFill>
                            <a:srgbClr val="000000"/>
                          </a:solidFill>
                          <a:latin typeface="Arial"/>
                        </a:rPr>
                        <a:t>6/9</a:t>
                      </a:r>
                      <a:endParaRPr/>
                    </a:p>
                  </a:txBody>
                  <a:tcPr/>
                </a:tc>
                <a:tc>
                  <a:txBody>
                    <a:bodyPr lIns="90000" rIns="90000" tIns="46800" bIns="46800"/>
                    <a:p>
                      <a:pPr algn="ctr">
                        <a:lnSpc>
                          <a:spcPct val="100000"/>
                        </a:lnSpc>
                      </a:pPr>
                      <a:r>
                        <a:rPr lang="en-US" sz="1600">
                          <a:solidFill>
                            <a:srgbClr val="000000"/>
                          </a:solidFill>
                          <a:latin typeface="Arial"/>
                        </a:rPr>
                        <a:t>1</a:t>
                      </a:r>
                      <a:endParaRPr/>
                    </a:p>
                  </a:txBody>
                  <a:tcPr/>
                </a:tc>
                <a:tc>
                  <a:txBody>
                    <a:bodyPr lIns="90000" rIns="90000" tIns="46800" bIns="46800"/>
                    <a:p>
                      <a:pPr algn="ctr">
                        <a:lnSpc>
                          <a:spcPct val="100000"/>
                        </a:lnSpc>
                      </a:pPr>
                      <a:r>
                        <a:rPr lang="en-US" sz="1600">
                          <a:solidFill>
                            <a:srgbClr val="000000"/>
                          </a:solidFill>
                          <a:latin typeface="Arial"/>
                        </a:rPr>
                        <a:t>1</a:t>
                      </a:r>
                      <a:endParaRPr/>
                    </a:p>
                  </a:txBody>
                  <a:tcPr/>
                </a:tc>
                <a:tc>
                  <a:txBody>
                    <a:bodyPr lIns="90000" rIns="90000" tIns="46800" bIns="46800"/>
                    <a:p>
                      <a:pPr algn="ctr">
                        <a:lnSpc>
                          <a:spcPct val="100000"/>
                        </a:lnSpc>
                      </a:pPr>
                      <a:r>
                        <a:rPr lang="en-US" sz="1600">
                          <a:solidFill>
                            <a:srgbClr val="000000"/>
                          </a:solidFill>
                          <a:latin typeface="Arial"/>
                        </a:rPr>
                        <a:t>2.67</a:t>
                      </a:r>
                      <a:endParaRPr/>
                    </a:p>
                  </a:txBody>
                  <a:tcPr/>
                </a:tc>
              </a:tr>
              <a:tr h="571680">
                <a:tc>
                  <a:txBody>
                    <a:bodyPr lIns="90000" rIns="90000" tIns="46800" bIns="46800"/>
                    <a:p>
                      <a:pPr algn="r">
                        <a:lnSpc>
                          <a:spcPct val="100000"/>
                        </a:lnSpc>
                      </a:pPr>
                      <a:r>
                        <a:rPr lang="en-US" sz="1600">
                          <a:solidFill>
                            <a:srgbClr val="000000"/>
                          </a:solidFill>
                          <a:latin typeface="Arial"/>
                        </a:rPr>
                        <a:t>Total</a:t>
                      </a:r>
                      <a:endParaRPr/>
                    </a:p>
                  </a:txBody>
                  <a:tcPr/>
                </a:tc>
                <a:tc>
                  <a:txBody>
                    <a:bodyPr lIns="90000" rIns="90000" tIns="46800" bIns="46800"/>
                    <a:p>
                      <a:pPr algn="ctr">
                        <a:lnSpc>
                          <a:spcPct val="100000"/>
                        </a:lnSpc>
                      </a:pPr>
                      <a:r>
                        <a:rPr lang="en-US" sz="1600">
                          <a:solidFill>
                            <a:srgbClr val="000000"/>
                          </a:solidFill>
                          <a:latin typeface="Arial"/>
                        </a:rPr>
                        <a:t>3.67</a:t>
                      </a:r>
                      <a:endParaRPr/>
                    </a:p>
                  </a:txBody>
                  <a:tcPr/>
                </a:tc>
                <a:tc>
                  <a:txBody>
                    <a:bodyPr lIns="90000" rIns="90000" tIns="46800" bIns="46800"/>
                    <a:p>
                      <a:pPr algn="ctr">
                        <a:lnSpc>
                          <a:spcPct val="100000"/>
                        </a:lnSpc>
                      </a:pPr>
                      <a:r>
                        <a:rPr lang="en-US" sz="1600">
                          <a:solidFill>
                            <a:srgbClr val="000000"/>
                          </a:solidFill>
                          <a:latin typeface="Arial"/>
                        </a:rPr>
                        <a:t>2</a:t>
                      </a:r>
                      <a:endParaRPr/>
                    </a:p>
                  </a:txBody>
                  <a:tcPr/>
                </a:tc>
                <a:tc>
                  <a:txBody>
                    <a:bodyPr lIns="90000" rIns="90000" tIns="46800" bIns="46800"/>
                    <a:p>
                      <a:pPr algn="ctr">
                        <a:lnSpc>
                          <a:spcPct val="100000"/>
                        </a:lnSpc>
                      </a:pPr>
                      <a:r>
                        <a:rPr lang="en-US" sz="1600">
                          <a:solidFill>
                            <a:srgbClr val="000000"/>
                          </a:solidFill>
                          <a:latin typeface="Arial"/>
                        </a:rPr>
                        <a:t>1</a:t>
                      </a:r>
                      <a:endParaRPr/>
                    </a:p>
                  </a:txBody>
                  <a:tcPr/>
                </a:tc>
                <a:tc>
                  <a:txBody>
                    <a:bodyPr lIns="90000" rIns="90000" tIns="46800" bIns="46800"/>
                    <a:p>
                      <a:pPr algn="ctr">
                        <a:lnSpc>
                          <a:spcPct val="100000"/>
                        </a:lnSpc>
                      </a:pPr>
                      <a:r>
                        <a:rPr lang="en-US" sz="1600">
                          <a:solidFill>
                            <a:srgbClr val="000000"/>
                          </a:solidFill>
                          <a:latin typeface="Arial"/>
                        </a:rPr>
                        <a:t>6.67</a:t>
                      </a:r>
                      <a:endParaRPr/>
                    </a:p>
                  </a:txBody>
                  <a:tcPr/>
                </a:tc>
              </a:tr>
            </a:tbl>
          </a:graphicData>
        </a:graphic>
      </p:graphicFrame>
      <p:graphicFrame>
        <p:nvGraphicFramePr>
          <p:cNvPr id="694" name="Object 26"/>
          <p:cNvGraphicFramePr/>
          <p:nvPr/>
        </p:nvGraphicFramePr>
        <p:xfrm>
          <a:off x="228600" y="1676520"/>
          <a:ext cx="3672000" cy="1047600"/>
        </p:xfrm>
        <a:graphic>
          <a:graphicData uri="http://schemas.openxmlformats.org/presentationml/2006/ole">
            <p:oleObj name="Document" r:id="rId1" spid="">
              <p:embed/>
              <p:pic>
                <p:nvPicPr>
                  <p:cNvPr id="695" name="" descr=""/>
                  <p:cNvPicPr/>
                  <p:nvPr/>
                </p:nvPicPr>
                <p:blipFill>
                  <a:blip r:embed="rId2"/>
                  <a:stretch/>
                </p:blipFill>
                <p:spPr>
                  <a:xfrm>
                    <a:off x="228600" y="1676520"/>
                    <a:ext cx="3672000" cy="1047600"/>
                  </a:xfrm>
                  <a:prstGeom prst="rect">
                    <a:avLst/>
                  </a:prstGeom>
                  <a:ln>
                    <a:noFill/>
                  </a:ln>
                </p:spPr>
              </p:pic>
            </p:oleObj>
          </a:graphicData>
        </a:graphic>
      </p:graphicFrame>
      <p:sp>
        <p:nvSpPr>
          <p:cNvPr id="696" name="CustomShape 27"/>
          <p:cNvSpPr/>
          <p:nvPr/>
        </p:nvSpPr>
        <p:spPr>
          <a:xfrm>
            <a:off x="228600" y="1219320"/>
            <a:ext cx="1828800" cy="39888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New record:</a:t>
            </a:r>
            <a:endParaRPr/>
          </a:p>
        </p:txBody>
      </p:sp>
      <p:sp>
        <p:nvSpPr>
          <p:cNvPr id="697" name="Line 28"/>
          <p:cNvSpPr/>
          <p:nvPr/>
        </p:nvSpPr>
        <p:spPr>
          <a:xfrm>
            <a:off x="1219320" y="2666880"/>
            <a:ext cx="228600" cy="457200"/>
          </a:xfrm>
          <a:prstGeom prst="line">
            <a:avLst/>
          </a:prstGeom>
          <a:ln w="25560">
            <a:solidFill>
              <a:srgbClr val="800000"/>
            </a:solidFill>
            <a:custDash>
              <a:ds d="0" sp="0"/>
            </a:custDash>
            <a:miter/>
            <a:tailEnd len="med" type="triangle" w="med"/>
          </a:ln>
        </p:spPr>
      </p:sp>
      <p:sp>
        <p:nvSpPr>
          <p:cNvPr id="698" name="Line 29"/>
          <p:cNvSpPr/>
          <p:nvPr/>
        </p:nvSpPr>
        <p:spPr>
          <a:xfrm>
            <a:off x="1905120" y="2666880"/>
            <a:ext cx="609480" cy="1143000"/>
          </a:xfrm>
          <a:prstGeom prst="line">
            <a:avLst/>
          </a:prstGeom>
          <a:ln w="25560">
            <a:solidFill>
              <a:srgbClr val="800000"/>
            </a:solidFill>
            <a:custDash>
              <a:ds d="0" sp="0"/>
            </a:custDash>
            <a:miter/>
            <a:tailEnd len="med" type="triangle" w="med"/>
          </a:ln>
        </p:spPr>
      </p:sp>
      <p:sp>
        <p:nvSpPr>
          <p:cNvPr id="699" name="CustomShape 30"/>
          <p:cNvSpPr/>
          <p:nvPr/>
        </p:nvSpPr>
        <p:spPr>
          <a:xfrm>
            <a:off x="5410080" y="2895480"/>
            <a:ext cx="762120" cy="685800"/>
          </a:xfrm>
          <a:prstGeom prst="ellipse">
            <a:avLst/>
          </a:prstGeom>
          <a:noFill/>
          <a:ln w="31680">
            <a:solidFill>
              <a:srgbClr val="0c6d9c"/>
            </a:solidFill>
            <a:miter/>
          </a:ln>
        </p:spPr>
        <p:style>
          <a:lnRef idx="0"/>
          <a:fillRef idx="0"/>
          <a:effectRef idx="0"/>
          <a:fontRef idx="minor"/>
        </p:style>
      </p:sp>
      <p:sp>
        <p:nvSpPr>
          <p:cNvPr id="700" name="CustomShape 31"/>
          <p:cNvSpPr/>
          <p:nvPr/>
        </p:nvSpPr>
        <p:spPr>
          <a:xfrm>
            <a:off x="6400800" y="2895480"/>
            <a:ext cx="1676520" cy="685800"/>
          </a:xfrm>
          <a:prstGeom prst="ellipse">
            <a:avLst/>
          </a:prstGeom>
          <a:noFill/>
          <a:ln w="31680">
            <a:solidFill>
              <a:srgbClr val="0c6d9c"/>
            </a:solidFill>
            <a:miter/>
          </a:ln>
        </p:spPr>
        <p:style>
          <a:lnRef idx="0"/>
          <a:fillRef idx="0"/>
          <a:effectRef idx="0"/>
          <a:fontRef idx="minor"/>
        </p:style>
      </p:sp>
      <p:sp>
        <p:nvSpPr>
          <p:cNvPr id="701" name="Line 32"/>
          <p:cNvSpPr/>
          <p:nvPr/>
        </p:nvSpPr>
        <p:spPr>
          <a:xfrm flipH="1">
            <a:off x="4038120" y="3352680"/>
            <a:ext cx="1676520" cy="990720"/>
          </a:xfrm>
          <a:prstGeom prst="line">
            <a:avLst/>
          </a:prstGeom>
          <a:ln w="25560">
            <a:solidFill>
              <a:srgbClr val="800000"/>
            </a:solidFill>
            <a:custDash>
              <a:ds d="0" sp="0"/>
            </a:custDash>
            <a:miter/>
            <a:tailEnd len="med" type="triangle" w="med"/>
          </a:ln>
        </p:spPr>
      </p:sp>
      <p:sp>
        <p:nvSpPr>
          <p:cNvPr id="702" name="Line 33"/>
          <p:cNvSpPr/>
          <p:nvPr/>
        </p:nvSpPr>
        <p:spPr>
          <a:xfrm flipH="1">
            <a:off x="1981080" y="3429000"/>
            <a:ext cx="5029200" cy="990720"/>
          </a:xfrm>
          <a:prstGeom prst="line">
            <a:avLst/>
          </a:prstGeom>
          <a:ln w="25560">
            <a:solidFill>
              <a:srgbClr val="800000"/>
            </a:solidFill>
            <a:custDash>
              <a:ds d="0" sp="0"/>
            </a:custDash>
            <a:miter/>
            <a:tailEnd len="med" type="triangle" w="med"/>
          </a:ln>
        </p:spPr>
      </p:sp>
      <p:sp>
        <p:nvSpPr>
          <p:cNvPr id="703" name="CustomShape 34"/>
          <p:cNvSpPr/>
          <p:nvPr/>
        </p:nvSpPr>
        <p:spPr>
          <a:xfrm>
            <a:off x="5181480" y="4191120"/>
            <a:ext cx="3505320" cy="1333800"/>
          </a:xfrm>
          <a:prstGeom prst="rect">
            <a:avLst/>
          </a:prstGeom>
          <a:noFill/>
          <a:ln>
            <a:noFill/>
          </a:ln>
        </p:spPr>
        <p:style>
          <a:lnRef idx="0"/>
          <a:fillRef idx="0"/>
          <a:effectRef idx="0"/>
          <a:fontRef idx="minor"/>
        </p:style>
        <p:txBody>
          <a:bodyPr lIns="90000" rIns="90000" tIns="46800" bIns="46800"/>
          <a:p>
            <a:pPr>
              <a:lnSpc>
                <a:spcPct val="100000"/>
              </a:lnSpc>
            </a:pPr>
            <a:r>
              <a:rPr b="1" lang="en-US">
                <a:latin typeface="Arial"/>
              </a:rPr>
              <a:t>Probability that Marital Status </a:t>
            </a:r>
            <a:r>
              <a:rPr b="1" lang="en-US">
                <a:latin typeface="Arial"/>
              </a:rPr>
              <a:t>
</a:t>
            </a:r>
            <a:r>
              <a:rPr b="1" lang="en-US">
                <a:latin typeface="Arial"/>
              </a:rPr>
              <a:t>= Married is 3.67/6.67</a:t>
            </a:r>
            <a:endParaRPr/>
          </a:p>
          <a:p>
            <a:pPr>
              <a:lnSpc>
                <a:spcPct val="100000"/>
              </a:lnSpc>
            </a:pPr>
            <a:r>
              <a:rPr b="1" lang="en-US">
                <a:latin typeface="Arial"/>
              </a:rPr>
              <a:t>Probability that Marital Status ={Single,Divorced} is 3/6.67</a:t>
            </a:r>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04"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Other Issues</a:t>
            </a:r>
            <a:endParaRPr/>
          </a:p>
        </p:txBody>
      </p:sp>
      <p:sp>
        <p:nvSpPr>
          <p:cNvPr id="705"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Data Fragmentation</a:t>
            </a:r>
            <a:endParaRPr/>
          </a:p>
          <a:p>
            <a:pPr>
              <a:buSzPct val="75000"/>
              <a:buFont typeface="Monotype Sorts" charset="2"/>
              <a:buChar char=""/>
            </a:pPr>
            <a:r>
              <a:rPr lang="en-US" sz="2800">
                <a:latin typeface="Arial"/>
              </a:rPr>
              <a:t>Search Strategy</a:t>
            </a:r>
            <a:endParaRPr/>
          </a:p>
          <a:p>
            <a:pPr>
              <a:buSzPct val="75000"/>
              <a:buFont typeface="Monotype Sorts" charset="2"/>
              <a:buChar char=""/>
            </a:pPr>
            <a:r>
              <a:rPr lang="en-US" sz="2800">
                <a:latin typeface="Arial"/>
              </a:rPr>
              <a:t>Expressiveness</a:t>
            </a:r>
            <a:endParaRPr/>
          </a:p>
          <a:p>
            <a:pPr>
              <a:buSzPct val="75000"/>
              <a:buFont typeface="Monotype Sorts" charset="2"/>
              <a:buChar char=""/>
            </a:pPr>
            <a:r>
              <a:rPr lang="en-US" sz="2800">
                <a:latin typeface="Arial"/>
              </a:rPr>
              <a:t>Tree Replication</a:t>
            </a:r>
            <a:endParaRPr/>
          </a:p>
          <a:p>
            <a:pPr>
              <a:buSzPct val="75000"/>
              <a:buFont typeface="Monotype Sorts" charset="2"/>
              <a:buChar char=""/>
            </a:pPr>
            <a:endParaRPr/>
          </a:p>
          <a:p>
            <a:pPr>
              <a:buSzPct val="75000"/>
              <a:buFont typeface="Monotype Sorts" charset="2"/>
              <a:buChar char=""/>
            </a:pPr>
            <a:endParaRPr/>
          </a:p>
        </p:txBody>
      </p:sp>
    </p:spTree>
  </p:cSld>
</p:sld>
</file>

<file path=ppt/slides/slide6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06"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Data Fragmentation</a:t>
            </a:r>
            <a:endParaRPr/>
          </a:p>
        </p:txBody>
      </p:sp>
      <p:sp>
        <p:nvSpPr>
          <p:cNvPr id="707"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Number of instances gets smaller as you traverse down the tree</a:t>
            </a:r>
            <a:endParaRPr/>
          </a:p>
          <a:p>
            <a:pPr>
              <a:buSzPct val="75000"/>
              <a:buFont typeface="Monotype Sorts" charset="2"/>
              <a:buChar char=""/>
            </a:pPr>
            <a:endParaRPr/>
          </a:p>
          <a:p>
            <a:pPr>
              <a:buSzPct val="75000"/>
              <a:buFont typeface="Monotype Sorts" charset="2"/>
              <a:buChar char=""/>
            </a:pPr>
            <a:r>
              <a:rPr lang="en-US" sz="2800">
                <a:latin typeface="Arial"/>
              </a:rPr>
              <a:t>Number of instances at the leaf nodes could be too small to make any statistically significant decision</a:t>
            </a:r>
            <a:endParaRPr/>
          </a:p>
        </p:txBody>
      </p:sp>
    </p:spTree>
  </p:cSld>
</p:sld>
</file>

<file path=ppt/slides/slide6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08"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Search Strategy</a:t>
            </a:r>
            <a:endParaRPr/>
          </a:p>
        </p:txBody>
      </p:sp>
      <p:sp>
        <p:nvSpPr>
          <p:cNvPr id="709"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Finding an optimal decision tree is NP-hard</a:t>
            </a:r>
            <a:endParaRPr/>
          </a:p>
          <a:p>
            <a:pPr lvl="4">
              <a:buFont typeface="Times New Roman"/>
              <a:buChar char="•"/>
            </a:pPr>
            <a:endParaRPr/>
          </a:p>
          <a:p>
            <a:pPr>
              <a:buSzPct val="75000"/>
              <a:buFont typeface="Monotype Sorts" charset="2"/>
              <a:buChar char=""/>
            </a:pPr>
            <a:r>
              <a:rPr lang="en-US" sz="2800">
                <a:latin typeface="Arial"/>
              </a:rPr>
              <a:t>The algorithm presented so far uses a greedy, top-down, recursive partitioning strategy to induce a reasonable solution</a:t>
            </a:r>
            <a:endParaRPr/>
          </a:p>
          <a:p>
            <a:pPr lvl="4">
              <a:buFont typeface="Times New Roman"/>
              <a:buChar char="•"/>
            </a:pPr>
            <a:endParaRPr/>
          </a:p>
          <a:p>
            <a:pPr>
              <a:buSzPct val="75000"/>
              <a:buFont typeface="Monotype Sorts" charset="2"/>
              <a:buChar char=""/>
            </a:pPr>
            <a:r>
              <a:rPr lang="en-US" sz="2800">
                <a:latin typeface="Arial"/>
              </a:rPr>
              <a:t>Other strategies?</a:t>
            </a:r>
            <a:endParaRPr/>
          </a:p>
          <a:p>
            <a:pPr lvl="1">
              <a:buFont typeface="Arial"/>
              <a:buChar char="–"/>
            </a:pPr>
            <a:r>
              <a:rPr lang="en-US" sz="2800">
                <a:latin typeface="Arial"/>
              </a:rPr>
              <a:t>Bottom-up</a:t>
            </a:r>
            <a:endParaRPr/>
          </a:p>
          <a:p>
            <a:pPr lvl="1">
              <a:buFont typeface="Arial"/>
              <a:buChar char="–"/>
            </a:pPr>
            <a:r>
              <a:rPr lang="en-US" sz="2800">
                <a:latin typeface="Arial"/>
              </a:rPr>
              <a:t>Bi-directional</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3"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Another Example of Decision Tree</a:t>
            </a:r>
            <a:endParaRPr/>
          </a:p>
        </p:txBody>
      </p:sp>
      <p:graphicFrame>
        <p:nvGraphicFramePr>
          <p:cNvPr id="94" name="Object 2"/>
          <p:cNvGraphicFramePr/>
          <p:nvPr/>
        </p:nvGraphicFramePr>
        <p:xfrm>
          <a:off x="457200" y="2133720"/>
          <a:ext cx="3565440" cy="3687480"/>
        </p:xfrm>
        <a:graphic>
          <a:graphicData uri="http://schemas.openxmlformats.org/presentationml/2006/ole">
            <p:oleObj name="Document" r:id="rId1" spid="">
              <p:embed/>
              <p:pic>
                <p:nvPicPr>
                  <p:cNvPr id="95" name="" descr=""/>
                  <p:cNvPicPr/>
                  <p:nvPr/>
                </p:nvPicPr>
                <p:blipFill>
                  <a:blip r:embed="rId2"/>
                  <a:stretch/>
                </p:blipFill>
                <p:spPr>
                  <a:xfrm>
                    <a:off x="457200" y="2133720"/>
                    <a:ext cx="3565440" cy="3687480"/>
                  </a:xfrm>
                  <a:prstGeom prst="rect">
                    <a:avLst/>
                  </a:prstGeom>
                  <a:ln>
                    <a:noFill/>
                  </a:ln>
                </p:spPr>
              </p:pic>
            </p:oleObj>
          </a:graphicData>
        </a:graphic>
      </p:graphicFrame>
      <p:sp>
        <p:nvSpPr>
          <p:cNvPr id="96" name="CustomShape 3"/>
          <p:cNvSpPr/>
          <p:nvPr/>
        </p:nvSpPr>
        <p:spPr>
          <a:xfrm rot="19182600">
            <a:off x="727560" y="1509480"/>
            <a:ext cx="19360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006600"/>
                </a:solidFill>
                <a:latin typeface="Arial"/>
              </a:rPr>
              <a:t>categorical</a:t>
            </a:r>
            <a:endParaRPr/>
          </a:p>
        </p:txBody>
      </p:sp>
      <p:sp>
        <p:nvSpPr>
          <p:cNvPr id="97" name="CustomShape 4"/>
          <p:cNvSpPr/>
          <p:nvPr/>
        </p:nvSpPr>
        <p:spPr>
          <a:xfrm rot="19182600">
            <a:off x="1413360" y="1509480"/>
            <a:ext cx="19360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006600"/>
                </a:solidFill>
                <a:latin typeface="Arial"/>
              </a:rPr>
              <a:t>categorical</a:t>
            </a:r>
            <a:endParaRPr/>
          </a:p>
        </p:txBody>
      </p:sp>
      <p:sp>
        <p:nvSpPr>
          <p:cNvPr id="98" name="CustomShape 5"/>
          <p:cNvSpPr/>
          <p:nvPr/>
        </p:nvSpPr>
        <p:spPr>
          <a:xfrm rot="19182600">
            <a:off x="2251800" y="1509480"/>
            <a:ext cx="19558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006600"/>
                </a:solidFill>
                <a:latin typeface="Arial"/>
              </a:rPr>
              <a:t>continuous</a:t>
            </a:r>
            <a:endParaRPr/>
          </a:p>
        </p:txBody>
      </p:sp>
      <p:sp>
        <p:nvSpPr>
          <p:cNvPr id="99" name="CustomShape 6"/>
          <p:cNvSpPr/>
          <p:nvPr/>
        </p:nvSpPr>
        <p:spPr>
          <a:xfrm rot="19182600">
            <a:off x="3012120" y="1661760"/>
            <a:ext cx="137376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006600"/>
                </a:solidFill>
                <a:latin typeface="Arial"/>
              </a:rPr>
              <a:t>class</a:t>
            </a:r>
            <a:endParaRPr/>
          </a:p>
        </p:txBody>
      </p:sp>
      <p:sp>
        <p:nvSpPr>
          <p:cNvPr id="100" name="Line 7"/>
          <p:cNvSpPr/>
          <p:nvPr/>
        </p:nvSpPr>
        <p:spPr>
          <a:xfrm>
            <a:off x="8005680" y="3497400"/>
            <a:ext cx="243000" cy="527040"/>
          </a:xfrm>
          <a:prstGeom prst="line">
            <a:avLst/>
          </a:prstGeom>
          <a:ln w="12600">
            <a:solidFill>
              <a:srgbClr val="000000"/>
            </a:solidFill>
            <a:miter/>
            <a:tailEnd len="med" type="triangle" w="med"/>
          </a:ln>
        </p:spPr>
      </p:sp>
      <p:sp>
        <p:nvSpPr>
          <p:cNvPr id="101" name="Line 8"/>
          <p:cNvSpPr/>
          <p:nvPr/>
        </p:nvSpPr>
        <p:spPr>
          <a:xfrm flipH="1">
            <a:off x="6875280" y="3497400"/>
            <a:ext cx="323640" cy="527040"/>
          </a:xfrm>
          <a:prstGeom prst="line">
            <a:avLst/>
          </a:prstGeom>
          <a:ln w="12600">
            <a:solidFill>
              <a:srgbClr val="000000"/>
            </a:solidFill>
            <a:miter/>
            <a:tailEnd len="med" type="triangle" w="med"/>
          </a:ln>
        </p:spPr>
      </p:sp>
      <p:sp>
        <p:nvSpPr>
          <p:cNvPr id="102" name="Line 9"/>
          <p:cNvSpPr/>
          <p:nvPr/>
        </p:nvSpPr>
        <p:spPr>
          <a:xfrm flipH="1">
            <a:off x="5881680" y="2733840"/>
            <a:ext cx="403200" cy="528480"/>
          </a:xfrm>
          <a:prstGeom prst="line">
            <a:avLst/>
          </a:prstGeom>
          <a:ln w="12600">
            <a:solidFill>
              <a:srgbClr val="000000"/>
            </a:solidFill>
            <a:miter/>
            <a:tailEnd len="med" type="triangle" w="med"/>
          </a:ln>
        </p:spPr>
      </p:sp>
      <p:sp>
        <p:nvSpPr>
          <p:cNvPr id="103" name="Line 10"/>
          <p:cNvSpPr/>
          <p:nvPr/>
        </p:nvSpPr>
        <p:spPr>
          <a:xfrm>
            <a:off x="7093080" y="2733840"/>
            <a:ext cx="484200" cy="528480"/>
          </a:xfrm>
          <a:prstGeom prst="line">
            <a:avLst/>
          </a:prstGeom>
          <a:ln w="12600">
            <a:solidFill>
              <a:srgbClr val="000000"/>
            </a:solidFill>
            <a:miter/>
            <a:tailEnd len="med" type="triangle" w="med"/>
          </a:ln>
        </p:spPr>
      </p:sp>
      <p:sp>
        <p:nvSpPr>
          <p:cNvPr id="104" name="Line 11"/>
          <p:cNvSpPr/>
          <p:nvPr/>
        </p:nvSpPr>
        <p:spPr>
          <a:xfrm>
            <a:off x="6043680" y="2006640"/>
            <a:ext cx="565200" cy="463680"/>
          </a:xfrm>
          <a:prstGeom prst="line">
            <a:avLst/>
          </a:prstGeom>
          <a:ln w="12600">
            <a:solidFill>
              <a:srgbClr val="000000"/>
            </a:solidFill>
            <a:miter/>
            <a:tailEnd len="med" type="triangle" w="med"/>
          </a:ln>
        </p:spPr>
      </p:sp>
      <p:sp>
        <p:nvSpPr>
          <p:cNvPr id="105" name="Line 12"/>
          <p:cNvSpPr/>
          <p:nvPr/>
        </p:nvSpPr>
        <p:spPr>
          <a:xfrm flipH="1">
            <a:off x="4670280" y="2006640"/>
            <a:ext cx="565200" cy="463680"/>
          </a:xfrm>
          <a:prstGeom prst="line">
            <a:avLst/>
          </a:prstGeom>
          <a:ln w="12600">
            <a:solidFill>
              <a:srgbClr val="000000"/>
            </a:solidFill>
            <a:miter/>
            <a:tailEnd len="med" type="triangle" w="med"/>
          </a:ln>
        </p:spPr>
      </p:sp>
      <p:sp>
        <p:nvSpPr>
          <p:cNvPr id="106" name="CustomShape 13"/>
          <p:cNvSpPr/>
          <p:nvPr/>
        </p:nvSpPr>
        <p:spPr>
          <a:xfrm>
            <a:off x="5187960" y="1743120"/>
            <a:ext cx="93672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MarSt</a:t>
            </a:r>
            <a:endParaRPr/>
          </a:p>
        </p:txBody>
      </p:sp>
      <p:sp>
        <p:nvSpPr>
          <p:cNvPr id="107" name="CustomShape 14"/>
          <p:cNvSpPr/>
          <p:nvPr/>
        </p:nvSpPr>
        <p:spPr>
          <a:xfrm>
            <a:off x="6203880" y="2470320"/>
            <a:ext cx="93528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Refund</a:t>
            </a:r>
            <a:endParaRPr/>
          </a:p>
        </p:txBody>
      </p:sp>
      <p:sp>
        <p:nvSpPr>
          <p:cNvPr id="108" name="CustomShape 15"/>
          <p:cNvSpPr/>
          <p:nvPr/>
        </p:nvSpPr>
        <p:spPr>
          <a:xfrm>
            <a:off x="7118280" y="3232080"/>
            <a:ext cx="96840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TaxInc</a:t>
            </a:r>
            <a:endParaRPr/>
          </a:p>
        </p:txBody>
      </p:sp>
      <p:sp>
        <p:nvSpPr>
          <p:cNvPr id="109" name="CustomShape 16"/>
          <p:cNvSpPr/>
          <p:nvPr/>
        </p:nvSpPr>
        <p:spPr>
          <a:xfrm>
            <a:off x="8045280" y="4021200"/>
            <a:ext cx="627120" cy="366480"/>
          </a:xfrm>
          <a:prstGeom prst="roundRect">
            <a:avLst>
              <a:gd name="adj" fmla="val 3622"/>
            </a:avLst>
          </a:prstGeom>
          <a:solidFill>
            <a:srgbClr val="33ccff"/>
          </a:solidFill>
          <a:ln>
            <a:noFill/>
          </a:ln>
        </p:spPr>
        <p:style>
          <a:lnRef idx="0"/>
          <a:fillRef idx="0"/>
          <a:effectRef idx="0"/>
          <a:fontRef idx="minor"/>
        </p:style>
      </p:sp>
      <p:sp>
        <p:nvSpPr>
          <p:cNvPr id="110" name="CustomShape 17"/>
          <p:cNvSpPr/>
          <p:nvPr/>
        </p:nvSpPr>
        <p:spPr>
          <a:xfrm>
            <a:off x="7969320" y="4021200"/>
            <a:ext cx="685800" cy="337320"/>
          </a:xfrm>
          <a:prstGeom prst="rect">
            <a:avLst/>
          </a:prstGeom>
          <a:noFill/>
          <a:ln>
            <a:noFill/>
          </a:ln>
        </p:spPr>
        <p:style>
          <a:lnRef idx="0"/>
          <a:fillRef idx="0"/>
          <a:effectRef idx="0"/>
          <a:fontRef idx="minor"/>
        </p:style>
        <p:txBody>
          <a:bodyPr lIns="90000" rIns="90000" tIns="46800" bIns="46800"/>
          <a:p>
            <a:pPr algn="ctr">
              <a:lnSpc>
                <a:spcPct val="100000"/>
              </a:lnSpc>
            </a:pPr>
            <a:r>
              <a:rPr b="1" lang="en-US" sz="1600">
                <a:solidFill>
                  <a:srgbClr val="800000"/>
                </a:solidFill>
                <a:latin typeface="Arial"/>
              </a:rPr>
              <a:t>YES</a:t>
            </a:r>
            <a:endParaRPr/>
          </a:p>
        </p:txBody>
      </p:sp>
      <p:sp>
        <p:nvSpPr>
          <p:cNvPr id="111" name="CustomShape 18"/>
          <p:cNvSpPr/>
          <p:nvPr/>
        </p:nvSpPr>
        <p:spPr>
          <a:xfrm>
            <a:off x="6553080" y="4038480"/>
            <a:ext cx="654120" cy="363600"/>
          </a:xfrm>
          <a:prstGeom prst="roundRect">
            <a:avLst>
              <a:gd name="adj" fmla="val 3600"/>
            </a:avLst>
          </a:prstGeom>
          <a:solidFill>
            <a:srgbClr val="33ccff"/>
          </a:solidFill>
          <a:ln>
            <a:noFill/>
          </a:ln>
        </p:spPr>
        <p:style>
          <a:lnRef idx="0"/>
          <a:fillRef idx="0"/>
          <a:effectRef idx="0"/>
          <a:fontRef idx="minor"/>
        </p:style>
      </p:sp>
      <p:sp>
        <p:nvSpPr>
          <p:cNvPr id="112" name="CustomShape 19"/>
          <p:cNvSpPr/>
          <p:nvPr/>
        </p:nvSpPr>
        <p:spPr>
          <a:xfrm>
            <a:off x="6310080" y="402444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113" name="CustomShape 20"/>
          <p:cNvSpPr/>
          <p:nvPr/>
        </p:nvSpPr>
        <p:spPr>
          <a:xfrm>
            <a:off x="4348080" y="2484360"/>
            <a:ext cx="685800" cy="347760"/>
          </a:xfrm>
          <a:prstGeom prst="roundRect">
            <a:avLst>
              <a:gd name="adj" fmla="val 3600"/>
            </a:avLst>
          </a:prstGeom>
          <a:solidFill>
            <a:srgbClr val="33ccff"/>
          </a:solidFill>
          <a:ln>
            <a:noFill/>
          </a:ln>
        </p:spPr>
        <p:style>
          <a:lnRef idx="0"/>
          <a:fillRef idx="0"/>
          <a:effectRef idx="0"/>
          <a:fontRef idx="minor"/>
        </p:style>
      </p:sp>
      <p:sp>
        <p:nvSpPr>
          <p:cNvPr id="114" name="CustomShape 21"/>
          <p:cNvSpPr/>
          <p:nvPr/>
        </p:nvSpPr>
        <p:spPr>
          <a:xfrm>
            <a:off x="4103280" y="247032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115" name="CustomShape 22"/>
          <p:cNvSpPr/>
          <p:nvPr/>
        </p:nvSpPr>
        <p:spPr>
          <a:xfrm>
            <a:off x="5594400" y="3232080"/>
            <a:ext cx="685800" cy="380880"/>
          </a:xfrm>
          <a:prstGeom prst="roundRect">
            <a:avLst>
              <a:gd name="adj" fmla="val 3600"/>
            </a:avLst>
          </a:prstGeom>
          <a:solidFill>
            <a:srgbClr val="33ccff"/>
          </a:solidFill>
          <a:ln>
            <a:noFill/>
          </a:ln>
        </p:spPr>
        <p:style>
          <a:lnRef idx="0"/>
          <a:fillRef idx="0"/>
          <a:effectRef idx="0"/>
          <a:fontRef idx="minor"/>
        </p:style>
      </p:sp>
      <p:sp>
        <p:nvSpPr>
          <p:cNvPr id="116" name="CustomShape 23"/>
          <p:cNvSpPr/>
          <p:nvPr/>
        </p:nvSpPr>
        <p:spPr>
          <a:xfrm>
            <a:off x="5330520" y="323208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117" name="CustomShape 24"/>
          <p:cNvSpPr/>
          <p:nvPr/>
        </p:nvSpPr>
        <p:spPr>
          <a:xfrm>
            <a:off x="4854600" y="2774880"/>
            <a:ext cx="119700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Yes</a:t>
            </a:r>
            <a:endParaRPr/>
          </a:p>
        </p:txBody>
      </p:sp>
      <p:sp>
        <p:nvSpPr>
          <p:cNvPr id="118" name="CustomShape 25"/>
          <p:cNvSpPr/>
          <p:nvPr/>
        </p:nvSpPr>
        <p:spPr>
          <a:xfrm>
            <a:off x="6588360" y="2698920"/>
            <a:ext cx="11253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No</a:t>
            </a:r>
            <a:endParaRPr/>
          </a:p>
        </p:txBody>
      </p:sp>
      <p:sp>
        <p:nvSpPr>
          <p:cNvPr id="119" name="CustomShape 26"/>
          <p:cNvSpPr/>
          <p:nvPr/>
        </p:nvSpPr>
        <p:spPr>
          <a:xfrm>
            <a:off x="3466800" y="1936800"/>
            <a:ext cx="160992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Married</a:t>
            </a:r>
            <a:r>
              <a:rPr lang="en-US" sz="1600">
                <a:solidFill>
                  <a:srgbClr val="c0c0c0"/>
                </a:solidFill>
                <a:latin typeface="Arial"/>
              </a:rPr>
              <a:t> </a:t>
            </a:r>
            <a:endParaRPr/>
          </a:p>
        </p:txBody>
      </p:sp>
      <p:sp>
        <p:nvSpPr>
          <p:cNvPr id="120" name="CustomShape 27"/>
          <p:cNvSpPr/>
          <p:nvPr/>
        </p:nvSpPr>
        <p:spPr>
          <a:xfrm>
            <a:off x="5746680" y="1708200"/>
            <a:ext cx="1398600" cy="580680"/>
          </a:xfrm>
          <a:prstGeom prst="rect">
            <a:avLst/>
          </a:prstGeom>
          <a:noFill/>
          <a:ln>
            <a:noFill/>
          </a:ln>
        </p:spPr>
        <p:style>
          <a:lnRef idx="0"/>
          <a:fillRef idx="0"/>
          <a:effectRef idx="0"/>
          <a:fontRef idx="minor"/>
        </p:style>
        <p:txBody>
          <a:bodyPr lIns="90000" rIns="90000" tIns="46800" bIns="46800"/>
          <a:p>
            <a:pPr algn="r">
              <a:lnSpc>
                <a:spcPct val="100000"/>
              </a:lnSpc>
            </a:pPr>
            <a:r>
              <a:rPr lang="en-US" sz="1600">
                <a:latin typeface="Arial"/>
              </a:rPr>
              <a:t>Single, Divorced</a:t>
            </a:r>
            <a:endParaRPr/>
          </a:p>
        </p:txBody>
      </p:sp>
      <p:sp>
        <p:nvSpPr>
          <p:cNvPr id="121" name="CustomShape 28"/>
          <p:cNvSpPr/>
          <p:nvPr/>
        </p:nvSpPr>
        <p:spPr>
          <a:xfrm>
            <a:off x="5671440" y="3562200"/>
            <a:ext cx="14025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&lt; 80K</a:t>
            </a:r>
            <a:endParaRPr/>
          </a:p>
        </p:txBody>
      </p:sp>
      <p:sp>
        <p:nvSpPr>
          <p:cNvPr id="122" name="CustomShape 29"/>
          <p:cNvSpPr/>
          <p:nvPr/>
        </p:nvSpPr>
        <p:spPr>
          <a:xfrm>
            <a:off x="7446240" y="3562200"/>
            <a:ext cx="14025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&gt; 80K</a:t>
            </a:r>
            <a:endParaRPr/>
          </a:p>
        </p:txBody>
      </p:sp>
      <p:sp>
        <p:nvSpPr>
          <p:cNvPr id="123" name="CustomShape 30"/>
          <p:cNvSpPr/>
          <p:nvPr/>
        </p:nvSpPr>
        <p:spPr>
          <a:xfrm>
            <a:off x="4343400" y="5029200"/>
            <a:ext cx="4419720" cy="642600"/>
          </a:xfrm>
          <a:prstGeom prst="rect">
            <a:avLst/>
          </a:prstGeom>
          <a:noFill/>
          <a:ln>
            <a:noFill/>
          </a:ln>
        </p:spPr>
        <p:style>
          <a:lnRef idx="0"/>
          <a:fillRef idx="0"/>
          <a:effectRef idx="0"/>
          <a:fontRef idx="minor"/>
        </p:style>
        <p:txBody>
          <a:bodyPr lIns="90000" rIns="90000" tIns="46800" bIns="46800"/>
          <a:p>
            <a:pPr>
              <a:lnSpc>
                <a:spcPct val="100000"/>
              </a:lnSpc>
            </a:pPr>
            <a:r>
              <a:rPr b="1" lang="en-US">
                <a:solidFill>
                  <a:srgbClr val="cc3300"/>
                </a:solidFill>
                <a:latin typeface="Arial"/>
              </a:rPr>
              <a:t>There could be more than one tree that fits the same data!</a:t>
            </a:r>
            <a:endParaRPr/>
          </a:p>
        </p:txBody>
      </p:sp>
    </p:spTree>
  </p:cSld>
</p:sld>
</file>

<file path=ppt/slides/slide7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10"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Expressiveness</a:t>
            </a:r>
            <a:endParaRPr/>
          </a:p>
        </p:txBody>
      </p:sp>
      <p:sp>
        <p:nvSpPr>
          <p:cNvPr id="711" name="TextShape 2"/>
          <p:cNvSpPr txBox="1"/>
          <p:nvPr/>
        </p:nvSpPr>
        <p:spPr>
          <a:xfrm>
            <a:off x="410760" y="1142640"/>
            <a:ext cx="8318520" cy="5181480"/>
          </a:xfrm>
          <a:prstGeom prst="rect">
            <a:avLst/>
          </a:prstGeom>
          <a:noFill/>
          <a:ln>
            <a:noFill/>
          </a:ln>
        </p:spPr>
        <p:txBody>
          <a:bodyPr lIns="90360" rIns="90360" tIns="44280" bIns="44280"/>
          <a:p>
            <a:pPr>
              <a:lnSpc>
                <a:spcPct val="90000"/>
              </a:lnSpc>
              <a:buSzPct val="75000"/>
              <a:buFont typeface="Monotype Sorts" charset="2"/>
              <a:buChar char=""/>
            </a:pPr>
            <a:r>
              <a:rPr lang="en-US" sz="2400">
                <a:latin typeface="Arial"/>
              </a:rPr>
              <a:t>Decision tree provides expressive representation for learning discrete-valued function</a:t>
            </a:r>
            <a:endParaRPr/>
          </a:p>
          <a:p>
            <a:pPr lvl="1">
              <a:lnSpc>
                <a:spcPct val="90000"/>
              </a:lnSpc>
              <a:buFont typeface="Arial"/>
              <a:buChar char="–"/>
            </a:pPr>
            <a:r>
              <a:rPr lang="en-US" sz="2400">
                <a:latin typeface="Arial"/>
              </a:rPr>
              <a:t>But they do not generalize well to certain types of Boolean functions</a:t>
            </a:r>
            <a:endParaRPr/>
          </a:p>
          <a:p>
            <a:pPr lvl="2">
              <a:lnSpc>
                <a:spcPct val="90000"/>
              </a:lnSpc>
              <a:buSzPct val="70000"/>
              <a:buFont typeface="Wingdings" charset="2"/>
              <a:buChar char=""/>
            </a:pPr>
            <a:r>
              <a:rPr lang="en-US" sz="2000">
                <a:latin typeface="Arial"/>
              </a:rPr>
              <a:t> </a:t>
            </a:r>
            <a:r>
              <a:rPr lang="en-US" sz="2000">
                <a:latin typeface="Arial"/>
              </a:rPr>
              <a:t>Example: parity function: </a:t>
            </a:r>
            <a:endParaRPr/>
          </a:p>
          <a:p>
            <a:pPr lvl="3">
              <a:lnSpc>
                <a:spcPct val="90000"/>
              </a:lnSpc>
              <a:buFont typeface="Times New Roman"/>
              <a:buChar char="–"/>
            </a:pPr>
            <a:r>
              <a:rPr lang="en-US">
                <a:latin typeface="Times New Roman"/>
              </a:rPr>
              <a:t>Class = 1 if there is an even number of Boolean attributes with truth value = True</a:t>
            </a:r>
            <a:endParaRPr/>
          </a:p>
          <a:p>
            <a:pPr lvl="3">
              <a:lnSpc>
                <a:spcPct val="90000"/>
              </a:lnSpc>
              <a:buFont typeface="Times New Roman"/>
              <a:buChar char="–"/>
            </a:pPr>
            <a:r>
              <a:rPr lang="en-US">
                <a:latin typeface="Times New Roman"/>
              </a:rPr>
              <a:t>Class = 0 if there is an odd number of Boolean attributes with truth value = True</a:t>
            </a:r>
            <a:endParaRPr/>
          </a:p>
          <a:p>
            <a:pPr lvl="2">
              <a:lnSpc>
                <a:spcPct val="90000"/>
              </a:lnSpc>
              <a:buSzPct val="70000"/>
              <a:buFont typeface="Wingdings" charset="2"/>
              <a:buChar char=""/>
            </a:pPr>
            <a:r>
              <a:rPr lang="en-US" sz="2000">
                <a:latin typeface="Arial"/>
              </a:rPr>
              <a:t> </a:t>
            </a:r>
            <a:r>
              <a:rPr lang="en-US" sz="2000">
                <a:latin typeface="Arial"/>
              </a:rPr>
              <a:t>For accurate modeling, must have a complete tree</a:t>
            </a:r>
            <a:endParaRPr/>
          </a:p>
          <a:p>
            <a:pPr lvl="4">
              <a:lnSpc>
                <a:spcPct val="90000"/>
              </a:lnSpc>
              <a:buFont typeface="Times New Roman"/>
              <a:buChar char="•"/>
            </a:pPr>
            <a:endParaRPr/>
          </a:p>
          <a:p>
            <a:pPr>
              <a:lnSpc>
                <a:spcPct val="90000"/>
              </a:lnSpc>
              <a:buSzPct val="75000"/>
              <a:buFont typeface="Monotype Sorts" charset="2"/>
              <a:buChar char=""/>
            </a:pPr>
            <a:r>
              <a:rPr lang="en-US" sz="2400">
                <a:latin typeface="Arial"/>
              </a:rPr>
              <a:t>Not expressive enough for modeling continuous variables</a:t>
            </a:r>
            <a:endParaRPr/>
          </a:p>
          <a:p>
            <a:pPr lvl="1">
              <a:lnSpc>
                <a:spcPct val="90000"/>
              </a:lnSpc>
              <a:buFont typeface="Arial"/>
              <a:buChar char="–"/>
            </a:pPr>
            <a:r>
              <a:rPr lang="en-US" sz="2400">
                <a:latin typeface="Arial"/>
              </a:rPr>
              <a:t>Particularly when test condition involves only a single attribute at-a-time</a:t>
            </a:r>
            <a:endParaRPr/>
          </a:p>
        </p:txBody>
      </p:sp>
    </p:spTree>
  </p:cSld>
</p:sld>
</file>

<file path=ppt/slides/slide7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12"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Decision Boundary</a:t>
            </a:r>
            <a:endParaRPr/>
          </a:p>
        </p:txBody>
      </p:sp>
      <p:sp>
        <p:nvSpPr>
          <p:cNvPr id="713" name="CustomShape 2"/>
          <p:cNvSpPr/>
          <p:nvPr/>
        </p:nvSpPr>
        <p:spPr>
          <a:xfrm>
            <a:off x="533520" y="4876920"/>
            <a:ext cx="8001000" cy="1333800"/>
          </a:xfrm>
          <a:prstGeom prst="rect">
            <a:avLst/>
          </a:prstGeom>
          <a:noFill/>
          <a:ln>
            <a:noFill/>
          </a:ln>
        </p:spPr>
        <p:style>
          <a:lnRef idx="0"/>
          <a:fillRef idx="0"/>
          <a:effectRef idx="0"/>
          <a:fontRef idx="minor"/>
        </p:style>
        <p:txBody>
          <a:bodyPr lIns="90000" rIns="90000" tIns="46800" bIns="46800"/>
          <a:p>
            <a:pPr>
              <a:lnSpc>
                <a:spcPct val="100000"/>
              </a:lnSpc>
              <a:buFont typeface="Arial"/>
              <a:buChar char="•"/>
            </a:pPr>
            <a:r>
              <a:rPr b="1" lang="en-US">
                <a:latin typeface="Arial"/>
              </a:rPr>
              <a:t> </a:t>
            </a:r>
            <a:r>
              <a:rPr b="1" lang="en-US">
                <a:latin typeface="Arial"/>
              </a:rPr>
              <a:t>Border line between two neighboring regions of different classes is known as decision boundary</a:t>
            </a:r>
            <a:endParaRPr/>
          </a:p>
          <a:p>
            <a:pPr>
              <a:lnSpc>
                <a:spcPct val="100000"/>
              </a:lnSpc>
              <a:buFont typeface="Arial"/>
              <a:buChar char="•"/>
            </a:pPr>
            <a:r>
              <a:rPr b="1" lang="en-US">
                <a:latin typeface="Arial"/>
              </a:rPr>
              <a:t> </a:t>
            </a:r>
            <a:r>
              <a:rPr b="1" lang="en-US">
                <a:latin typeface="Arial"/>
              </a:rPr>
              <a:t>Decision boundary is parallel to axes because test condition involves a single attribute at-a-time</a:t>
            </a:r>
            <a:endParaRPr/>
          </a:p>
        </p:txBody>
      </p:sp>
    </p:spTree>
  </p:cSld>
</p:sld>
</file>

<file path=ppt/slides/slide7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14"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Oblique Decision Trees</a:t>
            </a:r>
            <a:endParaRPr/>
          </a:p>
        </p:txBody>
      </p:sp>
      <p:pic>
        <p:nvPicPr>
          <p:cNvPr id="715" name="" descr=""/>
          <p:cNvPicPr/>
          <p:nvPr/>
        </p:nvPicPr>
        <p:blipFill>
          <a:blip r:embed="rId1"/>
          <a:srcRect l="7355" t="6658" r="7355" b="5884"/>
          <a:stretch/>
        </p:blipFill>
        <p:spPr>
          <a:xfrm>
            <a:off x="228600" y="1066680"/>
            <a:ext cx="4952880" cy="3810240"/>
          </a:xfrm>
          <a:prstGeom prst="rect">
            <a:avLst/>
          </a:prstGeom>
          <a:ln>
            <a:noFill/>
          </a:ln>
        </p:spPr>
      </p:pic>
      <p:sp>
        <p:nvSpPr>
          <p:cNvPr id="716" name="CustomShape 2"/>
          <p:cNvSpPr/>
          <p:nvPr/>
        </p:nvSpPr>
        <p:spPr>
          <a:xfrm>
            <a:off x="6477120" y="1981080"/>
            <a:ext cx="1600200" cy="762120"/>
          </a:xfrm>
          <a:prstGeom prst="ellipse">
            <a:avLst/>
          </a:prstGeom>
          <a:noFill/>
          <a:ln w="38160">
            <a:solidFill>
              <a:srgbClr val="ff0000"/>
            </a:solidFill>
            <a:miter/>
          </a:ln>
        </p:spPr>
        <p:style>
          <a:lnRef idx="0"/>
          <a:fillRef idx="0"/>
          <a:effectRef idx="0"/>
          <a:fontRef idx="minor"/>
        </p:style>
        <p:txBody>
          <a:bodyPr wrap="none" lIns="90000" rIns="90000" tIns="46800" bIns="46800" anchor="ctr"/>
          <a:p>
            <a:pPr algn="ctr">
              <a:lnSpc>
                <a:spcPct val="100000"/>
              </a:lnSpc>
            </a:pPr>
            <a:r>
              <a:rPr b="1" lang="en-US" sz="2000">
                <a:latin typeface="Arial"/>
              </a:rPr>
              <a:t>x + y &lt; 1</a:t>
            </a:r>
            <a:endParaRPr/>
          </a:p>
        </p:txBody>
      </p:sp>
      <p:sp>
        <p:nvSpPr>
          <p:cNvPr id="717" name="Line 3"/>
          <p:cNvSpPr/>
          <p:nvPr/>
        </p:nvSpPr>
        <p:spPr>
          <a:xfrm flipH="1">
            <a:off x="6400800" y="2743200"/>
            <a:ext cx="838080" cy="762120"/>
          </a:xfrm>
          <a:prstGeom prst="line">
            <a:avLst/>
          </a:prstGeom>
          <a:ln w="12600">
            <a:solidFill>
              <a:srgbClr val="000000"/>
            </a:solidFill>
            <a:miter/>
            <a:tailEnd len="med" type="triangle" w="med"/>
          </a:ln>
        </p:spPr>
      </p:sp>
      <p:sp>
        <p:nvSpPr>
          <p:cNvPr id="718" name="Line 4"/>
          <p:cNvSpPr/>
          <p:nvPr/>
        </p:nvSpPr>
        <p:spPr>
          <a:xfrm>
            <a:off x="7238880" y="2743200"/>
            <a:ext cx="990720" cy="685800"/>
          </a:xfrm>
          <a:prstGeom prst="line">
            <a:avLst/>
          </a:prstGeom>
          <a:ln w="12600">
            <a:solidFill>
              <a:srgbClr val="000000"/>
            </a:solidFill>
            <a:miter/>
            <a:tailEnd len="med" type="triangle" w="med"/>
          </a:ln>
        </p:spPr>
      </p:sp>
      <p:sp>
        <p:nvSpPr>
          <p:cNvPr id="719" name="CustomShape 5"/>
          <p:cNvSpPr/>
          <p:nvPr/>
        </p:nvSpPr>
        <p:spPr>
          <a:xfrm>
            <a:off x="5638680" y="3505320"/>
            <a:ext cx="1295640" cy="761760"/>
          </a:xfrm>
          <a:prstGeom prst="rect">
            <a:avLst/>
          </a:prstGeom>
          <a:noFill/>
          <a:ln w="25560">
            <a:solidFill>
              <a:srgbClr val="1c5a61"/>
            </a:solidFill>
            <a:miter/>
          </a:ln>
        </p:spPr>
        <p:style>
          <a:lnRef idx="0"/>
          <a:fillRef idx="0"/>
          <a:effectRef idx="0"/>
          <a:fontRef idx="minor"/>
        </p:style>
        <p:txBody>
          <a:bodyPr wrap="none" lIns="90000" rIns="90000" tIns="46800" bIns="46800" anchor="ctr"/>
          <a:p>
            <a:pPr algn="ctr">
              <a:lnSpc>
                <a:spcPct val="100000"/>
              </a:lnSpc>
            </a:pPr>
            <a:r>
              <a:rPr b="1" lang="en-US">
                <a:latin typeface="Arial"/>
              </a:rPr>
              <a:t>Class = </a:t>
            </a:r>
            <a:r>
              <a:rPr b="1" lang="en-US" sz="2400">
                <a:solidFill>
                  <a:srgbClr val="ff0000"/>
                </a:solidFill>
                <a:latin typeface="Arial"/>
              </a:rPr>
              <a:t>+</a:t>
            </a:r>
            <a:r>
              <a:rPr b="1" lang="en-US">
                <a:latin typeface="Arial"/>
              </a:rPr>
              <a:t> </a:t>
            </a:r>
            <a:endParaRPr/>
          </a:p>
        </p:txBody>
      </p:sp>
      <p:sp>
        <p:nvSpPr>
          <p:cNvPr id="720" name="CustomShape 6"/>
          <p:cNvSpPr/>
          <p:nvPr/>
        </p:nvSpPr>
        <p:spPr>
          <a:xfrm>
            <a:off x="7543800" y="3505320"/>
            <a:ext cx="1295280" cy="761760"/>
          </a:xfrm>
          <a:prstGeom prst="rect">
            <a:avLst/>
          </a:prstGeom>
          <a:noFill/>
          <a:ln w="25560">
            <a:solidFill>
              <a:srgbClr val="1c5a61"/>
            </a:solidFill>
            <a:miter/>
          </a:ln>
        </p:spPr>
        <p:style>
          <a:lnRef idx="0"/>
          <a:fillRef idx="0"/>
          <a:effectRef idx="0"/>
          <a:fontRef idx="minor"/>
        </p:style>
        <p:txBody>
          <a:bodyPr wrap="none" lIns="90000" rIns="90000" tIns="46800" bIns="46800" anchor="ctr"/>
          <a:p>
            <a:pPr algn="ctr">
              <a:lnSpc>
                <a:spcPct val="100000"/>
              </a:lnSpc>
            </a:pPr>
            <a:r>
              <a:rPr b="1" lang="en-US">
                <a:latin typeface="Arial"/>
              </a:rPr>
              <a:t>Class =     </a:t>
            </a:r>
            <a:endParaRPr/>
          </a:p>
        </p:txBody>
      </p:sp>
      <p:sp>
        <p:nvSpPr>
          <p:cNvPr id="721" name="CustomShape 7"/>
          <p:cNvSpPr/>
          <p:nvPr/>
        </p:nvSpPr>
        <p:spPr>
          <a:xfrm>
            <a:off x="8534520" y="3809880"/>
            <a:ext cx="152280" cy="152640"/>
          </a:xfrm>
          <a:prstGeom prst="ellipse">
            <a:avLst/>
          </a:prstGeom>
          <a:solidFill>
            <a:srgbClr val="0000ff"/>
          </a:solidFill>
          <a:ln w="12600">
            <a:solidFill>
              <a:srgbClr val="000000"/>
            </a:solidFill>
            <a:miter/>
          </a:ln>
        </p:spPr>
        <p:style>
          <a:lnRef idx="0"/>
          <a:fillRef idx="0"/>
          <a:effectRef idx="0"/>
          <a:fontRef idx="minor"/>
        </p:style>
      </p:sp>
      <p:sp>
        <p:nvSpPr>
          <p:cNvPr id="722" name="CustomShape 8"/>
          <p:cNvSpPr/>
          <p:nvPr/>
        </p:nvSpPr>
        <p:spPr>
          <a:xfrm>
            <a:off x="533520" y="5056200"/>
            <a:ext cx="8001000" cy="1202040"/>
          </a:xfrm>
          <a:prstGeom prst="rect">
            <a:avLst/>
          </a:prstGeom>
          <a:noFill/>
          <a:ln>
            <a:noFill/>
          </a:ln>
        </p:spPr>
        <p:style>
          <a:lnRef idx="0"/>
          <a:fillRef idx="0"/>
          <a:effectRef idx="0"/>
          <a:fontRef idx="minor"/>
        </p:style>
        <p:txBody>
          <a:bodyPr lIns="90000" rIns="90000" tIns="46800" bIns="46800"/>
          <a:p>
            <a:pPr>
              <a:lnSpc>
                <a:spcPct val="100000"/>
              </a:lnSpc>
              <a:buFont typeface="Arial"/>
              <a:buChar char="•"/>
            </a:pPr>
            <a:r>
              <a:rPr b="1" lang="en-US">
                <a:latin typeface="Arial"/>
              </a:rPr>
              <a:t> </a:t>
            </a:r>
            <a:r>
              <a:rPr b="1" lang="en-US">
                <a:latin typeface="Arial"/>
              </a:rPr>
              <a:t>Test condition may involve multiple attributes</a:t>
            </a:r>
            <a:endParaRPr/>
          </a:p>
          <a:p>
            <a:pPr>
              <a:lnSpc>
                <a:spcPct val="100000"/>
              </a:lnSpc>
              <a:buFont typeface="Arial"/>
              <a:buChar char="•"/>
            </a:pPr>
            <a:r>
              <a:rPr b="1" lang="en-US">
                <a:latin typeface="Arial"/>
              </a:rPr>
              <a:t> </a:t>
            </a:r>
            <a:r>
              <a:rPr b="1" lang="en-US">
                <a:latin typeface="Arial"/>
              </a:rPr>
              <a:t>More expressive representation</a:t>
            </a:r>
            <a:endParaRPr/>
          </a:p>
          <a:p>
            <a:pPr>
              <a:lnSpc>
                <a:spcPct val="100000"/>
              </a:lnSpc>
              <a:buFont typeface="Arial"/>
              <a:buChar char="•"/>
            </a:pPr>
            <a:r>
              <a:rPr b="1" lang="en-US">
                <a:latin typeface="Arial"/>
              </a:rPr>
              <a:t> </a:t>
            </a:r>
            <a:r>
              <a:rPr b="1" lang="en-US">
                <a:latin typeface="Arial"/>
              </a:rPr>
              <a:t>Finding optimal test condition is computationally expensive</a:t>
            </a:r>
            <a:endParaRPr/>
          </a:p>
        </p:txBody>
      </p:sp>
    </p:spTree>
  </p:cSld>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499"/>
                                          </p:stCondLst>
                                        </p:cTn>
                                        <p:tgtEl>
                                          <p:spTgt spid="-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499"/>
                                          </p:stCondLst>
                                        </p:cTn>
                                        <p:tgtEl>
                                          <p:spTgt spid="72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3"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Tree Replication</a:t>
            </a:r>
            <a:endParaRPr/>
          </a:p>
        </p:txBody>
      </p:sp>
      <p:sp>
        <p:nvSpPr>
          <p:cNvPr id="724" name="CustomShape 2"/>
          <p:cNvSpPr/>
          <p:nvPr/>
        </p:nvSpPr>
        <p:spPr>
          <a:xfrm>
            <a:off x="533520" y="5805360"/>
            <a:ext cx="8001000" cy="368280"/>
          </a:xfrm>
          <a:prstGeom prst="rect">
            <a:avLst/>
          </a:prstGeom>
          <a:noFill/>
          <a:ln>
            <a:noFill/>
          </a:ln>
        </p:spPr>
        <p:style>
          <a:lnRef idx="0"/>
          <a:fillRef idx="0"/>
          <a:effectRef idx="0"/>
          <a:fontRef idx="minor"/>
        </p:style>
        <p:txBody>
          <a:bodyPr lIns="90000" rIns="90000" tIns="46800" bIns="46800"/>
          <a:p>
            <a:pPr>
              <a:lnSpc>
                <a:spcPct val="100000"/>
              </a:lnSpc>
              <a:buFont typeface="Arial"/>
              <a:buChar char="•"/>
            </a:pPr>
            <a:r>
              <a:rPr b="1" lang="en-US">
                <a:latin typeface="Arial"/>
              </a:rPr>
              <a:t> </a:t>
            </a:r>
            <a:r>
              <a:rPr b="1" lang="en-US">
                <a:latin typeface="Arial"/>
              </a:rPr>
              <a:t>Same subtree appears in multiple branches</a:t>
            </a:r>
            <a:endParaRPr/>
          </a:p>
        </p:txBody>
      </p:sp>
    </p:spTree>
  </p:cSld>
</p:sld>
</file>

<file path=ppt/slides/slide7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5"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Model Evaluation</a:t>
            </a:r>
            <a:endParaRPr/>
          </a:p>
        </p:txBody>
      </p:sp>
      <p:sp>
        <p:nvSpPr>
          <p:cNvPr id="726"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Metrics for Performance Evaluation</a:t>
            </a:r>
            <a:endParaRPr/>
          </a:p>
          <a:p>
            <a:pPr lvl="1">
              <a:buFont typeface="Arial"/>
              <a:buChar char="–"/>
            </a:pPr>
            <a:r>
              <a:rPr lang="en-US" sz="2800">
                <a:latin typeface="Arial"/>
              </a:rPr>
              <a:t>How to evaluate the performance of a model?</a:t>
            </a:r>
            <a:endParaRPr/>
          </a:p>
          <a:p>
            <a:pPr lvl="1"/>
            <a:endParaRPr/>
          </a:p>
          <a:p>
            <a:pPr>
              <a:buSzPct val="75000"/>
              <a:buFont typeface="Monotype Sorts" charset="2"/>
              <a:buChar char=""/>
            </a:pPr>
            <a:r>
              <a:rPr lang="en-US" sz="2800">
                <a:latin typeface="Arial"/>
              </a:rPr>
              <a:t>Methods for Performance Evaluation</a:t>
            </a:r>
            <a:endParaRPr/>
          </a:p>
          <a:p>
            <a:pPr lvl="1">
              <a:buFont typeface="Arial"/>
              <a:buChar char="–"/>
            </a:pPr>
            <a:r>
              <a:rPr lang="en-US" sz="2800">
                <a:latin typeface="Arial"/>
              </a:rPr>
              <a:t>How to obtain reliable estimates?</a:t>
            </a:r>
            <a:endParaRPr/>
          </a:p>
          <a:p>
            <a:pPr lvl="1">
              <a:buFont typeface="Arial"/>
              <a:buChar char="–"/>
            </a:pPr>
            <a:endParaRPr/>
          </a:p>
          <a:p>
            <a:pPr>
              <a:buSzPct val="75000"/>
              <a:buFont typeface="Monotype Sorts" charset="2"/>
              <a:buChar char=""/>
            </a:pPr>
            <a:r>
              <a:rPr lang="en-US" sz="2800">
                <a:latin typeface="Arial"/>
              </a:rPr>
              <a:t>Methods for Model Comparison</a:t>
            </a:r>
            <a:endParaRPr/>
          </a:p>
          <a:p>
            <a:pPr lvl="1">
              <a:buFont typeface="Arial"/>
              <a:buChar char="–"/>
            </a:pPr>
            <a:r>
              <a:rPr lang="en-US" sz="2800">
                <a:latin typeface="Arial"/>
              </a:rPr>
              <a:t>How to compare the relative performance among competing models?</a:t>
            </a:r>
            <a:endParaRPr/>
          </a:p>
          <a:p>
            <a:pPr lvl="1">
              <a:buFont typeface="Arial"/>
              <a:buChar char="–"/>
            </a:pPr>
            <a:endParaRPr/>
          </a:p>
        </p:txBody>
      </p:sp>
    </p:spTree>
  </p:cSld>
</p:sld>
</file>

<file path=ppt/slides/slide7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7"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Model Evaluation</a:t>
            </a:r>
            <a:endParaRPr/>
          </a:p>
        </p:txBody>
      </p:sp>
      <p:sp>
        <p:nvSpPr>
          <p:cNvPr id="728"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solidFill>
                  <a:srgbClr val="ff0000"/>
                </a:solidFill>
                <a:latin typeface="Arial"/>
              </a:rPr>
              <a:t>Metrics for Performance Evaluation</a:t>
            </a:r>
            <a:endParaRPr/>
          </a:p>
          <a:p>
            <a:pPr lvl="1">
              <a:buFont typeface="Arial"/>
              <a:buChar char="–"/>
            </a:pPr>
            <a:r>
              <a:rPr lang="en-US" sz="2800">
                <a:latin typeface="Arial"/>
              </a:rPr>
              <a:t>How to evaluate the performance of a model?</a:t>
            </a:r>
            <a:endParaRPr/>
          </a:p>
          <a:p>
            <a:pPr lvl="1"/>
            <a:endParaRPr/>
          </a:p>
          <a:p>
            <a:pPr>
              <a:buSzPct val="75000"/>
              <a:buFont typeface="Monotype Sorts" charset="2"/>
              <a:buChar char=""/>
            </a:pPr>
            <a:r>
              <a:rPr lang="en-US" sz="2800">
                <a:latin typeface="Arial"/>
              </a:rPr>
              <a:t>Methods for Performance Evaluation</a:t>
            </a:r>
            <a:endParaRPr/>
          </a:p>
          <a:p>
            <a:pPr lvl="1">
              <a:buFont typeface="Arial"/>
              <a:buChar char="–"/>
            </a:pPr>
            <a:r>
              <a:rPr lang="en-US" sz="2800">
                <a:latin typeface="Arial"/>
              </a:rPr>
              <a:t>How to obtain reliable estimates?</a:t>
            </a:r>
            <a:endParaRPr/>
          </a:p>
          <a:p>
            <a:pPr lvl="1">
              <a:buFont typeface="Arial"/>
              <a:buChar char="–"/>
            </a:pPr>
            <a:endParaRPr/>
          </a:p>
          <a:p>
            <a:pPr>
              <a:buSzPct val="75000"/>
              <a:buFont typeface="Monotype Sorts" charset="2"/>
              <a:buChar char=""/>
            </a:pPr>
            <a:r>
              <a:rPr lang="en-US" sz="2800">
                <a:latin typeface="Arial"/>
              </a:rPr>
              <a:t>Methods for Model Comparison</a:t>
            </a:r>
            <a:endParaRPr/>
          </a:p>
          <a:p>
            <a:pPr lvl="1">
              <a:buFont typeface="Arial"/>
              <a:buChar char="–"/>
            </a:pPr>
            <a:r>
              <a:rPr lang="en-US" sz="2800">
                <a:latin typeface="Arial"/>
              </a:rPr>
              <a:t>How to compare the relative performance among competing models?</a:t>
            </a:r>
            <a:endParaRPr/>
          </a:p>
          <a:p>
            <a:pPr lvl="1">
              <a:buFont typeface="Arial"/>
              <a:buChar char="–"/>
            </a:pPr>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9"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Metrics for Performance Evaluation</a:t>
            </a:r>
            <a:endParaRPr/>
          </a:p>
        </p:txBody>
      </p:sp>
      <p:sp>
        <p:nvSpPr>
          <p:cNvPr id="730"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Focus on the predictive capability of a model</a:t>
            </a:r>
            <a:endParaRPr/>
          </a:p>
          <a:p>
            <a:pPr lvl="1">
              <a:buFont typeface="Arial"/>
              <a:buChar char="–"/>
            </a:pPr>
            <a:r>
              <a:rPr lang="en-US" sz="2800">
                <a:latin typeface="Arial"/>
              </a:rPr>
              <a:t>Rather than how fast it takes to classify or build models, scalability, etc.</a:t>
            </a:r>
            <a:endParaRPr/>
          </a:p>
          <a:p>
            <a:pPr>
              <a:buSzPct val="75000"/>
              <a:buFont typeface="Monotype Sorts" charset="2"/>
              <a:buChar char=""/>
            </a:pPr>
            <a:r>
              <a:rPr lang="en-US" sz="2800">
                <a:latin typeface="Arial"/>
              </a:rPr>
              <a:t>Confusion Matrix:</a:t>
            </a:r>
            <a:endParaRPr/>
          </a:p>
        </p:txBody>
      </p:sp>
      <p:graphicFrame>
        <p:nvGraphicFramePr>
          <p:cNvPr id="731" name="Table 3"/>
          <p:cNvGraphicFramePr/>
          <p:nvPr/>
        </p:nvGraphicFramePr>
        <p:xfrm>
          <a:off x="380880" y="3378240"/>
          <a:ext cx="6096240" cy="2793960"/>
        </p:xfrm>
        <a:graphic>
          <a:graphicData uri="http://schemas.openxmlformats.org/drawingml/2006/table">
            <a:tbl>
              <a:tblPr/>
              <a:tblGrid>
                <a:gridCol w="1524240"/>
                <a:gridCol w="1523880"/>
                <a:gridCol w="1523880"/>
                <a:gridCol w="1524240"/>
              </a:tblGrid>
              <a:tr h="660240">
                <a:tc>
                  <a:tcPr/>
                </a:tc>
                <a:tc>
                  <a:txBody>
                    <a:bodyPr lIns="90000" rIns="90000" tIns="46800" bIns="46800"/>
                    <a:p>
                      <a:pPr algn="ctr">
                        <a:lnSpc>
                          <a:spcPct val="100000"/>
                        </a:lnSpc>
                      </a:pPr>
                      <a:r>
                        <a:rPr lang="en-US" sz="2400">
                          <a:solidFill>
                            <a:srgbClr val="000000"/>
                          </a:solidFill>
                          <a:latin typeface="Arial"/>
                        </a:rPr>
                        <a:t>PREDICTED CLASS</a:t>
                      </a:r>
                      <a:endParaRPr/>
                    </a:p>
                  </a:txBody>
                  <a:tcPr/>
                </a:tc>
              </a:tr>
              <a:tr h="685800">
                <a:tc>
                  <a:txBody>
                    <a:bodyPr lIns="90000" rIns="90000" tIns="46800" bIns="46800"/>
                    <a:p>
                      <a:pPr algn="ctr">
                        <a:lnSpc>
                          <a:spcPct val="100000"/>
                        </a:lnSpc>
                      </a:pPr>
                      <a:r>
                        <a:rPr lang="en-US" sz="2400">
                          <a:solidFill>
                            <a:srgbClr val="000000"/>
                          </a:solidFill>
                          <a:latin typeface="Arial"/>
                        </a:rPr>
                        <a:t>
</a:t>
                      </a:r>
                      <a:endParaRPr/>
                    </a:p>
                    <a:p>
                      <a:pPr algn="ctr">
                        <a:lnSpc>
                          <a:spcPct val="100000"/>
                        </a:lnSpc>
                      </a:pPr>
                      <a:r>
                        <a:rPr lang="en-US" sz="2400">
                          <a:solidFill>
                            <a:srgbClr val="000000"/>
                          </a:solidFill>
                          <a:latin typeface="Arial"/>
                        </a:rPr>
                        <a:t>ACTUAL</a:t>
                      </a:r>
                      <a:r>
                        <a:rPr lang="en-US" sz="2400">
                          <a:solidFill>
                            <a:srgbClr val="000000"/>
                          </a:solidFill>
                          <a:latin typeface="Arial"/>
                        </a:rPr>
                        <a:t>
</a:t>
                      </a:r>
                      <a:r>
                        <a:rPr lang="en-US" sz="2400">
                          <a:solidFill>
                            <a:srgbClr val="000000"/>
                          </a:solidFill>
                          <a:latin typeface="Arial"/>
                        </a:rPr>
                        <a:t>CLASS</a:t>
                      </a:r>
                      <a:endParaRPr/>
                    </a:p>
                  </a:txBody>
                  <a:tcPr/>
                </a:tc>
                <a:tc>
                  <a:tcPr/>
                </a:tc>
                <a:tc>
                  <a:txBody>
                    <a:bodyPr lIns="90000" rIns="90000" tIns="46800" bIns="46800"/>
                    <a:p>
                      <a:pPr>
                        <a:lnSpc>
                          <a:spcPct val="100000"/>
                        </a:lnSpc>
                      </a:pPr>
                      <a:r>
                        <a:rPr lang="en-US" sz="2000">
                          <a:solidFill>
                            <a:srgbClr val="000000"/>
                          </a:solidFill>
                          <a:latin typeface="Arial"/>
                        </a:rPr>
                        <a:t>Class=Yes</a:t>
                      </a:r>
                      <a:endParaRPr/>
                    </a:p>
                  </a:txBody>
                  <a:tcPr/>
                </a:tc>
                <a:tc>
                  <a:txBody>
                    <a:bodyPr lIns="90000" rIns="90000" tIns="46800" bIns="46800"/>
                    <a:p>
                      <a:pPr>
                        <a:lnSpc>
                          <a:spcPct val="100000"/>
                        </a:lnSpc>
                      </a:pPr>
                      <a:r>
                        <a:rPr lang="en-US" sz="2000">
                          <a:solidFill>
                            <a:srgbClr val="000000"/>
                          </a:solidFill>
                          <a:latin typeface="Arial"/>
                        </a:rPr>
                        <a:t>Class=No</a:t>
                      </a:r>
                      <a:endParaRPr/>
                    </a:p>
                  </a:txBody>
                  <a:tcPr/>
                </a:tc>
              </a:tr>
              <a:tr h="673200">
                <a:tc>
                  <a:txBody>
                    <a:bodyPr lIns="90000" rIns="90000" tIns="46800" bIns="46800"/>
                    <a:p>
                      <a:pPr>
                        <a:lnSpc>
                          <a:spcPct val="100000"/>
                        </a:lnSpc>
                      </a:pPr>
                      <a:r>
                        <a:rPr lang="en-US" sz="2000">
                          <a:solidFill>
                            <a:srgbClr val="000000"/>
                          </a:solidFill>
                          <a:latin typeface="Arial"/>
                        </a:rPr>
                        <a:t>Class=Yes</a:t>
                      </a:r>
                      <a:endParaRPr/>
                    </a:p>
                  </a:txBody>
                  <a:tcPr/>
                </a:tc>
                <a:tc>
                  <a:txBody>
                    <a:bodyPr lIns="90000" rIns="90000" tIns="46800" bIns="46800"/>
                    <a:p>
                      <a:pPr algn="ctr">
                        <a:lnSpc>
                          <a:spcPct val="100000"/>
                        </a:lnSpc>
                      </a:pPr>
                      <a:r>
                        <a:rPr lang="en-US" sz="2000">
                          <a:solidFill>
                            <a:srgbClr val="000000"/>
                          </a:solidFill>
                          <a:latin typeface="Arial"/>
                        </a:rPr>
                        <a:t>a</a:t>
                      </a:r>
                      <a:endParaRPr/>
                    </a:p>
                  </a:txBody>
                  <a:tcPr/>
                </a:tc>
                <a:tc>
                  <a:txBody>
                    <a:bodyPr lIns="90000" rIns="90000" tIns="46800" bIns="46800"/>
                    <a:p>
                      <a:pPr algn="ctr">
                        <a:lnSpc>
                          <a:spcPct val="100000"/>
                        </a:lnSpc>
                      </a:pPr>
                      <a:r>
                        <a:rPr lang="en-US" sz="2000">
                          <a:solidFill>
                            <a:srgbClr val="000000"/>
                          </a:solidFill>
                          <a:latin typeface="Arial"/>
                        </a:rPr>
                        <a:t>b</a:t>
                      </a:r>
                      <a:endParaRPr/>
                    </a:p>
                  </a:txBody>
                  <a:tcPr/>
                </a:tc>
              </a:tr>
              <a:tr h="774720">
                <a:tc>
                  <a:txBody>
                    <a:bodyPr lIns="90000" rIns="90000" tIns="46800" bIns="46800"/>
                    <a:p>
                      <a:pPr>
                        <a:lnSpc>
                          <a:spcPct val="100000"/>
                        </a:lnSpc>
                      </a:pPr>
                      <a:r>
                        <a:rPr lang="en-US" sz="2000">
                          <a:solidFill>
                            <a:srgbClr val="000000"/>
                          </a:solidFill>
                          <a:latin typeface="Arial"/>
                        </a:rPr>
                        <a:t>Class=No</a:t>
                      </a:r>
                      <a:endParaRPr/>
                    </a:p>
                  </a:txBody>
                  <a:tcPr/>
                </a:tc>
                <a:tc>
                  <a:txBody>
                    <a:bodyPr lIns="90000" rIns="90000" tIns="46800" bIns="46800"/>
                    <a:p>
                      <a:pPr algn="ctr">
                        <a:lnSpc>
                          <a:spcPct val="100000"/>
                        </a:lnSpc>
                      </a:pPr>
                      <a:r>
                        <a:rPr lang="en-US" sz="2000">
                          <a:solidFill>
                            <a:srgbClr val="000000"/>
                          </a:solidFill>
                          <a:latin typeface="Arial"/>
                        </a:rPr>
                        <a:t>c</a:t>
                      </a:r>
                      <a:endParaRPr/>
                    </a:p>
                  </a:txBody>
                  <a:tcPr/>
                </a:tc>
                <a:tc>
                  <a:txBody>
                    <a:bodyPr lIns="90000" rIns="90000" tIns="46800" bIns="46800"/>
                    <a:p>
                      <a:pPr algn="ctr">
                        <a:lnSpc>
                          <a:spcPct val="100000"/>
                        </a:lnSpc>
                      </a:pPr>
                      <a:r>
                        <a:rPr lang="en-US" sz="2000">
                          <a:solidFill>
                            <a:srgbClr val="000000"/>
                          </a:solidFill>
                          <a:latin typeface="Arial"/>
                        </a:rPr>
                        <a:t>d</a:t>
                      </a:r>
                      <a:endParaRPr/>
                    </a:p>
                  </a:txBody>
                  <a:tcPr/>
                </a:tc>
              </a:tr>
            </a:tbl>
          </a:graphicData>
        </a:graphic>
      </p:graphicFrame>
      <p:sp>
        <p:nvSpPr>
          <p:cNvPr id="732" name="CustomShape 4"/>
          <p:cNvSpPr/>
          <p:nvPr/>
        </p:nvSpPr>
        <p:spPr>
          <a:xfrm>
            <a:off x="6629400" y="4292640"/>
            <a:ext cx="2209680" cy="1279080"/>
          </a:xfrm>
          <a:prstGeom prst="rect">
            <a:avLst/>
          </a:prstGeom>
          <a:noFill/>
          <a:ln>
            <a:noFill/>
          </a:ln>
        </p:spPr>
        <p:style>
          <a:lnRef idx="0"/>
          <a:fillRef idx="0"/>
          <a:effectRef idx="0"/>
          <a:fontRef idx="minor"/>
        </p:style>
        <p:txBody>
          <a:bodyPr lIns="90000" rIns="90000" tIns="46800" bIns="46800"/>
          <a:p>
            <a:pPr>
              <a:lnSpc>
                <a:spcPct val="100000"/>
              </a:lnSpc>
            </a:pPr>
            <a:r>
              <a:rPr b="1" lang="en-US" sz="1400">
                <a:latin typeface="Arial"/>
              </a:rPr>
              <a:t>a: TP (true positive)</a:t>
            </a:r>
            <a:endParaRPr/>
          </a:p>
          <a:p>
            <a:pPr>
              <a:lnSpc>
                <a:spcPct val="100000"/>
              </a:lnSpc>
            </a:pPr>
            <a:r>
              <a:rPr b="1" lang="en-US" sz="1400">
                <a:latin typeface="Arial"/>
              </a:rPr>
              <a:t>b: FN (false negative)</a:t>
            </a:r>
            <a:endParaRPr/>
          </a:p>
          <a:p>
            <a:pPr>
              <a:lnSpc>
                <a:spcPct val="100000"/>
              </a:lnSpc>
            </a:pPr>
            <a:r>
              <a:rPr b="1" lang="en-US" sz="1400">
                <a:latin typeface="Arial"/>
              </a:rPr>
              <a:t>c: FP (false positive)</a:t>
            </a:r>
            <a:endParaRPr/>
          </a:p>
          <a:p>
            <a:pPr>
              <a:lnSpc>
                <a:spcPct val="100000"/>
              </a:lnSpc>
            </a:pPr>
            <a:r>
              <a:rPr b="1" lang="en-US" sz="1400">
                <a:latin typeface="Arial"/>
              </a:rPr>
              <a:t>d: TN (true negative)</a:t>
            </a:r>
            <a:endParaRPr/>
          </a:p>
        </p:txBody>
      </p:sp>
    </p:spTree>
  </p:cSld>
</p:sld>
</file>

<file path=ppt/slides/slide7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33"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Metrics for Performance Evaluation…</a:t>
            </a:r>
            <a:endParaRPr/>
          </a:p>
        </p:txBody>
      </p:sp>
      <p:sp>
        <p:nvSpPr>
          <p:cNvPr id="734"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endParaRPr/>
          </a:p>
          <a:p>
            <a:pPr>
              <a:buSzPct val="75000"/>
              <a:buFont typeface="Monotype Sorts" charset="2"/>
              <a:buChar char=""/>
            </a:pPr>
            <a:endParaRPr/>
          </a:p>
          <a:p>
            <a:pPr>
              <a:buSzPct val="75000"/>
              <a:buFont typeface="Monotype Sorts" charset="2"/>
              <a:buChar char=""/>
            </a:pPr>
            <a:endParaRPr/>
          </a:p>
          <a:p>
            <a:pPr>
              <a:buSzPct val="75000"/>
              <a:buFont typeface="Monotype Sorts" charset="2"/>
              <a:buChar char=""/>
            </a:pPr>
            <a:endParaRPr/>
          </a:p>
          <a:p>
            <a:pPr>
              <a:buSzPct val="75000"/>
              <a:buFont typeface="Monotype Sorts" charset="2"/>
              <a:buChar char=""/>
            </a:pPr>
            <a:endParaRPr/>
          </a:p>
          <a:p>
            <a:pPr>
              <a:buSzPct val="75000"/>
              <a:buFont typeface="Monotype Sorts" charset="2"/>
              <a:buChar char=""/>
            </a:pPr>
            <a:endParaRPr/>
          </a:p>
          <a:p>
            <a:pPr>
              <a:buSzPct val="75000"/>
              <a:buFont typeface="Monotype Sorts" charset="2"/>
              <a:buChar char=""/>
            </a:pPr>
            <a:r>
              <a:rPr lang="en-US" sz="2800">
                <a:latin typeface="Arial"/>
              </a:rPr>
              <a:t>Most widely-used metric:</a:t>
            </a:r>
            <a:endParaRPr/>
          </a:p>
          <a:p>
            <a:pPr>
              <a:buSzPct val="75000"/>
              <a:buFont typeface="Monotype Sorts" charset="2"/>
              <a:buChar char=""/>
            </a:pPr>
            <a:endParaRPr/>
          </a:p>
        </p:txBody>
      </p:sp>
      <p:graphicFrame>
        <p:nvGraphicFramePr>
          <p:cNvPr id="735" name="Table 3"/>
          <p:cNvGraphicFramePr/>
          <p:nvPr/>
        </p:nvGraphicFramePr>
        <p:xfrm>
          <a:off x="1523880" y="1219320"/>
          <a:ext cx="6096240" cy="2820960"/>
        </p:xfrm>
        <a:graphic>
          <a:graphicData uri="http://schemas.openxmlformats.org/drawingml/2006/table">
            <a:tbl>
              <a:tblPr/>
              <a:tblGrid>
                <a:gridCol w="1524240"/>
                <a:gridCol w="1523880"/>
                <a:gridCol w="1523880"/>
                <a:gridCol w="1524240"/>
              </a:tblGrid>
              <a:tr h="659160">
                <a:tc>
                  <a:tcPr/>
                </a:tc>
                <a:tc>
                  <a:txBody>
                    <a:bodyPr lIns="90000" rIns="90000" tIns="46800" bIns="46800"/>
                    <a:p>
                      <a:pPr algn="ctr">
                        <a:lnSpc>
                          <a:spcPct val="100000"/>
                        </a:lnSpc>
                      </a:pPr>
                      <a:r>
                        <a:rPr lang="en-US" sz="2400">
                          <a:solidFill>
                            <a:srgbClr val="000000"/>
                          </a:solidFill>
                          <a:latin typeface="Arial"/>
                        </a:rPr>
                        <a:t>PREDICTED CLASS</a:t>
                      </a:r>
                      <a:endParaRPr/>
                    </a:p>
                  </a:txBody>
                  <a:tcPr/>
                </a:tc>
              </a:tr>
              <a:tr h="684720">
                <a:tc>
                  <a:txBody>
                    <a:bodyPr lIns="90000" rIns="90000" tIns="46800" bIns="46800"/>
                    <a:p>
                      <a:pPr algn="ctr">
                        <a:lnSpc>
                          <a:spcPct val="100000"/>
                        </a:lnSpc>
                      </a:pPr>
                      <a:r>
                        <a:rPr lang="en-US" sz="2400">
                          <a:solidFill>
                            <a:srgbClr val="000000"/>
                          </a:solidFill>
                          <a:latin typeface="Arial"/>
                        </a:rPr>
                        <a:t>
</a:t>
                      </a:r>
                      <a:endParaRPr/>
                    </a:p>
                    <a:p>
                      <a:pPr algn="ctr">
                        <a:lnSpc>
                          <a:spcPct val="100000"/>
                        </a:lnSpc>
                      </a:pPr>
                      <a:r>
                        <a:rPr lang="en-US" sz="2400">
                          <a:solidFill>
                            <a:srgbClr val="000000"/>
                          </a:solidFill>
                          <a:latin typeface="Arial"/>
                        </a:rPr>
                        <a:t>ACTUAL</a:t>
                      </a:r>
                      <a:r>
                        <a:rPr lang="en-US" sz="2400">
                          <a:solidFill>
                            <a:srgbClr val="000000"/>
                          </a:solidFill>
                          <a:latin typeface="Arial"/>
                        </a:rPr>
                        <a:t>
</a:t>
                      </a:r>
                      <a:r>
                        <a:rPr lang="en-US" sz="2400">
                          <a:solidFill>
                            <a:srgbClr val="000000"/>
                          </a:solidFill>
                          <a:latin typeface="Arial"/>
                        </a:rPr>
                        <a:t>CLASS</a:t>
                      </a:r>
                      <a:endParaRPr/>
                    </a:p>
                  </a:txBody>
                  <a:tcPr/>
                </a:tc>
                <a:tc>
                  <a:tcPr/>
                </a:tc>
                <a:tc>
                  <a:txBody>
                    <a:bodyPr lIns="90000" rIns="90000" tIns="46800" bIns="46800"/>
                    <a:p>
                      <a:pPr>
                        <a:lnSpc>
                          <a:spcPct val="100000"/>
                        </a:lnSpc>
                      </a:pPr>
                      <a:r>
                        <a:rPr lang="en-US" sz="2000">
                          <a:solidFill>
                            <a:srgbClr val="000000"/>
                          </a:solidFill>
                          <a:latin typeface="Arial"/>
                        </a:rPr>
                        <a:t>Class=Yes</a:t>
                      </a:r>
                      <a:endParaRPr/>
                    </a:p>
                  </a:txBody>
                  <a:tcPr/>
                </a:tc>
                <a:tc>
                  <a:txBody>
                    <a:bodyPr lIns="90000" rIns="90000" tIns="46800" bIns="46800"/>
                    <a:p>
                      <a:pPr>
                        <a:lnSpc>
                          <a:spcPct val="100000"/>
                        </a:lnSpc>
                      </a:pPr>
                      <a:r>
                        <a:rPr lang="en-US" sz="2000">
                          <a:solidFill>
                            <a:srgbClr val="000000"/>
                          </a:solidFill>
                          <a:latin typeface="Arial"/>
                        </a:rPr>
                        <a:t>Class=No</a:t>
                      </a:r>
                      <a:endParaRPr/>
                    </a:p>
                  </a:txBody>
                  <a:tcPr/>
                </a:tc>
              </a:tr>
              <a:tr h="703800">
                <a:tc>
                  <a:txBody>
                    <a:bodyPr lIns="90000" rIns="90000" tIns="46800" bIns="46800"/>
                    <a:p>
                      <a:pPr>
                        <a:lnSpc>
                          <a:spcPct val="100000"/>
                        </a:lnSpc>
                      </a:pPr>
                      <a:r>
                        <a:rPr lang="en-US" sz="2000">
                          <a:solidFill>
                            <a:srgbClr val="000000"/>
                          </a:solidFill>
                          <a:latin typeface="Arial"/>
                        </a:rPr>
                        <a:t>Class=Yes</a:t>
                      </a:r>
                      <a:endParaRPr/>
                    </a:p>
                  </a:txBody>
                  <a:tcPr/>
                </a:tc>
                <a:tc>
                  <a:txBody>
                    <a:bodyPr lIns="90000" rIns="90000" tIns="46800" bIns="46800"/>
                    <a:p>
                      <a:pPr algn="ctr">
                        <a:lnSpc>
                          <a:spcPct val="100000"/>
                        </a:lnSpc>
                      </a:pPr>
                      <a:r>
                        <a:rPr lang="en-US" sz="2000">
                          <a:solidFill>
                            <a:srgbClr val="000000"/>
                          </a:solidFill>
                          <a:latin typeface="Arial"/>
                        </a:rPr>
                        <a:t>a</a:t>
                      </a:r>
                      <a:r>
                        <a:rPr lang="en-US" sz="2000">
                          <a:solidFill>
                            <a:srgbClr val="000000"/>
                          </a:solidFill>
                          <a:latin typeface="Arial"/>
                        </a:rPr>
                        <a:t>
</a:t>
                      </a:r>
                      <a:r>
                        <a:rPr lang="en-US" sz="2000">
                          <a:solidFill>
                            <a:srgbClr val="ff0000"/>
                          </a:solidFill>
                          <a:latin typeface="Arial"/>
                        </a:rPr>
                        <a:t>(TP)</a:t>
                      </a:r>
                      <a:endParaRPr/>
                    </a:p>
                  </a:txBody>
                  <a:tcPr/>
                </a:tc>
                <a:tc>
                  <a:txBody>
                    <a:bodyPr lIns="90000" rIns="90000" tIns="46800" bIns="46800"/>
                    <a:p>
                      <a:pPr algn="ctr">
                        <a:lnSpc>
                          <a:spcPct val="100000"/>
                        </a:lnSpc>
                      </a:pPr>
                      <a:r>
                        <a:rPr lang="en-US" sz="2000">
                          <a:solidFill>
                            <a:srgbClr val="000000"/>
                          </a:solidFill>
                          <a:latin typeface="Arial"/>
                        </a:rPr>
                        <a:t>b</a:t>
                      </a:r>
                      <a:r>
                        <a:rPr lang="en-US" sz="2000">
                          <a:solidFill>
                            <a:srgbClr val="000000"/>
                          </a:solidFill>
                          <a:latin typeface="Arial"/>
                        </a:rPr>
                        <a:t>
</a:t>
                      </a:r>
                      <a:r>
                        <a:rPr lang="en-US" sz="2000">
                          <a:solidFill>
                            <a:srgbClr val="ff0000"/>
                          </a:solidFill>
                          <a:latin typeface="Arial"/>
                        </a:rPr>
                        <a:t>(FN)</a:t>
                      </a:r>
                      <a:endParaRPr/>
                    </a:p>
                  </a:txBody>
                  <a:tcPr/>
                </a:tc>
              </a:tr>
              <a:tr h="773280">
                <a:tc>
                  <a:txBody>
                    <a:bodyPr lIns="90000" rIns="90000" tIns="46800" bIns="46800"/>
                    <a:p>
                      <a:pPr>
                        <a:lnSpc>
                          <a:spcPct val="100000"/>
                        </a:lnSpc>
                      </a:pPr>
                      <a:r>
                        <a:rPr lang="en-US" sz="2000">
                          <a:solidFill>
                            <a:srgbClr val="000000"/>
                          </a:solidFill>
                          <a:latin typeface="Arial"/>
                        </a:rPr>
                        <a:t>Class=No</a:t>
                      </a:r>
                      <a:endParaRPr/>
                    </a:p>
                  </a:txBody>
                  <a:tcPr/>
                </a:tc>
                <a:tc>
                  <a:txBody>
                    <a:bodyPr lIns="90000" rIns="90000" tIns="46800" bIns="46800"/>
                    <a:p>
                      <a:pPr algn="ctr">
                        <a:lnSpc>
                          <a:spcPct val="100000"/>
                        </a:lnSpc>
                      </a:pPr>
                      <a:r>
                        <a:rPr lang="en-US" sz="2000">
                          <a:solidFill>
                            <a:srgbClr val="000000"/>
                          </a:solidFill>
                          <a:latin typeface="Arial"/>
                        </a:rPr>
                        <a:t>c</a:t>
                      </a:r>
                      <a:r>
                        <a:rPr lang="en-US" sz="2000">
                          <a:solidFill>
                            <a:srgbClr val="000000"/>
                          </a:solidFill>
                          <a:latin typeface="Arial"/>
                        </a:rPr>
                        <a:t>
</a:t>
                      </a:r>
                      <a:r>
                        <a:rPr lang="en-US" sz="2000">
                          <a:solidFill>
                            <a:srgbClr val="ff0000"/>
                          </a:solidFill>
                          <a:latin typeface="Arial"/>
                        </a:rPr>
                        <a:t>(FP)</a:t>
                      </a:r>
                      <a:endParaRPr/>
                    </a:p>
                  </a:txBody>
                  <a:tcPr/>
                </a:tc>
                <a:tc>
                  <a:txBody>
                    <a:bodyPr lIns="90000" rIns="90000" tIns="46800" bIns="46800"/>
                    <a:p>
                      <a:pPr algn="ctr">
                        <a:lnSpc>
                          <a:spcPct val="100000"/>
                        </a:lnSpc>
                      </a:pPr>
                      <a:r>
                        <a:rPr lang="en-US" sz="2000">
                          <a:solidFill>
                            <a:srgbClr val="000000"/>
                          </a:solidFill>
                          <a:latin typeface="Arial"/>
                        </a:rPr>
                        <a:t>d</a:t>
                      </a:r>
                      <a:r>
                        <a:rPr lang="en-US" sz="2000">
                          <a:solidFill>
                            <a:srgbClr val="000000"/>
                          </a:solidFill>
                          <a:latin typeface="Arial"/>
                        </a:rPr>
                        <a:t>
</a:t>
                      </a:r>
                      <a:r>
                        <a:rPr lang="en-US" sz="2000">
                          <a:solidFill>
                            <a:srgbClr val="ff0000"/>
                          </a:solidFill>
                          <a:latin typeface="Arial"/>
                        </a:rPr>
                        <a:t>(TN)</a:t>
                      </a:r>
                      <a:endParaRPr/>
                    </a:p>
                  </a:txBody>
                  <a:tcPr/>
                </a:tc>
              </a:tr>
            </a:tbl>
          </a:graphicData>
        </a:graphic>
      </p:graphicFrame>
    </p:spTree>
  </p:cSld>
</p:sld>
</file>

<file path=ppt/slides/slide7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36"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Limitation of Accuracy</a:t>
            </a:r>
            <a:endParaRPr/>
          </a:p>
        </p:txBody>
      </p:sp>
      <p:sp>
        <p:nvSpPr>
          <p:cNvPr id="737"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Consider a 2-class problem</a:t>
            </a:r>
            <a:endParaRPr/>
          </a:p>
          <a:p>
            <a:pPr lvl="1">
              <a:buFont typeface="Arial"/>
              <a:buChar char="–"/>
            </a:pPr>
            <a:r>
              <a:rPr lang="en-US" sz="2800">
                <a:latin typeface="Arial"/>
              </a:rPr>
              <a:t>Number of Class 0 examples = 9990</a:t>
            </a:r>
            <a:endParaRPr/>
          </a:p>
          <a:p>
            <a:pPr lvl="1">
              <a:buFont typeface="Arial"/>
              <a:buChar char="–"/>
            </a:pPr>
            <a:r>
              <a:rPr lang="en-US" sz="2800">
                <a:latin typeface="Arial"/>
              </a:rPr>
              <a:t>Number of Class 1 examples = 10</a:t>
            </a:r>
            <a:endParaRPr/>
          </a:p>
          <a:p>
            <a:pPr lvl="1">
              <a:buFont typeface="Arial"/>
              <a:buChar char="–"/>
            </a:pPr>
            <a:endParaRPr/>
          </a:p>
          <a:p>
            <a:pPr>
              <a:buSzPct val="75000"/>
              <a:buFont typeface="Monotype Sorts" charset="2"/>
              <a:buChar char=""/>
            </a:pPr>
            <a:r>
              <a:rPr lang="en-US" sz="2800">
                <a:latin typeface="Arial"/>
              </a:rPr>
              <a:t>If model predicts everything to be class 0, accuracy is 9990/10000 = 99.9 %</a:t>
            </a:r>
            <a:endParaRPr/>
          </a:p>
          <a:p>
            <a:pPr lvl="1">
              <a:buFont typeface="Arial"/>
              <a:buChar char="–"/>
            </a:pPr>
            <a:r>
              <a:rPr lang="en-US" sz="2800">
                <a:latin typeface="Arial"/>
              </a:rPr>
              <a:t>Accuracy is misleading because model does not detect any class 1 example</a:t>
            </a:r>
            <a:endParaRPr/>
          </a:p>
          <a:p>
            <a:pPr>
              <a:buSzPct val="75000"/>
              <a:buFont typeface="Monotype Sorts" charset="2"/>
              <a:buChar char=""/>
            </a:pPr>
            <a:endParaRPr/>
          </a:p>
          <a:p>
            <a:pPr>
              <a:buSzPct val="75000"/>
              <a:buFont typeface="Monotype Sorts" charset="2"/>
              <a:buChar char=""/>
            </a:pPr>
            <a:endParaRPr/>
          </a:p>
        </p:txBody>
      </p:sp>
    </p:spTree>
  </p:cSld>
</p:sld>
</file>

<file path=ppt/slides/slide7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38"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Cost Matrix</a:t>
            </a:r>
            <a:endParaRPr/>
          </a:p>
        </p:txBody>
      </p:sp>
      <p:graphicFrame>
        <p:nvGraphicFramePr>
          <p:cNvPr id="739" name="Table 2"/>
          <p:cNvGraphicFramePr/>
          <p:nvPr/>
        </p:nvGraphicFramePr>
        <p:xfrm>
          <a:off x="1447920" y="1625760"/>
          <a:ext cx="6095880" cy="2793960"/>
        </p:xfrm>
        <a:graphic>
          <a:graphicData uri="http://schemas.openxmlformats.org/drawingml/2006/table">
            <a:tbl>
              <a:tblPr/>
              <a:tblGrid>
                <a:gridCol w="1523880"/>
                <a:gridCol w="1524240"/>
                <a:gridCol w="1523880"/>
                <a:gridCol w="1523880"/>
              </a:tblGrid>
              <a:tr h="660600">
                <a:tc>
                  <a:tcPr/>
                </a:tc>
                <a:tc>
                  <a:txBody>
                    <a:bodyPr lIns="90000" rIns="90000" tIns="46800" bIns="46800"/>
                    <a:p>
                      <a:pPr algn="ctr">
                        <a:lnSpc>
                          <a:spcPct val="100000"/>
                        </a:lnSpc>
                      </a:pPr>
                      <a:r>
                        <a:rPr lang="en-US" sz="2400">
                          <a:solidFill>
                            <a:srgbClr val="000000"/>
                          </a:solidFill>
                          <a:latin typeface="Arial"/>
                        </a:rPr>
                        <a:t>      </a:t>
                      </a:r>
                      <a:r>
                        <a:rPr lang="en-US" sz="2400">
                          <a:solidFill>
                            <a:srgbClr val="000000"/>
                          </a:solidFill>
                          <a:latin typeface="Arial"/>
                        </a:rPr>
                        <a:t>PREDICTED CLASS</a:t>
                      </a:r>
                      <a:endParaRPr/>
                    </a:p>
                  </a:txBody>
                  <a:tcPr/>
                </a:tc>
              </a:tr>
              <a:tr h="685800">
                <a:tc>
                  <a:txBody>
                    <a:bodyPr lIns="90000" rIns="90000" tIns="46800" bIns="46800"/>
                    <a:p>
                      <a:pPr algn="ctr">
                        <a:lnSpc>
                          <a:spcPct val="100000"/>
                        </a:lnSpc>
                      </a:pPr>
                      <a:r>
                        <a:rPr lang="en-US" sz="2400">
                          <a:solidFill>
                            <a:srgbClr val="000000"/>
                          </a:solidFill>
                          <a:latin typeface="Arial"/>
                        </a:rPr>
                        <a:t>
</a:t>
                      </a:r>
                      <a:endParaRPr/>
                    </a:p>
                    <a:p>
                      <a:pPr algn="ctr">
                        <a:lnSpc>
                          <a:spcPct val="100000"/>
                        </a:lnSpc>
                      </a:pPr>
                      <a:r>
                        <a:rPr lang="en-US" sz="2400">
                          <a:solidFill>
                            <a:srgbClr val="000000"/>
                          </a:solidFill>
                          <a:latin typeface="Arial"/>
                        </a:rPr>
                        <a:t>ACTUAL</a:t>
                      </a:r>
                      <a:r>
                        <a:rPr lang="en-US" sz="2400">
                          <a:solidFill>
                            <a:srgbClr val="000000"/>
                          </a:solidFill>
                          <a:latin typeface="Arial"/>
                        </a:rPr>
                        <a:t>
</a:t>
                      </a:r>
                      <a:r>
                        <a:rPr lang="en-US" sz="2400">
                          <a:solidFill>
                            <a:srgbClr val="000000"/>
                          </a:solidFill>
                          <a:latin typeface="Arial"/>
                        </a:rPr>
                        <a:t>CLASS</a:t>
                      </a:r>
                      <a:endParaRPr/>
                    </a:p>
                  </a:txBody>
                  <a:tcPr/>
                </a:tc>
                <a:tc>
                  <a:txBody>
                    <a:bodyPr lIns="90000" rIns="90000" tIns="46800" bIns="46800"/>
                    <a:p>
                      <a:pPr algn="ctr">
                        <a:lnSpc>
                          <a:spcPct val="100000"/>
                        </a:lnSpc>
                      </a:pPr>
                      <a:r>
                        <a:rPr lang="en-US" sz="2400">
                          <a:solidFill>
                            <a:srgbClr val="000000"/>
                          </a:solidFill>
                          <a:latin typeface="Arial"/>
                        </a:rPr>
                        <a:t>C(i|j)</a:t>
                      </a:r>
                      <a:endParaRPr/>
                    </a:p>
                  </a:txBody>
                  <a:tcPr/>
                </a:tc>
                <a:tc>
                  <a:txBody>
                    <a:bodyPr lIns="90000" rIns="90000" tIns="46800" bIns="46800"/>
                    <a:p>
                      <a:pPr>
                        <a:lnSpc>
                          <a:spcPct val="100000"/>
                        </a:lnSpc>
                      </a:pPr>
                      <a:r>
                        <a:rPr b="1" lang="en-US" sz="2000">
                          <a:solidFill>
                            <a:srgbClr val="000000"/>
                          </a:solidFill>
                          <a:latin typeface="Arial"/>
                        </a:rPr>
                        <a:t>Class=Yes</a:t>
                      </a:r>
                      <a:endParaRPr/>
                    </a:p>
                  </a:txBody>
                  <a:tcPr/>
                </a:tc>
                <a:tc>
                  <a:txBody>
                    <a:bodyPr lIns="90000" rIns="90000" tIns="46800" bIns="46800"/>
                    <a:p>
                      <a:pPr>
                        <a:lnSpc>
                          <a:spcPct val="100000"/>
                        </a:lnSpc>
                      </a:pPr>
                      <a:r>
                        <a:rPr b="1" lang="en-US" sz="2000">
                          <a:solidFill>
                            <a:srgbClr val="000000"/>
                          </a:solidFill>
                          <a:latin typeface="Arial"/>
                        </a:rPr>
                        <a:t>Class=No</a:t>
                      </a:r>
                      <a:endParaRPr/>
                    </a:p>
                  </a:txBody>
                  <a:tcPr/>
                </a:tc>
              </a:tr>
              <a:tr h="673200">
                <a:tc>
                  <a:txBody>
                    <a:bodyPr lIns="90000" rIns="90000" tIns="46800" bIns="46800"/>
                    <a:p>
                      <a:pPr>
                        <a:lnSpc>
                          <a:spcPct val="100000"/>
                        </a:lnSpc>
                      </a:pPr>
                      <a:r>
                        <a:rPr b="1" lang="en-US" sz="2000">
                          <a:solidFill>
                            <a:srgbClr val="000000"/>
                          </a:solidFill>
                          <a:latin typeface="Arial"/>
                        </a:rPr>
                        <a:t>Class=Yes</a:t>
                      </a:r>
                      <a:endParaRPr/>
                    </a:p>
                  </a:txBody>
                  <a:tcPr/>
                </a:tc>
                <a:tc>
                  <a:txBody>
                    <a:bodyPr lIns="90000" rIns="90000" tIns="46800" bIns="46800"/>
                    <a:p>
                      <a:pPr algn="ctr">
                        <a:lnSpc>
                          <a:spcPct val="100000"/>
                        </a:lnSpc>
                      </a:pPr>
                      <a:r>
                        <a:rPr lang="en-US" sz="2000">
                          <a:solidFill>
                            <a:srgbClr val="000000"/>
                          </a:solidFill>
                          <a:latin typeface="Arial"/>
                        </a:rPr>
                        <a:t>C(Yes|Yes)</a:t>
                      </a:r>
                      <a:endParaRPr/>
                    </a:p>
                  </a:txBody>
                  <a:tcPr/>
                </a:tc>
                <a:tc>
                  <a:txBody>
                    <a:bodyPr lIns="90000" rIns="90000" tIns="46800" bIns="46800"/>
                    <a:p>
                      <a:pPr algn="ctr">
                        <a:lnSpc>
                          <a:spcPct val="100000"/>
                        </a:lnSpc>
                      </a:pPr>
                      <a:r>
                        <a:rPr lang="en-US" sz="2000">
                          <a:solidFill>
                            <a:srgbClr val="000000"/>
                          </a:solidFill>
                          <a:latin typeface="Arial"/>
                        </a:rPr>
                        <a:t>C(No|Yes)</a:t>
                      </a:r>
                      <a:endParaRPr/>
                    </a:p>
                  </a:txBody>
                  <a:tcPr/>
                </a:tc>
              </a:tr>
              <a:tr h="774360">
                <a:tc>
                  <a:txBody>
                    <a:bodyPr lIns="90000" rIns="90000" tIns="46800" bIns="46800"/>
                    <a:p>
                      <a:pPr>
                        <a:lnSpc>
                          <a:spcPct val="100000"/>
                        </a:lnSpc>
                      </a:pPr>
                      <a:r>
                        <a:rPr b="1" lang="en-US" sz="2000">
                          <a:solidFill>
                            <a:srgbClr val="000000"/>
                          </a:solidFill>
                          <a:latin typeface="Arial"/>
                        </a:rPr>
                        <a:t>Class=No</a:t>
                      </a:r>
                      <a:endParaRPr/>
                    </a:p>
                  </a:txBody>
                  <a:tcPr/>
                </a:tc>
                <a:tc>
                  <a:txBody>
                    <a:bodyPr lIns="90000" rIns="90000" tIns="46800" bIns="46800"/>
                    <a:p>
                      <a:pPr algn="ctr">
                        <a:lnSpc>
                          <a:spcPct val="100000"/>
                        </a:lnSpc>
                      </a:pPr>
                      <a:r>
                        <a:rPr lang="en-US" sz="2000">
                          <a:solidFill>
                            <a:srgbClr val="000000"/>
                          </a:solidFill>
                          <a:latin typeface="Arial"/>
                        </a:rPr>
                        <a:t>C(Yes|No)</a:t>
                      </a:r>
                      <a:endParaRPr/>
                    </a:p>
                  </a:txBody>
                  <a:tcPr/>
                </a:tc>
                <a:tc>
                  <a:txBody>
                    <a:bodyPr lIns="90000" rIns="90000" tIns="46800" bIns="46800"/>
                    <a:p>
                      <a:pPr algn="ctr">
                        <a:lnSpc>
                          <a:spcPct val="100000"/>
                        </a:lnSpc>
                      </a:pPr>
                      <a:r>
                        <a:rPr lang="en-US" sz="2000">
                          <a:solidFill>
                            <a:srgbClr val="000000"/>
                          </a:solidFill>
                          <a:latin typeface="Arial"/>
                        </a:rPr>
                        <a:t>C(No|No)</a:t>
                      </a:r>
                      <a:endParaRPr/>
                    </a:p>
                  </a:txBody>
                  <a:tcPr/>
                </a:tc>
              </a:tr>
            </a:tbl>
          </a:graphicData>
        </a:graphic>
      </p:graphicFrame>
      <p:sp>
        <p:nvSpPr>
          <p:cNvPr id="740" name="CustomShape 3"/>
          <p:cNvSpPr/>
          <p:nvPr/>
        </p:nvSpPr>
        <p:spPr>
          <a:xfrm>
            <a:off x="685800" y="5105520"/>
            <a:ext cx="7848720" cy="914400"/>
          </a:xfrm>
          <a:prstGeom prst="rect">
            <a:avLst/>
          </a:prstGeom>
          <a:noFill/>
          <a:ln>
            <a:noFill/>
          </a:ln>
        </p:spPr>
        <p:style>
          <a:lnRef idx="0"/>
          <a:fillRef idx="0"/>
          <a:effectRef idx="0"/>
          <a:fontRef idx="minor"/>
        </p:style>
        <p:txBody>
          <a:bodyPr lIns="90360" rIns="90360" tIns="44280" bIns="44280"/>
          <a:p>
            <a:pPr>
              <a:lnSpc>
                <a:spcPct val="100000"/>
              </a:lnSpc>
            </a:pPr>
            <a:r>
              <a:rPr lang="en-US" sz="2400">
                <a:latin typeface="Arial"/>
              </a:rPr>
              <a:t>C(i|j): Cost of misclassifying class j example as class i</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4"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Decision Tree Classification Task</a:t>
            </a:r>
            <a:endParaRPr/>
          </a:p>
        </p:txBody>
      </p:sp>
      <p:sp>
        <p:nvSpPr>
          <p:cNvPr id="125" name="Line 2"/>
          <p:cNvSpPr/>
          <p:nvPr/>
        </p:nvSpPr>
        <p:spPr>
          <a:xfrm flipV="1">
            <a:off x="6019920" y="4723920"/>
            <a:ext cx="0" cy="685800"/>
          </a:xfrm>
          <a:prstGeom prst="line">
            <a:avLst/>
          </a:prstGeom>
          <a:ln w="63360">
            <a:solidFill>
              <a:srgbClr val="ff0000"/>
            </a:solidFill>
            <a:miter/>
            <a:tailEnd len="med" type="triangle" w="med"/>
          </a:ln>
        </p:spPr>
      </p:sp>
      <p:sp>
        <p:nvSpPr>
          <p:cNvPr id="126" name="CustomShape 3"/>
          <p:cNvSpPr/>
          <p:nvPr/>
        </p:nvSpPr>
        <p:spPr>
          <a:xfrm>
            <a:off x="7086600" y="4114800"/>
            <a:ext cx="1219320" cy="520200"/>
          </a:xfrm>
          <a:prstGeom prst="rect">
            <a:avLst/>
          </a:prstGeom>
          <a:noFill/>
          <a:ln>
            <a:noFill/>
          </a:ln>
        </p:spPr>
        <p:style>
          <a:lnRef idx="0"/>
          <a:fillRef idx="0"/>
          <a:effectRef idx="0"/>
          <a:fontRef idx="minor"/>
        </p:style>
        <p:txBody>
          <a:bodyPr lIns="90000" rIns="90000" tIns="46800" bIns="46800"/>
          <a:p>
            <a:pPr>
              <a:lnSpc>
                <a:spcPct val="100000"/>
              </a:lnSpc>
            </a:pPr>
            <a:r>
              <a:rPr b="1" lang="en-US" sz="1400">
                <a:latin typeface="Arial"/>
              </a:rPr>
              <a:t>Decision Tree</a:t>
            </a:r>
            <a:endParaRPr/>
          </a:p>
        </p:txBody>
      </p:sp>
    </p:spTree>
  </p:cSld>
</p:sld>
</file>

<file path=ppt/slides/slide8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41"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Computing Cost of Classification</a:t>
            </a:r>
            <a:endParaRPr/>
          </a:p>
        </p:txBody>
      </p:sp>
      <p:graphicFrame>
        <p:nvGraphicFramePr>
          <p:cNvPr id="742" name="Table 2"/>
          <p:cNvGraphicFramePr/>
          <p:nvPr/>
        </p:nvGraphicFramePr>
        <p:xfrm>
          <a:off x="2895480" y="1143000"/>
          <a:ext cx="3581280" cy="1828800"/>
        </p:xfrm>
        <a:graphic>
          <a:graphicData uri="http://schemas.openxmlformats.org/drawingml/2006/table">
            <a:tbl>
              <a:tblPr/>
              <a:tblGrid>
                <a:gridCol w="1143000"/>
                <a:gridCol w="838080"/>
                <a:gridCol w="762120"/>
                <a:gridCol w="838080"/>
              </a:tblGrid>
              <a:tr h="642600">
                <a:tc>
                  <a:txBody>
                    <a:bodyPr lIns="90000" rIns="90000" tIns="46800" bIns="46800"/>
                    <a:p>
                      <a:pPr algn="ctr">
                        <a:lnSpc>
                          <a:spcPct val="100000"/>
                        </a:lnSpc>
                      </a:pPr>
                      <a:r>
                        <a:rPr lang="en-US">
                          <a:solidFill>
                            <a:srgbClr val="ff0000"/>
                          </a:solidFill>
                          <a:latin typeface="Arial"/>
                        </a:rPr>
                        <a:t>Cost Matrix</a:t>
                      </a:r>
                      <a:endParaRPr/>
                    </a:p>
                  </a:txBody>
                  <a:tcPr/>
                </a:tc>
                <a:tc>
                  <a:txBody>
                    <a:bodyPr lIns="90000" rIns="90000" tIns="46800" bIns="46800"/>
                    <a:p>
                      <a:pPr algn="ctr">
                        <a:lnSpc>
                          <a:spcPct val="100000"/>
                        </a:lnSpc>
                      </a:pPr>
                      <a:r>
                        <a:rPr lang="en-US">
                          <a:solidFill>
                            <a:srgbClr val="000000"/>
                          </a:solidFill>
                          <a:latin typeface="Arial"/>
                        </a:rPr>
                        <a:t>PREDICTED CLASS</a:t>
                      </a:r>
                      <a:endParaRPr/>
                    </a:p>
                  </a:txBody>
                  <a:tcPr/>
                </a:tc>
              </a:tr>
              <a:tr h="398880">
                <a:tc>
                  <a:txBody>
                    <a:bodyPr lIns="90000" rIns="90000" tIns="46800" bIns="46800"/>
                    <a:p>
                      <a:pPr algn="ctr">
                        <a:lnSpc>
                          <a:spcPct val="100000"/>
                        </a:lnSpc>
                      </a:pPr>
                      <a:r>
                        <a:rPr lang="en-US" sz="2000">
                          <a:solidFill>
                            <a:srgbClr val="000000"/>
                          </a:solidFill>
                          <a:latin typeface="Arial"/>
                        </a:rPr>
                        <a:t>
</a:t>
                      </a:r>
                      <a:r>
                        <a:rPr lang="en-US">
                          <a:solidFill>
                            <a:srgbClr val="000000"/>
                          </a:solidFill>
                          <a:latin typeface="Arial"/>
                        </a:rPr>
                        <a:t>ACTUAL</a:t>
                      </a:r>
                      <a:r>
                        <a:rPr lang="en-US">
                          <a:solidFill>
                            <a:srgbClr val="000000"/>
                          </a:solidFill>
                          <a:latin typeface="Arial"/>
                        </a:rPr>
                        <a:t>
</a:t>
                      </a:r>
                      <a:r>
                        <a:rPr lang="en-US">
                          <a:solidFill>
                            <a:srgbClr val="000000"/>
                          </a:solidFill>
                          <a:latin typeface="Arial"/>
                        </a:rPr>
                        <a:t>CLASS</a:t>
                      </a:r>
                      <a:endParaRPr/>
                    </a:p>
                  </a:txBody>
                  <a:tcPr/>
                </a:tc>
                <a:tc>
                  <a:txBody>
                    <a:bodyPr lIns="90000" rIns="90000" tIns="46800" bIns="46800"/>
                    <a:p>
                      <a:pPr algn="ctr">
                        <a:lnSpc>
                          <a:spcPct val="100000"/>
                        </a:lnSpc>
                      </a:pPr>
                      <a:r>
                        <a:rPr lang="en-US">
                          <a:solidFill>
                            <a:srgbClr val="000000"/>
                          </a:solidFill>
                          <a:latin typeface="Arial"/>
                        </a:rPr>
                        <a:t>C(i|j)</a:t>
                      </a:r>
                      <a:endParaRPr/>
                    </a:p>
                  </a:txBody>
                  <a:tcPr/>
                </a:tc>
                <a:tc>
                  <a:txBody>
                    <a:bodyPr lIns="90000" rIns="90000" tIns="46800" bIns="46800"/>
                    <a:p>
                      <a:pPr algn="ctr">
                        <a:lnSpc>
                          <a:spcPct val="100000"/>
                        </a:lnSpc>
                      </a:pPr>
                      <a:r>
                        <a:rPr b="1" lang="en-US" sz="2000">
                          <a:solidFill>
                            <a:srgbClr val="000000"/>
                          </a:solidFill>
                          <a:latin typeface="Arial"/>
                        </a:rPr>
                        <a:t>+</a:t>
                      </a:r>
                      <a:endParaRPr/>
                    </a:p>
                  </a:txBody>
                  <a:tcPr/>
                </a:tc>
                <a:tc>
                  <a:txBody>
                    <a:bodyPr lIns="90000" rIns="90000" tIns="46800" bIns="46800"/>
                    <a:p>
                      <a:pPr algn="ctr">
                        <a:lnSpc>
                          <a:spcPct val="100000"/>
                        </a:lnSpc>
                      </a:pPr>
                      <a:r>
                        <a:rPr b="1" lang="en-US" sz="2000">
                          <a:solidFill>
                            <a:srgbClr val="000000"/>
                          </a:solidFill>
                          <a:latin typeface="Arial"/>
                        </a:rPr>
                        <a:t>-</a:t>
                      </a:r>
                      <a:endParaRPr/>
                    </a:p>
                  </a:txBody>
                  <a:tcPr/>
                </a:tc>
              </a:tr>
              <a:tr h="398880">
                <a:tc>
                  <a:txBody>
                    <a:bodyPr lIns="90000" rIns="90000" tIns="46800" bIns="46800"/>
                    <a:p>
                      <a:pPr algn="ctr">
                        <a:lnSpc>
                          <a:spcPct val="100000"/>
                        </a:lnSpc>
                      </a:pPr>
                      <a:r>
                        <a:rPr b="1" lang="en-US" sz="2000">
                          <a:solidFill>
                            <a:srgbClr val="000000"/>
                          </a:solidFill>
                          <a:latin typeface="Arial"/>
                        </a:rPr>
                        <a:t>+</a:t>
                      </a:r>
                      <a:endParaRPr/>
                    </a:p>
                  </a:txBody>
                  <a:tcPr/>
                </a:tc>
                <a:tc>
                  <a:txBody>
                    <a:bodyPr lIns="90000" rIns="90000" tIns="46800" bIns="46800"/>
                    <a:p>
                      <a:pPr algn="ctr">
                        <a:lnSpc>
                          <a:spcPct val="100000"/>
                        </a:lnSpc>
                      </a:pPr>
                      <a:r>
                        <a:rPr lang="en-US" sz="2000">
                          <a:solidFill>
                            <a:srgbClr val="000000"/>
                          </a:solidFill>
                          <a:latin typeface="Arial"/>
                        </a:rPr>
                        <a:t>-1</a:t>
                      </a:r>
                      <a:endParaRPr/>
                    </a:p>
                  </a:txBody>
                  <a:tcPr/>
                </a:tc>
                <a:tc>
                  <a:txBody>
                    <a:bodyPr lIns="90000" rIns="90000" tIns="46800" bIns="46800"/>
                    <a:p>
                      <a:pPr algn="ctr">
                        <a:lnSpc>
                          <a:spcPct val="100000"/>
                        </a:lnSpc>
                      </a:pPr>
                      <a:r>
                        <a:rPr lang="en-US" sz="2000">
                          <a:solidFill>
                            <a:srgbClr val="000000"/>
                          </a:solidFill>
                          <a:latin typeface="Arial"/>
                        </a:rPr>
                        <a:t>100</a:t>
                      </a:r>
                      <a:endParaRPr/>
                    </a:p>
                  </a:txBody>
                  <a:tcPr/>
                </a:tc>
              </a:tr>
              <a:tr h="398880">
                <a:tc>
                  <a:txBody>
                    <a:bodyPr lIns="90000" rIns="90000" tIns="46800" bIns="46800"/>
                    <a:p>
                      <a:pPr algn="ctr">
                        <a:lnSpc>
                          <a:spcPct val="100000"/>
                        </a:lnSpc>
                      </a:pPr>
                      <a:r>
                        <a:rPr b="1" lang="en-US" sz="2000">
                          <a:solidFill>
                            <a:srgbClr val="000000"/>
                          </a:solidFill>
                          <a:latin typeface="Arial"/>
                        </a:rPr>
                        <a:t>-</a:t>
                      </a:r>
                      <a:endParaRPr/>
                    </a:p>
                  </a:txBody>
                  <a:tcPr/>
                </a:tc>
                <a:tc>
                  <a:txBody>
                    <a:bodyPr lIns="90000" rIns="90000" tIns="46800" bIns="46800"/>
                    <a:p>
                      <a:pPr algn="ctr">
                        <a:lnSpc>
                          <a:spcPct val="100000"/>
                        </a:lnSpc>
                      </a:pPr>
                      <a:r>
                        <a:rPr lang="en-US" sz="2000">
                          <a:solidFill>
                            <a:srgbClr val="000000"/>
                          </a:solidFill>
                          <a:latin typeface="Arial"/>
                        </a:rPr>
                        <a:t>1</a:t>
                      </a:r>
                      <a:endParaRPr/>
                    </a:p>
                  </a:txBody>
                  <a:tcPr/>
                </a:tc>
                <a:tc>
                  <a:txBody>
                    <a:bodyPr lIns="90000" rIns="90000" tIns="46800" bIns="46800"/>
                    <a:p>
                      <a:pPr algn="ctr">
                        <a:lnSpc>
                          <a:spcPct val="100000"/>
                        </a:lnSpc>
                      </a:pPr>
                      <a:r>
                        <a:rPr lang="en-US" sz="2000">
                          <a:solidFill>
                            <a:srgbClr val="000000"/>
                          </a:solidFill>
                          <a:latin typeface="Arial"/>
                        </a:rPr>
                        <a:t>0</a:t>
                      </a:r>
                      <a:endParaRPr/>
                    </a:p>
                  </a:txBody>
                  <a:tcPr/>
                </a:tc>
              </a:tr>
            </a:tbl>
          </a:graphicData>
        </a:graphic>
      </p:graphicFrame>
      <p:graphicFrame>
        <p:nvGraphicFramePr>
          <p:cNvPr id="743" name="Table 3"/>
          <p:cNvGraphicFramePr/>
          <p:nvPr/>
        </p:nvGraphicFramePr>
        <p:xfrm>
          <a:off x="685800" y="3276720"/>
          <a:ext cx="3581280" cy="1828800"/>
        </p:xfrm>
        <a:graphic>
          <a:graphicData uri="http://schemas.openxmlformats.org/drawingml/2006/table">
            <a:tbl>
              <a:tblPr/>
              <a:tblGrid>
                <a:gridCol w="1143000"/>
                <a:gridCol w="838080"/>
                <a:gridCol w="762120"/>
                <a:gridCol w="838080"/>
              </a:tblGrid>
              <a:tr h="632160">
                <a:tc>
                  <a:txBody>
                    <a:bodyPr lIns="90000" rIns="90000" tIns="46800" bIns="46800"/>
                    <a:p>
                      <a:pPr algn="ctr">
                        <a:lnSpc>
                          <a:spcPct val="100000"/>
                        </a:lnSpc>
                      </a:pPr>
                      <a:r>
                        <a:rPr lang="en-US">
                          <a:solidFill>
                            <a:srgbClr val="ff0000"/>
                          </a:solidFill>
                          <a:latin typeface="Arial"/>
                        </a:rPr>
                        <a:t>Model M</a:t>
                      </a:r>
                      <a:r>
                        <a:rPr lang="en-US" baseline="-25000">
                          <a:solidFill>
                            <a:srgbClr val="ff0000"/>
                          </a:solidFill>
                          <a:latin typeface="Arial"/>
                        </a:rPr>
                        <a:t>1</a:t>
                      </a:r>
                      <a:endParaRPr/>
                    </a:p>
                  </a:txBody>
                  <a:tcPr/>
                </a:tc>
                <a:tc>
                  <a:txBody>
                    <a:bodyPr lIns="90000" rIns="90000" tIns="46800" bIns="46800"/>
                    <a:p>
                      <a:pPr algn="ctr">
                        <a:lnSpc>
                          <a:spcPct val="100000"/>
                        </a:lnSpc>
                      </a:pPr>
                      <a:r>
                        <a:rPr lang="en-US">
                          <a:solidFill>
                            <a:srgbClr val="000000"/>
                          </a:solidFill>
                          <a:latin typeface="Arial"/>
                        </a:rPr>
                        <a:t>PREDICTED CLASS</a:t>
                      </a:r>
                      <a:endParaRPr/>
                    </a:p>
                  </a:txBody>
                  <a:tcPr/>
                </a:tc>
              </a:tr>
              <a:tr h="398880">
                <a:tc>
                  <a:txBody>
                    <a:bodyPr lIns="90000" rIns="90000" tIns="46800" bIns="46800"/>
                    <a:p>
                      <a:pPr algn="ctr">
                        <a:lnSpc>
                          <a:spcPct val="100000"/>
                        </a:lnSpc>
                      </a:pPr>
                      <a:r>
                        <a:rPr lang="en-US" sz="2000">
                          <a:solidFill>
                            <a:srgbClr val="000000"/>
                          </a:solidFill>
                          <a:latin typeface="Arial"/>
                        </a:rPr>
                        <a:t>
</a:t>
                      </a:r>
                      <a:r>
                        <a:rPr lang="en-US">
                          <a:solidFill>
                            <a:srgbClr val="000000"/>
                          </a:solidFill>
                          <a:latin typeface="Arial"/>
                        </a:rPr>
                        <a:t>ACTUAL</a:t>
                      </a:r>
                      <a:r>
                        <a:rPr lang="en-US">
                          <a:solidFill>
                            <a:srgbClr val="000000"/>
                          </a:solidFill>
                          <a:latin typeface="Arial"/>
                        </a:rPr>
                        <a:t>
</a:t>
                      </a:r>
                      <a:r>
                        <a:rPr lang="en-US">
                          <a:solidFill>
                            <a:srgbClr val="000000"/>
                          </a:solidFill>
                          <a:latin typeface="Arial"/>
                        </a:rPr>
                        <a:t>CLASS</a:t>
                      </a:r>
                      <a:endParaRPr/>
                    </a:p>
                  </a:txBody>
                  <a:tcPr/>
                </a:tc>
                <a:tc>
                  <a:tcPr/>
                </a:tc>
                <a:tc>
                  <a:txBody>
                    <a:bodyPr lIns="90000" rIns="90000" tIns="46800" bIns="46800"/>
                    <a:p>
                      <a:pPr algn="ctr">
                        <a:lnSpc>
                          <a:spcPct val="100000"/>
                        </a:lnSpc>
                      </a:pPr>
                      <a:r>
                        <a:rPr b="1" lang="en-US" sz="2000">
                          <a:solidFill>
                            <a:srgbClr val="000000"/>
                          </a:solidFill>
                          <a:latin typeface="Arial"/>
                        </a:rPr>
                        <a:t>+</a:t>
                      </a:r>
                      <a:endParaRPr/>
                    </a:p>
                  </a:txBody>
                  <a:tcPr/>
                </a:tc>
                <a:tc>
                  <a:txBody>
                    <a:bodyPr lIns="90000" rIns="90000" tIns="46800" bIns="46800"/>
                    <a:p>
                      <a:pPr algn="ctr">
                        <a:lnSpc>
                          <a:spcPct val="100000"/>
                        </a:lnSpc>
                      </a:pPr>
                      <a:r>
                        <a:rPr b="1" lang="en-US" sz="2000">
                          <a:solidFill>
                            <a:srgbClr val="000000"/>
                          </a:solidFill>
                          <a:latin typeface="Arial"/>
                        </a:rPr>
                        <a:t>-</a:t>
                      </a:r>
                      <a:endParaRPr/>
                    </a:p>
                  </a:txBody>
                  <a:tcPr/>
                </a:tc>
              </a:tr>
              <a:tr h="398880">
                <a:tc>
                  <a:txBody>
                    <a:bodyPr lIns="90000" rIns="90000" tIns="46800" bIns="46800"/>
                    <a:p>
                      <a:pPr algn="ctr">
                        <a:lnSpc>
                          <a:spcPct val="100000"/>
                        </a:lnSpc>
                      </a:pPr>
                      <a:r>
                        <a:rPr b="1" lang="en-US" sz="2000">
                          <a:solidFill>
                            <a:srgbClr val="000000"/>
                          </a:solidFill>
                          <a:latin typeface="Arial"/>
                        </a:rPr>
                        <a:t>+</a:t>
                      </a:r>
                      <a:endParaRPr/>
                    </a:p>
                  </a:txBody>
                  <a:tcPr/>
                </a:tc>
                <a:tc>
                  <a:txBody>
                    <a:bodyPr lIns="90000" rIns="90000" tIns="46800" bIns="46800"/>
                    <a:p>
                      <a:pPr algn="ctr">
                        <a:lnSpc>
                          <a:spcPct val="100000"/>
                        </a:lnSpc>
                      </a:pPr>
                      <a:r>
                        <a:rPr lang="en-US" sz="2000">
                          <a:solidFill>
                            <a:srgbClr val="000000"/>
                          </a:solidFill>
                          <a:latin typeface="Arial"/>
                        </a:rPr>
                        <a:t>150</a:t>
                      </a:r>
                      <a:endParaRPr/>
                    </a:p>
                  </a:txBody>
                  <a:tcPr/>
                </a:tc>
                <a:tc>
                  <a:txBody>
                    <a:bodyPr lIns="90000" rIns="90000" tIns="46800" bIns="46800"/>
                    <a:p>
                      <a:pPr algn="ctr">
                        <a:lnSpc>
                          <a:spcPct val="100000"/>
                        </a:lnSpc>
                      </a:pPr>
                      <a:r>
                        <a:rPr lang="en-US" sz="2000">
                          <a:solidFill>
                            <a:srgbClr val="000000"/>
                          </a:solidFill>
                          <a:latin typeface="Arial"/>
                        </a:rPr>
                        <a:t>40</a:t>
                      </a:r>
                      <a:endParaRPr/>
                    </a:p>
                  </a:txBody>
                  <a:tcPr/>
                </a:tc>
              </a:tr>
              <a:tr h="398880">
                <a:tc>
                  <a:txBody>
                    <a:bodyPr lIns="90000" rIns="90000" tIns="46800" bIns="46800"/>
                    <a:p>
                      <a:pPr algn="ctr">
                        <a:lnSpc>
                          <a:spcPct val="100000"/>
                        </a:lnSpc>
                      </a:pPr>
                      <a:r>
                        <a:rPr b="1" lang="en-US" sz="2000">
                          <a:solidFill>
                            <a:srgbClr val="000000"/>
                          </a:solidFill>
                          <a:latin typeface="Arial"/>
                        </a:rPr>
                        <a:t>-</a:t>
                      </a:r>
                      <a:endParaRPr/>
                    </a:p>
                  </a:txBody>
                  <a:tcPr/>
                </a:tc>
                <a:tc>
                  <a:txBody>
                    <a:bodyPr lIns="90000" rIns="90000" tIns="46800" bIns="46800"/>
                    <a:p>
                      <a:pPr algn="ctr">
                        <a:lnSpc>
                          <a:spcPct val="100000"/>
                        </a:lnSpc>
                      </a:pPr>
                      <a:r>
                        <a:rPr lang="en-US" sz="2000">
                          <a:solidFill>
                            <a:srgbClr val="000000"/>
                          </a:solidFill>
                          <a:latin typeface="Arial"/>
                        </a:rPr>
                        <a:t>60</a:t>
                      </a:r>
                      <a:endParaRPr/>
                    </a:p>
                  </a:txBody>
                  <a:tcPr/>
                </a:tc>
                <a:tc>
                  <a:txBody>
                    <a:bodyPr lIns="90000" rIns="90000" tIns="46800" bIns="46800"/>
                    <a:p>
                      <a:pPr algn="ctr">
                        <a:lnSpc>
                          <a:spcPct val="100000"/>
                        </a:lnSpc>
                      </a:pPr>
                      <a:r>
                        <a:rPr lang="en-US" sz="2000">
                          <a:solidFill>
                            <a:srgbClr val="000000"/>
                          </a:solidFill>
                          <a:latin typeface="Arial"/>
                        </a:rPr>
                        <a:t>250</a:t>
                      </a:r>
                      <a:endParaRPr/>
                    </a:p>
                  </a:txBody>
                  <a:tcPr/>
                </a:tc>
              </a:tr>
            </a:tbl>
          </a:graphicData>
        </a:graphic>
      </p:graphicFrame>
      <p:graphicFrame>
        <p:nvGraphicFramePr>
          <p:cNvPr id="744" name="Table 4"/>
          <p:cNvGraphicFramePr/>
          <p:nvPr/>
        </p:nvGraphicFramePr>
        <p:xfrm>
          <a:off x="4952880" y="3276720"/>
          <a:ext cx="3581280" cy="1828800"/>
        </p:xfrm>
        <a:graphic>
          <a:graphicData uri="http://schemas.openxmlformats.org/drawingml/2006/table">
            <a:tbl>
              <a:tblPr/>
              <a:tblGrid>
                <a:gridCol w="1143000"/>
                <a:gridCol w="838080"/>
                <a:gridCol w="762120"/>
                <a:gridCol w="838080"/>
              </a:tblGrid>
              <a:tr h="632160">
                <a:tc>
                  <a:txBody>
                    <a:bodyPr lIns="90000" rIns="90000" tIns="46800" bIns="46800"/>
                    <a:p>
                      <a:pPr algn="ctr">
                        <a:lnSpc>
                          <a:spcPct val="100000"/>
                        </a:lnSpc>
                      </a:pPr>
                      <a:r>
                        <a:rPr lang="en-US">
                          <a:solidFill>
                            <a:srgbClr val="ff0000"/>
                          </a:solidFill>
                          <a:latin typeface="Arial"/>
                        </a:rPr>
                        <a:t>Model M</a:t>
                      </a:r>
                      <a:r>
                        <a:rPr lang="en-US" baseline="-25000">
                          <a:solidFill>
                            <a:srgbClr val="ff0000"/>
                          </a:solidFill>
                          <a:latin typeface="Arial"/>
                        </a:rPr>
                        <a:t>2</a:t>
                      </a:r>
                      <a:endParaRPr/>
                    </a:p>
                  </a:txBody>
                  <a:tcPr/>
                </a:tc>
                <a:tc>
                  <a:txBody>
                    <a:bodyPr lIns="90000" rIns="90000" tIns="46800" bIns="46800"/>
                    <a:p>
                      <a:pPr algn="ctr">
                        <a:lnSpc>
                          <a:spcPct val="100000"/>
                        </a:lnSpc>
                      </a:pPr>
                      <a:r>
                        <a:rPr lang="en-US">
                          <a:solidFill>
                            <a:srgbClr val="000000"/>
                          </a:solidFill>
                          <a:latin typeface="Arial"/>
                        </a:rPr>
                        <a:t>PREDICTED CLASS</a:t>
                      </a:r>
                      <a:endParaRPr/>
                    </a:p>
                  </a:txBody>
                  <a:tcPr/>
                </a:tc>
              </a:tr>
              <a:tr h="398880">
                <a:tc>
                  <a:txBody>
                    <a:bodyPr lIns="90000" rIns="90000" tIns="46800" bIns="46800"/>
                    <a:p>
                      <a:pPr algn="ctr">
                        <a:lnSpc>
                          <a:spcPct val="100000"/>
                        </a:lnSpc>
                      </a:pPr>
                      <a:r>
                        <a:rPr lang="en-US" sz="2000">
                          <a:solidFill>
                            <a:srgbClr val="000000"/>
                          </a:solidFill>
                          <a:latin typeface="Arial"/>
                        </a:rPr>
                        <a:t>
</a:t>
                      </a:r>
                      <a:r>
                        <a:rPr lang="en-US">
                          <a:solidFill>
                            <a:srgbClr val="000000"/>
                          </a:solidFill>
                          <a:latin typeface="Arial"/>
                        </a:rPr>
                        <a:t>ACTUAL</a:t>
                      </a:r>
                      <a:r>
                        <a:rPr lang="en-US">
                          <a:solidFill>
                            <a:srgbClr val="000000"/>
                          </a:solidFill>
                          <a:latin typeface="Arial"/>
                        </a:rPr>
                        <a:t>
</a:t>
                      </a:r>
                      <a:r>
                        <a:rPr lang="en-US">
                          <a:solidFill>
                            <a:srgbClr val="000000"/>
                          </a:solidFill>
                          <a:latin typeface="Arial"/>
                        </a:rPr>
                        <a:t>CLASS</a:t>
                      </a:r>
                      <a:endParaRPr/>
                    </a:p>
                  </a:txBody>
                  <a:tcPr/>
                </a:tc>
                <a:tc>
                  <a:tcPr/>
                </a:tc>
                <a:tc>
                  <a:txBody>
                    <a:bodyPr lIns="90000" rIns="90000" tIns="46800" bIns="46800"/>
                    <a:p>
                      <a:pPr algn="ctr">
                        <a:lnSpc>
                          <a:spcPct val="100000"/>
                        </a:lnSpc>
                      </a:pPr>
                      <a:r>
                        <a:rPr b="1" lang="en-US" sz="2000">
                          <a:solidFill>
                            <a:srgbClr val="000000"/>
                          </a:solidFill>
                          <a:latin typeface="Arial"/>
                        </a:rPr>
                        <a:t>+</a:t>
                      </a:r>
                      <a:endParaRPr/>
                    </a:p>
                  </a:txBody>
                  <a:tcPr/>
                </a:tc>
                <a:tc>
                  <a:txBody>
                    <a:bodyPr lIns="90000" rIns="90000" tIns="46800" bIns="46800"/>
                    <a:p>
                      <a:pPr algn="ctr">
                        <a:lnSpc>
                          <a:spcPct val="100000"/>
                        </a:lnSpc>
                      </a:pPr>
                      <a:r>
                        <a:rPr b="1" lang="en-US" sz="2000">
                          <a:solidFill>
                            <a:srgbClr val="000000"/>
                          </a:solidFill>
                          <a:latin typeface="Arial"/>
                        </a:rPr>
                        <a:t>-</a:t>
                      </a:r>
                      <a:endParaRPr/>
                    </a:p>
                  </a:txBody>
                  <a:tcPr/>
                </a:tc>
              </a:tr>
              <a:tr h="398880">
                <a:tc>
                  <a:txBody>
                    <a:bodyPr lIns="90000" rIns="90000" tIns="46800" bIns="46800"/>
                    <a:p>
                      <a:pPr algn="ctr">
                        <a:lnSpc>
                          <a:spcPct val="100000"/>
                        </a:lnSpc>
                      </a:pPr>
                      <a:r>
                        <a:rPr b="1" lang="en-US" sz="2000">
                          <a:solidFill>
                            <a:srgbClr val="000000"/>
                          </a:solidFill>
                          <a:latin typeface="Arial"/>
                        </a:rPr>
                        <a:t>+</a:t>
                      </a:r>
                      <a:endParaRPr/>
                    </a:p>
                  </a:txBody>
                  <a:tcPr/>
                </a:tc>
                <a:tc>
                  <a:txBody>
                    <a:bodyPr lIns="90000" rIns="90000" tIns="46800" bIns="46800"/>
                    <a:p>
                      <a:pPr algn="ctr">
                        <a:lnSpc>
                          <a:spcPct val="100000"/>
                        </a:lnSpc>
                      </a:pPr>
                      <a:r>
                        <a:rPr lang="en-US" sz="2000">
                          <a:solidFill>
                            <a:srgbClr val="000000"/>
                          </a:solidFill>
                          <a:latin typeface="Arial"/>
                        </a:rPr>
                        <a:t>250</a:t>
                      </a:r>
                      <a:endParaRPr/>
                    </a:p>
                  </a:txBody>
                  <a:tcPr/>
                </a:tc>
                <a:tc>
                  <a:txBody>
                    <a:bodyPr lIns="90000" rIns="90000" tIns="46800" bIns="46800"/>
                    <a:p>
                      <a:pPr algn="ctr">
                        <a:lnSpc>
                          <a:spcPct val="100000"/>
                        </a:lnSpc>
                      </a:pPr>
                      <a:r>
                        <a:rPr lang="en-US" sz="2000">
                          <a:solidFill>
                            <a:srgbClr val="000000"/>
                          </a:solidFill>
                          <a:latin typeface="Arial"/>
                        </a:rPr>
                        <a:t>45</a:t>
                      </a:r>
                      <a:endParaRPr/>
                    </a:p>
                  </a:txBody>
                  <a:tcPr/>
                </a:tc>
              </a:tr>
              <a:tr h="398880">
                <a:tc>
                  <a:txBody>
                    <a:bodyPr lIns="90000" rIns="90000" tIns="46800" bIns="46800"/>
                    <a:p>
                      <a:pPr algn="ctr">
                        <a:lnSpc>
                          <a:spcPct val="100000"/>
                        </a:lnSpc>
                      </a:pPr>
                      <a:r>
                        <a:rPr b="1" lang="en-US" sz="2000">
                          <a:solidFill>
                            <a:srgbClr val="000000"/>
                          </a:solidFill>
                          <a:latin typeface="Arial"/>
                        </a:rPr>
                        <a:t>-</a:t>
                      </a:r>
                      <a:endParaRPr/>
                    </a:p>
                  </a:txBody>
                  <a:tcPr/>
                </a:tc>
                <a:tc>
                  <a:txBody>
                    <a:bodyPr lIns="90000" rIns="90000" tIns="46800" bIns="46800"/>
                    <a:p>
                      <a:pPr algn="ctr">
                        <a:lnSpc>
                          <a:spcPct val="100000"/>
                        </a:lnSpc>
                      </a:pPr>
                      <a:r>
                        <a:rPr lang="en-US" sz="2000">
                          <a:solidFill>
                            <a:srgbClr val="000000"/>
                          </a:solidFill>
                          <a:latin typeface="Arial"/>
                        </a:rPr>
                        <a:t>5</a:t>
                      </a:r>
                      <a:endParaRPr/>
                    </a:p>
                  </a:txBody>
                  <a:tcPr/>
                </a:tc>
                <a:tc>
                  <a:txBody>
                    <a:bodyPr lIns="90000" rIns="90000" tIns="46800" bIns="46800"/>
                    <a:p>
                      <a:pPr algn="ctr">
                        <a:lnSpc>
                          <a:spcPct val="100000"/>
                        </a:lnSpc>
                      </a:pPr>
                      <a:r>
                        <a:rPr lang="en-US" sz="2000">
                          <a:solidFill>
                            <a:srgbClr val="000000"/>
                          </a:solidFill>
                          <a:latin typeface="Arial"/>
                        </a:rPr>
                        <a:t>200</a:t>
                      </a:r>
                      <a:endParaRPr/>
                    </a:p>
                  </a:txBody>
                  <a:tcPr/>
                </a:tc>
              </a:tr>
            </a:tbl>
          </a:graphicData>
        </a:graphic>
      </p:graphicFrame>
      <p:sp>
        <p:nvSpPr>
          <p:cNvPr id="745" name="CustomShape 5"/>
          <p:cNvSpPr/>
          <p:nvPr/>
        </p:nvSpPr>
        <p:spPr>
          <a:xfrm>
            <a:off x="762120" y="5334120"/>
            <a:ext cx="3047760" cy="990360"/>
          </a:xfrm>
          <a:prstGeom prst="rect">
            <a:avLst/>
          </a:prstGeom>
          <a:noFill/>
          <a:ln>
            <a:noFill/>
          </a:ln>
        </p:spPr>
        <p:style>
          <a:lnRef idx="0"/>
          <a:fillRef idx="0"/>
          <a:effectRef idx="0"/>
          <a:fontRef idx="minor"/>
        </p:style>
        <p:txBody>
          <a:bodyPr lIns="90360" rIns="90360" tIns="44280" bIns="44280"/>
          <a:p>
            <a:pPr>
              <a:lnSpc>
                <a:spcPct val="100000"/>
              </a:lnSpc>
            </a:pPr>
            <a:r>
              <a:rPr lang="en-US" sz="2400">
                <a:latin typeface="Arial"/>
              </a:rPr>
              <a:t>Accuracy = 80%</a:t>
            </a:r>
            <a:endParaRPr/>
          </a:p>
          <a:p>
            <a:pPr>
              <a:lnSpc>
                <a:spcPct val="100000"/>
              </a:lnSpc>
            </a:pPr>
            <a:r>
              <a:rPr lang="en-US" sz="2400">
                <a:latin typeface="Arial"/>
              </a:rPr>
              <a:t>Cost = 3910</a:t>
            </a:r>
            <a:endParaRPr/>
          </a:p>
        </p:txBody>
      </p:sp>
      <p:sp>
        <p:nvSpPr>
          <p:cNvPr id="746" name="CustomShape 6"/>
          <p:cNvSpPr/>
          <p:nvPr/>
        </p:nvSpPr>
        <p:spPr>
          <a:xfrm>
            <a:off x="5181480" y="5334120"/>
            <a:ext cx="3048120" cy="990360"/>
          </a:xfrm>
          <a:prstGeom prst="rect">
            <a:avLst/>
          </a:prstGeom>
          <a:noFill/>
          <a:ln>
            <a:noFill/>
          </a:ln>
        </p:spPr>
        <p:style>
          <a:lnRef idx="0"/>
          <a:fillRef idx="0"/>
          <a:effectRef idx="0"/>
          <a:fontRef idx="minor"/>
        </p:style>
        <p:txBody>
          <a:bodyPr lIns="90360" rIns="90360" tIns="44280" bIns="44280"/>
          <a:p>
            <a:pPr>
              <a:lnSpc>
                <a:spcPct val="100000"/>
              </a:lnSpc>
            </a:pPr>
            <a:r>
              <a:rPr lang="en-US" sz="2400">
                <a:latin typeface="Arial"/>
              </a:rPr>
              <a:t>Accuracy = 90%</a:t>
            </a:r>
            <a:endParaRPr/>
          </a:p>
          <a:p>
            <a:pPr>
              <a:lnSpc>
                <a:spcPct val="100000"/>
              </a:lnSpc>
            </a:pPr>
            <a:r>
              <a:rPr lang="en-US" sz="2400">
                <a:latin typeface="Arial"/>
              </a:rPr>
              <a:t>Cost = 4255</a:t>
            </a:r>
            <a:endParaRPr/>
          </a:p>
        </p:txBody>
      </p:sp>
    </p:spTree>
  </p:cSld>
</p:sld>
</file>

<file path=ppt/slides/slide8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47"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Cost vs Accuracy</a:t>
            </a:r>
            <a:endParaRPr/>
          </a:p>
        </p:txBody>
      </p:sp>
      <p:graphicFrame>
        <p:nvGraphicFramePr>
          <p:cNvPr id="748" name="Table 2"/>
          <p:cNvGraphicFramePr/>
          <p:nvPr/>
        </p:nvGraphicFramePr>
        <p:xfrm>
          <a:off x="411120" y="1143000"/>
          <a:ext cx="4389120" cy="2241720"/>
        </p:xfrm>
        <a:graphic>
          <a:graphicData uri="http://schemas.openxmlformats.org/drawingml/2006/table">
            <a:tbl>
              <a:tblPr/>
              <a:tblGrid>
                <a:gridCol w="1096920"/>
                <a:gridCol w="1098360"/>
                <a:gridCol w="1096920"/>
                <a:gridCol w="1096920"/>
              </a:tblGrid>
              <a:tr h="459720">
                <a:tc>
                  <a:txBody>
                    <a:bodyPr lIns="90000" rIns="90000" tIns="46800" bIns="46800"/>
                    <a:p>
                      <a:pPr>
                        <a:lnSpc>
                          <a:spcPct val="100000"/>
                        </a:lnSpc>
                      </a:pPr>
                      <a:r>
                        <a:rPr lang="en-US" sz="2400">
                          <a:solidFill>
                            <a:srgbClr val="ff0000"/>
                          </a:solidFill>
                          <a:latin typeface="Arial"/>
                        </a:rPr>
                        <a:t>Count</a:t>
                      </a:r>
                      <a:endParaRPr/>
                    </a:p>
                  </a:txBody>
                  <a:tcPr/>
                </a:tc>
                <a:tc>
                  <a:txBody>
                    <a:bodyPr lIns="90000" rIns="90000" tIns="46800" bIns="46800"/>
                    <a:p>
                      <a:pPr algn="ctr">
                        <a:lnSpc>
                          <a:spcPct val="100000"/>
                        </a:lnSpc>
                      </a:pPr>
                      <a:r>
                        <a:rPr lang="en-US">
                          <a:solidFill>
                            <a:srgbClr val="000000"/>
                          </a:solidFill>
                          <a:latin typeface="Arial"/>
                        </a:rPr>
                        <a:t>PREDICTED CLASS</a:t>
                      </a:r>
                      <a:endParaRPr/>
                    </a:p>
                  </a:txBody>
                  <a:tcPr/>
                </a:tc>
              </a:tr>
              <a:tr h="563760">
                <a:tc>
                  <a:txBody>
                    <a:bodyPr lIns="90000" rIns="90000" tIns="46800" bIns="46800"/>
                    <a:p>
                      <a:pPr algn="ctr">
                        <a:lnSpc>
                          <a:spcPct val="100000"/>
                        </a:lnSpc>
                      </a:pPr>
                      <a:r>
                        <a:rPr lang="en-US" sz="2400">
                          <a:solidFill>
                            <a:srgbClr val="000000"/>
                          </a:solidFill>
                          <a:latin typeface="Arial"/>
                        </a:rPr>
                        <a:t>
</a:t>
                      </a:r>
                      <a:endParaRPr/>
                    </a:p>
                    <a:p>
                      <a:pPr algn="ctr">
                        <a:lnSpc>
                          <a:spcPct val="100000"/>
                        </a:lnSpc>
                      </a:pPr>
                      <a:r>
                        <a:rPr lang="en-US">
                          <a:solidFill>
                            <a:srgbClr val="000000"/>
                          </a:solidFill>
                          <a:latin typeface="Arial"/>
                        </a:rPr>
                        <a:t>ACTUAL</a:t>
                      </a:r>
                      <a:r>
                        <a:rPr lang="en-US">
                          <a:solidFill>
                            <a:srgbClr val="000000"/>
                          </a:solidFill>
                          <a:latin typeface="Arial"/>
                        </a:rPr>
                        <a:t>
</a:t>
                      </a:r>
                      <a:r>
                        <a:rPr lang="en-US">
                          <a:solidFill>
                            <a:srgbClr val="000000"/>
                          </a:solidFill>
                          <a:latin typeface="Arial"/>
                        </a:rPr>
                        <a:t>CLASS</a:t>
                      </a:r>
                      <a:endParaRPr/>
                    </a:p>
                  </a:txBody>
                  <a:tcPr/>
                </a:tc>
                <a:tc>
                  <a:tcPr/>
                </a:tc>
                <a:tc>
                  <a:txBody>
                    <a:bodyPr lIns="90000" rIns="90000" tIns="46800" bIns="46800"/>
                    <a:p>
                      <a:pPr>
                        <a:lnSpc>
                          <a:spcPct val="100000"/>
                        </a:lnSpc>
                      </a:pPr>
                      <a:r>
                        <a:rPr lang="en-US" sz="1400">
                          <a:solidFill>
                            <a:srgbClr val="000000"/>
                          </a:solidFill>
                          <a:latin typeface="Arial"/>
                        </a:rPr>
                        <a:t>Class=Yes</a:t>
                      </a:r>
                      <a:endParaRPr/>
                    </a:p>
                  </a:txBody>
                  <a:tcPr/>
                </a:tc>
                <a:tc>
                  <a:txBody>
                    <a:bodyPr lIns="90000" rIns="90000" tIns="46800" bIns="46800"/>
                    <a:p>
                      <a:pPr>
                        <a:lnSpc>
                          <a:spcPct val="100000"/>
                        </a:lnSpc>
                      </a:pPr>
                      <a:r>
                        <a:rPr lang="en-US" sz="1400">
                          <a:solidFill>
                            <a:srgbClr val="000000"/>
                          </a:solidFill>
                          <a:latin typeface="Arial"/>
                        </a:rPr>
                        <a:t>Class=No</a:t>
                      </a:r>
                      <a:endParaRPr/>
                    </a:p>
                  </a:txBody>
                  <a:tcPr/>
                </a:tc>
              </a:tr>
              <a:tr h="564120">
                <a:tc>
                  <a:txBody>
                    <a:bodyPr lIns="90000" rIns="90000" tIns="46800" bIns="46800"/>
                    <a:p>
                      <a:pPr>
                        <a:lnSpc>
                          <a:spcPct val="100000"/>
                        </a:lnSpc>
                      </a:pPr>
                      <a:r>
                        <a:rPr lang="en-US" sz="1400">
                          <a:solidFill>
                            <a:srgbClr val="000000"/>
                          </a:solidFill>
                          <a:latin typeface="Arial"/>
                        </a:rPr>
                        <a:t>Class=Yes</a:t>
                      </a:r>
                      <a:endParaRPr/>
                    </a:p>
                  </a:txBody>
                  <a:tcPr/>
                </a:tc>
                <a:tc>
                  <a:txBody>
                    <a:bodyPr lIns="90000" rIns="90000" tIns="46800" bIns="46800"/>
                    <a:p>
                      <a:pPr algn="ctr">
                        <a:lnSpc>
                          <a:spcPct val="100000"/>
                        </a:lnSpc>
                      </a:pPr>
                      <a:r>
                        <a:rPr lang="en-US" sz="2000">
                          <a:solidFill>
                            <a:srgbClr val="000000"/>
                          </a:solidFill>
                          <a:latin typeface="Arial"/>
                        </a:rPr>
                        <a:t>a</a:t>
                      </a:r>
                      <a:endParaRPr/>
                    </a:p>
                  </a:txBody>
                  <a:tcPr/>
                </a:tc>
                <a:tc>
                  <a:txBody>
                    <a:bodyPr lIns="90000" rIns="90000" tIns="46800" bIns="46800"/>
                    <a:p>
                      <a:pPr algn="ctr">
                        <a:lnSpc>
                          <a:spcPct val="100000"/>
                        </a:lnSpc>
                      </a:pPr>
                      <a:r>
                        <a:rPr lang="en-US" sz="2000">
                          <a:solidFill>
                            <a:srgbClr val="000000"/>
                          </a:solidFill>
                          <a:latin typeface="Arial"/>
                        </a:rPr>
                        <a:t>b</a:t>
                      </a:r>
                      <a:endParaRPr/>
                    </a:p>
                  </a:txBody>
                  <a:tcPr/>
                </a:tc>
              </a:tr>
              <a:tr h="654120">
                <a:tc>
                  <a:txBody>
                    <a:bodyPr lIns="90000" rIns="90000" tIns="46800" bIns="46800"/>
                    <a:p>
                      <a:pPr>
                        <a:lnSpc>
                          <a:spcPct val="100000"/>
                        </a:lnSpc>
                      </a:pPr>
                      <a:r>
                        <a:rPr lang="en-US" sz="1400">
                          <a:solidFill>
                            <a:srgbClr val="000000"/>
                          </a:solidFill>
                          <a:latin typeface="Arial"/>
                        </a:rPr>
                        <a:t>Class=No</a:t>
                      </a:r>
                      <a:endParaRPr/>
                    </a:p>
                  </a:txBody>
                  <a:tcPr/>
                </a:tc>
                <a:tc>
                  <a:txBody>
                    <a:bodyPr lIns="90000" rIns="90000" tIns="46800" bIns="46800"/>
                    <a:p>
                      <a:pPr algn="ctr">
                        <a:lnSpc>
                          <a:spcPct val="100000"/>
                        </a:lnSpc>
                      </a:pPr>
                      <a:r>
                        <a:rPr lang="en-US" sz="2000">
                          <a:solidFill>
                            <a:srgbClr val="000000"/>
                          </a:solidFill>
                          <a:latin typeface="Arial"/>
                        </a:rPr>
                        <a:t>c</a:t>
                      </a:r>
                      <a:endParaRPr/>
                    </a:p>
                  </a:txBody>
                  <a:tcPr/>
                </a:tc>
                <a:tc>
                  <a:txBody>
                    <a:bodyPr lIns="90000" rIns="90000" tIns="46800" bIns="46800"/>
                    <a:p>
                      <a:pPr algn="ctr">
                        <a:lnSpc>
                          <a:spcPct val="100000"/>
                        </a:lnSpc>
                      </a:pPr>
                      <a:r>
                        <a:rPr lang="en-US" sz="2000">
                          <a:solidFill>
                            <a:srgbClr val="000000"/>
                          </a:solidFill>
                          <a:latin typeface="Arial"/>
                        </a:rPr>
                        <a:t>d</a:t>
                      </a:r>
                      <a:endParaRPr/>
                    </a:p>
                  </a:txBody>
                  <a:tcPr/>
                </a:tc>
              </a:tr>
            </a:tbl>
          </a:graphicData>
        </a:graphic>
      </p:graphicFrame>
      <p:graphicFrame>
        <p:nvGraphicFramePr>
          <p:cNvPr id="749" name="Table 3"/>
          <p:cNvGraphicFramePr/>
          <p:nvPr/>
        </p:nvGraphicFramePr>
        <p:xfrm>
          <a:off x="380880" y="3886200"/>
          <a:ext cx="4389120" cy="2241720"/>
        </p:xfrm>
        <a:graphic>
          <a:graphicData uri="http://schemas.openxmlformats.org/drawingml/2006/table">
            <a:tbl>
              <a:tblPr/>
              <a:tblGrid>
                <a:gridCol w="1096920"/>
                <a:gridCol w="1098360"/>
                <a:gridCol w="1096920"/>
                <a:gridCol w="1096920"/>
              </a:tblGrid>
              <a:tr h="459720">
                <a:tc>
                  <a:txBody>
                    <a:bodyPr lIns="90000" rIns="90000" tIns="46800" bIns="46800"/>
                    <a:p>
                      <a:pPr>
                        <a:lnSpc>
                          <a:spcPct val="100000"/>
                        </a:lnSpc>
                      </a:pPr>
                      <a:r>
                        <a:rPr lang="en-US" sz="2400">
                          <a:solidFill>
                            <a:srgbClr val="ff0000"/>
                          </a:solidFill>
                          <a:latin typeface="Arial"/>
                        </a:rPr>
                        <a:t>Cost</a:t>
                      </a:r>
                      <a:endParaRPr/>
                    </a:p>
                  </a:txBody>
                  <a:tcPr/>
                </a:tc>
                <a:tc>
                  <a:txBody>
                    <a:bodyPr lIns="90000" rIns="90000" tIns="46800" bIns="46800"/>
                    <a:p>
                      <a:pPr algn="ctr">
                        <a:lnSpc>
                          <a:spcPct val="100000"/>
                        </a:lnSpc>
                      </a:pPr>
                      <a:r>
                        <a:rPr lang="en-US">
                          <a:solidFill>
                            <a:srgbClr val="000000"/>
                          </a:solidFill>
                          <a:latin typeface="Arial"/>
                        </a:rPr>
                        <a:t>PREDICTED CLASS</a:t>
                      </a:r>
                      <a:endParaRPr/>
                    </a:p>
                  </a:txBody>
                  <a:tcPr/>
                </a:tc>
              </a:tr>
              <a:tr h="563760">
                <a:tc>
                  <a:txBody>
                    <a:bodyPr lIns="90000" rIns="90000" tIns="46800" bIns="46800"/>
                    <a:p>
                      <a:pPr algn="ctr">
                        <a:lnSpc>
                          <a:spcPct val="100000"/>
                        </a:lnSpc>
                      </a:pPr>
                      <a:r>
                        <a:rPr lang="en-US" sz="2400">
                          <a:solidFill>
                            <a:srgbClr val="000000"/>
                          </a:solidFill>
                          <a:latin typeface="Arial"/>
                        </a:rPr>
                        <a:t>
</a:t>
                      </a:r>
                      <a:endParaRPr/>
                    </a:p>
                    <a:p>
                      <a:pPr algn="ctr">
                        <a:lnSpc>
                          <a:spcPct val="100000"/>
                        </a:lnSpc>
                      </a:pPr>
                      <a:r>
                        <a:rPr lang="en-US">
                          <a:solidFill>
                            <a:srgbClr val="000000"/>
                          </a:solidFill>
                          <a:latin typeface="Arial"/>
                        </a:rPr>
                        <a:t>ACTUAL</a:t>
                      </a:r>
                      <a:r>
                        <a:rPr lang="en-US">
                          <a:solidFill>
                            <a:srgbClr val="000000"/>
                          </a:solidFill>
                          <a:latin typeface="Arial"/>
                        </a:rPr>
                        <a:t>
</a:t>
                      </a:r>
                      <a:r>
                        <a:rPr lang="en-US">
                          <a:solidFill>
                            <a:srgbClr val="000000"/>
                          </a:solidFill>
                          <a:latin typeface="Arial"/>
                        </a:rPr>
                        <a:t>CLASS</a:t>
                      </a:r>
                      <a:endParaRPr/>
                    </a:p>
                  </a:txBody>
                  <a:tcPr/>
                </a:tc>
                <a:tc>
                  <a:tcPr/>
                </a:tc>
                <a:tc>
                  <a:txBody>
                    <a:bodyPr lIns="90000" rIns="90000" tIns="46800" bIns="46800"/>
                    <a:p>
                      <a:pPr>
                        <a:lnSpc>
                          <a:spcPct val="100000"/>
                        </a:lnSpc>
                      </a:pPr>
                      <a:r>
                        <a:rPr lang="en-US" sz="1400">
                          <a:solidFill>
                            <a:srgbClr val="000000"/>
                          </a:solidFill>
                          <a:latin typeface="Arial"/>
                        </a:rPr>
                        <a:t>Class=Yes</a:t>
                      </a:r>
                      <a:endParaRPr/>
                    </a:p>
                  </a:txBody>
                  <a:tcPr/>
                </a:tc>
                <a:tc>
                  <a:txBody>
                    <a:bodyPr lIns="90000" rIns="90000" tIns="46800" bIns="46800"/>
                    <a:p>
                      <a:pPr>
                        <a:lnSpc>
                          <a:spcPct val="100000"/>
                        </a:lnSpc>
                      </a:pPr>
                      <a:r>
                        <a:rPr lang="en-US" sz="1400">
                          <a:solidFill>
                            <a:srgbClr val="000000"/>
                          </a:solidFill>
                          <a:latin typeface="Arial"/>
                        </a:rPr>
                        <a:t>Class=No</a:t>
                      </a:r>
                      <a:endParaRPr/>
                    </a:p>
                  </a:txBody>
                  <a:tcPr/>
                </a:tc>
              </a:tr>
              <a:tr h="564120">
                <a:tc>
                  <a:txBody>
                    <a:bodyPr lIns="90000" rIns="90000" tIns="46800" bIns="46800"/>
                    <a:p>
                      <a:pPr>
                        <a:lnSpc>
                          <a:spcPct val="100000"/>
                        </a:lnSpc>
                      </a:pPr>
                      <a:r>
                        <a:rPr lang="en-US" sz="1400">
                          <a:solidFill>
                            <a:srgbClr val="000000"/>
                          </a:solidFill>
                          <a:latin typeface="Arial"/>
                        </a:rPr>
                        <a:t>Class=Yes</a:t>
                      </a:r>
                      <a:endParaRPr/>
                    </a:p>
                  </a:txBody>
                  <a:tcPr/>
                </a:tc>
                <a:tc>
                  <a:txBody>
                    <a:bodyPr lIns="90000" rIns="90000" tIns="46800" bIns="46800"/>
                    <a:p>
                      <a:pPr algn="ctr">
                        <a:lnSpc>
                          <a:spcPct val="100000"/>
                        </a:lnSpc>
                      </a:pPr>
                      <a:r>
                        <a:rPr lang="en-US" sz="2000">
                          <a:solidFill>
                            <a:srgbClr val="000000"/>
                          </a:solidFill>
                          <a:latin typeface="Arial"/>
                        </a:rPr>
                        <a:t>p</a:t>
                      </a:r>
                      <a:endParaRPr/>
                    </a:p>
                  </a:txBody>
                  <a:tcPr/>
                </a:tc>
                <a:tc>
                  <a:txBody>
                    <a:bodyPr lIns="90000" rIns="90000" tIns="46800" bIns="46800"/>
                    <a:p>
                      <a:pPr algn="ctr">
                        <a:lnSpc>
                          <a:spcPct val="100000"/>
                        </a:lnSpc>
                      </a:pPr>
                      <a:r>
                        <a:rPr lang="en-US" sz="2000">
                          <a:solidFill>
                            <a:srgbClr val="000000"/>
                          </a:solidFill>
                          <a:latin typeface="Arial"/>
                        </a:rPr>
                        <a:t>q</a:t>
                      </a:r>
                      <a:endParaRPr/>
                    </a:p>
                  </a:txBody>
                  <a:tcPr/>
                </a:tc>
              </a:tr>
              <a:tr h="654120">
                <a:tc>
                  <a:txBody>
                    <a:bodyPr lIns="90000" rIns="90000" tIns="46800" bIns="46800"/>
                    <a:p>
                      <a:pPr>
                        <a:lnSpc>
                          <a:spcPct val="100000"/>
                        </a:lnSpc>
                      </a:pPr>
                      <a:r>
                        <a:rPr lang="en-US" sz="1400">
                          <a:solidFill>
                            <a:srgbClr val="000000"/>
                          </a:solidFill>
                          <a:latin typeface="Arial"/>
                        </a:rPr>
                        <a:t>Class=No</a:t>
                      </a:r>
                      <a:endParaRPr/>
                    </a:p>
                  </a:txBody>
                  <a:tcPr/>
                </a:tc>
                <a:tc>
                  <a:txBody>
                    <a:bodyPr lIns="90000" rIns="90000" tIns="46800" bIns="46800"/>
                    <a:p>
                      <a:pPr algn="ctr">
                        <a:lnSpc>
                          <a:spcPct val="100000"/>
                        </a:lnSpc>
                      </a:pPr>
                      <a:r>
                        <a:rPr lang="en-US" sz="2000">
                          <a:solidFill>
                            <a:srgbClr val="000000"/>
                          </a:solidFill>
                          <a:latin typeface="Arial"/>
                        </a:rPr>
                        <a:t>q</a:t>
                      </a:r>
                      <a:endParaRPr/>
                    </a:p>
                  </a:txBody>
                  <a:tcPr/>
                </a:tc>
                <a:tc>
                  <a:txBody>
                    <a:bodyPr lIns="90000" rIns="90000" tIns="46800" bIns="46800"/>
                    <a:p>
                      <a:pPr algn="ctr">
                        <a:lnSpc>
                          <a:spcPct val="100000"/>
                        </a:lnSpc>
                      </a:pPr>
                      <a:r>
                        <a:rPr lang="en-US" sz="2000">
                          <a:solidFill>
                            <a:srgbClr val="000000"/>
                          </a:solidFill>
                          <a:latin typeface="Arial"/>
                        </a:rPr>
                        <a:t>p</a:t>
                      </a:r>
                      <a:endParaRPr/>
                    </a:p>
                  </a:txBody>
                  <a:tcPr/>
                </a:tc>
              </a:tr>
            </a:tbl>
          </a:graphicData>
        </a:graphic>
      </p:graphicFrame>
      <p:sp>
        <p:nvSpPr>
          <p:cNvPr id="750" name="CustomShape 4"/>
          <p:cNvSpPr/>
          <p:nvPr/>
        </p:nvSpPr>
        <p:spPr>
          <a:xfrm>
            <a:off x="5181480" y="2438280"/>
            <a:ext cx="3581640" cy="3703320"/>
          </a:xfrm>
          <a:prstGeom prst="rect">
            <a:avLst/>
          </a:prstGeom>
          <a:noFill/>
          <a:ln>
            <a:noFill/>
          </a:ln>
        </p:spPr>
        <p:style>
          <a:lnRef idx="0"/>
          <a:fillRef idx="0"/>
          <a:effectRef idx="0"/>
          <a:fontRef idx="minor"/>
        </p:style>
        <p:txBody>
          <a:bodyPr lIns="90000" rIns="90000" tIns="46800" bIns="46800"/>
          <a:p>
            <a:pPr>
              <a:lnSpc>
                <a:spcPct val="100000"/>
              </a:lnSpc>
            </a:pPr>
            <a:r>
              <a:rPr lang="en-US">
                <a:latin typeface="Arial"/>
              </a:rPr>
              <a:t>N = a + b + c + d</a:t>
            </a:r>
            <a:endParaRPr/>
          </a:p>
          <a:p>
            <a:pPr>
              <a:lnSpc>
                <a:spcPct val="100000"/>
              </a:lnSpc>
            </a:pPr>
            <a:endParaRPr/>
          </a:p>
          <a:p>
            <a:pPr>
              <a:lnSpc>
                <a:spcPct val="100000"/>
              </a:lnSpc>
            </a:pPr>
            <a:r>
              <a:rPr lang="en-US">
                <a:latin typeface="Arial"/>
              </a:rPr>
              <a:t>Accuracy = (a + d)/N</a:t>
            </a:r>
            <a:endParaRPr/>
          </a:p>
          <a:p>
            <a:pPr>
              <a:lnSpc>
                <a:spcPct val="100000"/>
              </a:lnSpc>
            </a:pPr>
            <a:endParaRPr/>
          </a:p>
          <a:p>
            <a:pPr>
              <a:lnSpc>
                <a:spcPct val="100000"/>
              </a:lnSpc>
            </a:pPr>
            <a:r>
              <a:rPr lang="en-US">
                <a:latin typeface="Arial"/>
              </a:rPr>
              <a:t>Cost = p (a + d) + q (b + c)</a:t>
            </a:r>
            <a:endParaRPr/>
          </a:p>
          <a:p>
            <a:pPr>
              <a:lnSpc>
                <a:spcPct val="100000"/>
              </a:lnSpc>
            </a:pPr>
            <a:r>
              <a:rPr lang="en-US">
                <a:latin typeface="Arial"/>
              </a:rPr>
              <a:t>        </a:t>
            </a:r>
            <a:r>
              <a:rPr lang="en-US">
                <a:latin typeface="Arial"/>
              </a:rPr>
              <a:t>= p (a + d) + q (N – a – d)</a:t>
            </a:r>
            <a:endParaRPr/>
          </a:p>
          <a:p>
            <a:pPr>
              <a:lnSpc>
                <a:spcPct val="100000"/>
              </a:lnSpc>
            </a:pPr>
            <a:r>
              <a:rPr lang="en-US">
                <a:latin typeface="Arial"/>
              </a:rPr>
              <a:t>        </a:t>
            </a:r>
            <a:r>
              <a:rPr lang="en-US">
                <a:latin typeface="Arial"/>
              </a:rPr>
              <a:t>= q N – (q – p)(a + d)</a:t>
            </a:r>
            <a:endParaRPr/>
          </a:p>
          <a:p>
            <a:pPr>
              <a:lnSpc>
                <a:spcPct val="100000"/>
              </a:lnSpc>
            </a:pPr>
            <a:r>
              <a:rPr lang="en-US">
                <a:latin typeface="Arial"/>
              </a:rPr>
              <a:t>        </a:t>
            </a:r>
            <a:r>
              <a:rPr lang="en-US">
                <a:latin typeface="Arial"/>
              </a:rPr>
              <a:t>= N [q – (q-p) </a:t>
            </a:r>
            <a:r>
              <a:rPr lang="en-US">
                <a:latin typeface="Symbol"/>
                <a:ea typeface="Symbol"/>
              </a:rPr>
              <a:t></a:t>
            </a:r>
            <a:r>
              <a:rPr lang="en-US">
                <a:latin typeface="Arial"/>
              </a:rPr>
              <a:t> Accuracy] </a:t>
            </a:r>
            <a:endParaRPr/>
          </a:p>
          <a:p>
            <a:pPr>
              <a:lnSpc>
                <a:spcPct val="100000"/>
              </a:lnSpc>
            </a:pPr>
            <a:endParaRPr/>
          </a:p>
        </p:txBody>
      </p:sp>
      <p:sp>
        <p:nvSpPr>
          <p:cNvPr id="751" name="CustomShape 5"/>
          <p:cNvSpPr/>
          <p:nvPr/>
        </p:nvSpPr>
        <p:spPr>
          <a:xfrm>
            <a:off x="5105520" y="1143000"/>
            <a:ext cx="3733560" cy="916920"/>
          </a:xfrm>
          <a:prstGeom prst="rect">
            <a:avLst/>
          </a:prstGeom>
          <a:noFill/>
          <a:ln>
            <a:noFill/>
          </a:ln>
        </p:spPr>
        <p:style>
          <a:lnRef idx="0"/>
          <a:fillRef idx="0"/>
          <a:effectRef idx="0"/>
          <a:fontRef idx="minor"/>
        </p:style>
        <p:txBody>
          <a:bodyPr lIns="90000" rIns="90000" tIns="46800" bIns="46800"/>
          <a:p>
            <a:pPr>
              <a:lnSpc>
                <a:spcPct val="100000"/>
              </a:lnSpc>
            </a:pPr>
            <a:r>
              <a:rPr lang="en-US">
                <a:latin typeface="Arial"/>
              </a:rPr>
              <a:t>Accuracy is proportional to cost if</a:t>
            </a:r>
            <a:r>
              <a:rPr lang="en-US">
                <a:latin typeface="Arial"/>
              </a:rPr>
              <a:t>
</a:t>
            </a:r>
            <a:r>
              <a:rPr lang="en-US">
                <a:latin typeface="Arial"/>
              </a:rPr>
              <a:t>1. C(Yes|No)=C(No|Yes) = q </a:t>
            </a:r>
            <a:r>
              <a:rPr lang="en-US">
                <a:latin typeface="Arial"/>
              </a:rPr>
              <a:t>
</a:t>
            </a:r>
            <a:r>
              <a:rPr lang="en-US">
                <a:latin typeface="Arial"/>
              </a:rPr>
              <a:t>2. C(Yes|Yes)=C(No|No) = p</a:t>
            </a:r>
            <a:endParaRPr/>
          </a:p>
        </p:txBody>
      </p:sp>
    </p:spTree>
  </p:cSld>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499"/>
                                          </p:stCondLst>
                                        </p:cTn>
                                        <p:tgtEl>
                                          <p:spTgt spid="-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52"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Cost-Sensitive Measures</a:t>
            </a:r>
            <a:endParaRPr/>
          </a:p>
        </p:txBody>
      </p:sp>
      <p:sp>
        <p:nvSpPr>
          <p:cNvPr id="753" name="CustomShape 2"/>
          <p:cNvSpPr/>
          <p:nvPr/>
        </p:nvSpPr>
        <p:spPr>
          <a:xfrm>
            <a:off x="152280" y="3962520"/>
            <a:ext cx="8839440" cy="2133360"/>
          </a:xfrm>
          <a:prstGeom prst="rect">
            <a:avLst/>
          </a:prstGeom>
          <a:noFill/>
          <a:ln>
            <a:noFill/>
          </a:ln>
        </p:spPr>
        <p:style>
          <a:lnRef idx="0"/>
          <a:fillRef idx="0"/>
          <a:effectRef idx="0"/>
          <a:fontRef idx="minor"/>
        </p:style>
        <p:txBody>
          <a:bodyPr lIns="90360" rIns="90360" tIns="44280" bIns="44280"/>
          <a:p>
            <a:pPr>
              <a:lnSpc>
                <a:spcPct val="100000"/>
              </a:lnSpc>
              <a:buSzPct val="75000"/>
              <a:buFont typeface="Monotype Sorts" charset="2"/>
              <a:buChar char=""/>
            </a:pPr>
            <a:r>
              <a:rPr lang="en-US" sz="2400">
                <a:latin typeface="Arial"/>
              </a:rPr>
              <a:t>Precision is biased towards C(Yes|Yes) &amp; C(Yes|No)</a:t>
            </a:r>
            <a:endParaRPr/>
          </a:p>
          <a:p>
            <a:pPr>
              <a:lnSpc>
                <a:spcPct val="100000"/>
              </a:lnSpc>
              <a:buSzPct val="75000"/>
              <a:buFont typeface="Monotype Sorts" charset="2"/>
              <a:buChar char=""/>
            </a:pPr>
            <a:r>
              <a:rPr lang="en-US" sz="2400">
                <a:latin typeface="Arial"/>
              </a:rPr>
              <a:t>Recall is biased towards C(Yes|Yes) &amp; C(No|Yes)</a:t>
            </a:r>
            <a:endParaRPr/>
          </a:p>
          <a:p>
            <a:pPr>
              <a:lnSpc>
                <a:spcPct val="100000"/>
              </a:lnSpc>
              <a:buSzPct val="75000"/>
              <a:buFont typeface="Monotype Sorts" charset="2"/>
              <a:buChar char=""/>
            </a:pPr>
            <a:r>
              <a:rPr lang="en-US" sz="2400">
                <a:latin typeface="Arial"/>
              </a:rPr>
              <a:t>F-measure is biased towards all except C(No|No)</a:t>
            </a:r>
            <a:endParaRPr/>
          </a:p>
        </p:txBody>
      </p:sp>
    </p:spTree>
  </p:cSld>
</p:sld>
</file>

<file path=ppt/slides/slide8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54"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Model Evaluation</a:t>
            </a:r>
            <a:endParaRPr/>
          </a:p>
        </p:txBody>
      </p:sp>
      <p:sp>
        <p:nvSpPr>
          <p:cNvPr id="755"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Metrics for Performance Evaluation</a:t>
            </a:r>
            <a:endParaRPr/>
          </a:p>
          <a:p>
            <a:pPr lvl="1">
              <a:buFont typeface="Arial"/>
              <a:buChar char="–"/>
            </a:pPr>
            <a:r>
              <a:rPr lang="en-US" sz="2800">
                <a:latin typeface="Arial"/>
              </a:rPr>
              <a:t>How to evaluate the performance of a model?</a:t>
            </a:r>
            <a:endParaRPr/>
          </a:p>
          <a:p>
            <a:pPr lvl="1"/>
            <a:endParaRPr/>
          </a:p>
          <a:p>
            <a:pPr>
              <a:buSzPct val="75000"/>
              <a:buFont typeface="Monotype Sorts" charset="2"/>
              <a:buChar char=""/>
            </a:pPr>
            <a:r>
              <a:rPr lang="en-US" sz="2800">
                <a:solidFill>
                  <a:srgbClr val="ff0000"/>
                </a:solidFill>
                <a:latin typeface="Arial"/>
              </a:rPr>
              <a:t>Methods for Performance Evaluation</a:t>
            </a:r>
            <a:endParaRPr/>
          </a:p>
          <a:p>
            <a:pPr lvl="1">
              <a:buFont typeface="Arial"/>
              <a:buChar char="–"/>
            </a:pPr>
            <a:r>
              <a:rPr lang="en-US" sz="2800">
                <a:latin typeface="Arial"/>
              </a:rPr>
              <a:t>How to obtain reliable estimates?</a:t>
            </a:r>
            <a:endParaRPr/>
          </a:p>
          <a:p>
            <a:pPr lvl="1">
              <a:buFont typeface="Arial"/>
              <a:buChar char="–"/>
            </a:pPr>
            <a:endParaRPr/>
          </a:p>
          <a:p>
            <a:pPr>
              <a:buSzPct val="75000"/>
              <a:buFont typeface="Monotype Sorts" charset="2"/>
              <a:buChar char=""/>
            </a:pPr>
            <a:r>
              <a:rPr lang="en-US" sz="2800">
                <a:latin typeface="Arial"/>
              </a:rPr>
              <a:t>Methods for Model Comparison</a:t>
            </a:r>
            <a:endParaRPr/>
          </a:p>
          <a:p>
            <a:pPr lvl="1">
              <a:buFont typeface="Arial"/>
              <a:buChar char="–"/>
            </a:pPr>
            <a:r>
              <a:rPr lang="en-US" sz="2800">
                <a:latin typeface="Arial"/>
              </a:rPr>
              <a:t>How to compare the relative performance among competing models?</a:t>
            </a:r>
            <a:endParaRPr/>
          </a:p>
          <a:p>
            <a:pPr lvl="1">
              <a:buFont typeface="Arial"/>
              <a:buChar char="–"/>
            </a:pPr>
            <a:endParaRPr/>
          </a:p>
        </p:txBody>
      </p:sp>
    </p:spTree>
  </p:cSld>
</p:sld>
</file>

<file path=ppt/slides/slide8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56"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Methods for Performance Evaluation</a:t>
            </a:r>
            <a:endParaRPr/>
          </a:p>
        </p:txBody>
      </p:sp>
      <p:sp>
        <p:nvSpPr>
          <p:cNvPr id="757"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How to obtain a reliable estimate of performance?</a:t>
            </a:r>
            <a:endParaRPr/>
          </a:p>
          <a:p>
            <a:pPr>
              <a:buSzPct val="75000"/>
              <a:buFont typeface="Monotype Sorts" charset="2"/>
              <a:buChar char=""/>
            </a:pPr>
            <a:endParaRPr/>
          </a:p>
          <a:p>
            <a:pPr>
              <a:buSzPct val="75000"/>
              <a:buFont typeface="Monotype Sorts" charset="2"/>
              <a:buChar char=""/>
            </a:pPr>
            <a:r>
              <a:rPr lang="en-US" sz="2800">
                <a:latin typeface="Arial"/>
              </a:rPr>
              <a:t>Performance of a model may depend on other factors besides the learning algorithm:</a:t>
            </a:r>
            <a:endParaRPr/>
          </a:p>
          <a:p>
            <a:pPr lvl="1">
              <a:buFont typeface="Arial"/>
              <a:buChar char="–"/>
            </a:pPr>
            <a:r>
              <a:rPr lang="en-US" sz="2800">
                <a:latin typeface="Arial"/>
              </a:rPr>
              <a:t>Class distribution</a:t>
            </a:r>
            <a:endParaRPr/>
          </a:p>
          <a:p>
            <a:pPr lvl="1">
              <a:buFont typeface="Arial"/>
              <a:buChar char="–"/>
            </a:pPr>
            <a:r>
              <a:rPr lang="en-US" sz="2800">
                <a:latin typeface="Arial"/>
              </a:rPr>
              <a:t>Cost of misclassification</a:t>
            </a:r>
            <a:endParaRPr/>
          </a:p>
          <a:p>
            <a:pPr lvl="1">
              <a:buFont typeface="Arial"/>
              <a:buChar char="–"/>
            </a:pPr>
            <a:r>
              <a:rPr lang="en-US" sz="2800">
                <a:latin typeface="Arial"/>
              </a:rPr>
              <a:t>Size of training and test sets</a:t>
            </a:r>
            <a:endParaRPr/>
          </a:p>
          <a:p>
            <a:pPr>
              <a:buSzPct val="75000"/>
              <a:buFont typeface="Monotype Sorts" charset="2"/>
              <a:buChar char=""/>
            </a:pPr>
            <a:endParaRPr/>
          </a:p>
          <a:p>
            <a:pPr>
              <a:buSzPct val="75000"/>
              <a:buFont typeface="Monotype Sorts" charset="2"/>
              <a:buChar char=""/>
            </a:pPr>
            <a:endParaRPr/>
          </a:p>
        </p:txBody>
      </p:sp>
    </p:spTree>
  </p:cSld>
</p:sld>
</file>

<file path=ppt/slides/slide8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58"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Learning Curve</a:t>
            </a:r>
            <a:endParaRPr/>
          </a:p>
        </p:txBody>
      </p:sp>
      <p:pic>
        <p:nvPicPr>
          <p:cNvPr id="759" name="" descr=""/>
          <p:cNvPicPr/>
          <p:nvPr/>
        </p:nvPicPr>
        <p:blipFill>
          <a:blip r:embed="rId1"/>
          <a:srcRect l="5884" t="0" r="5884" b="0"/>
          <a:stretch/>
        </p:blipFill>
        <p:spPr>
          <a:xfrm>
            <a:off x="76320" y="1219320"/>
            <a:ext cx="5715000" cy="4857480"/>
          </a:xfrm>
          <a:prstGeom prst="rect">
            <a:avLst/>
          </a:prstGeom>
          <a:ln>
            <a:noFill/>
          </a:ln>
        </p:spPr>
      </p:pic>
      <p:sp>
        <p:nvSpPr>
          <p:cNvPr id="760" name="Line 2"/>
          <p:cNvSpPr/>
          <p:nvPr/>
        </p:nvSpPr>
        <p:spPr>
          <a:xfrm>
            <a:off x="533520" y="1927080"/>
            <a:ext cx="5029200" cy="0"/>
          </a:xfrm>
          <a:prstGeom prst="line">
            <a:avLst/>
          </a:prstGeom>
          <a:ln w="12600">
            <a:solidFill>
              <a:srgbClr val="000000"/>
            </a:solidFill>
            <a:custDash>
              <a:ds d="400000" sp="300000"/>
            </a:custDash>
            <a:miter/>
          </a:ln>
        </p:spPr>
      </p:sp>
      <p:sp>
        <p:nvSpPr>
          <p:cNvPr id="761" name="CustomShape 3"/>
          <p:cNvSpPr/>
          <p:nvPr/>
        </p:nvSpPr>
        <p:spPr>
          <a:xfrm>
            <a:off x="5638680" y="1143000"/>
            <a:ext cx="3353040" cy="4934880"/>
          </a:xfrm>
          <a:prstGeom prst="rect">
            <a:avLst/>
          </a:prstGeom>
          <a:noFill/>
          <a:ln>
            <a:noFill/>
          </a:ln>
        </p:spPr>
        <p:style>
          <a:lnRef idx="0"/>
          <a:fillRef idx="0"/>
          <a:effectRef idx="0"/>
          <a:fontRef idx="minor"/>
        </p:style>
        <p:txBody>
          <a:bodyPr lIns="90360" rIns="90360" tIns="44280" bIns="44280"/>
          <a:p>
            <a:pPr>
              <a:lnSpc>
                <a:spcPct val="100000"/>
              </a:lnSpc>
              <a:buSzPct val="75000"/>
              <a:buFont typeface="Monotype Sorts" charset="2"/>
              <a:buChar char=""/>
            </a:pPr>
            <a:r>
              <a:rPr lang="en-US" sz="2000">
                <a:latin typeface="Arial"/>
              </a:rPr>
              <a:t>Learning curve shows how accuracy changes with varying sample size</a:t>
            </a:r>
            <a:endParaRPr/>
          </a:p>
          <a:p>
            <a:pPr>
              <a:lnSpc>
                <a:spcPct val="100000"/>
              </a:lnSpc>
              <a:buSzPct val="75000"/>
              <a:buFont typeface="Monotype Sorts" charset="2"/>
              <a:buChar char=""/>
            </a:pPr>
            <a:r>
              <a:rPr lang="en-US" sz="2000">
                <a:latin typeface="Arial"/>
              </a:rPr>
              <a:t>Requires a sampling schedule for creating learning curve:</a:t>
            </a:r>
            <a:endParaRPr/>
          </a:p>
          <a:p>
            <a:pPr lvl="1">
              <a:lnSpc>
                <a:spcPct val="100000"/>
              </a:lnSpc>
              <a:buSzPct val="75000"/>
              <a:buFont typeface="Monotype Sorts" charset="2"/>
              <a:buChar char=""/>
            </a:pPr>
            <a:r>
              <a:rPr lang="en-US" sz="2000" strike="noStrike">
                <a:solidFill>
                  <a:srgbClr val="000000"/>
                </a:solidFill>
                <a:latin typeface="Arial"/>
              </a:rPr>
              <a:t>Arithmetic sampling</a:t>
            </a:r>
            <a:r>
              <a:rPr lang="en-US" sz="2000" strike="noStrike">
                <a:solidFill>
                  <a:srgbClr val="000000"/>
                </a:solidFill>
                <a:latin typeface="Arial"/>
              </a:rPr>
              <a:t>
</a:t>
            </a:r>
            <a:r>
              <a:rPr lang="en-US" sz="2000" strike="noStrike">
                <a:solidFill>
                  <a:srgbClr val="000000"/>
                </a:solidFill>
                <a:latin typeface="Arial"/>
              </a:rPr>
              <a:t>(Langley, et al)</a:t>
            </a:r>
            <a:endParaRPr/>
          </a:p>
          <a:p>
            <a:pPr lvl="1">
              <a:lnSpc>
                <a:spcPct val="100000"/>
              </a:lnSpc>
              <a:buSzPct val="75000"/>
              <a:buFont typeface="Monotype Sorts" charset="2"/>
              <a:buChar char=""/>
            </a:pPr>
            <a:r>
              <a:rPr lang="en-US" sz="2000" strike="noStrike">
                <a:solidFill>
                  <a:srgbClr val="000000"/>
                </a:solidFill>
                <a:latin typeface="Arial"/>
              </a:rPr>
              <a:t>Geometric sampling</a:t>
            </a:r>
            <a:r>
              <a:rPr lang="en-US" sz="2000" strike="noStrike">
                <a:solidFill>
                  <a:srgbClr val="000000"/>
                </a:solidFill>
                <a:latin typeface="Arial"/>
              </a:rPr>
              <a:t>
</a:t>
            </a:r>
            <a:r>
              <a:rPr lang="en-US" sz="2000" strike="noStrike">
                <a:solidFill>
                  <a:srgbClr val="000000"/>
                </a:solidFill>
                <a:latin typeface="Arial"/>
              </a:rPr>
              <a:t>(Provost et al)</a:t>
            </a:r>
            <a:endParaRPr/>
          </a:p>
          <a:p>
            <a:pPr>
              <a:lnSpc>
                <a:spcPct val="100000"/>
              </a:lnSpc>
            </a:pPr>
            <a:endParaRPr/>
          </a:p>
          <a:p>
            <a:pPr>
              <a:lnSpc>
                <a:spcPct val="100000"/>
              </a:lnSpc>
            </a:pPr>
            <a:r>
              <a:rPr lang="en-US" sz="2000">
                <a:latin typeface="Arial"/>
              </a:rPr>
              <a:t>Effect of small sample size:</a:t>
            </a:r>
            <a:endParaRPr/>
          </a:p>
          <a:p>
            <a:pPr lvl="1">
              <a:lnSpc>
                <a:spcPct val="100000"/>
              </a:lnSpc>
              <a:buSzPct val="75000"/>
              <a:buFont typeface="Arial"/>
              <a:buChar char="-"/>
            </a:pPr>
            <a:r>
              <a:rPr lang="en-US" sz="2000" strike="noStrike">
                <a:solidFill>
                  <a:srgbClr val="000000"/>
                </a:solidFill>
                <a:latin typeface="Arial"/>
              </a:rPr>
              <a:t>Bias in the estimate</a:t>
            </a:r>
            <a:endParaRPr/>
          </a:p>
          <a:p>
            <a:pPr lvl="1">
              <a:lnSpc>
                <a:spcPct val="100000"/>
              </a:lnSpc>
              <a:buSzPct val="75000"/>
              <a:buFont typeface="Arial"/>
              <a:buChar char="-"/>
            </a:pPr>
            <a:r>
              <a:rPr lang="en-US" sz="2000" strike="noStrike">
                <a:solidFill>
                  <a:srgbClr val="000000"/>
                </a:solidFill>
                <a:latin typeface="Arial"/>
              </a:rPr>
              <a:t>Variance of estimate</a:t>
            </a:r>
            <a:endParaRPr/>
          </a:p>
        </p:txBody>
      </p:sp>
    </p:spTree>
  </p:cSld>
</p:sld>
</file>

<file path=ppt/slides/slide8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62"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Methods of Estimation</a:t>
            </a:r>
            <a:endParaRPr/>
          </a:p>
        </p:txBody>
      </p:sp>
      <p:sp>
        <p:nvSpPr>
          <p:cNvPr id="763" name="TextShape 2"/>
          <p:cNvSpPr txBox="1"/>
          <p:nvPr/>
        </p:nvSpPr>
        <p:spPr>
          <a:xfrm>
            <a:off x="304920" y="990360"/>
            <a:ext cx="8580240" cy="5181480"/>
          </a:xfrm>
          <a:prstGeom prst="rect">
            <a:avLst/>
          </a:prstGeom>
          <a:noFill/>
          <a:ln>
            <a:noFill/>
          </a:ln>
        </p:spPr>
        <p:txBody>
          <a:bodyPr lIns="90360" rIns="90360" tIns="44280" bIns="44280"/>
          <a:p>
            <a:pPr>
              <a:lnSpc>
                <a:spcPct val="90000"/>
              </a:lnSpc>
              <a:buSzPct val="75000"/>
              <a:buFont typeface="Monotype Sorts" charset="2"/>
              <a:buChar char=""/>
            </a:pPr>
            <a:r>
              <a:rPr lang="en-US" sz="2400">
                <a:latin typeface="Arial"/>
              </a:rPr>
              <a:t>Holdout</a:t>
            </a:r>
            <a:endParaRPr/>
          </a:p>
          <a:p>
            <a:pPr lvl="1">
              <a:lnSpc>
                <a:spcPct val="90000"/>
              </a:lnSpc>
              <a:buFont typeface="Arial"/>
              <a:buChar char="–"/>
            </a:pPr>
            <a:r>
              <a:rPr lang="en-US" sz="2400">
                <a:latin typeface="Arial"/>
              </a:rPr>
              <a:t>Reserve 2/3 for training and 1/3 for testing </a:t>
            </a:r>
            <a:endParaRPr/>
          </a:p>
          <a:p>
            <a:pPr>
              <a:lnSpc>
                <a:spcPct val="90000"/>
              </a:lnSpc>
              <a:buSzPct val="75000"/>
              <a:buFont typeface="Monotype Sorts" charset="2"/>
              <a:buChar char=""/>
            </a:pPr>
            <a:r>
              <a:rPr lang="en-US" sz="2400">
                <a:latin typeface="Arial"/>
              </a:rPr>
              <a:t>Random subsampling</a:t>
            </a:r>
            <a:endParaRPr/>
          </a:p>
          <a:p>
            <a:pPr lvl="1">
              <a:lnSpc>
                <a:spcPct val="90000"/>
              </a:lnSpc>
              <a:buFont typeface="Arial"/>
              <a:buChar char="–"/>
            </a:pPr>
            <a:r>
              <a:rPr lang="en-US" sz="2400">
                <a:latin typeface="Arial"/>
              </a:rPr>
              <a:t>Repeated holdout</a:t>
            </a:r>
            <a:endParaRPr/>
          </a:p>
          <a:p>
            <a:pPr>
              <a:lnSpc>
                <a:spcPct val="90000"/>
              </a:lnSpc>
              <a:buSzPct val="75000"/>
              <a:buFont typeface="Monotype Sorts" charset="2"/>
              <a:buChar char=""/>
            </a:pPr>
            <a:r>
              <a:rPr lang="en-US" sz="2400">
                <a:latin typeface="Arial"/>
              </a:rPr>
              <a:t>Cross validation</a:t>
            </a:r>
            <a:endParaRPr/>
          </a:p>
          <a:p>
            <a:pPr lvl="1">
              <a:lnSpc>
                <a:spcPct val="90000"/>
              </a:lnSpc>
              <a:buFont typeface="Arial"/>
              <a:buChar char="–"/>
            </a:pPr>
            <a:r>
              <a:rPr lang="en-US" sz="2400">
                <a:latin typeface="Arial"/>
              </a:rPr>
              <a:t>Partition data into k disjoint subsets</a:t>
            </a:r>
            <a:endParaRPr/>
          </a:p>
          <a:p>
            <a:pPr lvl="1">
              <a:lnSpc>
                <a:spcPct val="90000"/>
              </a:lnSpc>
              <a:buFont typeface="Arial"/>
              <a:buChar char="–"/>
            </a:pPr>
            <a:r>
              <a:rPr lang="en-US" sz="2400">
                <a:latin typeface="Arial"/>
              </a:rPr>
              <a:t>k-fold: train on k-1 partitions, test on the remaining one</a:t>
            </a:r>
            <a:endParaRPr/>
          </a:p>
          <a:p>
            <a:pPr lvl="1">
              <a:lnSpc>
                <a:spcPct val="90000"/>
              </a:lnSpc>
              <a:buFont typeface="Arial"/>
              <a:buChar char="–"/>
            </a:pPr>
            <a:r>
              <a:rPr lang="en-US" sz="2400">
                <a:latin typeface="Arial"/>
              </a:rPr>
              <a:t>Leave-one-out:   k=n</a:t>
            </a:r>
            <a:endParaRPr/>
          </a:p>
          <a:p>
            <a:pPr>
              <a:lnSpc>
                <a:spcPct val="90000"/>
              </a:lnSpc>
              <a:buSzPct val="75000"/>
              <a:buFont typeface="Monotype Sorts" charset="2"/>
              <a:buChar char=""/>
            </a:pPr>
            <a:r>
              <a:rPr lang="en-US" sz="2400">
                <a:latin typeface="Arial"/>
              </a:rPr>
              <a:t>Stratified sampling </a:t>
            </a:r>
            <a:endParaRPr/>
          </a:p>
          <a:p>
            <a:pPr lvl="1">
              <a:lnSpc>
                <a:spcPct val="90000"/>
              </a:lnSpc>
              <a:buFont typeface="Arial"/>
              <a:buChar char="–"/>
            </a:pPr>
            <a:r>
              <a:rPr lang="en-US" sz="2400">
                <a:latin typeface="Arial"/>
              </a:rPr>
              <a:t>oversampling vs undersampling</a:t>
            </a:r>
            <a:endParaRPr/>
          </a:p>
          <a:p>
            <a:pPr>
              <a:lnSpc>
                <a:spcPct val="90000"/>
              </a:lnSpc>
              <a:buSzPct val="75000"/>
              <a:buFont typeface="Monotype Sorts" charset="2"/>
              <a:buChar char=""/>
            </a:pPr>
            <a:r>
              <a:rPr lang="en-US" sz="2400">
                <a:latin typeface="Arial"/>
              </a:rPr>
              <a:t>Bootstrap</a:t>
            </a:r>
            <a:endParaRPr/>
          </a:p>
          <a:p>
            <a:pPr lvl="1">
              <a:lnSpc>
                <a:spcPct val="90000"/>
              </a:lnSpc>
              <a:buFont typeface="Arial"/>
              <a:buChar char="–"/>
            </a:pPr>
            <a:r>
              <a:rPr lang="en-US" sz="2400">
                <a:latin typeface="Arial"/>
              </a:rPr>
              <a:t>Sampling with replacement</a:t>
            </a:r>
            <a:endParaRPr/>
          </a:p>
        </p:txBody>
      </p:sp>
    </p:spTree>
  </p:cSld>
</p:sld>
</file>

<file path=ppt/slides/slide8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64"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Model Evaluation</a:t>
            </a:r>
            <a:endParaRPr/>
          </a:p>
        </p:txBody>
      </p:sp>
      <p:sp>
        <p:nvSpPr>
          <p:cNvPr id="765"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Metrics for Performance Evaluation</a:t>
            </a:r>
            <a:endParaRPr/>
          </a:p>
          <a:p>
            <a:pPr lvl="1">
              <a:buFont typeface="Arial"/>
              <a:buChar char="–"/>
            </a:pPr>
            <a:r>
              <a:rPr lang="en-US" sz="2800">
                <a:latin typeface="Arial"/>
              </a:rPr>
              <a:t>How to evaluate the performance of a model?</a:t>
            </a:r>
            <a:endParaRPr/>
          </a:p>
          <a:p>
            <a:pPr lvl="1"/>
            <a:endParaRPr/>
          </a:p>
          <a:p>
            <a:pPr>
              <a:buSzPct val="75000"/>
              <a:buFont typeface="Monotype Sorts" charset="2"/>
              <a:buChar char=""/>
            </a:pPr>
            <a:r>
              <a:rPr lang="en-US" sz="2800">
                <a:latin typeface="Arial"/>
              </a:rPr>
              <a:t>Methods for Performance Evaluation</a:t>
            </a:r>
            <a:endParaRPr/>
          </a:p>
          <a:p>
            <a:pPr lvl="1">
              <a:buFont typeface="Arial"/>
              <a:buChar char="–"/>
            </a:pPr>
            <a:r>
              <a:rPr lang="en-US" sz="2800">
                <a:latin typeface="Arial"/>
              </a:rPr>
              <a:t>How to obtain reliable estimates?</a:t>
            </a:r>
            <a:endParaRPr/>
          </a:p>
          <a:p>
            <a:pPr lvl="1">
              <a:buFont typeface="Arial"/>
              <a:buChar char="–"/>
            </a:pPr>
            <a:endParaRPr/>
          </a:p>
          <a:p>
            <a:pPr>
              <a:buSzPct val="75000"/>
              <a:buFont typeface="Monotype Sorts" charset="2"/>
              <a:buChar char=""/>
            </a:pPr>
            <a:r>
              <a:rPr lang="en-US" sz="2800">
                <a:solidFill>
                  <a:srgbClr val="ff0000"/>
                </a:solidFill>
                <a:latin typeface="Arial"/>
              </a:rPr>
              <a:t>Methods for Model Comparison</a:t>
            </a:r>
            <a:endParaRPr/>
          </a:p>
          <a:p>
            <a:pPr lvl="1">
              <a:buFont typeface="Arial"/>
              <a:buChar char="–"/>
            </a:pPr>
            <a:r>
              <a:rPr lang="en-US" sz="2800">
                <a:latin typeface="Arial"/>
              </a:rPr>
              <a:t>How to compare the relative performance among competing models?</a:t>
            </a:r>
            <a:endParaRPr/>
          </a:p>
          <a:p>
            <a:pPr lvl="1">
              <a:buFont typeface="Arial"/>
              <a:buChar char="–"/>
            </a:pPr>
            <a:endParaRPr/>
          </a:p>
        </p:txBody>
      </p:sp>
    </p:spTree>
  </p:cSld>
</p:sld>
</file>

<file path=ppt/slides/slide8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66" name="TextShape 1"/>
          <p:cNvSpPr txBox="1"/>
          <p:nvPr/>
        </p:nvSpPr>
        <p:spPr>
          <a:xfrm>
            <a:off x="380520" y="152280"/>
            <a:ext cx="8534520" cy="533520"/>
          </a:xfrm>
          <a:prstGeom prst="rect">
            <a:avLst/>
          </a:prstGeom>
          <a:noFill/>
          <a:ln>
            <a:noFill/>
          </a:ln>
        </p:spPr>
        <p:txBody>
          <a:bodyPr lIns="90360" rIns="90360" tIns="44280" bIns="44280" anchor="b"/>
          <a:p>
            <a:pPr/>
            <a:r>
              <a:rPr b="1" lang="en-US" sz="3200">
                <a:latin typeface="Tahoma"/>
              </a:rPr>
              <a:t>ROC (Receiver Operating Characteristic)</a:t>
            </a:r>
            <a:endParaRPr/>
          </a:p>
        </p:txBody>
      </p:sp>
      <p:sp>
        <p:nvSpPr>
          <p:cNvPr id="767" name="TextShape 2"/>
          <p:cNvSpPr txBox="1"/>
          <p:nvPr/>
        </p:nvSpPr>
        <p:spPr>
          <a:xfrm>
            <a:off x="410760" y="1142640"/>
            <a:ext cx="8318520" cy="5181480"/>
          </a:xfrm>
          <a:prstGeom prst="rect">
            <a:avLst/>
          </a:prstGeom>
          <a:noFill/>
          <a:ln>
            <a:noFill/>
          </a:ln>
        </p:spPr>
        <p:txBody>
          <a:bodyPr lIns="90360" rIns="90360" tIns="44280" bIns="44280"/>
          <a:p>
            <a:pPr>
              <a:lnSpc>
                <a:spcPct val="90000"/>
              </a:lnSpc>
              <a:buSzPct val="75000"/>
              <a:buFont typeface="Monotype Sorts" charset="2"/>
              <a:buChar char=""/>
            </a:pPr>
            <a:r>
              <a:rPr lang="en-US" sz="2800">
                <a:latin typeface="Arial"/>
              </a:rPr>
              <a:t>Developed in 1950s for signal detection theory to analyze noisy signals </a:t>
            </a:r>
            <a:endParaRPr/>
          </a:p>
          <a:p>
            <a:pPr lvl="1">
              <a:lnSpc>
                <a:spcPct val="90000"/>
              </a:lnSpc>
              <a:buFont typeface="Arial"/>
              <a:buChar char="–"/>
            </a:pPr>
            <a:r>
              <a:rPr lang="en-US" sz="2800">
                <a:latin typeface="Arial"/>
              </a:rPr>
              <a:t>Characterize the trade-off between positive hits and false alarms</a:t>
            </a:r>
            <a:endParaRPr/>
          </a:p>
          <a:p>
            <a:pPr>
              <a:lnSpc>
                <a:spcPct val="90000"/>
              </a:lnSpc>
              <a:buSzPct val="75000"/>
              <a:buFont typeface="Monotype Sorts" charset="2"/>
              <a:buChar char=""/>
            </a:pPr>
            <a:r>
              <a:rPr lang="en-US" sz="2800">
                <a:latin typeface="Arial"/>
              </a:rPr>
              <a:t>ROC curve plots TP (on the y-axis) against FP (on the x-axis)</a:t>
            </a:r>
            <a:endParaRPr/>
          </a:p>
          <a:p>
            <a:pPr>
              <a:lnSpc>
                <a:spcPct val="90000"/>
              </a:lnSpc>
              <a:buSzPct val="75000"/>
              <a:buFont typeface="Monotype Sorts" charset="2"/>
              <a:buChar char=""/>
            </a:pPr>
            <a:r>
              <a:rPr lang="en-US" sz="2800">
                <a:latin typeface="Arial"/>
              </a:rPr>
              <a:t>Performance of each classifier represented as a point on the ROC curve</a:t>
            </a:r>
            <a:endParaRPr/>
          </a:p>
          <a:p>
            <a:pPr lvl="1">
              <a:lnSpc>
                <a:spcPct val="90000"/>
              </a:lnSpc>
              <a:buFont typeface="Arial"/>
              <a:buChar char="–"/>
            </a:pPr>
            <a:r>
              <a:rPr lang="en-US" sz="2800">
                <a:latin typeface="Arial"/>
              </a:rPr>
              <a:t>changing the threshold of algorithm, sample distribution or cost matrix changes the location of the point</a:t>
            </a:r>
            <a:endParaRPr/>
          </a:p>
          <a:p>
            <a:pPr>
              <a:lnSpc>
                <a:spcPct val="90000"/>
              </a:lnSpc>
              <a:buSzPct val="75000"/>
              <a:buFont typeface="Monotype Sorts" charset="2"/>
              <a:buChar char=""/>
            </a:pPr>
            <a:endParaRPr/>
          </a:p>
        </p:txBody>
      </p:sp>
    </p:spTree>
  </p:cSld>
</p:sld>
</file>

<file path=ppt/slides/slide8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68"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ROC Curve</a:t>
            </a:r>
            <a:endParaRPr/>
          </a:p>
        </p:txBody>
      </p:sp>
      <p:pic>
        <p:nvPicPr>
          <p:cNvPr id="769" name="" descr=""/>
          <p:cNvPicPr/>
          <p:nvPr/>
        </p:nvPicPr>
        <p:blipFill>
          <a:blip r:embed="rId1"/>
          <a:srcRect l="4285" t="0" r="5716" b="0"/>
          <a:stretch/>
        </p:blipFill>
        <p:spPr>
          <a:xfrm>
            <a:off x="0" y="1828800"/>
            <a:ext cx="4343400" cy="3619440"/>
          </a:xfrm>
          <a:prstGeom prst="rect">
            <a:avLst/>
          </a:prstGeom>
          <a:ln>
            <a:noFill/>
          </a:ln>
        </p:spPr>
      </p:pic>
      <p:sp>
        <p:nvSpPr>
          <p:cNvPr id="770" name="CustomShape 2"/>
          <p:cNvSpPr/>
          <p:nvPr/>
        </p:nvSpPr>
        <p:spPr>
          <a:xfrm>
            <a:off x="5273640" y="3886200"/>
            <a:ext cx="76320" cy="76320"/>
          </a:xfrm>
          <a:prstGeom prst="ellipse">
            <a:avLst/>
          </a:prstGeom>
          <a:solidFill>
            <a:srgbClr val="000000"/>
          </a:solidFill>
          <a:ln w="12600">
            <a:solidFill>
              <a:srgbClr val="000000"/>
            </a:solidFill>
            <a:miter/>
          </a:ln>
        </p:spPr>
        <p:style>
          <a:lnRef idx="0"/>
          <a:fillRef idx="0"/>
          <a:effectRef idx="0"/>
          <a:fontRef idx="minor"/>
        </p:style>
      </p:sp>
      <p:pic>
        <p:nvPicPr>
          <p:cNvPr id="771" name="" descr=""/>
          <p:cNvPicPr/>
          <p:nvPr/>
        </p:nvPicPr>
        <p:blipFill>
          <a:blip r:embed="rId2"/>
          <a:srcRect l="3070" t="0" r="6559" b="0"/>
          <a:stretch/>
        </p:blipFill>
        <p:spPr>
          <a:xfrm>
            <a:off x="4343400" y="1676520"/>
            <a:ext cx="4648320" cy="4647960"/>
          </a:xfrm>
          <a:prstGeom prst="rect">
            <a:avLst/>
          </a:prstGeom>
          <a:ln>
            <a:noFill/>
          </a:ln>
        </p:spPr>
      </p:pic>
      <p:sp>
        <p:nvSpPr>
          <p:cNvPr id="772" name="CustomShape 3"/>
          <p:cNvSpPr/>
          <p:nvPr/>
        </p:nvSpPr>
        <p:spPr>
          <a:xfrm>
            <a:off x="457200" y="5410080"/>
            <a:ext cx="5334120" cy="86220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At threshold t:</a:t>
            </a:r>
            <a:endParaRPr/>
          </a:p>
          <a:p>
            <a:pPr>
              <a:lnSpc>
                <a:spcPct val="100000"/>
              </a:lnSpc>
            </a:pPr>
            <a:r>
              <a:rPr b="1" lang="en-US" sz="2000">
                <a:latin typeface="Arial"/>
              </a:rPr>
              <a:t>TP=0.5, FN=0.5, FP=0.12, FN=0.88</a:t>
            </a:r>
            <a:endParaRPr/>
          </a:p>
        </p:txBody>
      </p:sp>
      <p:sp>
        <p:nvSpPr>
          <p:cNvPr id="773" name="Line 4"/>
          <p:cNvSpPr/>
          <p:nvPr/>
        </p:nvSpPr>
        <p:spPr>
          <a:xfrm flipV="1">
            <a:off x="3429000" y="4038120"/>
            <a:ext cx="1752480" cy="1752840"/>
          </a:xfrm>
          <a:prstGeom prst="line">
            <a:avLst/>
          </a:prstGeom>
          <a:ln w="38160">
            <a:solidFill>
              <a:srgbClr val="000000"/>
            </a:solidFill>
            <a:custDash>
              <a:ds d="0" sp="0"/>
            </a:custDash>
            <a:miter/>
            <a:tailEnd len="med" type="triangle" w="med"/>
          </a:ln>
        </p:spPr>
      </p:sp>
      <p:sp>
        <p:nvSpPr>
          <p:cNvPr id="774" name="CustomShape 5"/>
          <p:cNvSpPr/>
          <p:nvPr/>
        </p:nvSpPr>
        <p:spPr>
          <a:xfrm>
            <a:off x="228600" y="1066680"/>
            <a:ext cx="8229600" cy="785160"/>
          </a:xfrm>
          <a:prstGeom prst="rect">
            <a:avLst/>
          </a:prstGeom>
          <a:noFill/>
          <a:ln>
            <a:noFill/>
          </a:ln>
        </p:spPr>
        <p:style>
          <a:lnRef idx="0"/>
          <a:fillRef idx="0"/>
          <a:effectRef idx="0"/>
          <a:fontRef idx="minor"/>
        </p:style>
        <p:txBody>
          <a:bodyPr lIns="90000" rIns="90000" tIns="46800" bIns="46800"/>
          <a:p>
            <a:pPr>
              <a:lnSpc>
                <a:spcPct val="100000"/>
              </a:lnSpc>
            </a:pPr>
            <a:r>
              <a:rPr b="1" lang="en-US">
                <a:latin typeface="Arial"/>
              </a:rPr>
              <a:t>- 1-dimensional data set containing 2 classes (positive and negative)</a:t>
            </a:r>
            <a:endParaRPr/>
          </a:p>
          <a:p>
            <a:pPr>
              <a:lnSpc>
                <a:spcPct val="100000"/>
              </a:lnSpc>
            </a:pPr>
            <a:r>
              <a:rPr b="1" lang="en-US">
                <a:latin typeface="Arial"/>
              </a:rPr>
              <a:t>- any points located at x &gt; t is classified as positive</a:t>
            </a:r>
            <a:endParaRPr/>
          </a:p>
        </p:txBody>
      </p:sp>
    </p:spTree>
  </p:cSld>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499"/>
                                          </p:stCondLst>
                                        </p:cTn>
                                        <p:tgtEl>
                                          <p:spTgt spid="-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7"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Apply Model to Test Data</a:t>
            </a:r>
            <a:endParaRPr/>
          </a:p>
        </p:txBody>
      </p:sp>
      <p:sp>
        <p:nvSpPr>
          <p:cNvPr id="128" name="Line 2"/>
          <p:cNvSpPr/>
          <p:nvPr/>
        </p:nvSpPr>
        <p:spPr>
          <a:xfrm>
            <a:off x="2898360" y="4551120"/>
            <a:ext cx="266400" cy="646200"/>
          </a:xfrm>
          <a:prstGeom prst="line">
            <a:avLst/>
          </a:prstGeom>
          <a:ln w="12600">
            <a:solidFill>
              <a:srgbClr val="000000"/>
            </a:solidFill>
            <a:miter/>
            <a:tailEnd len="med" type="triangle" w="med"/>
          </a:ln>
        </p:spPr>
      </p:sp>
      <p:sp>
        <p:nvSpPr>
          <p:cNvPr id="129" name="Line 3"/>
          <p:cNvSpPr/>
          <p:nvPr/>
        </p:nvSpPr>
        <p:spPr>
          <a:xfrm flipH="1">
            <a:off x="1658880" y="4551120"/>
            <a:ext cx="354960" cy="646200"/>
          </a:xfrm>
          <a:prstGeom prst="line">
            <a:avLst/>
          </a:prstGeom>
          <a:ln w="12600">
            <a:solidFill>
              <a:srgbClr val="000000"/>
            </a:solidFill>
            <a:miter/>
            <a:tailEnd len="med" type="triangle" w="med"/>
          </a:ln>
        </p:spPr>
      </p:sp>
      <p:sp>
        <p:nvSpPr>
          <p:cNvPr id="130" name="Line 4"/>
          <p:cNvSpPr/>
          <p:nvPr/>
        </p:nvSpPr>
        <p:spPr>
          <a:xfrm flipH="1">
            <a:off x="2367360" y="3577320"/>
            <a:ext cx="442080" cy="648000"/>
          </a:xfrm>
          <a:prstGeom prst="line">
            <a:avLst/>
          </a:prstGeom>
          <a:ln w="12600">
            <a:solidFill>
              <a:srgbClr val="000000"/>
            </a:solidFill>
            <a:miter/>
            <a:tailEnd len="med" type="triangle" w="med"/>
          </a:ln>
        </p:spPr>
      </p:sp>
      <p:sp>
        <p:nvSpPr>
          <p:cNvPr id="131" name="Line 5"/>
          <p:cNvSpPr/>
          <p:nvPr/>
        </p:nvSpPr>
        <p:spPr>
          <a:xfrm>
            <a:off x="3695760" y="3577320"/>
            <a:ext cx="530640" cy="648000"/>
          </a:xfrm>
          <a:prstGeom prst="line">
            <a:avLst/>
          </a:prstGeom>
          <a:ln w="12600">
            <a:solidFill>
              <a:srgbClr val="000000"/>
            </a:solidFill>
            <a:miter/>
            <a:tailEnd len="med" type="triangle" w="med"/>
          </a:ln>
        </p:spPr>
      </p:sp>
      <p:sp>
        <p:nvSpPr>
          <p:cNvPr id="132" name="Line 6"/>
          <p:cNvSpPr/>
          <p:nvPr/>
        </p:nvSpPr>
        <p:spPr>
          <a:xfrm>
            <a:off x="2544840" y="2685240"/>
            <a:ext cx="619560" cy="568440"/>
          </a:xfrm>
          <a:prstGeom prst="line">
            <a:avLst/>
          </a:prstGeom>
          <a:ln w="12600">
            <a:solidFill>
              <a:srgbClr val="000000"/>
            </a:solidFill>
            <a:miter/>
            <a:tailEnd len="med" type="triangle" w="med"/>
          </a:ln>
        </p:spPr>
      </p:sp>
      <p:sp>
        <p:nvSpPr>
          <p:cNvPr id="133" name="Line 7"/>
          <p:cNvSpPr/>
          <p:nvPr/>
        </p:nvSpPr>
        <p:spPr>
          <a:xfrm flipH="1">
            <a:off x="1039320" y="2685240"/>
            <a:ext cx="619200" cy="568440"/>
          </a:xfrm>
          <a:prstGeom prst="line">
            <a:avLst/>
          </a:prstGeom>
          <a:ln w="12600">
            <a:solidFill>
              <a:srgbClr val="000000"/>
            </a:solidFill>
            <a:miter/>
            <a:tailEnd len="med" type="triangle" w="med"/>
          </a:ln>
        </p:spPr>
      </p:sp>
      <p:sp>
        <p:nvSpPr>
          <p:cNvPr id="134" name="CustomShape 8"/>
          <p:cNvSpPr/>
          <p:nvPr/>
        </p:nvSpPr>
        <p:spPr>
          <a:xfrm>
            <a:off x="1606680" y="2362320"/>
            <a:ext cx="102708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Refund</a:t>
            </a:r>
            <a:endParaRPr/>
          </a:p>
        </p:txBody>
      </p:sp>
      <p:sp>
        <p:nvSpPr>
          <p:cNvPr id="135" name="CustomShape 9"/>
          <p:cNvSpPr/>
          <p:nvPr/>
        </p:nvSpPr>
        <p:spPr>
          <a:xfrm>
            <a:off x="2720520" y="3254040"/>
            <a:ext cx="102528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MarSt</a:t>
            </a:r>
            <a:endParaRPr/>
          </a:p>
        </p:txBody>
      </p:sp>
      <p:sp>
        <p:nvSpPr>
          <p:cNvPr id="136" name="CustomShape 10"/>
          <p:cNvSpPr/>
          <p:nvPr/>
        </p:nvSpPr>
        <p:spPr>
          <a:xfrm>
            <a:off x="1925280" y="4225680"/>
            <a:ext cx="1061640" cy="337320"/>
          </a:xfrm>
          <a:prstGeom prst="rect">
            <a:avLst/>
          </a:prstGeom>
          <a:solidFill>
            <a:srgbClr val="ffff00"/>
          </a:solidFill>
          <a:ln w="12600">
            <a:solidFill>
              <a:srgbClr val="0000ff"/>
            </a:solidFill>
            <a:miter/>
          </a:ln>
        </p:spPr>
        <p:style>
          <a:lnRef idx="0"/>
          <a:fillRef idx="0"/>
          <a:effectRef idx="0"/>
          <a:fontRef idx="minor"/>
        </p:style>
        <p:txBody>
          <a:bodyPr lIns="90000" rIns="90000" tIns="46800" bIns="46800"/>
          <a:p>
            <a:pPr algn="ctr">
              <a:lnSpc>
                <a:spcPct val="100000"/>
              </a:lnSpc>
            </a:pPr>
            <a:r>
              <a:rPr b="1" lang="en-US" sz="1600">
                <a:solidFill>
                  <a:srgbClr val="2d1993"/>
                </a:solidFill>
                <a:latin typeface="Arial"/>
              </a:rPr>
              <a:t>TaxInc</a:t>
            </a:r>
            <a:endParaRPr/>
          </a:p>
        </p:txBody>
      </p:sp>
      <p:sp>
        <p:nvSpPr>
          <p:cNvPr id="137" name="CustomShape 11"/>
          <p:cNvSpPr/>
          <p:nvPr/>
        </p:nvSpPr>
        <p:spPr>
          <a:xfrm>
            <a:off x="2941560" y="5193720"/>
            <a:ext cx="687600" cy="449280"/>
          </a:xfrm>
          <a:prstGeom prst="roundRect">
            <a:avLst>
              <a:gd name="adj" fmla="val 3622"/>
            </a:avLst>
          </a:prstGeom>
          <a:solidFill>
            <a:srgbClr val="33ccff"/>
          </a:solidFill>
          <a:ln>
            <a:noFill/>
          </a:ln>
        </p:spPr>
        <p:style>
          <a:lnRef idx="0"/>
          <a:fillRef idx="0"/>
          <a:effectRef idx="0"/>
          <a:fontRef idx="minor"/>
        </p:style>
      </p:sp>
      <p:sp>
        <p:nvSpPr>
          <p:cNvPr id="138" name="CustomShape 12"/>
          <p:cNvSpPr/>
          <p:nvPr/>
        </p:nvSpPr>
        <p:spPr>
          <a:xfrm>
            <a:off x="2858400" y="5193720"/>
            <a:ext cx="751680" cy="337320"/>
          </a:xfrm>
          <a:prstGeom prst="rect">
            <a:avLst/>
          </a:prstGeom>
          <a:noFill/>
          <a:ln>
            <a:noFill/>
          </a:ln>
        </p:spPr>
        <p:style>
          <a:lnRef idx="0"/>
          <a:fillRef idx="0"/>
          <a:effectRef idx="0"/>
          <a:fontRef idx="minor"/>
        </p:style>
        <p:txBody>
          <a:bodyPr lIns="90000" rIns="90000" tIns="46800" bIns="46800"/>
          <a:p>
            <a:pPr algn="ctr">
              <a:lnSpc>
                <a:spcPct val="100000"/>
              </a:lnSpc>
            </a:pPr>
            <a:r>
              <a:rPr b="1" lang="en-US" sz="1600">
                <a:solidFill>
                  <a:srgbClr val="800000"/>
                </a:solidFill>
                <a:latin typeface="Arial"/>
              </a:rPr>
              <a:t>YES</a:t>
            </a:r>
            <a:endParaRPr/>
          </a:p>
        </p:txBody>
      </p:sp>
      <p:sp>
        <p:nvSpPr>
          <p:cNvPr id="139" name="CustomShape 13"/>
          <p:cNvSpPr/>
          <p:nvPr/>
        </p:nvSpPr>
        <p:spPr>
          <a:xfrm>
            <a:off x="1305360" y="5214600"/>
            <a:ext cx="717120" cy="445680"/>
          </a:xfrm>
          <a:prstGeom prst="roundRect">
            <a:avLst>
              <a:gd name="adj" fmla="val 3600"/>
            </a:avLst>
          </a:prstGeom>
          <a:solidFill>
            <a:srgbClr val="33ccff"/>
          </a:solidFill>
          <a:ln>
            <a:noFill/>
          </a:ln>
        </p:spPr>
        <p:style>
          <a:lnRef idx="0"/>
          <a:fillRef idx="0"/>
          <a:effectRef idx="0"/>
          <a:fontRef idx="minor"/>
        </p:style>
      </p:sp>
      <p:sp>
        <p:nvSpPr>
          <p:cNvPr id="140" name="CustomShape 14"/>
          <p:cNvSpPr/>
          <p:nvPr/>
        </p:nvSpPr>
        <p:spPr>
          <a:xfrm>
            <a:off x="1094400" y="519768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141" name="CustomShape 15"/>
          <p:cNvSpPr/>
          <p:nvPr/>
        </p:nvSpPr>
        <p:spPr>
          <a:xfrm>
            <a:off x="685800" y="3271320"/>
            <a:ext cx="751680" cy="426240"/>
          </a:xfrm>
          <a:prstGeom prst="roundRect">
            <a:avLst>
              <a:gd name="adj" fmla="val 3600"/>
            </a:avLst>
          </a:prstGeom>
          <a:solidFill>
            <a:srgbClr val="33ccff"/>
          </a:solidFill>
          <a:ln>
            <a:noFill/>
          </a:ln>
        </p:spPr>
        <p:style>
          <a:lnRef idx="0"/>
          <a:fillRef idx="0"/>
          <a:effectRef idx="0"/>
          <a:fontRef idx="minor"/>
        </p:style>
      </p:sp>
      <p:sp>
        <p:nvSpPr>
          <p:cNvPr id="142" name="CustomShape 16"/>
          <p:cNvSpPr/>
          <p:nvPr/>
        </p:nvSpPr>
        <p:spPr>
          <a:xfrm>
            <a:off x="474480" y="325404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143" name="CustomShape 17"/>
          <p:cNvSpPr/>
          <p:nvPr/>
        </p:nvSpPr>
        <p:spPr>
          <a:xfrm>
            <a:off x="3861000" y="4258800"/>
            <a:ext cx="751680" cy="466920"/>
          </a:xfrm>
          <a:prstGeom prst="roundRect">
            <a:avLst>
              <a:gd name="adj" fmla="val 3600"/>
            </a:avLst>
          </a:prstGeom>
          <a:solidFill>
            <a:srgbClr val="33ccff"/>
          </a:solidFill>
          <a:ln>
            <a:noFill/>
          </a:ln>
        </p:spPr>
        <p:style>
          <a:lnRef idx="0"/>
          <a:fillRef idx="0"/>
          <a:effectRef idx="0"/>
          <a:fontRef idx="minor"/>
        </p:style>
      </p:sp>
      <p:sp>
        <p:nvSpPr>
          <p:cNvPr id="144" name="CustomShape 18"/>
          <p:cNvSpPr/>
          <p:nvPr/>
        </p:nvSpPr>
        <p:spPr>
          <a:xfrm>
            <a:off x="3628800" y="4258800"/>
            <a:ext cx="1169280" cy="337320"/>
          </a:xfrm>
          <a:prstGeom prst="rect">
            <a:avLst/>
          </a:prstGeom>
          <a:noFill/>
          <a:ln>
            <a:noFill/>
          </a:ln>
        </p:spPr>
        <p:style>
          <a:lnRef idx="0"/>
          <a:fillRef idx="0"/>
          <a:effectRef idx="0"/>
          <a:fontRef idx="minor"/>
        </p:style>
        <p:txBody>
          <a:bodyPr wrap="none" lIns="90000" rIns="90000" tIns="46800" bIns="46800"/>
          <a:p>
            <a:pPr algn="ctr">
              <a:lnSpc>
                <a:spcPct val="100000"/>
              </a:lnSpc>
            </a:pPr>
            <a:r>
              <a:rPr b="1" lang="en-US" sz="1600">
                <a:solidFill>
                  <a:srgbClr val="800000"/>
                </a:solidFill>
                <a:latin typeface="Arial"/>
              </a:rPr>
              <a:t>NO</a:t>
            </a:r>
            <a:endParaRPr/>
          </a:p>
        </p:txBody>
      </p:sp>
      <p:sp>
        <p:nvSpPr>
          <p:cNvPr id="145" name="CustomShape 19"/>
          <p:cNvSpPr/>
          <p:nvPr/>
        </p:nvSpPr>
        <p:spPr>
          <a:xfrm>
            <a:off x="196920" y="2685240"/>
            <a:ext cx="119700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Yes</a:t>
            </a:r>
            <a:endParaRPr/>
          </a:p>
        </p:txBody>
      </p:sp>
      <p:sp>
        <p:nvSpPr>
          <p:cNvPr id="146" name="CustomShape 20"/>
          <p:cNvSpPr/>
          <p:nvPr/>
        </p:nvSpPr>
        <p:spPr>
          <a:xfrm>
            <a:off x="2214720" y="2685240"/>
            <a:ext cx="11253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No</a:t>
            </a:r>
            <a:endParaRPr/>
          </a:p>
        </p:txBody>
      </p:sp>
      <p:sp>
        <p:nvSpPr>
          <p:cNvPr id="147" name="CustomShape 21"/>
          <p:cNvSpPr/>
          <p:nvPr/>
        </p:nvSpPr>
        <p:spPr>
          <a:xfrm>
            <a:off x="3342600" y="3624120"/>
            <a:ext cx="160992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Married</a:t>
            </a:r>
            <a:r>
              <a:rPr lang="en-US" sz="1600">
                <a:solidFill>
                  <a:srgbClr val="c0c0c0"/>
                </a:solidFill>
                <a:latin typeface="Arial"/>
              </a:rPr>
              <a:t> </a:t>
            </a:r>
            <a:endParaRPr/>
          </a:p>
        </p:txBody>
      </p:sp>
      <p:sp>
        <p:nvSpPr>
          <p:cNvPr id="148" name="CustomShape 22"/>
          <p:cNvSpPr/>
          <p:nvPr/>
        </p:nvSpPr>
        <p:spPr>
          <a:xfrm>
            <a:off x="976680" y="3659040"/>
            <a:ext cx="234612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Single, Divorced</a:t>
            </a:r>
            <a:endParaRPr/>
          </a:p>
        </p:txBody>
      </p:sp>
      <p:sp>
        <p:nvSpPr>
          <p:cNvPr id="149" name="CustomShape 23"/>
          <p:cNvSpPr/>
          <p:nvPr/>
        </p:nvSpPr>
        <p:spPr>
          <a:xfrm>
            <a:off x="474120" y="4630680"/>
            <a:ext cx="14025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&lt; 80K</a:t>
            </a:r>
            <a:endParaRPr/>
          </a:p>
        </p:txBody>
      </p:sp>
      <p:sp>
        <p:nvSpPr>
          <p:cNvPr id="150" name="CustomShape 24"/>
          <p:cNvSpPr/>
          <p:nvPr/>
        </p:nvSpPr>
        <p:spPr>
          <a:xfrm>
            <a:off x="2420280" y="4630680"/>
            <a:ext cx="1402560" cy="337320"/>
          </a:xfrm>
          <a:prstGeom prst="rect">
            <a:avLst/>
          </a:prstGeom>
          <a:noFill/>
          <a:ln>
            <a:noFill/>
          </a:ln>
        </p:spPr>
        <p:style>
          <a:lnRef idx="0"/>
          <a:fillRef idx="0"/>
          <a:effectRef idx="0"/>
          <a:fontRef idx="minor"/>
        </p:style>
        <p:txBody>
          <a:bodyPr wrap="none" lIns="90000" rIns="90000" tIns="46800" bIns="46800"/>
          <a:p>
            <a:pPr algn="r">
              <a:lnSpc>
                <a:spcPct val="100000"/>
              </a:lnSpc>
            </a:pPr>
            <a:r>
              <a:rPr lang="en-US" sz="1600">
                <a:latin typeface="Arial"/>
              </a:rPr>
              <a:t>&gt; 80K</a:t>
            </a:r>
            <a:endParaRPr/>
          </a:p>
        </p:txBody>
      </p:sp>
      <p:graphicFrame>
        <p:nvGraphicFramePr>
          <p:cNvPr id="151" name="Object 25"/>
          <p:cNvGraphicFramePr/>
          <p:nvPr/>
        </p:nvGraphicFramePr>
        <p:xfrm>
          <a:off x="4952880" y="1600200"/>
          <a:ext cx="3343320" cy="1133640"/>
        </p:xfrm>
        <a:graphic>
          <a:graphicData uri="http://schemas.openxmlformats.org/presentationml/2006/ole">
            <p:oleObj name="Document" r:id="rId1" spid="">
              <p:embed/>
              <p:pic>
                <p:nvPicPr>
                  <p:cNvPr id="152" name="" descr=""/>
                  <p:cNvPicPr/>
                  <p:nvPr/>
                </p:nvPicPr>
                <p:blipFill>
                  <a:blip r:embed="rId2"/>
                  <a:stretch/>
                </p:blipFill>
                <p:spPr>
                  <a:xfrm>
                    <a:off x="4952880" y="1600200"/>
                    <a:ext cx="3343320" cy="1133640"/>
                  </a:xfrm>
                  <a:prstGeom prst="rect">
                    <a:avLst/>
                  </a:prstGeom>
                  <a:ln>
                    <a:noFill/>
                  </a:ln>
                </p:spPr>
              </p:pic>
            </p:oleObj>
          </a:graphicData>
        </a:graphic>
      </p:graphicFrame>
      <p:sp>
        <p:nvSpPr>
          <p:cNvPr id="153" name="CustomShape 26"/>
          <p:cNvSpPr/>
          <p:nvPr/>
        </p:nvSpPr>
        <p:spPr>
          <a:xfrm>
            <a:off x="4800600" y="1143000"/>
            <a:ext cx="1600200" cy="398880"/>
          </a:xfrm>
          <a:prstGeom prst="rect">
            <a:avLst/>
          </a:prstGeom>
          <a:noFill/>
          <a:ln>
            <a:noFill/>
          </a:ln>
        </p:spPr>
        <p:style>
          <a:lnRef idx="0"/>
          <a:fillRef idx="0"/>
          <a:effectRef idx="0"/>
          <a:fontRef idx="minor"/>
        </p:style>
        <p:txBody>
          <a:bodyPr lIns="90000" rIns="90000" tIns="46800" bIns="46800"/>
          <a:p>
            <a:pPr algn="ctr">
              <a:lnSpc>
                <a:spcPct val="80000"/>
              </a:lnSpc>
            </a:pPr>
            <a:r>
              <a:rPr b="1" lang="en-US" sz="2000">
                <a:solidFill>
                  <a:srgbClr val="006b61"/>
                </a:solidFill>
                <a:latin typeface="Arial"/>
              </a:rPr>
              <a:t>Test Data</a:t>
            </a:r>
            <a:endParaRPr/>
          </a:p>
        </p:txBody>
      </p:sp>
      <p:sp>
        <p:nvSpPr>
          <p:cNvPr id="154" name="CustomShape 27"/>
          <p:cNvSpPr/>
          <p:nvPr/>
        </p:nvSpPr>
        <p:spPr>
          <a:xfrm>
            <a:off x="990720" y="1447920"/>
            <a:ext cx="3429000" cy="398880"/>
          </a:xfrm>
          <a:prstGeom prst="rect">
            <a:avLst/>
          </a:prstGeom>
          <a:noFill/>
          <a:ln>
            <a:noFill/>
          </a:ln>
        </p:spPr>
        <p:style>
          <a:lnRef idx="0"/>
          <a:fillRef idx="0"/>
          <a:effectRef idx="0"/>
          <a:fontRef idx="minor"/>
        </p:style>
        <p:txBody>
          <a:bodyPr lIns="90000" rIns="90000" tIns="46800" bIns="46800"/>
          <a:p>
            <a:pPr>
              <a:lnSpc>
                <a:spcPct val="80000"/>
              </a:lnSpc>
            </a:pPr>
            <a:r>
              <a:rPr lang="en-US" sz="2000">
                <a:latin typeface="Arial"/>
              </a:rPr>
              <a:t>Start from the root of tree.</a:t>
            </a:r>
            <a:endParaRPr/>
          </a:p>
        </p:txBody>
      </p:sp>
      <p:sp>
        <p:nvSpPr>
          <p:cNvPr id="155" name="Line 28"/>
          <p:cNvSpPr/>
          <p:nvPr/>
        </p:nvSpPr>
        <p:spPr>
          <a:xfrm>
            <a:off x="2133720" y="1828800"/>
            <a:ext cx="0" cy="457200"/>
          </a:xfrm>
          <a:prstGeom prst="line">
            <a:avLst/>
          </a:prstGeom>
          <a:ln w="15840">
            <a:solidFill>
              <a:srgbClr val="ff0000"/>
            </a:solidFill>
            <a:custDash>
              <a:ds d="400000" sp="300000"/>
            </a:custDash>
            <a:miter/>
            <a:tailEnd len="med" type="triangle" w="med"/>
          </a:ln>
        </p:spPr>
      </p:sp>
    </p:spTree>
  </p:cSld>
</p:sld>
</file>

<file path=ppt/slides/slide9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75"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ROC Curve</a:t>
            </a:r>
            <a:endParaRPr/>
          </a:p>
        </p:txBody>
      </p:sp>
      <p:sp>
        <p:nvSpPr>
          <p:cNvPr id="776" name="TextShape 2"/>
          <p:cNvSpPr txBox="1"/>
          <p:nvPr/>
        </p:nvSpPr>
        <p:spPr>
          <a:xfrm>
            <a:off x="304560" y="1142640"/>
            <a:ext cx="4343400" cy="5181480"/>
          </a:xfrm>
          <a:prstGeom prst="rect">
            <a:avLst/>
          </a:prstGeom>
          <a:noFill/>
          <a:ln>
            <a:noFill/>
          </a:ln>
        </p:spPr>
        <p:txBody>
          <a:bodyPr lIns="90360" rIns="90360" tIns="44280" bIns="44280"/>
          <a:p>
            <a:pPr/>
            <a:r>
              <a:rPr lang="en-US" sz="2400">
                <a:latin typeface="Arial"/>
              </a:rPr>
              <a:t>(TP,FP):</a:t>
            </a:r>
            <a:endParaRPr/>
          </a:p>
          <a:p>
            <a:pPr>
              <a:buSzPct val="75000"/>
              <a:buFont typeface="Monotype Sorts" charset="2"/>
              <a:buChar char=""/>
            </a:pPr>
            <a:r>
              <a:rPr lang="en-US" sz="2400">
                <a:latin typeface="Arial"/>
              </a:rPr>
              <a:t>(0,0): declare everything</a:t>
            </a:r>
            <a:r>
              <a:rPr lang="en-US" sz="2400">
                <a:latin typeface="Arial"/>
              </a:rPr>
              <a:t>
</a:t>
            </a:r>
            <a:r>
              <a:rPr lang="en-US" sz="2400">
                <a:latin typeface="Arial"/>
              </a:rPr>
              <a:t>          to be negative class</a:t>
            </a:r>
            <a:endParaRPr/>
          </a:p>
          <a:p>
            <a:pPr>
              <a:buSzPct val="75000"/>
              <a:buFont typeface="Monotype Sorts" charset="2"/>
              <a:buChar char=""/>
            </a:pPr>
            <a:r>
              <a:rPr lang="en-US" sz="2400">
                <a:latin typeface="Arial"/>
              </a:rPr>
              <a:t>(1,1): declare everything</a:t>
            </a:r>
            <a:r>
              <a:rPr lang="en-US" sz="2400">
                <a:latin typeface="Arial"/>
              </a:rPr>
              <a:t>
</a:t>
            </a:r>
            <a:r>
              <a:rPr lang="en-US" sz="2400">
                <a:latin typeface="Arial"/>
              </a:rPr>
              <a:t>         to be positive class</a:t>
            </a:r>
            <a:endParaRPr/>
          </a:p>
          <a:p>
            <a:pPr>
              <a:buSzPct val="75000"/>
              <a:buFont typeface="Monotype Sorts" charset="2"/>
              <a:buChar char=""/>
            </a:pPr>
            <a:r>
              <a:rPr lang="en-US" sz="2400">
                <a:latin typeface="Arial"/>
              </a:rPr>
              <a:t>(1,0): ideal</a:t>
            </a:r>
            <a:endParaRPr/>
          </a:p>
          <a:p>
            <a:pPr/>
            <a:endParaRPr/>
          </a:p>
          <a:p>
            <a:pPr>
              <a:buSzPct val="75000"/>
              <a:buFont typeface="Monotype Sorts" charset="2"/>
              <a:buChar char=""/>
            </a:pPr>
            <a:r>
              <a:rPr lang="en-US" sz="2400">
                <a:latin typeface="Arial"/>
              </a:rPr>
              <a:t>Diagonal line:</a:t>
            </a:r>
            <a:endParaRPr/>
          </a:p>
          <a:p>
            <a:pPr lvl="1">
              <a:buFont typeface="Arial"/>
              <a:buChar char="–"/>
            </a:pPr>
            <a:r>
              <a:rPr lang="en-US" sz="2400">
                <a:latin typeface="Arial"/>
              </a:rPr>
              <a:t>Random guessing</a:t>
            </a:r>
            <a:endParaRPr/>
          </a:p>
          <a:p>
            <a:pPr lvl="1">
              <a:buFont typeface="Arial"/>
              <a:buChar char="–"/>
            </a:pPr>
            <a:r>
              <a:rPr lang="en-US" sz="2400">
                <a:latin typeface="Arial"/>
              </a:rPr>
              <a:t>Below diagonal line:</a:t>
            </a:r>
            <a:endParaRPr/>
          </a:p>
          <a:p>
            <a:pPr lvl="2">
              <a:buSzPct val="70000"/>
              <a:buFont typeface="Wingdings" charset="2"/>
              <a:buChar char=""/>
            </a:pPr>
            <a:r>
              <a:rPr lang="en-US" sz="2000">
                <a:latin typeface="Arial"/>
              </a:rPr>
              <a:t> </a:t>
            </a:r>
            <a:r>
              <a:rPr lang="en-US" sz="2000">
                <a:latin typeface="Arial"/>
              </a:rPr>
              <a:t>prediction is opposite of the true class</a:t>
            </a:r>
            <a:endParaRPr/>
          </a:p>
        </p:txBody>
      </p:sp>
      <p:pic>
        <p:nvPicPr>
          <p:cNvPr id="777" name="" descr=""/>
          <p:cNvPicPr/>
          <p:nvPr/>
        </p:nvPicPr>
        <p:blipFill>
          <a:blip r:embed="rId1"/>
          <a:srcRect l="3070" t="0" r="6559" b="0"/>
          <a:stretch/>
        </p:blipFill>
        <p:spPr>
          <a:xfrm>
            <a:off x="4267080" y="1143000"/>
            <a:ext cx="4800600" cy="4800600"/>
          </a:xfrm>
          <a:prstGeom prst="rect">
            <a:avLst/>
          </a:prstGeom>
          <a:ln>
            <a:noFill/>
          </a:ln>
        </p:spPr>
      </p:pic>
    </p:spTree>
  </p:cSld>
</p:sld>
</file>

<file path=ppt/slides/slide9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78"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Using ROC for Model Comparison</a:t>
            </a:r>
            <a:endParaRPr/>
          </a:p>
        </p:txBody>
      </p:sp>
      <p:pic>
        <p:nvPicPr>
          <p:cNvPr id="779" name="" descr=""/>
          <p:cNvPicPr/>
          <p:nvPr/>
        </p:nvPicPr>
        <p:blipFill>
          <a:blip r:embed="rId1"/>
          <a:srcRect l="5365" t="0" r="8219" b="0"/>
          <a:stretch/>
        </p:blipFill>
        <p:spPr>
          <a:xfrm>
            <a:off x="76320" y="1219320"/>
            <a:ext cx="5257800" cy="4562280"/>
          </a:xfrm>
          <a:prstGeom prst="rect">
            <a:avLst/>
          </a:prstGeom>
          <a:ln>
            <a:noFill/>
          </a:ln>
        </p:spPr>
      </p:pic>
      <p:sp>
        <p:nvSpPr>
          <p:cNvPr id="780" name="CustomShape 2"/>
          <p:cNvSpPr/>
          <p:nvPr/>
        </p:nvSpPr>
        <p:spPr>
          <a:xfrm>
            <a:off x="5410080" y="1143000"/>
            <a:ext cx="3581640" cy="5181480"/>
          </a:xfrm>
          <a:prstGeom prst="rect">
            <a:avLst/>
          </a:prstGeom>
          <a:noFill/>
          <a:ln>
            <a:noFill/>
          </a:ln>
        </p:spPr>
        <p:style>
          <a:lnRef idx="0"/>
          <a:fillRef idx="0"/>
          <a:effectRef idx="0"/>
          <a:fontRef idx="minor"/>
        </p:style>
        <p:txBody>
          <a:bodyPr lIns="90360" rIns="90360" tIns="44280" bIns="44280"/>
          <a:p>
            <a:pPr>
              <a:lnSpc>
                <a:spcPct val="100000"/>
              </a:lnSpc>
              <a:buSzPct val="75000"/>
              <a:buFont typeface="Monotype Sorts" charset="2"/>
              <a:buChar char=""/>
            </a:pPr>
            <a:r>
              <a:rPr lang="en-US" sz="2400">
                <a:latin typeface="Arial"/>
              </a:rPr>
              <a:t>No model consistently outperform the other</a:t>
            </a:r>
            <a:endParaRPr/>
          </a:p>
          <a:p>
            <a:pPr lvl="1">
              <a:lnSpc>
                <a:spcPct val="100000"/>
              </a:lnSpc>
              <a:buSzPct val="75000"/>
              <a:buFont typeface="Monotype Sorts" charset="2"/>
              <a:buChar char=""/>
            </a:pPr>
            <a:r>
              <a:rPr lang="en-US" sz="2400" strike="noStrike">
                <a:solidFill>
                  <a:srgbClr val="000000"/>
                </a:solidFill>
                <a:latin typeface="Arial"/>
              </a:rPr>
              <a:t>M</a:t>
            </a:r>
            <a:r>
              <a:rPr lang="en-US" sz="2400" strike="noStrike" baseline="-25000">
                <a:solidFill>
                  <a:srgbClr val="000000"/>
                </a:solidFill>
                <a:latin typeface="Arial"/>
              </a:rPr>
              <a:t>1</a:t>
            </a:r>
            <a:r>
              <a:rPr lang="en-US" sz="2400" strike="noStrike">
                <a:solidFill>
                  <a:srgbClr val="000000"/>
                </a:solidFill>
                <a:latin typeface="Arial"/>
              </a:rPr>
              <a:t> is better for small FPR</a:t>
            </a:r>
            <a:endParaRPr/>
          </a:p>
          <a:p>
            <a:pPr lvl="1">
              <a:lnSpc>
                <a:spcPct val="100000"/>
              </a:lnSpc>
              <a:buSzPct val="75000"/>
              <a:buFont typeface="Monotype Sorts" charset="2"/>
              <a:buChar char=""/>
            </a:pPr>
            <a:r>
              <a:rPr lang="en-US" sz="2400" strike="noStrike">
                <a:solidFill>
                  <a:srgbClr val="000000"/>
                </a:solidFill>
                <a:latin typeface="Arial"/>
              </a:rPr>
              <a:t>M</a:t>
            </a:r>
            <a:r>
              <a:rPr lang="en-US" sz="2400" strike="noStrike" baseline="-25000">
                <a:solidFill>
                  <a:srgbClr val="000000"/>
                </a:solidFill>
                <a:latin typeface="Arial"/>
              </a:rPr>
              <a:t>2</a:t>
            </a:r>
            <a:r>
              <a:rPr lang="en-US" sz="2400" strike="noStrike">
                <a:solidFill>
                  <a:srgbClr val="000000"/>
                </a:solidFill>
                <a:latin typeface="Arial"/>
              </a:rPr>
              <a:t> is better for large FPR</a:t>
            </a:r>
            <a:endParaRPr/>
          </a:p>
          <a:p>
            <a:pPr lvl="1">
              <a:lnSpc>
                <a:spcPct val="100000"/>
              </a:lnSpc>
            </a:pPr>
            <a:endParaRPr/>
          </a:p>
          <a:p>
            <a:pPr>
              <a:lnSpc>
                <a:spcPct val="100000"/>
              </a:lnSpc>
              <a:buSzPct val="75000"/>
              <a:buFont typeface="Monotype Sorts" charset="2"/>
              <a:buChar char=""/>
            </a:pPr>
            <a:r>
              <a:rPr lang="en-US" sz="2400">
                <a:latin typeface="Arial"/>
              </a:rPr>
              <a:t>Area Under the ROC curve</a:t>
            </a:r>
            <a:endParaRPr/>
          </a:p>
          <a:p>
            <a:pPr lvl="1">
              <a:lnSpc>
                <a:spcPct val="100000"/>
              </a:lnSpc>
              <a:buSzPct val="75000"/>
              <a:buFont typeface="Monotype Sorts" charset="2"/>
              <a:buChar char=""/>
            </a:pPr>
            <a:r>
              <a:rPr lang="en-US" strike="noStrike">
                <a:solidFill>
                  <a:srgbClr val="000000"/>
                </a:solidFill>
                <a:latin typeface="Arial"/>
              </a:rPr>
              <a:t>Ideal: </a:t>
            </a:r>
            <a:endParaRPr/>
          </a:p>
          <a:p>
            <a:pPr lvl="2">
              <a:lnSpc>
                <a:spcPct val="100000"/>
              </a:lnSpc>
              <a:buSzPct val="75000"/>
              <a:buFont typeface="Wingdings" charset="2"/>
              <a:buChar char=""/>
            </a:pPr>
            <a:r>
              <a:rPr lang="en-US" strike="noStrike">
                <a:solidFill>
                  <a:srgbClr val="000000"/>
                </a:solidFill>
                <a:latin typeface="Arial"/>
              </a:rPr>
              <a:t> </a:t>
            </a:r>
            <a:r>
              <a:rPr lang="en-US" strike="noStrike">
                <a:solidFill>
                  <a:srgbClr val="000000"/>
                </a:solidFill>
                <a:latin typeface="Arial"/>
              </a:rPr>
              <a:t>Area = 1</a:t>
            </a:r>
            <a:endParaRPr/>
          </a:p>
          <a:p>
            <a:pPr lvl="1">
              <a:lnSpc>
                <a:spcPct val="100000"/>
              </a:lnSpc>
              <a:buSzPct val="75000"/>
              <a:buFont typeface="Monotype Sorts" charset="2"/>
              <a:buChar char=""/>
            </a:pPr>
            <a:r>
              <a:rPr lang="en-US" strike="noStrike">
                <a:solidFill>
                  <a:srgbClr val="000000"/>
                </a:solidFill>
                <a:latin typeface="Arial"/>
              </a:rPr>
              <a:t>Random guess:</a:t>
            </a:r>
            <a:endParaRPr/>
          </a:p>
          <a:p>
            <a:pPr lvl="2">
              <a:lnSpc>
                <a:spcPct val="100000"/>
              </a:lnSpc>
              <a:buSzPct val="75000"/>
              <a:buFont typeface="Wingdings" charset="2"/>
              <a:buChar char=""/>
            </a:pPr>
            <a:r>
              <a:rPr lang="en-US" strike="noStrike">
                <a:solidFill>
                  <a:srgbClr val="000000"/>
                </a:solidFill>
                <a:latin typeface="Arial"/>
              </a:rPr>
              <a:t> </a:t>
            </a:r>
            <a:r>
              <a:rPr lang="en-US" strike="noStrike">
                <a:solidFill>
                  <a:srgbClr val="000000"/>
                </a:solidFill>
                <a:latin typeface="Arial"/>
              </a:rPr>
              <a:t>Area = 0.5</a:t>
            </a:r>
            <a:endParaRPr/>
          </a:p>
        </p:txBody>
      </p:sp>
    </p:spTree>
  </p:cSld>
</p:sld>
</file>

<file path=ppt/slides/slide9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81"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How to Construct an ROC curve</a:t>
            </a:r>
            <a:endParaRPr/>
          </a:p>
        </p:txBody>
      </p:sp>
      <p:graphicFrame>
        <p:nvGraphicFramePr>
          <p:cNvPr id="782" name="Table 2"/>
          <p:cNvGraphicFramePr/>
          <p:nvPr/>
        </p:nvGraphicFramePr>
        <p:xfrm>
          <a:off x="380880" y="1371600"/>
          <a:ext cx="3886200" cy="4063680"/>
        </p:xfrm>
        <a:graphic>
          <a:graphicData uri="http://schemas.openxmlformats.org/drawingml/2006/table">
            <a:tbl>
              <a:tblPr/>
              <a:tblGrid>
                <a:gridCol w="1295640"/>
                <a:gridCol w="1295280"/>
                <a:gridCol w="1295280"/>
              </a:tblGrid>
              <a:tr h="369720">
                <a:tc>
                  <a:txBody>
                    <a:bodyPr lIns="90000" rIns="90000" tIns="46800" bIns="46800"/>
                    <a:p>
                      <a:pPr algn="ctr">
                        <a:lnSpc>
                          <a:spcPct val="100000"/>
                        </a:lnSpc>
                      </a:pPr>
                      <a:r>
                        <a:rPr lang="en-US">
                          <a:solidFill>
                            <a:srgbClr val="000000"/>
                          </a:solidFill>
                          <a:latin typeface="Arial"/>
                        </a:rPr>
                        <a:t>Instance</a:t>
                      </a:r>
                      <a:endParaRPr/>
                    </a:p>
                  </a:txBody>
                  <a:tcPr/>
                </a:tc>
                <a:tc>
                  <a:txBody>
                    <a:bodyPr lIns="90000" rIns="90000" tIns="46800" bIns="46800"/>
                    <a:p>
                      <a:pPr algn="ctr">
                        <a:lnSpc>
                          <a:spcPct val="100000"/>
                        </a:lnSpc>
                      </a:pPr>
                      <a:r>
                        <a:rPr lang="en-US">
                          <a:solidFill>
                            <a:srgbClr val="000000"/>
                          </a:solidFill>
                          <a:latin typeface="Arial"/>
                        </a:rPr>
                        <a:t>P(+|A)</a:t>
                      </a:r>
                      <a:endParaRPr/>
                    </a:p>
                  </a:txBody>
                  <a:tcPr/>
                </a:tc>
                <a:tc>
                  <a:txBody>
                    <a:bodyPr lIns="90000" rIns="90000" tIns="46800" bIns="46800"/>
                    <a:p>
                      <a:pPr algn="ctr">
                        <a:lnSpc>
                          <a:spcPct val="100000"/>
                        </a:lnSpc>
                      </a:pPr>
                      <a:r>
                        <a:rPr lang="en-US">
                          <a:solidFill>
                            <a:srgbClr val="000000"/>
                          </a:solidFill>
                          <a:latin typeface="Arial"/>
                        </a:rPr>
                        <a:t>True Class</a:t>
                      </a:r>
                      <a:endParaRPr/>
                    </a:p>
                  </a:txBody>
                  <a:tcPr/>
                </a:tc>
              </a:tr>
              <a:tr h="368280">
                <a:tc>
                  <a:txBody>
                    <a:bodyPr lIns="90000" rIns="90000" tIns="46800" bIns="46800"/>
                    <a:p>
                      <a:pPr algn="ctr">
                        <a:lnSpc>
                          <a:spcPct val="100000"/>
                        </a:lnSpc>
                      </a:pPr>
                      <a:r>
                        <a:rPr lang="en-US">
                          <a:solidFill>
                            <a:srgbClr val="000000"/>
                          </a:solidFill>
                          <a:latin typeface="Arial"/>
                        </a:rPr>
                        <a:t>1</a:t>
                      </a:r>
                      <a:endParaRPr/>
                    </a:p>
                  </a:txBody>
                  <a:tcPr/>
                </a:tc>
                <a:tc>
                  <a:txBody>
                    <a:bodyPr lIns="90000" rIns="90000" tIns="46800" bIns="46800"/>
                    <a:p>
                      <a:pPr algn="ctr">
                        <a:lnSpc>
                          <a:spcPct val="100000"/>
                        </a:lnSpc>
                      </a:pPr>
                      <a:r>
                        <a:rPr lang="en-US">
                          <a:solidFill>
                            <a:srgbClr val="000000"/>
                          </a:solidFill>
                          <a:latin typeface="Arial"/>
                        </a:rPr>
                        <a:t>0.95</a:t>
                      </a:r>
                      <a:endParaRPr/>
                    </a:p>
                  </a:txBody>
                  <a:tcPr/>
                </a:tc>
                <a:tc>
                  <a:txBody>
                    <a:bodyPr lIns="90000" rIns="90000" tIns="46800" bIns="46800"/>
                    <a:p>
                      <a:pPr algn="ctr">
                        <a:lnSpc>
                          <a:spcPct val="100000"/>
                        </a:lnSpc>
                      </a:pPr>
                      <a:r>
                        <a:rPr lang="en-US">
                          <a:solidFill>
                            <a:srgbClr val="000000"/>
                          </a:solidFill>
                          <a:latin typeface="Arial"/>
                        </a:rPr>
                        <a:t>+</a:t>
                      </a:r>
                      <a:endParaRPr/>
                    </a:p>
                  </a:txBody>
                  <a:tcPr/>
                </a:tc>
              </a:tr>
              <a:tr h="370080">
                <a:tc>
                  <a:txBody>
                    <a:bodyPr lIns="90000" rIns="90000" tIns="46800" bIns="46800"/>
                    <a:p>
                      <a:pPr algn="ctr">
                        <a:lnSpc>
                          <a:spcPct val="100000"/>
                        </a:lnSpc>
                      </a:pPr>
                      <a:r>
                        <a:rPr lang="en-US">
                          <a:solidFill>
                            <a:srgbClr val="000000"/>
                          </a:solidFill>
                          <a:latin typeface="Arial"/>
                        </a:rPr>
                        <a:t>2</a:t>
                      </a:r>
                      <a:endParaRPr/>
                    </a:p>
                  </a:txBody>
                  <a:tcPr/>
                </a:tc>
                <a:tc>
                  <a:txBody>
                    <a:bodyPr lIns="90000" rIns="90000" tIns="46800" bIns="46800"/>
                    <a:p>
                      <a:pPr algn="ctr">
                        <a:lnSpc>
                          <a:spcPct val="100000"/>
                        </a:lnSpc>
                      </a:pPr>
                      <a:r>
                        <a:rPr lang="en-US">
                          <a:solidFill>
                            <a:srgbClr val="000000"/>
                          </a:solidFill>
                          <a:latin typeface="Arial"/>
                        </a:rPr>
                        <a:t>0.93</a:t>
                      </a:r>
                      <a:endParaRPr/>
                    </a:p>
                  </a:txBody>
                  <a:tcPr/>
                </a:tc>
                <a:tc>
                  <a:txBody>
                    <a:bodyPr lIns="90000" rIns="90000" tIns="46800" bIns="46800"/>
                    <a:p>
                      <a:pPr algn="ctr">
                        <a:lnSpc>
                          <a:spcPct val="100000"/>
                        </a:lnSpc>
                      </a:pPr>
                      <a:r>
                        <a:rPr lang="en-US">
                          <a:solidFill>
                            <a:srgbClr val="000000"/>
                          </a:solidFill>
                          <a:latin typeface="Arial"/>
                        </a:rPr>
                        <a:t>+</a:t>
                      </a:r>
                      <a:endParaRPr/>
                    </a:p>
                  </a:txBody>
                  <a:tcPr/>
                </a:tc>
              </a:tr>
              <a:tr h="369720">
                <a:tc>
                  <a:txBody>
                    <a:bodyPr lIns="90000" rIns="90000" tIns="46800" bIns="46800"/>
                    <a:p>
                      <a:pPr algn="ctr">
                        <a:lnSpc>
                          <a:spcPct val="100000"/>
                        </a:lnSpc>
                      </a:pPr>
                      <a:r>
                        <a:rPr lang="en-US">
                          <a:solidFill>
                            <a:srgbClr val="000000"/>
                          </a:solidFill>
                          <a:latin typeface="Arial"/>
                        </a:rPr>
                        <a:t>3</a:t>
                      </a:r>
                      <a:endParaRPr/>
                    </a:p>
                  </a:txBody>
                  <a:tcPr/>
                </a:tc>
                <a:tc>
                  <a:txBody>
                    <a:bodyPr lIns="90000" rIns="90000" tIns="46800" bIns="46800"/>
                    <a:p>
                      <a:pPr algn="ctr">
                        <a:lnSpc>
                          <a:spcPct val="100000"/>
                        </a:lnSpc>
                      </a:pPr>
                      <a:r>
                        <a:rPr lang="en-US">
                          <a:solidFill>
                            <a:srgbClr val="000000"/>
                          </a:solidFill>
                          <a:latin typeface="Arial"/>
                        </a:rPr>
                        <a:t>0.87</a:t>
                      </a:r>
                      <a:endParaRPr/>
                    </a:p>
                  </a:txBody>
                  <a:tcPr/>
                </a:tc>
                <a:tc>
                  <a:txBody>
                    <a:bodyPr lIns="90000" rIns="90000" tIns="46800" bIns="46800"/>
                    <a:p>
                      <a:pPr algn="ctr">
                        <a:lnSpc>
                          <a:spcPct val="100000"/>
                        </a:lnSpc>
                      </a:pPr>
                      <a:r>
                        <a:rPr lang="en-US">
                          <a:solidFill>
                            <a:srgbClr val="000000"/>
                          </a:solidFill>
                          <a:latin typeface="Arial"/>
                        </a:rPr>
                        <a:t>-</a:t>
                      </a:r>
                      <a:endParaRPr/>
                    </a:p>
                  </a:txBody>
                  <a:tcPr/>
                </a:tc>
              </a:tr>
              <a:tr h="369720">
                <a:tc>
                  <a:txBody>
                    <a:bodyPr lIns="90000" rIns="90000" tIns="46800" bIns="46800"/>
                    <a:p>
                      <a:pPr algn="ctr">
                        <a:lnSpc>
                          <a:spcPct val="100000"/>
                        </a:lnSpc>
                      </a:pPr>
                      <a:r>
                        <a:rPr lang="en-US">
                          <a:solidFill>
                            <a:srgbClr val="000000"/>
                          </a:solidFill>
                          <a:latin typeface="Arial"/>
                        </a:rPr>
                        <a:t>4</a:t>
                      </a:r>
                      <a:endParaRPr/>
                    </a:p>
                  </a:txBody>
                  <a:tcPr/>
                </a:tc>
                <a:tc>
                  <a:txBody>
                    <a:bodyPr lIns="90000" rIns="90000" tIns="46800" bIns="46800"/>
                    <a:p>
                      <a:pPr algn="ctr">
                        <a:lnSpc>
                          <a:spcPct val="100000"/>
                        </a:lnSpc>
                      </a:pPr>
                      <a:r>
                        <a:rPr lang="en-US">
                          <a:solidFill>
                            <a:srgbClr val="000000"/>
                          </a:solidFill>
                          <a:latin typeface="Arial"/>
                        </a:rPr>
                        <a:t>0.85</a:t>
                      </a:r>
                      <a:endParaRPr/>
                    </a:p>
                  </a:txBody>
                  <a:tcPr/>
                </a:tc>
                <a:tc>
                  <a:txBody>
                    <a:bodyPr lIns="90000" rIns="90000" tIns="46800" bIns="46800"/>
                    <a:p>
                      <a:pPr algn="ctr">
                        <a:lnSpc>
                          <a:spcPct val="100000"/>
                        </a:lnSpc>
                      </a:pPr>
                      <a:r>
                        <a:rPr lang="en-US">
                          <a:solidFill>
                            <a:srgbClr val="000000"/>
                          </a:solidFill>
                          <a:latin typeface="Arial"/>
                        </a:rPr>
                        <a:t>-</a:t>
                      </a:r>
                      <a:endParaRPr/>
                    </a:p>
                  </a:txBody>
                  <a:tcPr/>
                </a:tc>
              </a:tr>
              <a:tr h="368640">
                <a:tc>
                  <a:txBody>
                    <a:bodyPr lIns="90000" rIns="90000" tIns="46800" bIns="46800"/>
                    <a:p>
                      <a:pPr algn="ctr">
                        <a:lnSpc>
                          <a:spcPct val="100000"/>
                        </a:lnSpc>
                      </a:pPr>
                      <a:r>
                        <a:rPr lang="en-US">
                          <a:solidFill>
                            <a:srgbClr val="000000"/>
                          </a:solidFill>
                          <a:latin typeface="Arial"/>
                        </a:rPr>
                        <a:t>5</a:t>
                      </a:r>
                      <a:endParaRPr/>
                    </a:p>
                  </a:txBody>
                  <a:tcPr/>
                </a:tc>
                <a:tc>
                  <a:txBody>
                    <a:bodyPr lIns="90000" rIns="90000" tIns="46800" bIns="46800"/>
                    <a:p>
                      <a:pPr algn="ctr">
                        <a:lnSpc>
                          <a:spcPct val="100000"/>
                        </a:lnSpc>
                      </a:pPr>
                      <a:r>
                        <a:rPr lang="en-US">
                          <a:solidFill>
                            <a:srgbClr val="000000"/>
                          </a:solidFill>
                          <a:latin typeface="Arial"/>
                        </a:rPr>
                        <a:t>0.85</a:t>
                      </a:r>
                      <a:endParaRPr/>
                    </a:p>
                  </a:txBody>
                  <a:tcPr/>
                </a:tc>
                <a:tc>
                  <a:txBody>
                    <a:bodyPr lIns="90000" rIns="90000" tIns="46800" bIns="46800"/>
                    <a:p>
                      <a:pPr algn="ctr">
                        <a:lnSpc>
                          <a:spcPct val="100000"/>
                        </a:lnSpc>
                      </a:pPr>
                      <a:r>
                        <a:rPr lang="en-US">
                          <a:solidFill>
                            <a:srgbClr val="000000"/>
                          </a:solidFill>
                          <a:latin typeface="Arial"/>
                        </a:rPr>
                        <a:t>-</a:t>
                      </a:r>
                      <a:endParaRPr/>
                    </a:p>
                  </a:txBody>
                  <a:tcPr/>
                </a:tc>
              </a:tr>
              <a:tr h="369720">
                <a:tc>
                  <a:txBody>
                    <a:bodyPr lIns="90000" rIns="90000" tIns="46800" bIns="46800"/>
                    <a:p>
                      <a:pPr algn="ctr">
                        <a:lnSpc>
                          <a:spcPct val="100000"/>
                        </a:lnSpc>
                      </a:pPr>
                      <a:r>
                        <a:rPr lang="en-US">
                          <a:solidFill>
                            <a:srgbClr val="000000"/>
                          </a:solidFill>
                          <a:latin typeface="Arial"/>
                        </a:rPr>
                        <a:t>6</a:t>
                      </a:r>
                      <a:endParaRPr/>
                    </a:p>
                  </a:txBody>
                  <a:tcPr/>
                </a:tc>
                <a:tc>
                  <a:txBody>
                    <a:bodyPr lIns="90000" rIns="90000" tIns="46800" bIns="46800"/>
                    <a:p>
                      <a:pPr algn="ctr">
                        <a:lnSpc>
                          <a:spcPct val="100000"/>
                        </a:lnSpc>
                      </a:pPr>
                      <a:r>
                        <a:rPr lang="en-US">
                          <a:solidFill>
                            <a:srgbClr val="000000"/>
                          </a:solidFill>
                          <a:latin typeface="Arial"/>
                        </a:rPr>
                        <a:t>0.85</a:t>
                      </a:r>
                      <a:endParaRPr/>
                    </a:p>
                  </a:txBody>
                  <a:tcPr/>
                </a:tc>
                <a:tc>
                  <a:txBody>
                    <a:bodyPr lIns="90000" rIns="90000" tIns="46800" bIns="46800"/>
                    <a:p>
                      <a:pPr algn="ctr">
                        <a:lnSpc>
                          <a:spcPct val="100000"/>
                        </a:lnSpc>
                      </a:pPr>
                      <a:r>
                        <a:rPr lang="en-US">
                          <a:solidFill>
                            <a:srgbClr val="000000"/>
                          </a:solidFill>
                          <a:latin typeface="Arial"/>
                        </a:rPr>
                        <a:t>+</a:t>
                      </a:r>
                      <a:endParaRPr/>
                    </a:p>
                  </a:txBody>
                  <a:tcPr/>
                </a:tc>
              </a:tr>
              <a:tr h="369720">
                <a:tc>
                  <a:txBody>
                    <a:bodyPr lIns="90000" rIns="90000" tIns="46800" bIns="46800"/>
                    <a:p>
                      <a:pPr algn="ctr">
                        <a:lnSpc>
                          <a:spcPct val="100000"/>
                        </a:lnSpc>
                      </a:pPr>
                      <a:r>
                        <a:rPr lang="en-US">
                          <a:solidFill>
                            <a:srgbClr val="000000"/>
                          </a:solidFill>
                          <a:latin typeface="Arial"/>
                        </a:rPr>
                        <a:t>7</a:t>
                      </a:r>
                      <a:endParaRPr/>
                    </a:p>
                  </a:txBody>
                  <a:tcPr/>
                </a:tc>
                <a:tc>
                  <a:txBody>
                    <a:bodyPr lIns="90000" rIns="90000" tIns="46800" bIns="46800"/>
                    <a:p>
                      <a:pPr algn="ctr">
                        <a:lnSpc>
                          <a:spcPct val="100000"/>
                        </a:lnSpc>
                      </a:pPr>
                      <a:r>
                        <a:rPr lang="en-US">
                          <a:solidFill>
                            <a:srgbClr val="000000"/>
                          </a:solidFill>
                          <a:latin typeface="Arial"/>
                        </a:rPr>
                        <a:t>0.76</a:t>
                      </a:r>
                      <a:endParaRPr/>
                    </a:p>
                  </a:txBody>
                  <a:tcPr/>
                </a:tc>
                <a:tc>
                  <a:txBody>
                    <a:bodyPr lIns="90000" rIns="90000" tIns="46800" bIns="46800"/>
                    <a:p>
                      <a:pPr algn="ctr">
                        <a:lnSpc>
                          <a:spcPct val="100000"/>
                        </a:lnSpc>
                      </a:pPr>
                      <a:r>
                        <a:rPr lang="en-US">
                          <a:solidFill>
                            <a:srgbClr val="000000"/>
                          </a:solidFill>
                          <a:latin typeface="Arial"/>
                        </a:rPr>
                        <a:t>-</a:t>
                      </a:r>
                      <a:endParaRPr/>
                    </a:p>
                  </a:txBody>
                  <a:tcPr/>
                </a:tc>
              </a:tr>
              <a:tr h="370080">
                <a:tc>
                  <a:txBody>
                    <a:bodyPr lIns="90000" rIns="90000" tIns="46800" bIns="46800"/>
                    <a:p>
                      <a:pPr algn="ctr">
                        <a:lnSpc>
                          <a:spcPct val="100000"/>
                        </a:lnSpc>
                      </a:pPr>
                      <a:r>
                        <a:rPr lang="en-US">
                          <a:solidFill>
                            <a:srgbClr val="000000"/>
                          </a:solidFill>
                          <a:latin typeface="Arial"/>
                        </a:rPr>
                        <a:t>8</a:t>
                      </a:r>
                      <a:endParaRPr/>
                    </a:p>
                  </a:txBody>
                  <a:tcPr/>
                </a:tc>
                <a:tc>
                  <a:txBody>
                    <a:bodyPr lIns="90000" rIns="90000" tIns="46800" bIns="46800"/>
                    <a:p>
                      <a:pPr algn="ctr">
                        <a:lnSpc>
                          <a:spcPct val="100000"/>
                        </a:lnSpc>
                      </a:pPr>
                      <a:r>
                        <a:rPr lang="en-US">
                          <a:solidFill>
                            <a:srgbClr val="000000"/>
                          </a:solidFill>
                          <a:latin typeface="Arial"/>
                        </a:rPr>
                        <a:t>0.53</a:t>
                      </a:r>
                      <a:endParaRPr/>
                    </a:p>
                  </a:txBody>
                  <a:tcPr/>
                </a:tc>
                <a:tc>
                  <a:txBody>
                    <a:bodyPr lIns="90000" rIns="90000" tIns="46800" bIns="46800"/>
                    <a:p>
                      <a:pPr algn="ctr">
                        <a:lnSpc>
                          <a:spcPct val="100000"/>
                        </a:lnSpc>
                      </a:pPr>
                      <a:r>
                        <a:rPr lang="en-US">
                          <a:solidFill>
                            <a:srgbClr val="000000"/>
                          </a:solidFill>
                          <a:latin typeface="Arial"/>
                        </a:rPr>
                        <a:t>+</a:t>
                      </a:r>
                      <a:endParaRPr/>
                    </a:p>
                  </a:txBody>
                  <a:tcPr/>
                </a:tc>
              </a:tr>
              <a:tr h="368280">
                <a:tc>
                  <a:txBody>
                    <a:bodyPr lIns="90000" rIns="90000" tIns="46800" bIns="46800"/>
                    <a:p>
                      <a:pPr algn="ctr">
                        <a:lnSpc>
                          <a:spcPct val="100000"/>
                        </a:lnSpc>
                      </a:pPr>
                      <a:r>
                        <a:rPr lang="en-US">
                          <a:solidFill>
                            <a:srgbClr val="000000"/>
                          </a:solidFill>
                          <a:latin typeface="Arial"/>
                        </a:rPr>
                        <a:t>9</a:t>
                      </a:r>
                      <a:endParaRPr/>
                    </a:p>
                  </a:txBody>
                  <a:tcPr/>
                </a:tc>
                <a:tc>
                  <a:txBody>
                    <a:bodyPr lIns="90000" rIns="90000" tIns="46800" bIns="46800"/>
                    <a:p>
                      <a:pPr algn="ctr">
                        <a:lnSpc>
                          <a:spcPct val="100000"/>
                        </a:lnSpc>
                      </a:pPr>
                      <a:r>
                        <a:rPr lang="en-US">
                          <a:solidFill>
                            <a:srgbClr val="000000"/>
                          </a:solidFill>
                          <a:latin typeface="Arial"/>
                        </a:rPr>
                        <a:t>0.43</a:t>
                      </a:r>
                      <a:endParaRPr/>
                    </a:p>
                  </a:txBody>
                  <a:tcPr/>
                </a:tc>
                <a:tc>
                  <a:txBody>
                    <a:bodyPr lIns="90000" rIns="90000" tIns="46800" bIns="46800"/>
                    <a:p>
                      <a:pPr algn="ctr">
                        <a:lnSpc>
                          <a:spcPct val="100000"/>
                        </a:lnSpc>
                      </a:pPr>
                      <a:r>
                        <a:rPr lang="en-US">
                          <a:solidFill>
                            <a:srgbClr val="000000"/>
                          </a:solidFill>
                          <a:latin typeface="Arial"/>
                        </a:rPr>
                        <a:t>-</a:t>
                      </a:r>
                      <a:endParaRPr/>
                    </a:p>
                  </a:txBody>
                  <a:tcPr/>
                </a:tc>
              </a:tr>
              <a:tr h="369720">
                <a:tc>
                  <a:txBody>
                    <a:bodyPr lIns="90000" rIns="90000" tIns="46800" bIns="46800"/>
                    <a:p>
                      <a:pPr algn="ctr">
                        <a:lnSpc>
                          <a:spcPct val="100000"/>
                        </a:lnSpc>
                      </a:pPr>
                      <a:r>
                        <a:rPr lang="en-US">
                          <a:solidFill>
                            <a:srgbClr val="000000"/>
                          </a:solidFill>
                          <a:latin typeface="Arial"/>
                        </a:rPr>
                        <a:t>10</a:t>
                      </a:r>
                      <a:endParaRPr/>
                    </a:p>
                  </a:txBody>
                  <a:tcPr/>
                </a:tc>
                <a:tc>
                  <a:txBody>
                    <a:bodyPr lIns="90000" rIns="90000" tIns="46800" bIns="46800"/>
                    <a:p>
                      <a:pPr algn="ctr">
                        <a:lnSpc>
                          <a:spcPct val="100000"/>
                        </a:lnSpc>
                      </a:pPr>
                      <a:r>
                        <a:rPr lang="en-US">
                          <a:solidFill>
                            <a:srgbClr val="000000"/>
                          </a:solidFill>
                          <a:latin typeface="Arial"/>
                        </a:rPr>
                        <a:t>0.25</a:t>
                      </a:r>
                      <a:endParaRPr/>
                    </a:p>
                  </a:txBody>
                  <a:tcPr/>
                </a:tc>
                <a:tc>
                  <a:txBody>
                    <a:bodyPr lIns="90000" rIns="90000" tIns="46800" bIns="46800"/>
                    <a:p>
                      <a:pPr algn="ctr">
                        <a:lnSpc>
                          <a:spcPct val="100000"/>
                        </a:lnSpc>
                      </a:pPr>
                      <a:r>
                        <a:rPr lang="en-US">
                          <a:solidFill>
                            <a:srgbClr val="000000"/>
                          </a:solidFill>
                          <a:latin typeface="Arial"/>
                        </a:rPr>
                        <a:t>+</a:t>
                      </a:r>
                      <a:endParaRPr/>
                    </a:p>
                  </a:txBody>
                  <a:tcPr/>
                </a:tc>
              </a:tr>
            </a:tbl>
          </a:graphicData>
        </a:graphic>
      </p:graphicFrame>
      <p:sp>
        <p:nvSpPr>
          <p:cNvPr id="783" name="CustomShape 3"/>
          <p:cNvSpPr/>
          <p:nvPr/>
        </p:nvSpPr>
        <p:spPr>
          <a:xfrm>
            <a:off x="4572000" y="1066680"/>
            <a:ext cx="4343400" cy="5069520"/>
          </a:xfrm>
          <a:prstGeom prst="rect">
            <a:avLst/>
          </a:prstGeom>
          <a:noFill/>
          <a:ln>
            <a:noFill/>
          </a:ln>
        </p:spPr>
        <p:style>
          <a:lnRef idx="0"/>
          <a:fillRef idx="0"/>
          <a:effectRef idx="0"/>
          <a:fontRef idx="minor"/>
        </p:style>
        <p:txBody>
          <a:bodyPr lIns="90000" rIns="90000" tIns="46800" bIns="46800"/>
          <a:p>
            <a:pPr>
              <a:lnSpc>
                <a:spcPct val="100000"/>
              </a:lnSpc>
              <a:buFont typeface="Arial"/>
              <a:buChar char="•"/>
            </a:pPr>
            <a:r>
              <a:rPr lang="en-US" sz="2400">
                <a:latin typeface="Arial"/>
              </a:rPr>
              <a:t> </a:t>
            </a:r>
            <a:r>
              <a:rPr lang="en-US" sz="2400">
                <a:latin typeface="Arial"/>
              </a:rPr>
              <a:t>Use classifier that produces posterior probability for each test instance P(+|A)</a:t>
            </a:r>
            <a:endParaRPr/>
          </a:p>
          <a:p>
            <a:pPr>
              <a:lnSpc>
                <a:spcPct val="100000"/>
              </a:lnSpc>
              <a:buFont typeface="Arial"/>
              <a:buChar char="•"/>
            </a:pPr>
            <a:r>
              <a:rPr lang="en-US" sz="2400">
                <a:latin typeface="Arial"/>
              </a:rPr>
              <a:t> </a:t>
            </a:r>
            <a:r>
              <a:rPr lang="en-US" sz="2400">
                <a:latin typeface="Arial"/>
              </a:rPr>
              <a:t>Sort the instances according to P(+|A) in decreasing order</a:t>
            </a:r>
            <a:endParaRPr/>
          </a:p>
          <a:p>
            <a:pPr>
              <a:lnSpc>
                <a:spcPct val="100000"/>
              </a:lnSpc>
              <a:buFont typeface="Arial"/>
              <a:buChar char="•"/>
            </a:pPr>
            <a:r>
              <a:rPr lang="en-US" sz="2400">
                <a:latin typeface="Arial"/>
              </a:rPr>
              <a:t> </a:t>
            </a:r>
            <a:r>
              <a:rPr lang="en-US" sz="2400">
                <a:latin typeface="Arial"/>
              </a:rPr>
              <a:t>Apply threshold at each unique value of P(+|A)</a:t>
            </a:r>
            <a:endParaRPr/>
          </a:p>
          <a:p>
            <a:pPr>
              <a:lnSpc>
                <a:spcPct val="100000"/>
              </a:lnSpc>
              <a:buFont typeface="Arial"/>
              <a:buChar char="•"/>
            </a:pPr>
            <a:r>
              <a:rPr lang="en-US" sz="2400">
                <a:latin typeface="Arial"/>
              </a:rPr>
              <a:t> </a:t>
            </a:r>
            <a:r>
              <a:rPr lang="en-US" sz="2400">
                <a:latin typeface="Arial"/>
              </a:rPr>
              <a:t>Count the number of TP, FP, </a:t>
            </a:r>
            <a:r>
              <a:rPr lang="en-US" sz="2400">
                <a:latin typeface="Arial"/>
              </a:rPr>
              <a:t>
</a:t>
            </a:r>
            <a:r>
              <a:rPr lang="en-US" sz="2400">
                <a:latin typeface="Arial"/>
              </a:rPr>
              <a:t>  TN, FN at each threshold</a:t>
            </a:r>
            <a:endParaRPr/>
          </a:p>
          <a:p>
            <a:pPr>
              <a:lnSpc>
                <a:spcPct val="100000"/>
              </a:lnSpc>
              <a:buFont typeface="Arial"/>
              <a:buChar char="•"/>
            </a:pPr>
            <a:r>
              <a:rPr lang="en-US" sz="2400">
                <a:latin typeface="Arial"/>
              </a:rPr>
              <a:t> </a:t>
            </a:r>
            <a:r>
              <a:rPr lang="en-US" sz="2400">
                <a:latin typeface="Arial"/>
              </a:rPr>
              <a:t>TP rate, TPR = TP/(TP+FN)</a:t>
            </a:r>
            <a:endParaRPr/>
          </a:p>
          <a:p>
            <a:pPr>
              <a:lnSpc>
                <a:spcPct val="100000"/>
              </a:lnSpc>
              <a:buFont typeface="Arial"/>
              <a:buChar char="•"/>
            </a:pPr>
            <a:r>
              <a:rPr lang="en-US" sz="2400">
                <a:latin typeface="Arial"/>
              </a:rPr>
              <a:t> </a:t>
            </a:r>
            <a:r>
              <a:rPr lang="en-US" sz="2400">
                <a:latin typeface="Arial"/>
              </a:rPr>
              <a:t>FP rate, FPR = FP/(FP + TN)</a:t>
            </a:r>
            <a:endParaRPr/>
          </a:p>
        </p:txBody>
      </p:sp>
    </p:spTree>
  </p:cSld>
</p:sld>
</file>

<file path=ppt/slides/slide9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84"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How to construct an ROC curve</a:t>
            </a:r>
            <a:endParaRPr/>
          </a:p>
        </p:txBody>
      </p:sp>
      <p:graphicFrame>
        <p:nvGraphicFramePr>
          <p:cNvPr id="785" name="Object 2"/>
          <p:cNvGraphicFramePr/>
          <p:nvPr/>
        </p:nvGraphicFramePr>
        <p:xfrm>
          <a:off x="1447920" y="1066680"/>
          <a:ext cx="6457680" cy="2381400"/>
        </p:xfrm>
        <a:graphic>
          <a:graphicData uri="http://schemas.openxmlformats.org/presentationml/2006/ole">
            <p:oleObj name="Document" r:id="rId1" spid="">
              <p:embed/>
              <p:pic>
                <p:nvPicPr>
                  <p:cNvPr id="786" name="" descr=""/>
                  <p:cNvPicPr/>
                  <p:nvPr/>
                </p:nvPicPr>
                <p:blipFill>
                  <a:blip r:embed="rId2"/>
                  <a:stretch/>
                </p:blipFill>
                <p:spPr>
                  <a:xfrm>
                    <a:off x="1447920" y="1066680"/>
                    <a:ext cx="6457680" cy="2381400"/>
                  </a:xfrm>
                  <a:prstGeom prst="rect">
                    <a:avLst/>
                  </a:prstGeom>
                  <a:ln>
                    <a:noFill/>
                  </a:ln>
                </p:spPr>
              </p:pic>
            </p:oleObj>
          </a:graphicData>
        </a:graphic>
      </p:graphicFrame>
      <p:pic>
        <p:nvPicPr>
          <p:cNvPr id="787" name="" descr=""/>
          <p:cNvPicPr/>
          <p:nvPr/>
        </p:nvPicPr>
        <p:blipFill>
          <a:blip r:embed="rId3"/>
          <a:srcRect l="5770" t="5128" r="3846" b="5128"/>
          <a:stretch/>
        </p:blipFill>
        <p:spPr>
          <a:xfrm>
            <a:off x="2819520" y="3449520"/>
            <a:ext cx="3962160" cy="2951280"/>
          </a:xfrm>
          <a:prstGeom prst="rect">
            <a:avLst/>
          </a:prstGeom>
          <a:ln>
            <a:noFill/>
          </a:ln>
        </p:spPr>
      </p:pic>
      <p:sp>
        <p:nvSpPr>
          <p:cNvPr id="788" name="CustomShape 3"/>
          <p:cNvSpPr/>
          <p:nvPr/>
        </p:nvSpPr>
        <p:spPr>
          <a:xfrm>
            <a:off x="762120" y="1371600"/>
            <a:ext cx="1295280" cy="520200"/>
          </a:xfrm>
          <a:prstGeom prst="rect">
            <a:avLst/>
          </a:prstGeom>
          <a:noFill/>
          <a:ln>
            <a:noFill/>
          </a:ln>
        </p:spPr>
        <p:style>
          <a:lnRef idx="0"/>
          <a:fillRef idx="0"/>
          <a:effectRef idx="0"/>
          <a:fontRef idx="minor"/>
        </p:style>
        <p:txBody>
          <a:bodyPr lIns="90000" rIns="90000" tIns="46800" bIns="46800"/>
          <a:p>
            <a:pPr>
              <a:lnSpc>
                <a:spcPct val="100000"/>
              </a:lnSpc>
            </a:pPr>
            <a:r>
              <a:rPr b="1" lang="en-US" sz="1400">
                <a:latin typeface="Arial"/>
              </a:rPr>
              <a:t>Threshold &gt;= </a:t>
            </a:r>
            <a:endParaRPr/>
          </a:p>
        </p:txBody>
      </p:sp>
      <p:sp>
        <p:nvSpPr>
          <p:cNvPr id="789" name="CustomShape 4"/>
          <p:cNvSpPr/>
          <p:nvPr/>
        </p:nvSpPr>
        <p:spPr>
          <a:xfrm>
            <a:off x="990720" y="4572000"/>
            <a:ext cx="1828800" cy="39888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ROC Curve:</a:t>
            </a:r>
            <a:endParaRPr/>
          </a:p>
        </p:txBody>
      </p:sp>
      <p:sp>
        <p:nvSpPr>
          <p:cNvPr id="790" name="Line 5"/>
          <p:cNvSpPr/>
          <p:nvPr/>
        </p:nvSpPr>
        <p:spPr>
          <a:xfrm>
            <a:off x="1219320" y="2895480"/>
            <a:ext cx="304560" cy="0"/>
          </a:xfrm>
          <a:prstGeom prst="line">
            <a:avLst/>
          </a:prstGeom>
          <a:ln w="12600">
            <a:solidFill>
              <a:srgbClr val="000000"/>
            </a:solidFill>
            <a:miter/>
            <a:tailEnd len="med" type="triangle" w="med"/>
          </a:ln>
        </p:spPr>
      </p:sp>
      <p:sp>
        <p:nvSpPr>
          <p:cNvPr id="791" name="Line 6"/>
          <p:cNvSpPr/>
          <p:nvPr/>
        </p:nvSpPr>
        <p:spPr>
          <a:xfrm>
            <a:off x="1219320" y="3200400"/>
            <a:ext cx="304560" cy="0"/>
          </a:xfrm>
          <a:prstGeom prst="line">
            <a:avLst/>
          </a:prstGeom>
          <a:ln w="12600">
            <a:solidFill>
              <a:srgbClr val="000000"/>
            </a:solidFill>
            <a:miter/>
            <a:tailEnd len="med" type="triangle" w="med"/>
          </a:ln>
        </p:spPr>
      </p:sp>
    </p:spTree>
  </p:cSld>
</p:sld>
</file>

<file path=ppt/slides/slide9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92"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Test of Significance</a:t>
            </a:r>
            <a:endParaRPr/>
          </a:p>
        </p:txBody>
      </p:sp>
      <p:sp>
        <p:nvSpPr>
          <p:cNvPr id="793" name="TextShape 2"/>
          <p:cNvSpPr txBox="1"/>
          <p:nvPr/>
        </p:nvSpPr>
        <p:spPr>
          <a:xfrm>
            <a:off x="380880" y="1142640"/>
            <a:ext cx="8382240" cy="5181480"/>
          </a:xfrm>
          <a:prstGeom prst="rect">
            <a:avLst/>
          </a:prstGeom>
          <a:noFill/>
          <a:ln>
            <a:noFill/>
          </a:ln>
        </p:spPr>
        <p:txBody>
          <a:bodyPr lIns="90360" rIns="90360" tIns="44280" bIns="44280"/>
          <a:p>
            <a:pPr>
              <a:buSzPct val="75000"/>
              <a:buFont typeface="Monotype Sorts" charset="2"/>
              <a:buChar char=""/>
            </a:pPr>
            <a:r>
              <a:rPr lang="en-US" sz="2800">
                <a:latin typeface="Arial"/>
              </a:rPr>
              <a:t>Given two models:</a:t>
            </a:r>
            <a:endParaRPr/>
          </a:p>
          <a:p>
            <a:pPr lvl="1">
              <a:buFont typeface="Arial"/>
              <a:buChar char="–"/>
            </a:pPr>
            <a:r>
              <a:rPr lang="en-US" sz="2400">
                <a:latin typeface="Arial"/>
              </a:rPr>
              <a:t>Model M1: accuracy = 85%, tested on 30 instances</a:t>
            </a:r>
            <a:endParaRPr/>
          </a:p>
          <a:p>
            <a:pPr lvl="1">
              <a:buFont typeface="Arial"/>
              <a:buChar char="–"/>
            </a:pPr>
            <a:r>
              <a:rPr lang="en-US" sz="2400">
                <a:latin typeface="Arial"/>
              </a:rPr>
              <a:t>Model M2: accuracy = 75%, tested on 5000 instances</a:t>
            </a:r>
            <a:endParaRPr/>
          </a:p>
          <a:p>
            <a:pPr lvl="4">
              <a:buFont typeface="Times New Roman"/>
              <a:buChar char="•"/>
            </a:pPr>
            <a:endParaRPr/>
          </a:p>
          <a:p>
            <a:pPr>
              <a:buSzPct val="75000"/>
              <a:buFont typeface="Monotype Sorts" charset="2"/>
              <a:buChar char=""/>
            </a:pPr>
            <a:r>
              <a:rPr lang="en-US" sz="2800">
                <a:latin typeface="Arial"/>
              </a:rPr>
              <a:t>Can we say M1 is better than M2?</a:t>
            </a:r>
            <a:endParaRPr/>
          </a:p>
          <a:p>
            <a:pPr lvl="1">
              <a:buFont typeface="Arial"/>
              <a:buChar char="–"/>
            </a:pPr>
            <a:r>
              <a:rPr lang="en-US" sz="2400">
                <a:latin typeface="Arial"/>
              </a:rPr>
              <a:t>How much confidence can we place on accuracy of M1 and M2?</a:t>
            </a:r>
            <a:endParaRPr/>
          </a:p>
          <a:p>
            <a:pPr lvl="1">
              <a:buFont typeface="Arial"/>
              <a:buChar char="–"/>
            </a:pPr>
            <a:r>
              <a:rPr lang="en-US" sz="2400">
                <a:latin typeface="Arial"/>
              </a:rPr>
              <a:t>Can the difference in performance measure be explained as a result of random fluctuations in the test set?</a:t>
            </a:r>
            <a:endParaRPr/>
          </a:p>
        </p:txBody>
      </p:sp>
    </p:spTree>
  </p:cSld>
</p:sld>
</file>

<file path=ppt/slides/slide9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94"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Confidence Interval for Accuracy</a:t>
            </a:r>
            <a:endParaRPr/>
          </a:p>
        </p:txBody>
      </p:sp>
      <p:sp>
        <p:nvSpPr>
          <p:cNvPr id="795" name="TextShape 2"/>
          <p:cNvSpPr txBox="1"/>
          <p:nvPr/>
        </p:nvSpPr>
        <p:spPr>
          <a:xfrm>
            <a:off x="304920" y="1066680"/>
            <a:ext cx="8686800" cy="5181840"/>
          </a:xfrm>
          <a:prstGeom prst="rect">
            <a:avLst/>
          </a:prstGeom>
          <a:noFill/>
          <a:ln>
            <a:noFill/>
          </a:ln>
        </p:spPr>
        <p:txBody>
          <a:bodyPr lIns="90360" rIns="90360" tIns="44280" bIns="44280"/>
          <a:p>
            <a:pPr>
              <a:buSzPct val="75000"/>
              <a:buFont typeface="Monotype Sorts" charset="2"/>
              <a:buChar char=""/>
            </a:pPr>
            <a:r>
              <a:rPr lang="en-US" sz="2800">
                <a:latin typeface="Arial"/>
              </a:rPr>
              <a:t>Prediction can be regarded as a Bernoulli trial</a:t>
            </a:r>
            <a:endParaRPr/>
          </a:p>
          <a:p>
            <a:pPr lvl="1">
              <a:buFont typeface="Arial"/>
              <a:buChar char="–"/>
            </a:pPr>
            <a:r>
              <a:rPr lang="en-US" sz="2000">
                <a:latin typeface="Arial"/>
              </a:rPr>
              <a:t>A Bernoulli trial has 2 possible outcomes</a:t>
            </a:r>
            <a:endParaRPr/>
          </a:p>
          <a:p>
            <a:pPr lvl="1">
              <a:buFont typeface="Arial"/>
              <a:buChar char="–"/>
            </a:pPr>
            <a:r>
              <a:rPr lang="en-US" sz="2000">
                <a:latin typeface="Arial"/>
              </a:rPr>
              <a:t>Possible outcomes for prediction: correct or wrong</a:t>
            </a:r>
            <a:endParaRPr/>
          </a:p>
          <a:p>
            <a:pPr lvl="1">
              <a:buFont typeface="Arial"/>
              <a:buChar char="–"/>
            </a:pPr>
            <a:r>
              <a:rPr lang="en-US" sz="2000">
                <a:latin typeface="Arial"/>
              </a:rPr>
              <a:t>Collection of Bernoulli trials has a Binomial distribution:</a:t>
            </a:r>
            <a:endParaRPr/>
          </a:p>
          <a:p>
            <a:pPr lvl="2">
              <a:buSzPct val="70000"/>
              <a:buFont typeface="Wingdings" charset="2"/>
              <a:buChar char=""/>
            </a:pPr>
            <a:r>
              <a:rPr lang="en-US" sz="2000">
                <a:latin typeface="Arial"/>
              </a:rPr>
              <a:t> </a:t>
            </a:r>
            <a:r>
              <a:rPr lang="en-US" sz="2000">
                <a:latin typeface="Arial"/>
              </a:rPr>
              <a:t>x </a:t>
            </a:r>
            <a:r>
              <a:rPr lang="en-US" sz="2000">
                <a:latin typeface="Symbol"/>
                <a:ea typeface="Symbol"/>
              </a:rPr>
              <a:t></a:t>
            </a:r>
            <a:r>
              <a:rPr lang="en-US" sz="2000">
                <a:latin typeface="Arial"/>
              </a:rPr>
              <a:t> Bin(N, p)      x: number of correct predictions</a:t>
            </a:r>
            <a:endParaRPr/>
          </a:p>
          <a:p>
            <a:pPr lvl="2">
              <a:buSzPct val="70000"/>
              <a:buFont typeface="Wingdings" charset="2"/>
              <a:buChar char=""/>
            </a:pPr>
            <a:r>
              <a:rPr lang="en-US" sz="2000">
                <a:latin typeface="Arial"/>
              </a:rPr>
              <a:t> </a:t>
            </a:r>
            <a:r>
              <a:rPr lang="en-US" sz="2000">
                <a:latin typeface="Arial"/>
              </a:rPr>
              <a:t>e.g:   Toss a fair coin 50 times, how many heads would turn up?</a:t>
            </a:r>
            <a:r>
              <a:rPr lang="en-US" sz="2000">
                <a:latin typeface="Arial"/>
              </a:rPr>
              <a:t>
</a:t>
            </a:r>
            <a:r>
              <a:rPr lang="en-US" sz="2000">
                <a:latin typeface="Arial"/>
              </a:rPr>
              <a:t>  </a:t>
            </a:r>
            <a:r>
              <a:rPr lang="en-US" sz="2000">
                <a:latin typeface="Arial"/>
              </a:rPr>
              <a:t>	</a:t>
            </a:r>
            <a:r>
              <a:rPr lang="en-US" sz="2000">
                <a:latin typeface="Arial"/>
              </a:rPr>
              <a:t>   Expected number of heads = N</a:t>
            </a:r>
            <a:r>
              <a:rPr lang="en-US" sz="2000">
                <a:latin typeface="Symbol"/>
                <a:ea typeface="Symbol"/>
              </a:rPr>
              <a:t></a:t>
            </a:r>
            <a:r>
              <a:rPr lang="en-US" sz="2000">
                <a:latin typeface="Arial"/>
              </a:rPr>
              <a:t>p = 50 </a:t>
            </a:r>
            <a:r>
              <a:rPr lang="en-US" sz="2000">
                <a:latin typeface="Symbol"/>
                <a:ea typeface="Symbol"/>
              </a:rPr>
              <a:t></a:t>
            </a:r>
            <a:r>
              <a:rPr lang="en-US" sz="2000">
                <a:latin typeface="Arial"/>
              </a:rPr>
              <a:t> 0.5 = 25</a:t>
            </a:r>
            <a:endParaRPr/>
          </a:p>
          <a:p>
            <a:pPr lvl="3"/>
            <a:endParaRPr/>
          </a:p>
          <a:p>
            <a:pPr>
              <a:buSzPct val="75000"/>
              <a:buFont typeface="Monotype Sorts" charset="2"/>
              <a:buChar char=""/>
            </a:pPr>
            <a:r>
              <a:rPr lang="en-US" sz="2800">
                <a:latin typeface="Arial"/>
              </a:rPr>
              <a:t>Given x (# of correct predictions) or equivalently, acc=x/N, and N (# of test instances),</a:t>
            </a:r>
            <a:r>
              <a:rPr lang="en-US" sz="2800">
                <a:latin typeface="Arial"/>
              </a:rPr>
              <a:t>
</a:t>
            </a:r>
            <a:r>
              <a:rPr lang="en-US" sz="2800">
                <a:latin typeface="Arial"/>
              </a:rPr>
              <a:t>
</a:t>
            </a:r>
            <a:r>
              <a:rPr lang="en-US" sz="2800">
                <a:latin typeface="Arial"/>
              </a:rPr>
              <a:t>	</a:t>
            </a:r>
            <a:r>
              <a:rPr lang="en-US" sz="2800">
                <a:latin typeface="Arial"/>
              </a:rPr>
              <a:t>Can we predict p (true accuracy of model)?</a:t>
            </a:r>
            <a:endParaRPr/>
          </a:p>
        </p:txBody>
      </p:sp>
    </p:spTree>
  </p:cSld>
</p:sld>
</file>

<file path=ppt/slides/slide9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96"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Confidence Interval for Accuracy</a:t>
            </a:r>
            <a:endParaRPr/>
          </a:p>
        </p:txBody>
      </p:sp>
      <p:sp>
        <p:nvSpPr>
          <p:cNvPr id="797" name="TextShape 2"/>
          <p:cNvSpPr txBox="1"/>
          <p:nvPr/>
        </p:nvSpPr>
        <p:spPr>
          <a:xfrm>
            <a:off x="21564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For large test sets (N &gt; 30), </a:t>
            </a:r>
            <a:endParaRPr/>
          </a:p>
          <a:p>
            <a:pPr lvl="1">
              <a:buFont typeface="Arial"/>
              <a:buChar char="–"/>
            </a:pPr>
            <a:r>
              <a:rPr lang="en-US" sz="2400">
                <a:latin typeface="Arial"/>
              </a:rPr>
              <a:t>acc has a normal distribution </a:t>
            </a:r>
            <a:r>
              <a:rPr lang="en-US" sz="2400">
                <a:latin typeface="Arial"/>
              </a:rPr>
              <a:t>
</a:t>
            </a:r>
            <a:r>
              <a:rPr lang="en-US" sz="2400">
                <a:latin typeface="Arial"/>
              </a:rPr>
              <a:t>with mean p and variance </a:t>
            </a:r>
            <a:r>
              <a:rPr lang="en-US" sz="2400">
                <a:latin typeface="Arial"/>
              </a:rPr>
              <a:t>
</a:t>
            </a:r>
            <a:r>
              <a:rPr lang="en-US" sz="2400">
                <a:latin typeface="Arial"/>
              </a:rPr>
              <a:t>p(1-p)/N</a:t>
            </a:r>
            <a:endParaRPr/>
          </a:p>
          <a:p>
            <a:pPr lvl="1"/>
            <a:endParaRPr/>
          </a:p>
          <a:p>
            <a:pPr lvl="1"/>
            <a:endParaRPr/>
          </a:p>
          <a:p>
            <a:pPr lvl="1"/>
            <a:endParaRPr/>
          </a:p>
          <a:p>
            <a:pPr lvl="3">
              <a:buFont typeface="Times New Roman"/>
              <a:buChar char="–"/>
            </a:pPr>
            <a:endParaRPr/>
          </a:p>
          <a:p>
            <a:pPr>
              <a:buSzPct val="75000"/>
              <a:buFont typeface="Monotype Sorts" charset="2"/>
              <a:buChar char=""/>
            </a:pPr>
            <a:r>
              <a:rPr lang="en-US" sz="2800">
                <a:latin typeface="Arial"/>
              </a:rPr>
              <a:t>Confidence Interval for p:</a:t>
            </a:r>
            <a:endParaRPr/>
          </a:p>
          <a:p>
            <a:pPr lvl="1"/>
            <a:endParaRPr/>
          </a:p>
        </p:txBody>
      </p:sp>
      <p:pic>
        <p:nvPicPr>
          <p:cNvPr id="798" name="" descr=""/>
          <p:cNvPicPr/>
          <p:nvPr/>
        </p:nvPicPr>
        <p:blipFill>
          <a:blip r:embed="rId1"/>
          <a:srcRect l="316946" t="173937" r="0" b="323796"/>
          <a:stretch/>
        </p:blipFill>
        <p:spPr>
          <a:xfrm>
            <a:off x="5105520" y="1600200"/>
            <a:ext cx="3886200" cy="2082960"/>
          </a:xfrm>
          <a:prstGeom prst="rect">
            <a:avLst/>
          </a:prstGeom>
          <a:ln>
            <a:noFill/>
          </a:ln>
        </p:spPr>
      </p:pic>
      <p:sp>
        <p:nvSpPr>
          <p:cNvPr id="799" name="Line 3"/>
          <p:cNvSpPr/>
          <p:nvPr/>
        </p:nvSpPr>
        <p:spPr>
          <a:xfrm flipH="1">
            <a:off x="7162920" y="1447920"/>
            <a:ext cx="761760" cy="1066680"/>
          </a:xfrm>
          <a:prstGeom prst="line">
            <a:avLst/>
          </a:prstGeom>
          <a:ln w="12600">
            <a:solidFill>
              <a:srgbClr val="ff0000"/>
            </a:solidFill>
            <a:miter/>
            <a:tailEnd len="med" type="triangle" w="med"/>
          </a:ln>
        </p:spPr>
      </p:sp>
      <p:sp>
        <p:nvSpPr>
          <p:cNvPr id="800" name="CustomShape 4"/>
          <p:cNvSpPr/>
          <p:nvPr/>
        </p:nvSpPr>
        <p:spPr>
          <a:xfrm>
            <a:off x="6858000" y="1066680"/>
            <a:ext cx="1676520" cy="398880"/>
          </a:xfrm>
          <a:prstGeom prst="rect">
            <a:avLst/>
          </a:prstGeom>
          <a:noFill/>
          <a:ln>
            <a:noFill/>
          </a:ln>
        </p:spPr>
        <p:style>
          <a:lnRef idx="0"/>
          <a:fillRef idx="0"/>
          <a:effectRef idx="0"/>
          <a:fontRef idx="minor"/>
        </p:style>
        <p:txBody>
          <a:bodyPr lIns="90000" rIns="90000" tIns="46800" bIns="46800"/>
          <a:p>
            <a:pPr>
              <a:lnSpc>
                <a:spcPct val="100000"/>
              </a:lnSpc>
            </a:pPr>
            <a:r>
              <a:rPr b="1" lang="en-US" sz="2000">
                <a:latin typeface="Arial"/>
              </a:rPr>
              <a:t>Area = 1 - </a:t>
            </a:r>
            <a:r>
              <a:rPr b="1" lang="en-US" sz="2000">
                <a:latin typeface="Symbol"/>
                <a:ea typeface="Symbol"/>
              </a:rPr>
              <a:t></a:t>
            </a:r>
            <a:endParaRPr/>
          </a:p>
        </p:txBody>
      </p:sp>
      <p:sp>
        <p:nvSpPr>
          <p:cNvPr id="801" name="Line 5"/>
          <p:cNvSpPr/>
          <p:nvPr/>
        </p:nvSpPr>
        <p:spPr>
          <a:xfrm flipV="1">
            <a:off x="6172200" y="3505320"/>
            <a:ext cx="228600" cy="761760"/>
          </a:xfrm>
          <a:prstGeom prst="line">
            <a:avLst/>
          </a:prstGeom>
          <a:ln w="12600">
            <a:solidFill>
              <a:srgbClr val="ff0000"/>
            </a:solidFill>
            <a:miter/>
            <a:tailEnd len="med" type="triangle" w="med"/>
          </a:ln>
        </p:spPr>
      </p:sp>
      <p:sp>
        <p:nvSpPr>
          <p:cNvPr id="802" name="CustomShape 6"/>
          <p:cNvSpPr/>
          <p:nvPr/>
        </p:nvSpPr>
        <p:spPr>
          <a:xfrm>
            <a:off x="5791320" y="3962520"/>
            <a:ext cx="761760" cy="510120"/>
          </a:xfrm>
          <a:prstGeom prst="rect">
            <a:avLst/>
          </a:prstGeom>
          <a:noFill/>
          <a:ln>
            <a:noFill/>
          </a:ln>
        </p:spPr>
        <p:style>
          <a:lnRef idx="0"/>
          <a:fillRef idx="0"/>
          <a:effectRef idx="0"/>
          <a:fontRef idx="minor"/>
        </p:style>
        <p:txBody>
          <a:bodyPr lIns="90000" rIns="90000" tIns="46800" bIns="46800"/>
          <a:p>
            <a:pPr>
              <a:lnSpc>
                <a:spcPct val="140000"/>
              </a:lnSpc>
            </a:pPr>
            <a:r>
              <a:rPr b="1" lang="en-US" sz="2400">
                <a:latin typeface="Arial"/>
              </a:rPr>
              <a:t>Z</a:t>
            </a:r>
            <a:r>
              <a:rPr b="1" lang="en-US" sz="2400" baseline="-25000">
                <a:latin typeface="Symbol"/>
                <a:ea typeface="Symbol"/>
              </a:rPr>
              <a:t></a:t>
            </a:r>
            <a:r>
              <a:rPr b="1" lang="en-US" sz="2400" baseline="-25000">
                <a:latin typeface="Arial"/>
              </a:rPr>
              <a:t>/2</a:t>
            </a:r>
            <a:endParaRPr/>
          </a:p>
        </p:txBody>
      </p:sp>
      <p:sp>
        <p:nvSpPr>
          <p:cNvPr id="803" name="CustomShape 7"/>
          <p:cNvSpPr/>
          <p:nvPr/>
        </p:nvSpPr>
        <p:spPr>
          <a:xfrm>
            <a:off x="7848720" y="3962520"/>
            <a:ext cx="1066680" cy="510120"/>
          </a:xfrm>
          <a:prstGeom prst="rect">
            <a:avLst/>
          </a:prstGeom>
          <a:noFill/>
          <a:ln>
            <a:noFill/>
          </a:ln>
        </p:spPr>
        <p:style>
          <a:lnRef idx="0"/>
          <a:fillRef idx="0"/>
          <a:effectRef idx="0"/>
          <a:fontRef idx="minor"/>
        </p:style>
        <p:txBody>
          <a:bodyPr lIns="90000" rIns="90000" tIns="46800" bIns="46800"/>
          <a:p>
            <a:pPr>
              <a:lnSpc>
                <a:spcPct val="140000"/>
              </a:lnSpc>
            </a:pPr>
            <a:r>
              <a:rPr b="1" lang="en-US" sz="2400">
                <a:latin typeface="Arial"/>
              </a:rPr>
              <a:t>Z</a:t>
            </a:r>
            <a:r>
              <a:rPr b="1" lang="en-US" sz="2400" baseline="-25000">
                <a:latin typeface="Arial"/>
              </a:rPr>
              <a:t>1- </a:t>
            </a:r>
            <a:r>
              <a:rPr b="1" lang="en-US" sz="2400" baseline="-25000">
                <a:latin typeface="Symbol"/>
                <a:ea typeface="Symbol"/>
              </a:rPr>
              <a:t></a:t>
            </a:r>
            <a:r>
              <a:rPr b="1" lang="en-US" sz="2400" baseline="-25000">
                <a:latin typeface="Arial"/>
              </a:rPr>
              <a:t> /2</a:t>
            </a:r>
            <a:endParaRPr/>
          </a:p>
        </p:txBody>
      </p:sp>
      <p:sp>
        <p:nvSpPr>
          <p:cNvPr id="804" name="Line 8"/>
          <p:cNvSpPr/>
          <p:nvPr/>
        </p:nvSpPr>
        <p:spPr>
          <a:xfrm flipH="1" flipV="1">
            <a:off x="7772040" y="3504960"/>
            <a:ext cx="152280" cy="685800"/>
          </a:xfrm>
          <a:prstGeom prst="line">
            <a:avLst/>
          </a:prstGeom>
          <a:ln w="12600">
            <a:solidFill>
              <a:srgbClr val="ff0000"/>
            </a:solidFill>
            <a:miter/>
            <a:tailEnd len="med" type="triangle" w="med"/>
          </a:ln>
        </p:spPr>
      </p:sp>
    </p:spTree>
  </p:cSld>
</p:sld>
</file>

<file path=ppt/slides/slide9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05"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Confidence Interval for Accuracy</a:t>
            </a:r>
            <a:endParaRPr/>
          </a:p>
        </p:txBody>
      </p:sp>
      <p:sp>
        <p:nvSpPr>
          <p:cNvPr id="806"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Consider a model that produces an accuracy of 80% when evaluated on 100 test instances:</a:t>
            </a:r>
            <a:endParaRPr/>
          </a:p>
          <a:p>
            <a:pPr lvl="1">
              <a:buFont typeface="Arial"/>
              <a:buChar char="–"/>
            </a:pPr>
            <a:r>
              <a:rPr lang="en-US" sz="2400">
                <a:latin typeface="Arial"/>
              </a:rPr>
              <a:t>N=100, acc = 0.8</a:t>
            </a:r>
            <a:endParaRPr/>
          </a:p>
          <a:p>
            <a:pPr lvl="1">
              <a:buFont typeface="Arial"/>
              <a:buChar char="–"/>
            </a:pPr>
            <a:r>
              <a:rPr lang="en-US" sz="2400">
                <a:latin typeface="Arial"/>
              </a:rPr>
              <a:t>Let 1-</a:t>
            </a:r>
            <a:r>
              <a:rPr lang="en-US" sz="2400">
                <a:latin typeface="Symbol"/>
                <a:ea typeface="Symbol"/>
              </a:rPr>
              <a:t></a:t>
            </a:r>
            <a:r>
              <a:rPr lang="en-US" sz="2400">
                <a:latin typeface="Arial"/>
              </a:rPr>
              <a:t> = 0.95 (95% confidence)</a:t>
            </a:r>
            <a:endParaRPr/>
          </a:p>
          <a:p>
            <a:pPr lvl="1">
              <a:buFont typeface="Arial"/>
              <a:buChar char="–"/>
            </a:pPr>
            <a:r>
              <a:rPr lang="en-US" sz="2400">
                <a:latin typeface="Arial"/>
              </a:rPr>
              <a:t>From probability table, Z</a:t>
            </a:r>
            <a:r>
              <a:rPr lang="en-US" sz="2400" baseline="-25000">
                <a:latin typeface="Symbol"/>
                <a:ea typeface="Symbol"/>
              </a:rPr>
              <a:t></a:t>
            </a:r>
            <a:r>
              <a:rPr lang="en-US" sz="2400" baseline="-25000">
                <a:latin typeface="Arial"/>
              </a:rPr>
              <a:t>/2</a:t>
            </a:r>
            <a:r>
              <a:rPr lang="en-US" sz="2400">
                <a:latin typeface="Arial"/>
              </a:rPr>
              <a:t>=1.96</a:t>
            </a:r>
            <a:r>
              <a:rPr lang="en-US" sz="2800">
                <a:latin typeface="Arial"/>
              </a:rPr>
              <a:t> </a:t>
            </a:r>
            <a:endParaRPr/>
          </a:p>
          <a:p>
            <a:pPr lvl="1"/>
            <a:endParaRPr/>
          </a:p>
        </p:txBody>
      </p:sp>
      <p:graphicFrame>
        <p:nvGraphicFramePr>
          <p:cNvPr id="807" name="Table 3"/>
          <p:cNvGraphicFramePr/>
          <p:nvPr/>
        </p:nvGraphicFramePr>
        <p:xfrm>
          <a:off x="6934320" y="2209680"/>
          <a:ext cx="1600200" cy="2666880"/>
        </p:xfrm>
        <a:graphic>
          <a:graphicData uri="http://schemas.openxmlformats.org/drawingml/2006/table">
            <a:tbl>
              <a:tblPr/>
              <a:tblGrid>
                <a:gridCol w="800280"/>
                <a:gridCol w="799920"/>
              </a:tblGrid>
              <a:tr h="533520">
                <a:tc>
                  <a:txBody>
                    <a:bodyPr lIns="90000" rIns="90000" tIns="46800" bIns="46800"/>
                    <a:p>
                      <a:pPr algn="ctr">
                        <a:lnSpc>
                          <a:spcPct val="100000"/>
                        </a:lnSpc>
                      </a:pPr>
                      <a:r>
                        <a:rPr lang="en-US" sz="2400">
                          <a:solidFill>
                            <a:srgbClr val="000000"/>
                          </a:solidFill>
                          <a:latin typeface="Arial"/>
                        </a:rPr>
                        <a:t>1-</a:t>
                      </a:r>
                      <a:r>
                        <a:rPr lang="en-US" sz="2400">
                          <a:solidFill>
                            <a:srgbClr val="000000"/>
                          </a:solidFill>
                          <a:latin typeface="Symbol"/>
                          <a:ea typeface="Symbol"/>
                        </a:rPr>
                        <a:t></a:t>
                      </a:r>
                      <a:endParaRPr/>
                    </a:p>
                  </a:txBody>
                  <a:tcPr/>
                </a:tc>
                <a:tc>
                  <a:txBody>
                    <a:bodyPr lIns="90000" rIns="90000" tIns="46800" bIns="46800"/>
                    <a:p>
                      <a:pPr algn="ctr">
                        <a:lnSpc>
                          <a:spcPct val="100000"/>
                        </a:lnSpc>
                      </a:pPr>
                      <a:r>
                        <a:rPr lang="en-US" sz="2400">
                          <a:solidFill>
                            <a:srgbClr val="000000"/>
                          </a:solidFill>
                          <a:latin typeface="Arial"/>
                        </a:rPr>
                        <a:t>Z</a:t>
                      </a:r>
                      <a:endParaRPr/>
                    </a:p>
                  </a:txBody>
                  <a:tcPr/>
                </a:tc>
              </a:tr>
              <a:tr h="533160">
                <a:tc>
                  <a:txBody>
                    <a:bodyPr lIns="90000" rIns="90000" tIns="46800" bIns="46800"/>
                    <a:p>
                      <a:pPr algn="ctr">
                        <a:lnSpc>
                          <a:spcPct val="100000"/>
                        </a:lnSpc>
                      </a:pPr>
                      <a:r>
                        <a:rPr lang="en-US" sz="2400">
                          <a:solidFill>
                            <a:srgbClr val="000000"/>
                          </a:solidFill>
                          <a:latin typeface="Arial"/>
                        </a:rPr>
                        <a:t>0.99</a:t>
                      </a:r>
                      <a:endParaRPr/>
                    </a:p>
                  </a:txBody>
                  <a:tcPr/>
                </a:tc>
                <a:tc>
                  <a:txBody>
                    <a:bodyPr lIns="90000" rIns="90000" tIns="46800" bIns="46800"/>
                    <a:p>
                      <a:pPr algn="ctr">
                        <a:lnSpc>
                          <a:spcPct val="100000"/>
                        </a:lnSpc>
                      </a:pPr>
                      <a:r>
                        <a:rPr lang="en-US" sz="2400">
                          <a:solidFill>
                            <a:srgbClr val="000000"/>
                          </a:solidFill>
                          <a:latin typeface="Arial"/>
                        </a:rPr>
                        <a:t>2.58</a:t>
                      </a:r>
                      <a:endParaRPr/>
                    </a:p>
                  </a:txBody>
                  <a:tcPr/>
                </a:tc>
              </a:tr>
              <a:tr h="533520">
                <a:tc>
                  <a:txBody>
                    <a:bodyPr lIns="90000" rIns="90000" tIns="46800" bIns="46800"/>
                    <a:p>
                      <a:pPr algn="ctr">
                        <a:lnSpc>
                          <a:spcPct val="100000"/>
                        </a:lnSpc>
                      </a:pPr>
                      <a:r>
                        <a:rPr lang="en-US" sz="2400">
                          <a:solidFill>
                            <a:srgbClr val="000000"/>
                          </a:solidFill>
                          <a:latin typeface="Arial"/>
                        </a:rPr>
                        <a:t>0.98</a:t>
                      </a:r>
                      <a:endParaRPr/>
                    </a:p>
                  </a:txBody>
                  <a:tcPr/>
                </a:tc>
                <a:tc>
                  <a:txBody>
                    <a:bodyPr lIns="90000" rIns="90000" tIns="46800" bIns="46800"/>
                    <a:p>
                      <a:pPr algn="ctr">
                        <a:lnSpc>
                          <a:spcPct val="100000"/>
                        </a:lnSpc>
                      </a:pPr>
                      <a:r>
                        <a:rPr lang="en-US" sz="2400">
                          <a:solidFill>
                            <a:srgbClr val="000000"/>
                          </a:solidFill>
                          <a:latin typeface="Arial"/>
                        </a:rPr>
                        <a:t>2.33</a:t>
                      </a:r>
                      <a:endParaRPr/>
                    </a:p>
                  </a:txBody>
                  <a:tcPr/>
                </a:tc>
              </a:tr>
              <a:tr h="533520">
                <a:tc>
                  <a:txBody>
                    <a:bodyPr lIns="90000" rIns="90000" tIns="46800" bIns="46800"/>
                    <a:p>
                      <a:pPr algn="ctr">
                        <a:lnSpc>
                          <a:spcPct val="100000"/>
                        </a:lnSpc>
                      </a:pPr>
                      <a:r>
                        <a:rPr lang="en-US" sz="2400">
                          <a:solidFill>
                            <a:srgbClr val="ff0000"/>
                          </a:solidFill>
                          <a:latin typeface="Arial"/>
                        </a:rPr>
                        <a:t>0.95</a:t>
                      </a:r>
                      <a:endParaRPr/>
                    </a:p>
                  </a:txBody>
                  <a:tcPr/>
                </a:tc>
                <a:tc>
                  <a:txBody>
                    <a:bodyPr lIns="90000" rIns="90000" tIns="46800" bIns="46800"/>
                    <a:p>
                      <a:pPr algn="ctr">
                        <a:lnSpc>
                          <a:spcPct val="100000"/>
                        </a:lnSpc>
                      </a:pPr>
                      <a:r>
                        <a:rPr lang="en-US" sz="2400">
                          <a:solidFill>
                            <a:srgbClr val="ff0000"/>
                          </a:solidFill>
                          <a:latin typeface="Arial"/>
                        </a:rPr>
                        <a:t>1.96</a:t>
                      </a:r>
                      <a:endParaRPr/>
                    </a:p>
                  </a:txBody>
                  <a:tcPr/>
                </a:tc>
              </a:tr>
              <a:tr h="533160">
                <a:tc>
                  <a:txBody>
                    <a:bodyPr lIns="90000" rIns="90000" tIns="46800" bIns="46800"/>
                    <a:p>
                      <a:pPr algn="ctr">
                        <a:lnSpc>
                          <a:spcPct val="100000"/>
                        </a:lnSpc>
                      </a:pPr>
                      <a:r>
                        <a:rPr lang="en-US" sz="2400">
                          <a:solidFill>
                            <a:srgbClr val="000000"/>
                          </a:solidFill>
                          <a:latin typeface="Arial"/>
                        </a:rPr>
                        <a:t>0.90</a:t>
                      </a:r>
                      <a:endParaRPr/>
                    </a:p>
                  </a:txBody>
                  <a:tcPr/>
                </a:tc>
                <a:tc>
                  <a:txBody>
                    <a:bodyPr lIns="90000" rIns="90000" tIns="46800" bIns="46800"/>
                    <a:p>
                      <a:pPr algn="ctr">
                        <a:lnSpc>
                          <a:spcPct val="100000"/>
                        </a:lnSpc>
                      </a:pPr>
                      <a:r>
                        <a:rPr lang="en-US" sz="2400">
                          <a:solidFill>
                            <a:srgbClr val="000000"/>
                          </a:solidFill>
                          <a:latin typeface="Arial"/>
                        </a:rPr>
                        <a:t>1.65</a:t>
                      </a:r>
                      <a:endParaRPr/>
                    </a:p>
                  </a:txBody>
                  <a:tcPr/>
                </a:tc>
              </a:tr>
            </a:tbl>
          </a:graphicData>
        </a:graphic>
      </p:graphicFrame>
      <p:sp>
        <p:nvSpPr>
          <p:cNvPr id="808" name="Line 4"/>
          <p:cNvSpPr/>
          <p:nvPr/>
        </p:nvSpPr>
        <p:spPr>
          <a:xfrm>
            <a:off x="5791320" y="3276720"/>
            <a:ext cx="1066680" cy="761760"/>
          </a:xfrm>
          <a:prstGeom prst="line">
            <a:avLst/>
          </a:prstGeom>
          <a:ln w="12600">
            <a:solidFill>
              <a:srgbClr val="ff0000"/>
            </a:solidFill>
            <a:miter/>
            <a:tailEnd len="med" type="triangle" w="med"/>
          </a:ln>
        </p:spPr>
      </p:sp>
      <p:graphicFrame>
        <p:nvGraphicFramePr>
          <p:cNvPr id="809" name="Table 5"/>
          <p:cNvGraphicFramePr/>
          <p:nvPr/>
        </p:nvGraphicFramePr>
        <p:xfrm>
          <a:off x="380880" y="3809880"/>
          <a:ext cx="5791320" cy="2019240"/>
        </p:xfrm>
        <a:graphic>
          <a:graphicData uri="http://schemas.openxmlformats.org/drawingml/2006/table">
            <a:tbl>
              <a:tblPr/>
              <a:tblGrid>
                <a:gridCol w="1219320"/>
                <a:gridCol w="914400"/>
                <a:gridCol w="914400"/>
                <a:gridCol w="914400"/>
                <a:gridCol w="914400"/>
                <a:gridCol w="914400"/>
              </a:tblGrid>
              <a:tr h="672840">
                <a:tc>
                  <a:txBody>
                    <a:bodyPr lIns="90000" rIns="90000" tIns="46800" bIns="46800"/>
                    <a:p>
                      <a:pPr algn="ctr">
                        <a:lnSpc>
                          <a:spcPct val="100000"/>
                        </a:lnSpc>
                      </a:pPr>
                      <a:r>
                        <a:rPr lang="en-US" sz="2000">
                          <a:solidFill>
                            <a:srgbClr val="000000"/>
                          </a:solidFill>
                          <a:latin typeface="Arial"/>
                        </a:rPr>
                        <a:t>N</a:t>
                      </a:r>
                      <a:endParaRPr/>
                    </a:p>
                  </a:txBody>
                  <a:tcPr/>
                </a:tc>
                <a:tc>
                  <a:txBody>
                    <a:bodyPr lIns="90000" rIns="90000" tIns="46800" bIns="46800"/>
                    <a:p>
                      <a:pPr algn="ctr">
                        <a:lnSpc>
                          <a:spcPct val="100000"/>
                        </a:lnSpc>
                      </a:pPr>
                      <a:r>
                        <a:rPr lang="en-US" sz="2000">
                          <a:solidFill>
                            <a:srgbClr val="000000"/>
                          </a:solidFill>
                          <a:latin typeface="Arial"/>
                        </a:rPr>
                        <a:t>50</a:t>
                      </a:r>
                      <a:endParaRPr/>
                    </a:p>
                  </a:txBody>
                  <a:tcPr/>
                </a:tc>
                <a:tc>
                  <a:txBody>
                    <a:bodyPr lIns="90000" rIns="90000" tIns="46800" bIns="46800"/>
                    <a:p>
                      <a:pPr algn="ctr">
                        <a:lnSpc>
                          <a:spcPct val="100000"/>
                        </a:lnSpc>
                      </a:pPr>
                      <a:r>
                        <a:rPr lang="en-US" sz="2000">
                          <a:solidFill>
                            <a:srgbClr val="ff0000"/>
                          </a:solidFill>
                          <a:latin typeface="Arial"/>
                        </a:rPr>
                        <a:t>100</a:t>
                      </a:r>
                      <a:endParaRPr/>
                    </a:p>
                  </a:txBody>
                  <a:tcPr/>
                </a:tc>
                <a:tc>
                  <a:txBody>
                    <a:bodyPr lIns="90000" rIns="90000" tIns="46800" bIns="46800"/>
                    <a:p>
                      <a:pPr algn="ctr">
                        <a:lnSpc>
                          <a:spcPct val="100000"/>
                        </a:lnSpc>
                      </a:pPr>
                      <a:r>
                        <a:rPr lang="en-US" sz="2000">
                          <a:solidFill>
                            <a:srgbClr val="000000"/>
                          </a:solidFill>
                          <a:latin typeface="Arial"/>
                        </a:rPr>
                        <a:t>500</a:t>
                      </a:r>
                      <a:endParaRPr/>
                    </a:p>
                  </a:txBody>
                  <a:tcPr/>
                </a:tc>
                <a:tc>
                  <a:txBody>
                    <a:bodyPr lIns="90000" rIns="90000" tIns="46800" bIns="46800"/>
                    <a:p>
                      <a:pPr algn="ctr">
                        <a:lnSpc>
                          <a:spcPct val="100000"/>
                        </a:lnSpc>
                      </a:pPr>
                      <a:r>
                        <a:rPr lang="en-US" sz="2000">
                          <a:solidFill>
                            <a:srgbClr val="000000"/>
                          </a:solidFill>
                          <a:latin typeface="Arial"/>
                        </a:rPr>
                        <a:t>1000</a:t>
                      </a:r>
                      <a:endParaRPr/>
                    </a:p>
                  </a:txBody>
                  <a:tcPr/>
                </a:tc>
                <a:tc>
                  <a:txBody>
                    <a:bodyPr lIns="90000" rIns="90000" tIns="46800" bIns="46800"/>
                    <a:p>
                      <a:pPr algn="ctr">
                        <a:lnSpc>
                          <a:spcPct val="100000"/>
                        </a:lnSpc>
                      </a:pPr>
                      <a:r>
                        <a:rPr lang="en-US" sz="2000">
                          <a:solidFill>
                            <a:srgbClr val="000000"/>
                          </a:solidFill>
                          <a:latin typeface="Arial"/>
                        </a:rPr>
                        <a:t>5000</a:t>
                      </a:r>
                      <a:endParaRPr/>
                    </a:p>
                  </a:txBody>
                  <a:tcPr/>
                </a:tc>
              </a:tr>
              <a:tr h="673200">
                <a:tc>
                  <a:txBody>
                    <a:bodyPr lIns="90000" rIns="90000" tIns="46800" bIns="46800"/>
                    <a:p>
                      <a:pPr algn="ctr">
                        <a:lnSpc>
                          <a:spcPct val="100000"/>
                        </a:lnSpc>
                      </a:pPr>
                      <a:r>
                        <a:rPr lang="en-US" sz="2000">
                          <a:solidFill>
                            <a:srgbClr val="000000"/>
                          </a:solidFill>
                          <a:latin typeface="Arial"/>
                        </a:rPr>
                        <a:t>p(lower)</a:t>
                      </a:r>
                      <a:endParaRPr/>
                    </a:p>
                  </a:txBody>
                  <a:tcPr/>
                </a:tc>
                <a:tc>
                  <a:txBody>
                    <a:bodyPr lIns="90000" rIns="90000" tIns="46800" bIns="46800"/>
                    <a:p>
                      <a:pPr algn="ctr">
                        <a:lnSpc>
                          <a:spcPct val="100000"/>
                        </a:lnSpc>
                      </a:pPr>
                      <a:r>
                        <a:rPr lang="en-US" sz="2000">
                          <a:solidFill>
                            <a:srgbClr val="000000"/>
                          </a:solidFill>
                          <a:latin typeface="Arial"/>
                        </a:rPr>
                        <a:t>0.670</a:t>
                      </a:r>
                      <a:endParaRPr/>
                    </a:p>
                  </a:txBody>
                  <a:tcPr/>
                </a:tc>
                <a:tc>
                  <a:txBody>
                    <a:bodyPr lIns="90000" rIns="90000" tIns="46800" bIns="46800"/>
                    <a:p>
                      <a:pPr algn="ctr">
                        <a:lnSpc>
                          <a:spcPct val="100000"/>
                        </a:lnSpc>
                      </a:pPr>
                      <a:r>
                        <a:rPr lang="en-US" sz="2000">
                          <a:solidFill>
                            <a:srgbClr val="ff0000"/>
                          </a:solidFill>
                          <a:latin typeface="Arial"/>
                        </a:rPr>
                        <a:t>0.711</a:t>
                      </a:r>
                      <a:endParaRPr/>
                    </a:p>
                  </a:txBody>
                  <a:tcPr/>
                </a:tc>
                <a:tc>
                  <a:txBody>
                    <a:bodyPr lIns="90000" rIns="90000" tIns="46800" bIns="46800"/>
                    <a:p>
                      <a:pPr algn="ctr">
                        <a:lnSpc>
                          <a:spcPct val="100000"/>
                        </a:lnSpc>
                      </a:pPr>
                      <a:r>
                        <a:rPr lang="en-US" sz="2000">
                          <a:solidFill>
                            <a:srgbClr val="000000"/>
                          </a:solidFill>
                          <a:latin typeface="Arial"/>
                        </a:rPr>
                        <a:t>0.763</a:t>
                      </a:r>
                      <a:endParaRPr/>
                    </a:p>
                  </a:txBody>
                  <a:tcPr/>
                </a:tc>
                <a:tc>
                  <a:txBody>
                    <a:bodyPr lIns="90000" rIns="90000" tIns="46800" bIns="46800"/>
                    <a:p>
                      <a:pPr algn="ctr">
                        <a:lnSpc>
                          <a:spcPct val="100000"/>
                        </a:lnSpc>
                      </a:pPr>
                      <a:r>
                        <a:rPr lang="en-US" sz="2000">
                          <a:solidFill>
                            <a:srgbClr val="000000"/>
                          </a:solidFill>
                          <a:latin typeface="Arial"/>
                        </a:rPr>
                        <a:t>0.774</a:t>
                      </a:r>
                      <a:endParaRPr/>
                    </a:p>
                  </a:txBody>
                  <a:tcPr/>
                </a:tc>
                <a:tc>
                  <a:txBody>
                    <a:bodyPr lIns="90000" rIns="90000" tIns="46800" bIns="46800"/>
                    <a:p>
                      <a:pPr algn="ctr">
                        <a:lnSpc>
                          <a:spcPct val="100000"/>
                        </a:lnSpc>
                      </a:pPr>
                      <a:r>
                        <a:rPr lang="en-US" sz="2000">
                          <a:solidFill>
                            <a:srgbClr val="000000"/>
                          </a:solidFill>
                          <a:latin typeface="Arial"/>
                        </a:rPr>
                        <a:t>0.789</a:t>
                      </a:r>
                      <a:endParaRPr/>
                    </a:p>
                  </a:txBody>
                  <a:tcPr/>
                </a:tc>
              </a:tr>
              <a:tr h="673200">
                <a:tc>
                  <a:txBody>
                    <a:bodyPr lIns="90000" rIns="90000" tIns="46800" bIns="46800"/>
                    <a:p>
                      <a:pPr algn="ctr">
                        <a:lnSpc>
                          <a:spcPct val="100000"/>
                        </a:lnSpc>
                      </a:pPr>
                      <a:r>
                        <a:rPr lang="en-US" sz="2000">
                          <a:solidFill>
                            <a:srgbClr val="000000"/>
                          </a:solidFill>
                          <a:latin typeface="Arial"/>
                        </a:rPr>
                        <a:t>p(upper)</a:t>
                      </a:r>
                      <a:endParaRPr/>
                    </a:p>
                  </a:txBody>
                  <a:tcPr/>
                </a:tc>
                <a:tc>
                  <a:txBody>
                    <a:bodyPr lIns="90000" rIns="90000" tIns="46800" bIns="46800"/>
                    <a:p>
                      <a:pPr algn="ctr">
                        <a:lnSpc>
                          <a:spcPct val="100000"/>
                        </a:lnSpc>
                      </a:pPr>
                      <a:r>
                        <a:rPr lang="en-US" sz="2000">
                          <a:solidFill>
                            <a:srgbClr val="000000"/>
                          </a:solidFill>
                          <a:latin typeface="Arial"/>
                        </a:rPr>
                        <a:t>0.888</a:t>
                      </a:r>
                      <a:endParaRPr/>
                    </a:p>
                  </a:txBody>
                  <a:tcPr/>
                </a:tc>
                <a:tc>
                  <a:txBody>
                    <a:bodyPr lIns="90000" rIns="90000" tIns="46800" bIns="46800"/>
                    <a:p>
                      <a:pPr algn="ctr">
                        <a:lnSpc>
                          <a:spcPct val="100000"/>
                        </a:lnSpc>
                      </a:pPr>
                      <a:r>
                        <a:rPr lang="en-US" sz="2000">
                          <a:solidFill>
                            <a:srgbClr val="ff0000"/>
                          </a:solidFill>
                          <a:latin typeface="Arial"/>
                        </a:rPr>
                        <a:t>0.866</a:t>
                      </a:r>
                      <a:endParaRPr/>
                    </a:p>
                  </a:txBody>
                  <a:tcPr/>
                </a:tc>
                <a:tc>
                  <a:txBody>
                    <a:bodyPr lIns="90000" rIns="90000" tIns="46800" bIns="46800"/>
                    <a:p>
                      <a:pPr algn="ctr">
                        <a:lnSpc>
                          <a:spcPct val="100000"/>
                        </a:lnSpc>
                      </a:pPr>
                      <a:r>
                        <a:rPr lang="en-US" sz="2000">
                          <a:solidFill>
                            <a:srgbClr val="000000"/>
                          </a:solidFill>
                          <a:latin typeface="Arial"/>
                        </a:rPr>
                        <a:t>0.833</a:t>
                      </a:r>
                      <a:endParaRPr/>
                    </a:p>
                  </a:txBody>
                  <a:tcPr/>
                </a:tc>
                <a:tc>
                  <a:txBody>
                    <a:bodyPr lIns="90000" rIns="90000" tIns="46800" bIns="46800"/>
                    <a:p>
                      <a:pPr algn="ctr">
                        <a:lnSpc>
                          <a:spcPct val="100000"/>
                        </a:lnSpc>
                      </a:pPr>
                      <a:r>
                        <a:rPr lang="en-US" sz="2000">
                          <a:solidFill>
                            <a:srgbClr val="000000"/>
                          </a:solidFill>
                          <a:latin typeface="Arial"/>
                        </a:rPr>
                        <a:t>0.824</a:t>
                      </a:r>
                      <a:endParaRPr/>
                    </a:p>
                  </a:txBody>
                  <a:tcPr/>
                </a:tc>
                <a:tc>
                  <a:txBody>
                    <a:bodyPr lIns="90000" rIns="90000" tIns="46800" bIns="46800"/>
                    <a:p>
                      <a:pPr algn="ctr">
                        <a:lnSpc>
                          <a:spcPct val="100000"/>
                        </a:lnSpc>
                      </a:pPr>
                      <a:r>
                        <a:rPr lang="en-US" sz="2000">
                          <a:solidFill>
                            <a:srgbClr val="000000"/>
                          </a:solidFill>
                          <a:latin typeface="Arial"/>
                        </a:rPr>
                        <a:t>0.811</a:t>
                      </a:r>
                      <a:endParaRPr/>
                    </a:p>
                  </a:txBody>
                  <a:tcPr/>
                </a:tc>
              </a:tr>
            </a:tbl>
          </a:graphicData>
        </a:graphic>
      </p:graphicFrame>
    </p:spTree>
  </p:cSld>
</p:sld>
</file>

<file path=ppt/slides/slide9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10"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Comparing Performance of 2 Models</a:t>
            </a:r>
            <a:endParaRPr/>
          </a:p>
        </p:txBody>
      </p:sp>
      <p:sp>
        <p:nvSpPr>
          <p:cNvPr id="811"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Given two models, say M1 and M2, which is better?</a:t>
            </a:r>
            <a:endParaRPr/>
          </a:p>
          <a:p>
            <a:pPr lvl="1">
              <a:buFont typeface="Arial"/>
              <a:buChar char="–"/>
            </a:pPr>
            <a:r>
              <a:rPr lang="en-US" sz="2400">
                <a:latin typeface="Arial"/>
              </a:rPr>
              <a:t>M1 is tested on D1 (size=n1), found error rate = e</a:t>
            </a:r>
            <a:r>
              <a:rPr lang="en-US" sz="2400" baseline="-25000">
                <a:latin typeface="Arial"/>
              </a:rPr>
              <a:t>1</a:t>
            </a:r>
            <a:endParaRPr/>
          </a:p>
          <a:p>
            <a:pPr lvl="1">
              <a:buFont typeface="Arial"/>
              <a:buChar char="–"/>
            </a:pPr>
            <a:r>
              <a:rPr lang="en-US" sz="2400">
                <a:latin typeface="Arial"/>
              </a:rPr>
              <a:t>M2 is tested on D2 (size=n2), found error rate = e</a:t>
            </a:r>
            <a:r>
              <a:rPr lang="en-US" sz="2400" baseline="-25000">
                <a:latin typeface="Arial"/>
              </a:rPr>
              <a:t>2</a:t>
            </a:r>
            <a:endParaRPr/>
          </a:p>
          <a:p>
            <a:pPr lvl="1">
              <a:buFont typeface="Arial"/>
              <a:buChar char="–"/>
            </a:pPr>
            <a:r>
              <a:rPr lang="en-US" sz="2400">
                <a:latin typeface="Arial"/>
              </a:rPr>
              <a:t>Assume D1 and D2 are independent</a:t>
            </a:r>
            <a:endParaRPr/>
          </a:p>
          <a:p>
            <a:pPr lvl="1">
              <a:buFont typeface="Arial"/>
              <a:buChar char="–"/>
            </a:pPr>
            <a:r>
              <a:rPr lang="en-US" sz="2400">
                <a:latin typeface="Arial"/>
              </a:rPr>
              <a:t>If n1 and n2 are sufficiently large, then</a:t>
            </a:r>
            <a:endParaRPr/>
          </a:p>
          <a:p>
            <a:pPr lvl="1">
              <a:buFont typeface="Arial"/>
              <a:buChar char="–"/>
            </a:pPr>
            <a:endParaRPr/>
          </a:p>
          <a:p>
            <a:pPr lvl="1">
              <a:buFont typeface="Arial"/>
              <a:buChar char="–"/>
            </a:pPr>
            <a:endParaRPr/>
          </a:p>
          <a:p>
            <a:pPr lvl="1">
              <a:buFont typeface="Arial"/>
              <a:buChar char="–"/>
            </a:pPr>
            <a:endParaRPr/>
          </a:p>
          <a:p>
            <a:pPr lvl="1">
              <a:buFont typeface="Arial"/>
              <a:buChar char="–"/>
            </a:pPr>
            <a:r>
              <a:rPr lang="en-US" sz="2400">
                <a:latin typeface="Arial"/>
              </a:rPr>
              <a:t>Approximate</a:t>
            </a:r>
            <a:r>
              <a:rPr lang="en-US" sz="2800">
                <a:latin typeface="Arial"/>
              </a:rPr>
              <a:t>:</a:t>
            </a:r>
            <a:endParaRPr/>
          </a:p>
        </p:txBody>
      </p:sp>
    </p:spTree>
  </p:cSld>
</p:sld>
</file>

<file path=ppt/slides/slide9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12" name="TextShape 1"/>
          <p:cNvSpPr txBox="1"/>
          <p:nvPr/>
        </p:nvSpPr>
        <p:spPr>
          <a:xfrm>
            <a:off x="380520" y="152280"/>
            <a:ext cx="8280360" cy="533520"/>
          </a:xfrm>
          <a:prstGeom prst="rect">
            <a:avLst/>
          </a:prstGeom>
          <a:noFill/>
          <a:ln>
            <a:noFill/>
          </a:ln>
        </p:spPr>
        <p:txBody>
          <a:bodyPr lIns="90360" rIns="90360" tIns="44280" bIns="44280" anchor="b"/>
          <a:p>
            <a:pPr/>
            <a:r>
              <a:rPr b="1" lang="en-US" sz="3200">
                <a:latin typeface="Tahoma"/>
              </a:rPr>
              <a:t>Comparing Performance of 2 Models</a:t>
            </a:r>
            <a:endParaRPr/>
          </a:p>
        </p:txBody>
      </p:sp>
      <p:sp>
        <p:nvSpPr>
          <p:cNvPr id="813" name="TextShape 2"/>
          <p:cNvSpPr txBox="1"/>
          <p:nvPr/>
        </p:nvSpPr>
        <p:spPr>
          <a:xfrm>
            <a:off x="410760" y="1142640"/>
            <a:ext cx="8318520" cy="5181480"/>
          </a:xfrm>
          <a:prstGeom prst="rect">
            <a:avLst/>
          </a:prstGeom>
          <a:noFill/>
          <a:ln>
            <a:noFill/>
          </a:ln>
        </p:spPr>
        <p:txBody>
          <a:bodyPr lIns="90360" rIns="90360" tIns="44280" bIns="44280"/>
          <a:p>
            <a:pPr>
              <a:buSzPct val="75000"/>
              <a:buFont typeface="Monotype Sorts" charset="2"/>
              <a:buChar char=""/>
            </a:pPr>
            <a:r>
              <a:rPr lang="en-US" sz="2800">
                <a:latin typeface="Arial"/>
              </a:rPr>
              <a:t>To test if performance difference is statistically significant:  d = e1 – e2</a:t>
            </a:r>
            <a:endParaRPr/>
          </a:p>
          <a:p>
            <a:pPr lvl="1">
              <a:buFont typeface="Arial"/>
              <a:buChar char="–"/>
            </a:pPr>
            <a:r>
              <a:rPr lang="en-US" sz="2400">
                <a:latin typeface="Arial"/>
              </a:rPr>
              <a:t>d ~ </a:t>
            </a:r>
            <a:r>
              <a:rPr i="1" lang="en-US" sz="2400">
                <a:latin typeface="Arial"/>
              </a:rPr>
              <a:t>N</a:t>
            </a:r>
            <a:r>
              <a:rPr lang="en-US" sz="2400">
                <a:latin typeface="Arial"/>
              </a:rPr>
              <a:t>(d</a:t>
            </a:r>
            <a:r>
              <a:rPr lang="en-US" sz="2400" baseline="-25000">
                <a:latin typeface="Arial"/>
              </a:rPr>
              <a:t>t</a:t>
            </a:r>
            <a:r>
              <a:rPr lang="en-US" sz="2400">
                <a:latin typeface="Arial"/>
              </a:rPr>
              <a:t>,</a:t>
            </a:r>
            <a:r>
              <a:rPr lang="en-US" sz="2400">
                <a:latin typeface="Symbol"/>
                <a:ea typeface="Symbol"/>
              </a:rPr>
              <a:t></a:t>
            </a:r>
            <a:r>
              <a:rPr lang="en-US" sz="2400" baseline="-25000">
                <a:latin typeface="Arial"/>
              </a:rPr>
              <a:t>t</a:t>
            </a:r>
            <a:r>
              <a:rPr lang="en-US" sz="2400">
                <a:latin typeface="Arial"/>
              </a:rPr>
              <a:t>)   where d</a:t>
            </a:r>
            <a:r>
              <a:rPr lang="en-US" sz="2400" baseline="-25000">
                <a:latin typeface="Arial"/>
              </a:rPr>
              <a:t>t</a:t>
            </a:r>
            <a:r>
              <a:rPr lang="en-US" sz="2400">
                <a:latin typeface="Arial"/>
              </a:rPr>
              <a:t> is the true difference</a:t>
            </a:r>
            <a:endParaRPr/>
          </a:p>
          <a:p>
            <a:pPr lvl="1">
              <a:buFont typeface="Arial"/>
              <a:buChar char="–"/>
            </a:pPr>
            <a:r>
              <a:rPr lang="en-US" sz="2400">
                <a:latin typeface="Arial"/>
              </a:rPr>
              <a:t>Since D1 and D2 are independent, their variance adds up:   </a:t>
            </a:r>
            <a:endParaRPr/>
          </a:p>
          <a:p>
            <a:pPr lvl="1">
              <a:buFont typeface="Arial"/>
              <a:buChar char="–"/>
            </a:pPr>
            <a:endParaRPr/>
          </a:p>
          <a:p>
            <a:pPr lvl="1"/>
            <a:endParaRPr/>
          </a:p>
          <a:p>
            <a:pPr lvl="1"/>
            <a:endParaRPr/>
          </a:p>
          <a:p>
            <a:pPr lvl="1"/>
            <a:endParaRPr/>
          </a:p>
          <a:p>
            <a:pPr lvl="1">
              <a:buFont typeface="Arial"/>
              <a:buChar char="–"/>
            </a:pPr>
            <a:endParaRPr/>
          </a:p>
          <a:p>
            <a:pPr lvl="1">
              <a:buFont typeface="Arial"/>
              <a:buChar char="–"/>
            </a:pPr>
            <a:r>
              <a:rPr lang="en-US" sz="2400">
                <a:latin typeface="Arial"/>
              </a:rPr>
              <a:t>At (1-</a:t>
            </a:r>
            <a:r>
              <a:rPr lang="en-US" sz="2400">
                <a:latin typeface="Symbol"/>
                <a:ea typeface="Symbol"/>
              </a:rPr>
              <a:t></a:t>
            </a:r>
            <a:r>
              <a:rPr lang="en-US" sz="2400">
                <a:latin typeface="Arial"/>
              </a:rPr>
              <a:t>) confidence level, </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