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4" r:id="rId5"/>
    <p:sldId id="262" r:id="rId6"/>
    <p:sldId id="259" r:id="rId7"/>
    <p:sldId id="260" r:id="rId8"/>
    <p:sldId id="261" r:id="rId9"/>
    <p:sldId id="286" r:id="rId10"/>
    <p:sldId id="265" r:id="rId11"/>
    <p:sldId id="266" r:id="rId12"/>
    <p:sldId id="267" r:id="rId13"/>
    <p:sldId id="268" r:id="rId14"/>
    <p:sldId id="279" r:id="rId15"/>
    <p:sldId id="280" r:id="rId16"/>
    <p:sldId id="282" r:id="rId17"/>
    <p:sldId id="281" r:id="rId18"/>
    <p:sldId id="283" r:id="rId19"/>
    <p:sldId id="284" r:id="rId20"/>
    <p:sldId id="285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7" autoAdjust="0"/>
    <p:restoredTop sz="94660"/>
  </p:normalViewPr>
  <p:slideViewPr>
    <p:cSldViewPr>
      <p:cViewPr varScale="1">
        <p:scale>
          <a:sx n="48" d="100"/>
          <a:sy n="48" d="100"/>
        </p:scale>
        <p:origin x="-96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796EE-EE0F-4067-B175-11EDF9BF16C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A7A4B-E505-4F70-A86B-F1B3FB02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6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FEDA-D717-4B70-816B-8A7FA3838048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D874E-9E98-42B3-80D0-2B952335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37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874E-9E98-42B3-80D0-2B952335F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4FA-FAA8-4463-8D6F-615ECF658013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A579-4F6E-41EB-8A59-F8CCF72DE5A8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ADB5-DFE9-4493-ACBD-0FD8A71D5DBE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5D52-AE59-4902-9C9E-19B488127F18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BBA6-14F5-4CDE-A7BA-DC47A580620A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85CF-33E9-4FF1-9112-C9E4B2824A7A}" type="datetime1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AE3F-0BE0-4B91-B505-CF6DB37B792C}" type="datetime1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2234-DFC6-4715-8BCF-F8531BBB4A8B}" type="datetime1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F1FD-0C2A-4407-AA4C-F2103AB5F7A4}" type="datetime1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4715-2D57-47C9-8AD6-ACF02CBDBF54}" type="datetime1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9158-7168-4FA9-80D8-237114B2FA60}" type="datetime1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9366-BA24-4586-A06F-0ED5E2B51598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xx Team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F5DD-B243-44D5-B522-C0B4955B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Eliminate attributes that do not contribute anything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Integration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2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Transformation and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 Used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WEKA</a:t>
            </a:r>
          </a:p>
          <a:p>
            <a:pPr lvl="1"/>
            <a:r>
              <a:rPr lang="en-US" dirty="0" smtClean="0"/>
              <a:t>Excel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Binary Decision Tree</a:t>
            </a:r>
          </a:p>
          <a:p>
            <a:pPr lvl="1"/>
            <a:r>
              <a:rPr lang="en-US" dirty="0" smtClean="0"/>
              <a:t>RIPPER</a:t>
            </a:r>
          </a:p>
          <a:p>
            <a:pPr lvl="1"/>
            <a:r>
              <a:rPr lang="en-US" dirty="0" smtClean="0"/>
              <a:t>K-Nearest Neighbors</a:t>
            </a:r>
          </a:p>
          <a:p>
            <a:pPr lvl="1"/>
            <a:r>
              <a:rPr lang="en-US" dirty="0" smtClean="0"/>
              <a:t>AdaBoostM1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Tasks (need to choose)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Deviation Detection</a:t>
            </a:r>
          </a:p>
          <a:p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Association Rule Discovery</a:t>
            </a:r>
          </a:p>
          <a:p>
            <a:pPr lvl="1"/>
            <a:r>
              <a:rPr lang="en-US" dirty="0" smtClean="0"/>
              <a:t>Sequential Pattern Discovery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collection of records, create a </a:t>
            </a:r>
            <a:r>
              <a:rPr lang="en-US" i="1" dirty="0" smtClean="0"/>
              <a:t>training set</a:t>
            </a:r>
            <a:r>
              <a:rPr lang="en-US" dirty="0" smtClean="0"/>
              <a:t>.  Each record contains a set of attributes; one attribute is </a:t>
            </a:r>
            <a:r>
              <a:rPr lang="en-US" i="1" dirty="0" smtClean="0"/>
              <a:t>class</a:t>
            </a:r>
            <a:r>
              <a:rPr lang="en-US" dirty="0" smtClean="0"/>
              <a:t>.  </a:t>
            </a:r>
            <a:r>
              <a:rPr lang="en-US" i="1" dirty="0" smtClean="0"/>
              <a:t>Training set </a:t>
            </a:r>
            <a:r>
              <a:rPr lang="en-US" dirty="0" smtClean="0"/>
              <a:t>used to build the model.</a:t>
            </a:r>
          </a:p>
          <a:p>
            <a:r>
              <a:rPr lang="en-US" dirty="0" smtClean="0"/>
              <a:t>Find a model for class attribute as a function of the values of the other attributes.</a:t>
            </a:r>
          </a:p>
          <a:p>
            <a:r>
              <a:rPr lang="en-US" i="1" dirty="0" smtClean="0"/>
              <a:t>Test set </a:t>
            </a:r>
            <a:r>
              <a:rPr lang="en-US" dirty="0" smtClean="0"/>
              <a:t>is used to determine accuracy of the model.  </a:t>
            </a:r>
            <a:r>
              <a:rPr lang="en-US" i="1" dirty="0" smtClean="0"/>
              <a:t>Test set </a:t>
            </a:r>
            <a:r>
              <a:rPr lang="en-US" dirty="0" smtClean="0"/>
              <a:t>used to validate the model.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records, each of which contain some number of items from a given collection.</a:t>
            </a:r>
          </a:p>
          <a:p>
            <a:pPr lvl="1"/>
            <a:r>
              <a:rPr lang="en-US" dirty="0" smtClean="0"/>
              <a:t>Produce dependency rules which will predict occurrence of an ite3m based on occurrences of other items</a:t>
            </a:r>
          </a:p>
          <a:p>
            <a:pPr lvl="1"/>
            <a:r>
              <a:rPr lang="en-US" dirty="0" smtClean="0"/>
              <a:t>Antecedent-&gt;Consequent {Bagels}-&gt;{Potato Chips} shows what product should be sold with bagels to promote sale of potato chips.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set of data points, each having a set of attributes, and a similarity among them, find clusters such that:</a:t>
            </a:r>
          </a:p>
          <a:p>
            <a:pPr lvl="1"/>
            <a:r>
              <a:rPr lang="en-US" dirty="0" smtClean="0"/>
              <a:t>Data points in one cluster are more similar to one another.</a:t>
            </a:r>
          </a:p>
          <a:p>
            <a:pPr lvl="1"/>
            <a:r>
              <a:rPr lang="en-US" dirty="0" smtClean="0"/>
              <a:t>Data points in separate clusters are less similar to one another.</a:t>
            </a:r>
          </a:p>
          <a:p>
            <a:r>
              <a:rPr lang="en-US" dirty="0" smtClean="0"/>
              <a:t>Similarity Measures:</a:t>
            </a:r>
          </a:p>
          <a:p>
            <a:pPr lvl="1"/>
            <a:r>
              <a:rPr lang="en-US" dirty="0" smtClean="0"/>
              <a:t>Euclidean Distance if attributes are continuous</a:t>
            </a:r>
          </a:p>
          <a:p>
            <a:pPr lvl="1"/>
            <a:r>
              <a:rPr lang="en-US" dirty="0" smtClean="0"/>
              <a:t>Other </a:t>
            </a:r>
            <a:r>
              <a:rPr lang="en-US" smtClean="0"/>
              <a:t>problem-specific measures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Pattern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objects, with each object associated with its own timeline of events, find rules that predict strong </a:t>
            </a:r>
            <a:r>
              <a:rPr lang="en-US" i="1" dirty="0" smtClean="0"/>
              <a:t>sequential dependencies</a:t>
            </a:r>
            <a:r>
              <a:rPr lang="en-US" dirty="0" smtClean="0"/>
              <a:t> among different events.</a:t>
            </a:r>
            <a:endParaRPr lang="en-US" dirty="0"/>
          </a:p>
          <a:p>
            <a:r>
              <a:rPr lang="en-US" dirty="0" smtClean="0"/>
              <a:t>In point-of-sale transaction sequences of book store: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Intro_to_visual_c</a:t>
            </a:r>
            <a:r>
              <a:rPr lang="en-US" dirty="0" smtClean="0"/>
              <a:t>) (</a:t>
            </a:r>
            <a:r>
              <a:rPr lang="en-US" dirty="0" err="1" smtClean="0"/>
              <a:t>c++</a:t>
            </a:r>
            <a:r>
              <a:rPr lang="en-US" dirty="0" smtClean="0"/>
              <a:t>_primer)</a:t>
            </a:r>
            <a:r>
              <a:rPr lang="en-US" dirty="0" smtClean="0">
                <a:sym typeface="Wingdings" panose="05000000000000000000" pitchFamily="2" charset="2"/>
              </a:rPr>
              <a:t>(</a:t>
            </a:r>
            <a:r>
              <a:rPr lang="en-US" dirty="0" err="1" smtClean="0">
                <a:sym typeface="Wingdings" panose="05000000000000000000" pitchFamily="2" charset="2"/>
              </a:rPr>
              <a:t>perl_for_dummies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a value of a given continuous valued variable based on the values of other variables, assuming a linear or nonlinear model of dependency.</a:t>
            </a:r>
          </a:p>
          <a:p>
            <a:r>
              <a:rPr lang="en-US" dirty="0" smtClean="0"/>
              <a:t>Widely studied in statistics, neural network fields.</a:t>
            </a:r>
          </a:p>
          <a:p>
            <a:r>
              <a:rPr lang="en-US" dirty="0" smtClean="0"/>
              <a:t>Examples – predicting new product sales amounts based on advertising expenditure,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xx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Sagar</a:t>
            </a:r>
            <a:r>
              <a:rPr lang="en-US" dirty="0" smtClean="0"/>
              <a:t> Mahajan</a:t>
            </a:r>
          </a:p>
          <a:p>
            <a:r>
              <a:rPr lang="en-US" dirty="0" err="1" smtClean="0"/>
              <a:t>Ashwin</a:t>
            </a:r>
            <a:r>
              <a:rPr lang="en-US" dirty="0" smtClean="0"/>
              <a:t> Hole</a:t>
            </a:r>
          </a:p>
          <a:p>
            <a:r>
              <a:rPr lang="en-US" dirty="0" err="1" smtClean="0"/>
              <a:t>Tifani</a:t>
            </a:r>
            <a:r>
              <a:rPr lang="en-US" dirty="0" smtClean="0"/>
              <a:t> O’Brien</a:t>
            </a:r>
          </a:p>
          <a:p>
            <a:r>
              <a:rPr lang="en-US" dirty="0" smtClean="0"/>
              <a:t>Josh Snider</a:t>
            </a:r>
          </a:p>
          <a:p>
            <a:r>
              <a:rPr lang="en-US" dirty="0" smtClean="0"/>
              <a:t>Patricia Zicht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Deviation/Anomaly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significant deviations from normal behavior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Credit card fraud detection</a:t>
            </a:r>
          </a:p>
          <a:p>
            <a:pPr lvl="1"/>
            <a:r>
              <a:rPr lang="en-US" dirty="0" smtClean="0"/>
              <a:t>Network Intrusion Detection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Mining: Training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Mining: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8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</a:t>
            </a:r>
            <a:r>
              <a:rPr lang="en-US" dirty="0" err="1" smtClean="0"/>
              <a:t>Classifer</a:t>
            </a:r>
            <a:r>
              <a:rPr lang="en-US" dirty="0" smtClean="0"/>
              <a:t>:  RIPPER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AdaBoostM1 (using WEKA)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Problem definition; requirements analysis; and conceptual design</a:t>
            </a:r>
          </a:p>
          <a:p>
            <a:r>
              <a:rPr lang="en-US" altLang="en-US" dirty="0" smtClean="0"/>
              <a:t>Data selection; and sampling</a:t>
            </a:r>
          </a:p>
          <a:p>
            <a:r>
              <a:rPr lang="en-US" altLang="en-US" dirty="0" smtClean="0"/>
              <a:t>Cleaning and integration; and Preprocessing</a:t>
            </a:r>
          </a:p>
          <a:p>
            <a:r>
              <a:rPr lang="en-US" altLang="en-US" dirty="0" smtClean="0"/>
              <a:t>Data transformation; and Data Reduction</a:t>
            </a:r>
          </a:p>
          <a:p>
            <a:r>
              <a:rPr lang="en-US" altLang="en-US" dirty="0" smtClean="0"/>
              <a:t>Data Mining</a:t>
            </a:r>
          </a:p>
          <a:p>
            <a:r>
              <a:rPr lang="en-US" altLang="en-US" dirty="0" smtClean="0"/>
              <a:t>Modeling; test &amp; evaluation; and performance assessment</a:t>
            </a:r>
          </a:p>
          <a:p>
            <a:r>
              <a:rPr lang="en-US" altLang="en-US" dirty="0" smtClean="0"/>
              <a:t>Knowledge discovery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</a:p>
          <a:p>
            <a:r>
              <a:rPr lang="en-US" dirty="0" smtClean="0"/>
              <a:t>Target data preprocessing</a:t>
            </a:r>
          </a:p>
          <a:p>
            <a:r>
              <a:rPr lang="en-US" dirty="0" smtClean="0"/>
              <a:t>Data transformation and redundancy</a:t>
            </a:r>
          </a:p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Interpret/Evaluation</a:t>
            </a:r>
          </a:p>
          <a:p>
            <a:r>
              <a:rPr lang="en-US" dirty="0" smtClean="0"/>
              <a:t>Knowledge discovery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29000"/>
            <a:ext cx="4010585" cy="241968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examples the better…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4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WEKA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Aggregation</a:t>
            </a:r>
            <a:endParaRPr lang="en-US" dirty="0" smtClean="0"/>
          </a:p>
          <a:p>
            <a:r>
              <a:rPr lang="en-US" dirty="0" smtClean="0"/>
              <a:t>Sampling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Feature subset selection</a:t>
            </a:r>
          </a:p>
          <a:p>
            <a:r>
              <a:rPr lang="en-US" dirty="0" smtClean="0"/>
              <a:t>Feature creation</a:t>
            </a:r>
          </a:p>
          <a:p>
            <a:r>
              <a:rPr lang="en-US" dirty="0" smtClean="0"/>
              <a:t>Discretization and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r>
              <a:rPr lang="en-US" dirty="0" smtClean="0"/>
              <a:t>Attribute Transformation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xx Team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625</Words>
  <Application>Microsoft Office PowerPoint</Application>
  <PresentationFormat>On-screen Show (4:3)</PresentationFormat>
  <Paragraphs>132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Group xx Team Members</vt:lpstr>
      <vt:lpstr>Summary of Tasks</vt:lpstr>
      <vt:lpstr>Summary of Tasks</vt:lpstr>
      <vt:lpstr>Problem Definition</vt:lpstr>
      <vt:lpstr>Data Source</vt:lpstr>
      <vt:lpstr>Software Tools</vt:lpstr>
      <vt:lpstr>Data Selection</vt:lpstr>
      <vt:lpstr>Data Preprocessing</vt:lpstr>
      <vt:lpstr>Preprocessing</vt:lpstr>
      <vt:lpstr>Data Exploration and Visualization</vt:lpstr>
      <vt:lpstr>Data Transformation and Reduction</vt:lpstr>
      <vt:lpstr>Data Mining</vt:lpstr>
      <vt:lpstr>Data Mining Tasks (need to choose)</vt:lpstr>
      <vt:lpstr>Classification Definition</vt:lpstr>
      <vt:lpstr>Association Rule Discovery</vt:lpstr>
      <vt:lpstr>Clustering Definition</vt:lpstr>
      <vt:lpstr>Sequential Pattern Discovery</vt:lpstr>
      <vt:lpstr>Regression</vt:lpstr>
      <vt:lpstr>Deviation/Anomaly Detection</vt:lpstr>
      <vt:lpstr>Data Mining: Training Results</vt:lpstr>
      <vt:lpstr>Data Mining: Test Results</vt:lpstr>
      <vt:lpstr>Binary Decision Tree</vt:lpstr>
      <vt:lpstr>Rule-Based Classifer:  RIPPER</vt:lpstr>
      <vt:lpstr>K-Nearest Neighbor</vt:lpstr>
      <vt:lpstr>AdaBoostM1 (using WEKA)</vt:lpstr>
      <vt:lpstr>Summary</vt:lpstr>
      <vt:lpstr>Demonstration</vt:lpstr>
      <vt:lpstr>Next Steps</vt:lpstr>
      <vt:lpstr>Any Questions?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Group 1</dc:creator>
  <cp:lastModifiedBy>Group 1</cp:lastModifiedBy>
  <cp:revision>20</cp:revision>
  <dcterms:created xsi:type="dcterms:W3CDTF">2015-06-30T16:30:37Z</dcterms:created>
  <dcterms:modified xsi:type="dcterms:W3CDTF">2015-06-30T20:52:28Z</dcterms:modified>
</cp:coreProperties>
</file>