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8" roundtripDataSignature="AMtx7mib8ru6nTZA7VM5VQMy7EGRPuvCq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2770511-FDB3-4E94-AFB5-5C9CED0D4AB0}">
  <a:tblStyle styleId="{62770511-FDB3-4E94-AFB5-5C9CED0D4AB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customschemas.google.com/relationships/presentationmetadata" Target="meta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a4569736fa_2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g2a4569736fa_2_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a4569736fa_2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g2a4569736fa_2_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a4569736fa_0_20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a4569736fa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a4569736fa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g2a4569736fa_2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a4569736fa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g2a4569736fa_2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4"/>
          <p:cNvSpPr txBox="1"/>
          <p:nvPr>
            <p:ph type="ctrTitle"/>
          </p:nvPr>
        </p:nvSpPr>
        <p:spPr>
          <a:xfrm>
            <a:off x="1524000" y="1122363"/>
            <a:ext cx="9144000" cy="23877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4"/>
          <p:cNvSpPr txBox="1"/>
          <p:nvPr>
            <p:ph idx="1" type="subTitle"/>
          </p:nvPr>
        </p:nvSpPr>
        <p:spPr>
          <a:xfrm>
            <a:off x="1524000" y="3602038"/>
            <a:ext cx="9144000" cy="1655700"/>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4"/>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4"/>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3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33"/>
          <p:cNvSpPr txBox="1"/>
          <p:nvPr>
            <p:ph idx="1" type="body"/>
          </p:nvPr>
        </p:nvSpPr>
        <p:spPr>
          <a:xfrm rot="5400000">
            <a:off x="3920400" y="-1256575"/>
            <a:ext cx="4351200"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33"/>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3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3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34"/>
          <p:cNvSpPr txBox="1"/>
          <p:nvPr>
            <p:ph type="title"/>
          </p:nvPr>
        </p:nvSpPr>
        <p:spPr>
          <a:xfrm rot="5400000">
            <a:off x="7133400" y="1956625"/>
            <a:ext cx="5811900"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34"/>
          <p:cNvSpPr txBox="1"/>
          <p:nvPr>
            <p:ph idx="1" type="body"/>
          </p:nvPr>
        </p:nvSpPr>
        <p:spPr>
          <a:xfrm rot="5400000">
            <a:off x="1799400" y="-596075"/>
            <a:ext cx="5811900"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34"/>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34"/>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3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2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25"/>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25"/>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5"/>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26"/>
          <p:cNvSpPr txBox="1"/>
          <p:nvPr>
            <p:ph type="title"/>
          </p:nvPr>
        </p:nvSpPr>
        <p:spPr>
          <a:xfrm>
            <a:off x="831850" y="1709738"/>
            <a:ext cx="10515600" cy="28527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26"/>
          <p:cNvSpPr txBox="1"/>
          <p:nvPr>
            <p:ph idx="1" type="body"/>
          </p:nvPr>
        </p:nvSpPr>
        <p:spPr>
          <a:xfrm>
            <a:off x="831850" y="4589463"/>
            <a:ext cx="10515600" cy="15003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26"/>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6"/>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27"/>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27"/>
          <p:cNvSpPr txBox="1"/>
          <p:nvPr>
            <p:ph idx="1" type="body"/>
          </p:nvPr>
        </p:nvSpPr>
        <p:spPr>
          <a:xfrm>
            <a:off x="838200" y="1825625"/>
            <a:ext cx="5181600" cy="43512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27"/>
          <p:cNvSpPr txBox="1"/>
          <p:nvPr>
            <p:ph idx="2" type="body"/>
          </p:nvPr>
        </p:nvSpPr>
        <p:spPr>
          <a:xfrm>
            <a:off x="6172200" y="1825625"/>
            <a:ext cx="5181600" cy="43512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27"/>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7"/>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28"/>
          <p:cNvSpPr txBox="1"/>
          <p:nvPr>
            <p:ph type="title"/>
          </p:nvPr>
        </p:nvSpPr>
        <p:spPr>
          <a:xfrm>
            <a:off x="839788" y="365125"/>
            <a:ext cx="10515600" cy="1325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28"/>
          <p:cNvSpPr txBox="1"/>
          <p:nvPr>
            <p:ph idx="1" type="body"/>
          </p:nvPr>
        </p:nvSpPr>
        <p:spPr>
          <a:xfrm>
            <a:off x="839788" y="1681163"/>
            <a:ext cx="5157900" cy="82380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28"/>
          <p:cNvSpPr txBox="1"/>
          <p:nvPr>
            <p:ph idx="2" type="body"/>
          </p:nvPr>
        </p:nvSpPr>
        <p:spPr>
          <a:xfrm>
            <a:off x="839788" y="2505075"/>
            <a:ext cx="5157900" cy="3684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28"/>
          <p:cNvSpPr txBox="1"/>
          <p:nvPr>
            <p:ph idx="3" type="body"/>
          </p:nvPr>
        </p:nvSpPr>
        <p:spPr>
          <a:xfrm>
            <a:off x="6172200" y="1681163"/>
            <a:ext cx="5183100" cy="82380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28"/>
          <p:cNvSpPr txBox="1"/>
          <p:nvPr>
            <p:ph idx="4" type="body"/>
          </p:nvPr>
        </p:nvSpPr>
        <p:spPr>
          <a:xfrm>
            <a:off x="6172200" y="2505075"/>
            <a:ext cx="5183100" cy="3684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28"/>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8"/>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29"/>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29"/>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9"/>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30"/>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0"/>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31"/>
          <p:cNvSpPr txBox="1"/>
          <p:nvPr>
            <p:ph type="title"/>
          </p:nvPr>
        </p:nvSpPr>
        <p:spPr>
          <a:xfrm>
            <a:off x="839788" y="457200"/>
            <a:ext cx="3932100"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31"/>
          <p:cNvSpPr txBox="1"/>
          <p:nvPr>
            <p:ph idx="1" type="body"/>
          </p:nvPr>
        </p:nvSpPr>
        <p:spPr>
          <a:xfrm>
            <a:off x="5183188" y="987425"/>
            <a:ext cx="6172200" cy="4873500"/>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31"/>
          <p:cNvSpPr txBox="1"/>
          <p:nvPr>
            <p:ph idx="2" type="body"/>
          </p:nvPr>
        </p:nvSpPr>
        <p:spPr>
          <a:xfrm>
            <a:off x="839788" y="2057400"/>
            <a:ext cx="3932100" cy="38115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31"/>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31"/>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3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32"/>
          <p:cNvSpPr txBox="1"/>
          <p:nvPr>
            <p:ph type="title"/>
          </p:nvPr>
        </p:nvSpPr>
        <p:spPr>
          <a:xfrm>
            <a:off x="839788" y="457200"/>
            <a:ext cx="3932100"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32"/>
          <p:cNvSpPr/>
          <p:nvPr>
            <p:ph idx="2" type="pic"/>
          </p:nvPr>
        </p:nvSpPr>
        <p:spPr>
          <a:xfrm>
            <a:off x="5183188" y="987425"/>
            <a:ext cx="6172200" cy="4873500"/>
          </a:xfrm>
          <a:prstGeom prst="rect">
            <a:avLst/>
          </a:prstGeom>
          <a:noFill/>
          <a:ln>
            <a:noFill/>
          </a:ln>
        </p:spPr>
      </p:sp>
      <p:sp>
        <p:nvSpPr>
          <p:cNvPr id="64" name="Google Shape;64;p32"/>
          <p:cNvSpPr txBox="1"/>
          <p:nvPr>
            <p:ph idx="1" type="body"/>
          </p:nvPr>
        </p:nvSpPr>
        <p:spPr>
          <a:xfrm>
            <a:off x="839788" y="2057400"/>
            <a:ext cx="3932100" cy="38115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32"/>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32"/>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3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90BBE3"/>
            </a:gs>
            <a:gs pos="100000">
              <a:srgbClr val="397BB7"/>
            </a:gs>
          </a:gsLst>
          <a:path path="circle">
            <a:fillToRect b="50%" l="50%" r="50%" t="50%"/>
          </a:path>
          <a:tileRect/>
        </a:gradFill>
      </p:bgPr>
    </p:bg>
    <p:spTree>
      <p:nvGrpSpPr>
        <p:cNvPr id="5" name="Shape 5"/>
        <p:cNvGrpSpPr/>
        <p:nvPr/>
      </p:nvGrpSpPr>
      <p:grpSpPr>
        <a:xfrm>
          <a:off x="0" y="0"/>
          <a:ext cx="0" cy="0"/>
          <a:chOff x="0" y="0"/>
          <a:chExt cx="0" cy="0"/>
        </a:xfrm>
      </p:grpSpPr>
      <p:sp>
        <p:nvSpPr>
          <p:cNvPr id="6" name="Google Shape;6;p2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marR="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23"/>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406400" lvl="0" marL="457200" marR="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23"/>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marR="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2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2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b="0" i="0" sz="1200" u="none" cap="none" strike="noStrike">
                <a:solidFill>
                  <a:srgbClr val="888888"/>
                </a:solidFill>
                <a:latin typeface="Calibri"/>
                <a:ea typeface="Calibri"/>
                <a:cs typeface="Calibri"/>
                <a:sym typeface="Calibri"/>
              </a:defRPr>
            </a:lvl1pPr>
            <a:lvl2pPr indent="0" lvl="1" marL="0" marR="0" algn="r">
              <a:spcBef>
                <a:spcPts val="0"/>
              </a:spcBef>
              <a:buNone/>
              <a:defRPr b="0" i="0" sz="1200" u="none" cap="none" strike="noStrike">
                <a:solidFill>
                  <a:srgbClr val="888888"/>
                </a:solidFill>
                <a:latin typeface="Calibri"/>
                <a:ea typeface="Calibri"/>
                <a:cs typeface="Calibri"/>
                <a:sym typeface="Calibri"/>
              </a:defRPr>
            </a:lvl2pPr>
            <a:lvl3pPr indent="0" lvl="2" marL="0" marR="0" algn="r">
              <a:spcBef>
                <a:spcPts val="0"/>
              </a:spcBef>
              <a:buNone/>
              <a:defRPr b="0" i="0" sz="1200" u="none" cap="none" strike="noStrike">
                <a:solidFill>
                  <a:srgbClr val="888888"/>
                </a:solidFill>
                <a:latin typeface="Calibri"/>
                <a:ea typeface="Calibri"/>
                <a:cs typeface="Calibri"/>
                <a:sym typeface="Calibri"/>
              </a:defRPr>
            </a:lvl3pPr>
            <a:lvl4pPr indent="0" lvl="3" marL="0" marR="0" algn="r">
              <a:spcBef>
                <a:spcPts val="0"/>
              </a:spcBef>
              <a:buNone/>
              <a:defRPr b="0" i="0" sz="1200" u="none" cap="none" strike="noStrike">
                <a:solidFill>
                  <a:srgbClr val="888888"/>
                </a:solidFill>
                <a:latin typeface="Calibri"/>
                <a:ea typeface="Calibri"/>
                <a:cs typeface="Calibri"/>
                <a:sym typeface="Calibri"/>
              </a:defRPr>
            </a:lvl4pPr>
            <a:lvl5pPr indent="0" lvl="4" marL="0" marR="0" algn="r">
              <a:spcBef>
                <a:spcPts val="0"/>
              </a:spcBef>
              <a:buNone/>
              <a:defRPr b="0" i="0" sz="1200" u="none" cap="none" strike="noStrike">
                <a:solidFill>
                  <a:srgbClr val="888888"/>
                </a:solidFill>
                <a:latin typeface="Calibri"/>
                <a:ea typeface="Calibri"/>
                <a:cs typeface="Calibri"/>
                <a:sym typeface="Calibri"/>
              </a:defRPr>
            </a:lvl5pPr>
            <a:lvl6pPr indent="0" lvl="5" marL="0" marR="0" algn="r">
              <a:spcBef>
                <a:spcPts val="0"/>
              </a:spcBef>
              <a:buNone/>
              <a:defRPr b="0" i="0" sz="1200" u="none" cap="none" strike="noStrike">
                <a:solidFill>
                  <a:srgbClr val="888888"/>
                </a:solidFill>
                <a:latin typeface="Calibri"/>
                <a:ea typeface="Calibri"/>
                <a:cs typeface="Calibri"/>
                <a:sym typeface="Calibri"/>
              </a:defRPr>
            </a:lvl6pPr>
            <a:lvl7pPr indent="0" lvl="6" marL="0" marR="0" algn="r">
              <a:spcBef>
                <a:spcPts val="0"/>
              </a:spcBef>
              <a:buNone/>
              <a:defRPr b="0" i="0" sz="1200" u="none" cap="none" strike="noStrike">
                <a:solidFill>
                  <a:srgbClr val="888888"/>
                </a:solidFill>
                <a:latin typeface="Calibri"/>
                <a:ea typeface="Calibri"/>
                <a:cs typeface="Calibri"/>
                <a:sym typeface="Calibri"/>
              </a:defRPr>
            </a:lvl7pPr>
            <a:lvl8pPr indent="0" lvl="7" marL="0" marR="0" algn="r">
              <a:spcBef>
                <a:spcPts val="0"/>
              </a:spcBef>
              <a:buNone/>
              <a:defRPr b="0" i="0" sz="1200" u="none" cap="none" strike="noStrike">
                <a:solidFill>
                  <a:srgbClr val="888888"/>
                </a:solidFill>
                <a:latin typeface="Calibri"/>
                <a:ea typeface="Calibri"/>
                <a:cs typeface="Calibri"/>
                <a:sym typeface="Calibri"/>
              </a:defRPr>
            </a:lvl8pPr>
            <a:lvl9pPr indent="0" lvl="8" marL="0" marR="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png"/><Relationship Id="rId4" Type="http://schemas.openxmlformats.org/officeDocument/2006/relationships/image" Target="../media/image1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api-ninjas.com/api/city" TargetMode="External"/><Relationship Id="rId4" Type="http://schemas.openxmlformats.org/officeDocument/2006/relationships/hyperlink" Target="http://www.visualcrossing.com/weather-api"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3.png"/><Relationship Id="rId5" Type="http://schemas.openxmlformats.org/officeDocument/2006/relationships/image" Target="../media/image5.png"/><Relationship Id="rId6" Type="http://schemas.openxmlformats.org/officeDocument/2006/relationships/image" Target="../media/image1.png"/><Relationship Id="rId7"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697200" y="1251700"/>
            <a:ext cx="11834100" cy="24789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b="1" lang="en-US"/>
              <a:t>OCSS(GWU)</a:t>
            </a:r>
            <a:r>
              <a:rPr b="1" lang="en-US"/>
              <a:t> </a:t>
            </a:r>
            <a:r>
              <a:rPr b="1" lang="en-US"/>
              <a:t>2024 </a:t>
            </a:r>
            <a:endParaRPr b="1"/>
          </a:p>
          <a:p>
            <a:pPr indent="0" lvl="0" marL="0" rtl="0" algn="ctr">
              <a:lnSpc>
                <a:spcPct val="90000"/>
              </a:lnSpc>
              <a:spcBef>
                <a:spcPts val="0"/>
              </a:spcBef>
              <a:spcAft>
                <a:spcPts val="0"/>
              </a:spcAft>
              <a:buClr>
                <a:schemeClr val="dk1"/>
              </a:buClr>
              <a:buSzPts val="6000"/>
              <a:buFont typeface="Calibri"/>
              <a:buNone/>
            </a:pPr>
            <a:r>
              <a:rPr b="1" lang="en-US"/>
              <a:t>Climate Case Study</a:t>
            </a:r>
            <a:endParaRPr b="1"/>
          </a:p>
        </p:txBody>
      </p:sp>
      <p:sp>
        <p:nvSpPr>
          <p:cNvPr id="85" name="Google Shape;85;p1"/>
          <p:cNvSpPr txBox="1"/>
          <p:nvPr>
            <p:ph idx="1" type="subTitle"/>
          </p:nvPr>
        </p:nvSpPr>
        <p:spPr>
          <a:xfrm>
            <a:off x="753675" y="3730600"/>
            <a:ext cx="8544600" cy="8994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lang="en-US" sz="3500"/>
              <a:t>October 2024</a:t>
            </a:r>
            <a:endParaRPr sz="3500"/>
          </a:p>
        </p:txBody>
      </p:sp>
      <p:sp>
        <p:nvSpPr>
          <p:cNvPr id="86" name="Google Shape;86;p1"/>
          <p:cNvSpPr txBox="1"/>
          <p:nvPr/>
        </p:nvSpPr>
        <p:spPr>
          <a:xfrm>
            <a:off x="395325" y="6007200"/>
            <a:ext cx="6582900" cy="33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2000">
              <a:solidFill>
                <a:schemeClr val="dk1"/>
              </a:solidFill>
              <a:latin typeface="Calibri"/>
              <a:ea typeface="Calibri"/>
              <a:cs typeface="Calibri"/>
              <a:sym typeface="Calibri"/>
            </a:endParaRPr>
          </a:p>
        </p:txBody>
      </p:sp>
      <p:sp>
        <p:nvSpPr>
          <p:cNvPr id="87" name="Google Shape;87;p1"/>
          <p:cNvSpPr txBox="1"/>
          <p:nvPr/>
        </p:nvSpPr>
        <p:spPr>
          <a:xfrm>
            <a:off x="0" y="5759875"/>
            <a:ext cx="7165500" cy="41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000">
                <a:solidFill>
                  <a:schemeClr val="dk1"/>
                </a:solidFill>
                <a:latin typeface="Times New Roman"/>
                <a:ea typeface="Times New Roman"/>
                <a:cs typeface="Times New Roman"/>
                <a:sym typeface="Times New Roman"/>
              </a:rPr>
              <a:t>Derived From: The George Washington University</a:t>
            </a:r>
            <a:endParaRPr sz="10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US" sz="1000">
                <a:solidFill>
                  <a:schemeClr val="dk1"/>
                </a:solidFill>
                <a:latin typeface="Times New Roman"/>
                <a:ea typeface="Times New Roman"/>
                <a:cs typeface="Times New Roman"/>
                <a:sym typeface="Times New Roman"/>
              </a:rPr>
              <a:t>Data Bootcamp Project 1</a:t>
            </a:r>
            <a:endParaRPr sz="10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US" sz="1000">
                <a:solidFill>
                  <a:schemeClr val="dk1"/>
                </a:solidFill>
                <a:latin typeface="Times New Roman"/>
                <a:ea typeface="Times New Roman"/>
                <a:cs typeface="Times New Roman"/>
                <a:sym typeface="Times New Roman"/>
              </a:rPr>
              <a:t>Team Members: Will Davis, Mohamed Mursal, Thaimu Sesay, Jessica Snowden (Team 4!)</a:t>
            </a:r>
            <a:endParaRPr sz="1000">
              <a:solidFill>
                <a:schemeClr val="dk1"/>
              </a:solidFill>
              <a:latin typeface="Times New Roman"/>
              <a:ea typeface="Times New Roman"/>
              <a:cs typeface="Times New Roman"/>
              <a:sym typeface="Times New Roman"/>
            </a:endParaRPr>
          </a:p>
        </p:txBody>
      </p:sp>
      <p:pic>
        <p:nvPicPr>
          <p:cNvPr id="88" name="Google Shape;88;p1"/>
          <p:cNvPicPr preferRelativeResize="0"/>
          <p:nvPr/>
        </p:nvPicPr>
        <p:blipFill rotWithShape="1">
          <a:blip r:embed="rId3">
            <a:alphaModFix/>
          </a:blip>
          <a:srcRect b="8781" l="9751" r="9387" t="8292"/>
          <a:stretch/>
        </p:blipFill>
        <p:spPr>
          <a:xfrm>
            <a:off x="395325" y="1982500"/>
            <a:ext cx="1820100" cy="1748100"/>
          </a:xfrm>
          <a:prstGeom prst="ellipse">
            <a:avLst/>
          </a:prstGeom>
          <a:noFill/>
          <a:ln>
            <a:noFill/>
          </a:ln>
        </p:spPr>
      </p:pic>
      <p:pic>
        <p:nvPicPr>
          <p:cNvPr descr="United States map | Could be used for stock image-like situa… | Flickr" id="89" name="Google Shape;89;p1"/>
          <p:cNvPicPr preferRelativeResize="0"/>
          <p:nvPr/>
        </p:nvPicPr>
        <p:blipFill rotWithShape="1">
          <a:blip r:embed="rId4">
            <a:alphaModFix amt="71000"/>
          </a:blip>
          <a:srcRect b="0" l="14497" r="46297" t="0"/>
          <a:stretch/>
        </p:blipFill>
        <p:spPr>
          <a:xfrm>
            <a:off x="8965125" y="440150"/>
            <a:ext cx="3226875" cy="59777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g2a4569736fa_2_27"/>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400"/>
              <a:buFont typeface="Calibri"/>
              <a:buNone/>
            </a:pPr>
            <a:r>
              <a:rPr lang="en-US"/>
              <a:t>Observations</a:t>
            </a:r>
            <a:endParaRPr/>
          </a:p>
        </p:txBody>
      </p:sp>
      <p:sp>
        <p:nvSpPr>
          <p:cNvPr id="162" name="Google Shape;162;g2a4569736fa_2_27"/>
          <p:cNvSpPr txBox="1"/>
          <p:nvPr>
            <p:ph idx="1" type="body"/>
          </p:nvPr>
        </p:nvSpPr>
        <p:spPr>
          <a:xfrm>
            <a:off x="838200" y="1825625"/>
            <a:ext cx="10515600" cy="4157100"/>
          </a:xfrm>
          <a:prstGeom prst="rect">
            <a:avLst/>
          </a:prstGeom>
          <a:noFill/>
          <a:ln>
            <a:noFill/>
          </a:ln>
        </p:spPr>
        <p:txBody>
          <a:bodyPr anchorCtr="0" anchor="t" bIns="45700" lIns="91425" spcFirstLastPara="1" rIns="91425" wrap="square" tIns="45700">
            <a:normAutofit lnSpcReduction="10000"/>
          </a:bodyPr>
          <a:lstStyle/>
          <a:p>
            <a:pPr indent="-228600" lvl="0" marL="228600" marR="0" rtl="0" algn="l">
              <a:lnSpc>
                <a:spcPct val="90000"/>
              </a:lnSpc>
              <a:spcBef>
                <a:spcPts val="0"/>
              </a:spcBef>
              <a:spcAft>
                <a:spcPts val="0"/>
              </a:spcAft>
              <a:buSzPts val="2800"/>
              <a:buChar char="•"/>
            </a:pPr>
            <a:r>
              <a:rPr lang="en-US"/>
              <a:t>The high temperature or total precipitation for each city did not show much variation from year to year in any city, except for when certain cities were subject to noteworthy natural weather disasters or droughts.</a:t>
            </a:r>
            <a:endParaRPr/>
          </a:p>
          <a:p>
            <a:pPr indent="-292100" lvl="1" marL="685800" marR="0" rtl="0" algn="l">
              <a:lnSpc>
                <a:spcPct val="90000"/>
              </a:lnSpc>
              <a:spcBef>
                <a:spcPts val="0"/>
              </a:spcBef>
              <a:spcAft>
                <a:spcPts val="0"/>
              </a:spcAft>
              <a:buSzPts val="2800"/>
              <a:buChar char="•"/>
            </a:pPr>
            <a:r>
              <a:rPr lang="en-US"/>
              <a:t>New York City showed high precipitation in 2011 due to Hurricane Irene and TS Lee (outlier)</a:t>
            </a:r>
            <a:endParaRPr/>
          </a:p>
          <a:p>
            <a:pPr indent="-292100" lvl="1" marL="685800" marR="0" rtl="0" algn="l">
              <a:lnSpc>
                <a:spcPct val="90000"/>
              </a:lnSpc>
              <a:spcBef>
                <a:spcPts val="0"/>
              </a:spcBef>
              <a:spcAft>
                <a:spcPts val="0"/>
              </a:spcAft>
              <a:buSzPts val="2800"/>
              <a:buChar char="•"/>
            </a:pPr>
            <a:r>
              <a:rPr lang="en-US"/>
              <a:t>Houston showed high precipitation in 2017 due to Hurricane Harvey (outlier)</a:t>
            </a:r>
            <a:endParaRPr/>
          </a:p>
          <a:p>
            <a:pPr indent="-292100" lvl="1" marL="685800" marR="0" rtl="0" algn="l">
              <a:lnSpc>
                <a:spcPct val="90000"/>
              </a:lnSpc>
              <a:spcBef>
                <a:spcPts val="0"/>
              </a:spcBef>
              <a:spcAft>
                <a:spcPts val="0"/>
              </a:spcAft>
              <a:buSzPts val="2800"/>
              <a:buChar char="•"/>
            </a:pPr>
            <a:r>
              <a:rPr lang="en-US"/>
              <a:t>Western US was under a </a:t>
            </a:r>
            <a:r>
              <a:rPr lang="en-US"/>
              <a:t>prolonged</a:t>
            </a:r>
            <a:r>
              <a:rPr lang="en-US"/>
              <a:t> drought from 2011 - 2017</a:t>
            </a:r>
            <a:endParaRPr/>
          </a:p>
          <a:p>
            <a:pPr indent="0" lvl="0" marL="0" marR="0" rtl="0" algn="l">
              <a:lnSpc>
                <a:spcPct val="90000"/>
              </a:lnSpc>
              <a:spcBef>
                <a:spcPts val="0"/>
              </a:spcBef>
              <a:spcAft>
                <a:spcPts val="0"/>
              </a:spcAft>
              <a:buNone/>
            </a:pPr>
            <a:r>
              <a:t/>
            </a:r>
            <a:endParaRPr sz="2400"/>
          </a:p>
          <a:p>
            <a:pPr indent="-228600" lvl="0" marL="228600" marR="0" rtl="0" algn="l">
              <a:lnSpc>
                <a:spcPct val="90000"/>
              </a:lnSpc>
              <a:spcBef>
                <a:spcPts val="0"/>
              </a:spcBef>
              <a:spcAft>
                <a:spcPts val="0"/>
              </a:spcAft>
              <a:buSzPts val="2800"/>
              <a:buChar char="•"/>
            </a:pPr>
            <a:r>
              <a:rPr lang="en-US"/>
              <a:t>Comparing the values for each showed there was no correlation between high temperature vs. total precipitation.</a:t>
            </a:r>
            <a:endParaRPr/>
          </a:p>
        </p:txBody>
      </p:sp>
      <p:sp>
        <p:nvSpPr>
          <p:cNvPr id="163" name="Google Shape;163;g2a4569736fa_2_27"/>
          <p:cNvSpPr txBox="1"/>
          <p:nvPr/>
        </p:nvSpPr>
        <p:spPr>
          <a:xfrm>
            <a:off x="137500" y="5901975"/>
            <a:ext cx="8078400" cy="5778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b="1" lang="en-US" sz="1600">
                <a:solidFill>
                  <a:schemeClr val="dk1"/>
                </a:solidFill>
                <a:latin typeface="Calibri"/>
                <a:ea typeface="Calibri"/>
                <a:cs typeface="Calibri"/>
                <a:sym typeface="Calibri"/>
              </a:rPr>
              <a:t>Office of Climate Support Services</a:t>
            </a:r>
            <a:endParaRPr b="1" sz="1600">
              <a:solidFill>
                <a:schemeClr val="dk1"/>
              </a:solidFill>
              <a:latin typeface="Calibri"/>
              <a:ea typeface="Calibri"/>
              <a:cs typeface="Calibri"/>
              <a:sym typeface="Calibri"/>
            </a:endParaRPr>
          </a:p>
          <a:p>
            <a:pPr indent="0" lvl="0" marL="0" rtl="0" algn="l">
              <a:spcBef>
                <a:spcPts val="0"/>
              </a:spcBef>
              <a:spcAft>
                <a:spcPts val="0"/>
              </a:spcAft>
              <a:buNone/>
            </a:pPr>
            <a:r>
              <a:rPr b="1" lang="en-US" sz="2000">
                <a:solidFill>
                  <a:schemeClr val="dk1"/>
                </a:solidFill>
                <a:latin typeface="Calibri"/>
                <a:ea typeface="Calibri"/>
                <a:cs typeface="Calibri"/>
                <a:sym typeface="Calibri"/>
              </a:rPr>
              <a:t>			</a:t>
            </a:r>
            <a:r>
              <a:rPr b="1" lang="en-US" sz="1600">
                <a:solidFill>
                  <a:schemeClr val="dk1"/>
                </a:solidFill>
                <a:latin typeface="Calibri"/>
                <a:ea typeface="Calibri"/>
                <a:cs typeface="Calibri"/>
                <a:sym typeface="Calibri"/>
              </a:rPr>
              <a:t>	</a:t>
            </a:r>
            <a:r>
              <a:rPr i="1" lang="en-US" sz="1300">
                <a:solidFill>
                  <a:srgbClr val="999999"/>
                </a:solidFill>
                <a:latin typeface="Calibri"/>
                <a:ea typeface="Calibri"/>
                <a:cs typeface="Calibri"/>
                <a:sym typeface="Calibri"/>
              </a:rPr>
              <a:t>One Mission One team</a:t>
            </a:r>
            <a:endParaRPr i="1" sz="1300">
              <a:solidFill>
                <a:srgbClr val="999999"/>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g2a4569736fa_2_3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400"/>
              <a:buFont typeface="Calibri"/>
              <a:buNone/>
            </a:pPr>
            <a:r>
              <a:rPr lang="en-US"/>
              <a:t>Conclusion</a:t>
            </a:r>
            <a:endParaRPr/>
          </a:p>
        </p:txBody>
      </p:sp>
      <p:sp>
        <p:nvSpPr>
          <p:cNvPr id="169" name="Google Shape;169;g2a4569736fa_2_33"/>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SzPts val="2800"/>
              <a:buNone/>
            </a:pPr>
            <a:r>
              <a:rPr lang="en-US"/>
              <a:t>There does not appear to be a relationship between maximum high temperature and annual </a:t>
            </a:r>
            <a:r>
              <a:rPr lang="en-US"/>
              <a:t>precipitation. The OCSS team recommends other factors should be explored to identify alternate approaches for developing a more reliable modeling approach.</a:t>
            </a:r>
            <a:endParaRPr/>
          </a:p>
        </p:txBody>
      </p:sp>
      <p:sp>
        <p:nvSpPr>
          <p:cNvPr id="170" name="Google Shape;170;g2a4569736fa_2_33"/>
          <p:cNvSpPr txBox="1"/>
          <p:nvPr/>
        </p:nvSpPr>
        <p:spPr>
          <a:xfrm>
            <a:off x="137500" y="5901975"/>
            <a:ext cx="8078400" cy="5778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b="1" lang="en-US" sz="1600">
                <a:solidFill>
                  <a:schemeClr val="dk1"/>
                </a:solidFill>
                <a:latin typeface="Calibri"/>
                <a:ea typeface="Calibri"/>
                <a:cs typeface="Calibri"/>
                <a:sym typeface="Calibri"/>
              </a:rPr>
              <a:t>Office of Climate Support Services</a:t>
            </a:r>
            <a:endParaRPr b="1" sz="1600">
              <a:solidFill>
                <a:schemeClr val="dk1"/>
              </a:solidFill>
              <a:latin typeface="Calibri"/>
              <a:ea typeface="Calibri"/>
              <a:cs typeface="Calibri"/>
              <a:sym typeface="Calibri"/>
            </a:endParaRPr>
          </a:p>
          <a:p>
            <a:pPr indent="0" lvl="0" marL="0" rtl="0" algn="l">
              <a:spcBef>
                <a:spcPts val="0"/>
              </a:spcBef>
              <a:spcAft>
                <a:spcPts val="0"/>
              </a:spcAft>
              <a:buNone/>
            </a:pPr>
            <a:r>
              <a:rPr b="1" lang="en-US" sz="2000">
                <a:solidFill>
                  <a:schemeClr val="dk1"/>
                </a:solidFill>
                <a:latin typeface="Calibri"/>
                <a:ea typeface="Calibri"/>
                <a:cs typeface="Calibri"/>
                <a:sym typeface="Calibri"/>
              </a:rPr>
              <a:t>			</a:t>
            </a:r>
            <a:r>
              <a:rPr b="1" lang="en-US" sz="1600">
                <a:solidFill>
                  <a:schemeClr val="dk1"/>
                </a:solidFill>
                <a:latin typeface="Calibri"/>
                <a:ea typeface="Calibri"/>
                <a:cs typeface="Calibri"/>
                <a:sym typeface="Calibri"/>
              </a:rPr>
              <a:t>	</a:t>
            </a:r>
            <a:r>
              <a:rPr i="1" lang="en-US" sz="1300">
                <a:solidFill>
                  <a:srgbClr val="999999"/>
                </a:solidFill>
                <a:latin typeface="Calibri"/>
                <a:ea typeface="Calibri"/>
                <a:cs typeface="Calibri"/>
                <a:sym typeface="Calibri"/>
              </a:rPr>
              <a:t>One Mission One team</a:t>
            </a:r>
            <a:endParaRPr i="1" sz="1300">
              <a:solidFill>
                <a:srgbClr val="999999"/>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g2a4569736fa_0_206"/>
          <p:cNvSpPr txBox="1"/>
          <p:nvPr>
            <p:ph type="title"/>
          </p:nvPr>
        </p:nvSpPr>
        <p:spPr>
          <a:xfrm>
            <a:off x="-830625" y="1112200"/>
            <a:ext cx="12755100" cy="1393800"/>
          </a:xfrm>
          <a:prstGeom prst="rect">
            <a:avLst/>
          </a:prstGeom>
        </p:spPr>
        <p:txBody>
          <a:bodyPr anchorCtr="0" anchor="ctr" bIns="45700" lIns="91425" spcFirstLastPara="1" rIns="91425" wrap="square" tIns="45700">
            <a:noAutofit/>
          </a:bodyPr>
          <a:lstStyle/>
          <a:p>
            <a:pPr indent="457200" lvl="0" marL="3200400" rtl="0" algn="l">
              <a:spcBef>
                <a:spcPts val="0"/>
              </a:spcBef>
              <a:spcAft>
                <a:spcPts val="0"/>
              </a:spcAft>
              <a:buSzPts val="990"/>
              <a:buNone/>
            </a:pPr>
            <a:r>
              <a:t/>
            </a:r>
            <a:endParaRPr sz="4460"/>
          </a:p>
          <a:p>
            <a:pPr indent="457200" lvl="0" marL="3657600" rtl="0" algn="l">
              <a:spcBef>
                <a:spcPts val="0"/>
              </a:spcBef>
              <a:spcAft>
                <a:spcPts val="0"/>
              </a:spcAft>
              <a:buSzPts val="990"/>
              <a:buNone/>
            </a:pPr>
            <a:r>
              <a:rPr lang="en-US" sz="4460">
                <a:latin typeface="Times New Roman"/>
                <a:ea typeface="Times New Roman"/>
                <a:cs typeface="Times New Roman"/>
                <a:sym typeface="Times New Roman"/>
              </a:rPr>
              <a:t>       </a:t>
            </a:r>
            <a:r>
              <a:rPr lang="en-US" sz="4460">
                <a:latin typeface="Times New Roman"/>
                <a:ea typeface="Times New Roman"/>
                <a:cs typeface="Times New Roman"/>
                <a:sym typeface="Times New Roman"/>
              </a:rPr>
              <a:t>THANK YOU</a:t>
            </a:r>
            <a:endParaRPr sz="4460">
              <a:latin typeface="Times New Roman"/>
              <a:ea typeface="Times New Roman"/>
              <a:cs typeface="Times New Roman"/>
              <a:sym typeface="Times New Roman"/>
            </a:endParaRPr>
          </a:p>
          <a:p>
            <a:pPr indent="0" lvl="0" marL="0" rtl="0" algn="l">
              <a:spcBef>
                <a:spcPts val="0"/>
              </a:spcBef>
              <a:spcAft>
                <a:spcPts val="0"/>
              </a:spcAft>
              <a:buSzPts val="990"/>
              <a:buNone/>
            </a:pPr>
            <a:r>
              <a:t/>
            </a:r>
            <a:endParaRPr sz="446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Project Outline</a:t>
            </a:r>
            <a:endParaRPr/>
          </a:p>
        </p:txBody>
      </p:sp>
      <p:sp>
        <p:nvSpPr>
          <p:cNvPr id="95" name="Google Shape;95;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10000"/>
          </a:bodyPr>
          <a:lstStyle/>
          <a:p>
            <a:pPr indent="-215265" lvl="0" marL="228600" rtl="0" algn="l">
              <a:lnSpc>
                <a:spcPct val="90000"/>
              </a:lnSpc>
              <a:spcBef>
                <a:spcPts val="0"/>
              </a:spcBef>
              <a:spcAft>
                <a:spcPts val="0"/>
              </a:spcAft>
              <a:buClr>
                <a:schemeClr val="dk1"/>
              </a:buClr>
              <a:buSzPct val="100000"/>
              <a:buChar char="•"/>
            </a:pPr>
            <a:r>
              <a:rPr lang="en-US"/>
              <a:t>The OCSS was tasked to conduct a Climate Study to understand the changes in temperature and precipitation in several large cities and if there is a relationship between the observed changes. This study seeks to </a:t>
            </a:r>
            <a:r>
              <a:rPr lang="en-US"/>
              <a:t>inform an analytical climate model for scientists to forecast future climate change.</a:t>
            </a:r>
            <a:endParaRPr/>
          </a:p>
          <a:p>
            <a:pPr indent="0" lvl="0" marL="0" rtl="0" algn="l">
              <a:lnSpc>
                <a:spcPct val="90000"/>
              </a:lnSpc>
              <a:spcBef>
                <a:spcPts val="0"/>
              </a:spcBef>
              <a:spcAft>
                <a:spcPts val="0"/>
              </a:spcAft>
              <a:buNone/>
            </a:pPr>
            <a:r>
              <a:t/>
            </a:r>
            <a:endParaRPr/>
          </a:p>
          <a:p>
            <a:pPr indent="-215265" lvl="0" marL="228600" marR="0" rtl="0" algn="l">
              <a:lnSpc>
                <a:spcPct val="90000"/>
              </a:lnSpc>
              <a:spcBef>
                <a:spcPts val="0"/>
              </a:spcBef>
              <a:spcAft>
                <a:spcPts val="0"/>
              </a:spcAft>
              <a:buSzPct val="100000"/>
              <a:buChar char="•"/>
            </a:pPr>
            <a:r>
              <a:rPr lang="en-US"/>
              <a:t>Questions we considered</a:t>
            </a:r>
            <a:endParaRPr/>
          </a:p>
          <a:p>
            <a:pPr indent="-278765" lvl="1" marL="685800" marR="0" rtl="0" algn="l">
              <a:lnSpc>
                <a:spcPct val="90000"/>
              </a:lnSpc>
              <a:spcBef>
                <a:spcPts val="0"/>
              </a:spcBef>
              <a:spcAft>
                <a:spcPts val="0"/>
              </a:spcAft>
              <a:buSzPct val="100000"/>
              <a:buChar char="•"/>
            </a:pPr>
            <a:r>
              <a:rPr lang="en-US" sz="2800"/>
              <a:t>Temperature: How much has the average high temperature changed for the largest five cities in the United States from 2010-2019</a:t>
            </a:r>
            <a:endParaRPr sz="2800"/>
          </a:p>
          <a:p>
            <a:pPr indent="-278765" lvl="1" marL="685800" marR="0" rtl="0" algn="l">
              <a:lnSpc>
                <a:spcPct val="90000"/>
              </a:lnSpc>
              <a:spcBef>
                <a:spcPts val="0"/>
              </a:spcBef>
              <a:spcAft>
                <a:spcPts val="0"/>
              </a:spcAft>
              <a:buSzPct val="100000"/>
              <a:buChar char="•"/>
            </a:pPr>
            <a:r>
              <a:rPr lang="en-US" sz="2800"/>
              <a:t>Precipitation: </a:t>
            </a:r>
            <a:r>
              <a:rPr lang="en-US" sz="2800"/>
              <a:t>How much has the average annual precipitation changed for the largest five cities in the United States from 2010 - 2019</a:t>
            </a:r>
            <a:endParaRPr sz="2800"/>
          </a:p>
          <a:p>
            <a:pPr indent="-278765" lvl="1" marL="685800" marR="0" rtl="0" algn="l">
              <a:lnSpc>
                <a:spcPct val="90000"/>
              </a:lnSpc>
              <a:spcBef>
                <a:spcPts val="0"/>
              </a:spcBef>
              <a:spcAft>
                <a:spcPts val="0"/>
              </a:spcAft>
              <a:buSzPct val="100000"/>
              <a:buChar char="•"/>
            </a:pPr>
            <a:r>
              <a:rPr lang="en-US" sz="2800"/>
              <a:t>Correlation: What is the relationship between average high temperature and average annual precipitation</a:t>
            </a:r>
            <a:endParaRPr sz="2800"/>
          </a:p>
        </p:txBody>
      </p:sp>
      <p:sp>
        <p:nvSpPr>
          <p:cNvPr id="96" name="Google Shape;96;p2"/>
          <p:cNvSpPr txBox="1"/>
          <p:nvPr/>
        </p:nvSpPr>
        <p:spPr>
          <a:xfrm>
            <a:off x="137500" y="5901975"/>
            <a:ext cx="8078400" cy="5778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b="1" lang="en-US" sz="1600">
                <a:solidFill>
                  <a:schemeClr val="dk1"/>
                </a:solidFill>
                <a:latin typeface="Calibri"/>
                <a:ea typeface="Calibri"/>
                <a:cs typeface="Calibri"/>
                <a:sym typeface="Calibri"/>
              </a:rPr>
              <a:t>Office of Climate Support Services</a:t>
            </a:r>
            <a:endParaRPr b="1" sz="1600">
              <a:solidFill>
                <a:schemeClr val="dk1"/>
              </a:solidFill>
              <a:latin typeface="Calibri"/>
              <a:ea typeface="Calibri"/>
              <a:cs typeface="Calibri"/>
              <a:sym typeface="Calibri"/>
            </a:endParaRPr>
          </a:p>
          <a:p>
            <a:pPr indent="0" lvl="0" marL="0" rtl="0" algn="l">
              <a:spcBef>
                <a:spcPts val="0"/>
              </a:spcBef>
              <a:spcAft>
                <a:spcPts val="0"/>
              </a:spcAft>
              <a:buNone/>
            </a:pPr>
            <a:r>
              <a:rPr b="1" lang="en-US" sz="2000">
                <a:solidFill>
                  <a:schemeClr val="dk1"/>
                </a:solidFill>
                <a:latin typeface="Calibri"/>
                <a:ea typeface="Calibri"/>
                <a:cs typeface="Calibri"/>
                <a:sym typeface="Calibri"/>
              </a:rPr>
              <a:t>			</a:t>
            </a:r>
            <a:r>
              <a:rPr b="1" lang="en-US" sz="1600">
                <a:solidFill>
                  <a:schemeClr val="dk1"/>
                </a:solidFill>
                <a:latin typeface="Calibri"/>
                <a:ea typeface="Calibri"/>
                <a:cs typeface="Calibri"/>
                <a:sym typeface="Calibri"/>
              </a:rPr>
              <a:t>	</a:t>
            </a:r>
            <a:r>
              <a:rPr i="1" lang="en-US" sz="1300">
                <a:solidFill>
                  <a:srgbClr val="999999"/>
                </a:solidFill>
                <a:latin typeface="Calibri"/>
                <a:ea typeface="Calibri"/>
                <a:cs typeface="Calibri"/>
                <a:sym typeface="Calibri"/>
              </a:rPr>
              <a:t>One Mission One team</a:t>
            </a:r>
            <a:endParaRPr i="1" sz="1300">
              <a:solidFill>
                <a:srgbClr val="999999"/>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Data Exploration </a:t>
            </a:r>
            <a:endParaRPr/>
          </a:p>
        </p:txBody>
      </p:sp>
      <p:sp>
        <p:nvSpPr>
          <p:cNvPr id="102" name="Google Shape;102;p5"/>
          <p:cNvSpPr txBox="1"/>
          <p:nvPr>
            <p:ph idx="1" type="body"/>
          </p:nvPr>
        </p:nvSpPr>
        <p:spPr>
          <a:xfrm>
            <a:off x="838200" y="1825625"/>
            <a:ext cx="10515600" cy="4076400"/>
          </a:xfrm>
          <a:prstGeom prst="rect">
            <a:avLst/>
          </a:prstGeom>
          <a:noFill/>
          <a:ln>
            <a:noFill/>
          </a:ln>
        </p:spPr>
        <p:txBody>
          <a:bodyPr anchorCtr="0" anchor="t" bIns="45700" lIns="91425" spcFirstLastPara="1" rIns="91425" wrap="square" tIns="45700">
            <a:normAutofit lnSpcReduction="20000"/>
          </a:bodyPr>
          <a:lstStyle/>
          <a:p>
            <a:pPr indent="-228600" lvl="0" marL="228600" rtl="0" algn="l">
              <a:lnSpc>
                <a:spcPct val="90000"/>
              </a:lnSpc>
              <a:spcBef>
                <a:spcPts val="0"/>
              </a:spcBef>
              <a:spcAft>
                <a:spcPts val="0"/>
              </a:spcAft>
              <a:buClr>
                <a:schemeClr val="dk1"/>
              </a:buClr>
              <a:buSzPts val="2800"/>
              <a:buFont typeface="Calibri"/>
              <a:buChar char="•"/>
            </a:pPr>
            <a:r>
              <a:rPr lang="en-US"/>
              <a:t>We utilized data from two APIs to answer the questions posed by this project.</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Font typeface="Calibri"/>
              <a:buChar char="•"/>
            </a:pPr>
            <a:r>
              <a:rPr lang="en-US"/>
              <a:t>City API: </a:t>
            </a:r>
            <a:r>
              <a:rPr lang="en-US" u="sng">
                <a:solidFill>
                  <a:schemeClr val="hlink"/>
                </a:solidFill>
                <a:hlinkClick r:id="rId3"/>
              </a:rPr>
              <a:t>api-ninjas.com/api/city</a:t>
            </a:r>
            <a:endParaRPr>
              <a:solidFill>
                <a:srgbClr val="5A6673"/>
              </a:solidFill>
            </a:endParaRPr>
          </a:p>
          <a:p>
            <a:pPr indent="-276225" lvl="1" marL="685800" rtl="0" algn="l">
              <a:lnSpc>
                <a:spcPct val="90000"/>
              </a:lnSpc>
              <a:spcBef>
                <a:spcPts val="1000"/>
              </a:spcBef>
              <a:spcAft>
                <a:spcPts val="0"/>
              </a:spcAft>
              <a:buSzPts val="2550"/>
              <a:buFont typeface="Calibri"/>
              <a:buChar char="•"/>
            </a:pPr>
            <a:r>
              <a:rPr lang="en-US" sz="2550"/>
              <a:t>Geographic data include city name, latitude and longitude </a:t>
            </a:r>
            <a:r>
              <a:rPr lang="en-US" sz="2550"/>
              <a:t>coordinates</a:t>
            </a:r>
            <a:r>
              <a:rPr lang="en-US" sz="2550"/>
              <a:t>, and population data</a:t>
            </a:r>
            <a:endParaRPr sz="2550"/>
          </a:p>
          <a:p>
            <a:pPr indent="-50800" lvl="0" marL="228600" rtl="0" algn="l">
              <a:lnSpc>
                <a:spcPct val="90000"/>
              </a:lnSpc>
              <a:spcBef>
                <a:spcPts val="1000"/>
              </a:spcBef>
              <a:spcAft>
                <a:spcPts val="0"/>
              </a:spcAft>
              <a:buClr>
                <a:schemeClr val="dk1"/>
              </a:buClr>
              <a:buSzPts val="2800"/>
              <a:buNone/>
            </a:pPr>
            <a:r>
              <a:t/>
            </a:r>
            <a:endParaRPr i="0"/>
          </a:p>
          <a:p>
            <a:pPr indent="-228600" lvl="0" marL="228600" rtl="0" algn="l">
              <a:lnSpc>
                <a:spcPct val="90000"/>
              </a:lnSpc>
              <a:spcBef>
                <a:spcPts val="1000"/>
              </a:spcBef>
              <a:spcAft>
                <a:spcPts val="0"/>
              </a:spcAft>
              <a:buClr>
                <a:schemeClr val="dk1"/>
              </a:buClr>
              <a:buSzPts val="2800"/>
              <a:buFont typeface="Calibri"/>
              <a:buChar char="•"/>
            </a:pPr>
            <a:r>
              <a:rPr i="0" lang="en-US"/>
              <a:t>VisualCrossingAP</a:t>
            </a:r>
            <a:r>
              <a:rPr lang="en-US"/>
              <a:t>I:</a:t>
            </a:r>
            <a:r>
              <a:rPr lang="en-US">
                <a:solidFill>
                  <a:srgbClr val="5A6673"/>
                </a:solidFill>
              </a:rPr>
              <a:t> </a:t>
            </a:r>
            <a:r>
              <a:rPr lang="en-US" u="sng">
                <a:solidFill>
                  <a:schemeClr val="hlink"/>
                </a:solidFill>
                <a:hlinkClick r:id="rId4"/>
              </a:rPr>
              <a:t>www.visualcrossing.com/weather-api</a:t>
            </a:r>
            <a:endParaRPr>
              <a:solidFill>
                <a:srgbClr val="5A6673"/>
              </a:solidFill>
            </a:endParaRPr>
          </a:p>
          <a:p>
            <a:pPr indent="-276225" lvl="1" marL="685800" rtl="0" algn="l">
              <a:lnSpc>
                <a:spcPct val="90000"/>
              </a:lnSpc>
              <a:spcBef>
                <a:spcPts val="1000"/>
              </a:spcBef>
              <a:spcAft>
                <a:spcPts val="0"/>
              </a:spcAft>
              <a:buSzPts val="2550"/>
              <a:buFont typeface="Calibri"/>
              <a:buChar char="•"/>
            </a:pPr>
            <a:r>
              <a:rPr lang="en-US" sz="2550"/>
              <a:t>Historical weather data including daily high temperatures and precipitation</a:t>
            </a:r>
            <a:endParaRPr sz="2550"/>
          </a:p>
        </p:txBody>
      </p:sp>
      <p:sp>
        <p:nvSpPr>
          <p:cNvPr id="103" name="Google Shape;103;p5"/>
          <p:cNvSpPr txBox="1"/>
          <p:nvPr/>
        </p:nvSpPr>
        <p:spPr>
          <a:xfrm>
            <a:off x="137500" y="5901975"/>
            <a:ext cx="8078400" cy="5778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b="1" lang="en-US" sz="1600">
                <a:solidFill>
                  <a:schemeClr val="dk1"/>
                </a:solidFill>
                <a:latin typeface="Calibri"/>
                <a:ea typeface="Calibri"/>
                <a:cs typeface="Calibri"/>
                <a:sym typeface="Calibri"/>
              </a:rPr>
              <a:t>Office of Climate Support Services</a:t>
            </a:r>
            <a:endParaRPr b="1" sz="1600">
              <a:solidFill>
                <a:schemeClr val="dk1"/>
              </a:solidFill>
              <a:latin typeface="Calibri"/>
              <a:ea typeface="Calibri"/>
              <a:cs typeface="Calibri"/>
              <a:sym typeface="Calibri"/>
            </a:endParaRPr>
          </a:p>
          <a:p>
            <a:pPr indent="0" lvl="0" marL="0" rtl="0" algn="l">
              <a:spcBef>
                <a:spcPts val="0"/>
              </a:spcBef>
              <a:spcAft>
                <a:spcPts val="0"/>
              </a:spcAft>
              <a:buNone/>
            </a:pPr>
            <a:r>
              <a:rPr b="1" lang="en-US" sz="2000">
                <a:solidFill>
                  <a:schemeClr val="dk1"/>
                </a:solidFill>
                <a:latin typeface="Calibri"/>
                <a:ea typeface="Calibri"/>
                <a:cs typeface="Calibri"/>
                <a:sym typeface="Calibri"/>
              </a:rPr>
              <a:t>			</a:t>
            </a:r>
            <a:r>
              <a:rPr b="1" lang="en-US" sz="1600">
                <a:solidFill>
                  <a:schemeClr val="dk1"/>
                </a:solidFill>
                <a:latin typeface="Calibri"/>
                <a:ea typeface="Calibri"/>
                <a:cs typeface="Calibri"/>
                <a:sym typeface="Calibri"/>
              </a:rPr>
              <a:t>	</a:t>
            </a:r>
            <a:r>
              <a:rPr i="1" lang="en-US" sz="1300">
                <a:solidFill>
                  <a:srgbClr val="999999"/>
                </a:solidFill>
                <a:latin typeface="Calibri"/>
                <a:ea typeface="Calibri"/>
                <a:cs typeface="Calibri"/>
                <a:sym typeface="Calibri"/>
              </a:rPr>
              <a:t>One Mission One team</a:t>
            </a:r>
            <a:endParaRPr i="1" sz="1300">
              <a:solidFill>
                <a:srgbClr val="999999"/>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Identifying the Five Largest Cities</a:t>
            </a:r>
            <a:endParaRPr/>
          </a:p>
        </p:txBody>
      </p:sp>
      <p:sp>
        <p:nvSpPr>
          <p:cNvPr id="109" name="Google Shape;109;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The team utilized city population data to show that the five largest cities are New York, Los Angeles, Chicago, Houston and Phoenix</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solidFill>
                <a:srgbClr val="FF0000"/>
              </a:solidFill>
            </a:endParaRPr>
          </a:p>
          <a:p>
            <a:pPr indent="-50800" lvl="0" marL="228600" rtl="0" algn="l">
              <a:lnSpc>
                <a:spcPct val="90000"/>
              </a:lnSpc>
              <a:spcBef>
                <a:spcPts val="1000"/>
              </a:spcBef>
              <a:spcAft>
                <a:spcPts val="0"/>
              </a:spcAft>
              <a:buClr>
                <a:schemeClr val="dk1"/>
              </a:buClr>
              <a:buSzPts val="2800"/>
              <a:buNone/>
            </a:pPr>
            <a:r>
              <a:rPr lang="en-US">
                <a:solidFill>
                  <a:srgbClr val="FF0000"/>
                </a:solidFill>
              </a:rPr>
              <a:t>   </a:t>
            </a:r>
            <a:endParaRPr>
              <a:solidFill>
                <a:srgbClr val="FF0000"/>
              </a:solidFill>
            </a:endParaRPr>
          </a:p>
          <a:p>
            <a:pPr indent="-50800" lvl="0" marL="228600" rtl="0" algn="l">
              <a:lnSpc>
                <a:spcPct val="90000"/>
              </a:lnSpc>
              <a:spcBef>
                <a:spcPts val="1000"/>
              </a:spcBef>
              <a:spcAft>
                <a:spcPts val="0"/>
              </a:spcAft>
              <a:buClr>
                <a:schemeClr val="dk1"/>
              </a:buClr>
              <a:buSzPts val="2800"/>
              <a:buNone/>
            </a:pPr>
            <a:r>
              <a:t/>
            </a:r>
            <a:endParaRPr>
              <a:solidFill>
                <a:srgbClr val="FF0000"/>
              </a:solidFill>
            </a:endParaRPr>
          </a:p>
          <a:p>
            <a:pPr indent="-50800" lvl="0" marL="228600" rtl="0" algn="l">
              <a:lnSpc>
                <a:spcPct val="90000"/>
              </a:lnSpc>
              <a:spcBef>
                <a:spcPts val="1000"/>
              </a:spcBef>
              <a:spcAft>
                <a:spcPts val="0"/>
              </a:spcAft>
              <a:buClr>
                <a:schemeClr val="dk1"/>
              </a:buClr>
              <a:buSzPts val="2800"/>
              <a:buNone/>
            </a:pPr>
            <a:r>
              <a:t/>
            </a:r>
            <a:endParaRPr>
              <a:solidFill>
                <a:srgbClr val="FF0000"/>
              </a:solidFill>
            </a:endParaRPr>
          </a:p>
          <a:p>
            <a:pPr indent="-50800" lvl="0" marL="228600" rtl="0" algn="l">
              <a:lnSpc>
                <a:spcPct val="90000"/>
              </a:lnSpc>
              <a:spcBef>
                <a:spcPts val="1000"/>
              </a:spcBef>
              <a:spcAft>
                <a:spcPts val="0"/>
              </a:spcAft>
              <a:buClr>
                <a:schemeClr val="dk1"/>
              </a:buClr>
              <a:buSzPts val="2800"/>
              <a:buNone/>
            </a:pPr>
            <a:r>
              <a:t/>
            </a:r>
            <a:endParaRPr>
              <a:solidFill>
                <a:srgbClr val="FF0000"/>
              </a:solidFill>
            </a:endParaRPr>
          </a:p>
        </p:txBody>
      </p:sp>
      <p:sp>
        <p:nvSpPr>
          <p:cNvPr id="110" name="Google Shape;110;p6"/>
          <p:cNvSpPr txBox="1"/>
          <p:nvPr/>
        </p:nvSpPr>
        <p:spPr>
          <a:xfrm>
            <a:off x="137500" y="5901975"/>
            <a:ext cx="8078400" cy="5778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b="1" lang="en-US" sz="1600">
                <a:solidFill>
                  <a:schemeClr val="dk1"/>
                </a:solidFill>
                <a:latin typeface="Calibri"/>
                <a:ea typeface="Calibri"/>
                <a:cs typeface="Calibri"/>
                <a:sym typeface="Calibri"/>
              </a:rPr>
              <a:t>Office of Climate Support Services</a:t>
            </a:r>
            <a:endParaRPr b="1" sz="1600">
              <a:solidFill>
                <a:schemeClr val="dk1"/>
              </a:solidFill>
              <a:latin typeface="Calibri"/>
              <a:ea typeface="Calibri"/>
              <a:cs typeface="Calibri"/>
              <a:sym typeface="Calibri"/>
            </a:endParaRPr>
          </a:p>
          <a:p>
            <a:pPr indent="0" lvl="0" marL="0" rtl="0" algn="l">
              <a:spcBef>
                <a:spcPts val="0"/>
              </a:spcBef>
              <a:spcAft>
                <a:spcPts val="0"/>
              </a:spcAft>
              <a:buNone/>
            </a:pPr>
            <a:r>
              <a:rPr b="1" lang="en-US" sz="2000">
                <a:solidFill>
                  <a:schemeClr val="dk1"/>
                </a:solidFill>
                <a:latin typeface="Calibri"/>
                <a:ea typeface="Calibri"/>
                <a:cs typeface="Calibri"/>
                <a:sym typeface="Calibri"/>
              </a:rPr>
              <a:t>			</a:t>
            </a:r>
            <a:r>
              <a:rPr b="1" lang="en-US" sz="1600">
                <a:solidFill>
                  <a:schemeClr val="dk1"/>
                </a:solidFill>
                <a:latin typeface="Calibri"/>
                <a:ea typeface="Calibri"/>
                <a:cs typeface="Calibri"/>
                <a:sym typeface="Calibri"/>
              </a:rPr>
              <a:t>	</a:t>
            </a:r>
            <a:r>
              <a:rPr i="1" lang="en-US" sz="1300">
                <a:solidFill>
                  <a:srgbClr val="999999"/>
                </a:solidFill>
                <a:latin typeface="Calibri"/>
                <a:ea typeface="Calibri"/>
                <a:cs typeface="Calibri"/>
                <a:sym typeface="Calibri"/>
              </a:rPr>
              <a:t>One Mission One team</a:t>
            </a:r>
            <a:endParaRPr i="1" sz="1300">
              <a:solidFill>
                <a:srgbClr val="999999"/>
              </a:solidFill>
              <a:latin typeface="Calibri"/>
              <a:ea typeface="Calibri"/>
              <a:cs typeface="Calibri"/>
              <a:sym typeface="Calibri"/>
            </a:endParaRPr>
          </a:p>
        </p:txBody>
      </p:sp>
      <p:graphicFrame>
        <p:nvGraphicFramePr>
          <p:cNvPr id="111" name="Google Shape;111;p6"/>
          <p:cNvGraphicFramePr/>
          <p:nvPr/>
        </p:nvGraphicFramePr>
        <p:xfrm>
          <a:off x="1183325" y="3036250"/>
          <a:ext cx="3000000" cy="3000000"/>
        </p:xfrm>
        <a:graphic>
          <a:graphicData uri="http://schemas.openxmlformats.org/drawingml/2006/table">
            <a:tbl>
              <a:tblPr>
                <a:noFill/>
                <a:tableStyleId>{62770511-FDB3-4E94-AFB5-5C9CED0D4AB0}</a:tableStyleId>
              </a:tblPr>
              <a:tblGrid>
                <a:gridCol w="655650"/>
                <a:gridCol w="1453975"/>
                <a:gridCol w="1415525"/>
              </a:tblGrid>
              <a:tr h="381000">
                <a:tc>
                  <a:txBody>
                    <a:bodyPr/>
                    <a:lstStyle/>
                    <a:p>
                      <a:pPr indent="0" lvl="0" marL="0" rtl="0" algn="ctr">
                        <a:spcBef>
                          <a:spcPts val="0"/>
                        </a:spcBef>
                        <a:spcAft>
                          <a:spcPts val="0"/>
                        </a:spcAft>
                        <a:buNone/>
                      </a:pPr>
                      <a:r>
                        <a:rPr lang="en-US"/>
                        <a:t>Rank</a:t>
                      </a:r>
                      <a:endParaRPr/>
                    </a:p>
                  </a:txBody>
                  <a:tcPr marT="91425" marB="91425" marR="91425" marL="91425"/>
                </a:tc>
                <a:tc>
                  <a:txBody>
                    <a:bodyPr/>
                    <a:lstStyle/>
                    <a:p>
                      <a:pPr indent="0" lvl="0" marL="0" rtl="0" algn="ctr">
                        <a:spcBef>
                          <a:spcPts val="0"/>
                        </a:spcBef>
                        <a:spcAft>
                          <a:spcPts val="0"/>
                        </a:spcAft>
                        <a:buNone/>
                      </a:pPr>
                      <a:r>
                        <a:rPr lang="en-US"/>
                        <a:t>City</a:t>
                      </a:r>
                      <a:endParaRPr/>
                    </a:p>
                  </a:txBody>
                  <a:tcPr marT="91425" marB="91425" marR="91425" marL="91425"/>
                </a:tc>
                <a:tc>
                  <a:txBody>
                    <a:bodyPr/>
                    <a:lstStyle/>
                    <a:p>
                      <a:pPr indent="0" lvl="0" marL="0" rtl="0" algn="ctr">
                        <a:spcBef>
                          <a:spcPts val="0"/>
                        </a:spcBef>
                        <a:spcAft>
                          <a:spcPts val="0"/>
                        </a:spcAft>
                        <a:buNone/>
                      </a:pPr>
                      <a:r>
                        <a:rPr lang="en-US"/>
                        <a:t>Population</a:t>
                      </a:r>
                      <a:endParaRPr/>
                    </a:p>
                  </a:txBody>
                  <a:tcPr marT="91425" marB="91425" marR="91425" marL="91425"/>
                </a:tc>
              </a:tr>
              <a:tr h="381000">
                <a:tc>
                  <a:txBody>
                    <a:bodyPr/>
                    <a:lstStyle/>
                    <a:p>
                      <a:pPr indent="0" lvl="0" marL="0" rtl="0" algn="ctr">
                        <a:spcBef>
                          <a:spcPts val="0"/>
                        </a:spcBef>
                        <a:spcAft>
                          <a:spcPts val="0"/>
                        </a:spcAft>
                        <a:buNone/>
                      </a:pPr>
                      <a:r>
                        <a:rPr lang="en-US"/>
                        <a:t>1</a:t>
                      </a:r>
                      <a:endParaRPr/>
                    </a:p>
                  </a:txBody>
                  <a:tcPr marT="91425" marB="91425" marR="91425" marL="91425"/>
                </a:tc>
                <a:tc>
                  <a:txBody>
                    <a:bodyPr/>
                    <a:lstStyle/>
                    <a:p>
                      <a:pPr indent="0" lvl="0" marL="0" rtl="0" algn="ctr">
                        <a:spcBef>
                          <a:spcPts val="0"/>
                        </a:spcBef>
                        <a:spcAft>
                          <a:spcPts val="0"/>
                        </a:spcAft>
                        <a:buNone/>
                      </a:pPr>
                      <a:r>
                        <a:rPr lang="en-US"/>
                        <a:t>New York City</a:t>
                      </a:r>
                      <a:endParaRPr/>
                    </a:p>
                  </a:txBody>
                  <a:tcPr marT="91425" marB="91425" marR="91425" marL="91425"/>
                </a:tc>
                <a:tc>
                  <a:txBody>
                    <a:bodyPr/>
                    <a:lstStyle/>
                    <a:p>
                      <a:pPr indent="0" lvl="0" marL="0" rtl="0" algn="ctr">
                        <a:spcBef>
                          <a:spcPts val="0"/>
                        </a:spcBef>
                        <a:spcAft>
                          <a:spcPts val="0"/>
                        </a:spcAft>
                        <a:buNone/>
                      </a:pPr>
                      <a:r>
                        <a:rPr lang="en-US"/>
                        <a:t>18,713,220</a:t>
                      </a:r>
                      <a:endParaRPr/>
                    </a:p>
                  </a:txBody>
                  <a:tcPr marT="91425" marB="91425" marR="91425" marL="91425"/>
                </a:tc>
              </a:tr>
              <a:tr h="381000">
                <a:tc>
                  <a:txBody>
                    <a:bodyPr/>
                    <a:lstStyle/>
                    <a:p>
                      <a:pPr indent="0" lvl="0" marL="0" rtl="0" algn="ctr">
                        <a:spcBef>
                          <a:spcPts val="0"/>
                        </a:spcBef>
                        <a:spcAft>
                          <a:spcPts val="0"/>
                        </a:spcAft>
                        <a:buNone/>
                      </a:pPr>
                      <a:r>
                        <a:rPr lang="en-US"/>
                        <a:t>2</a:t>
                      </a:r>
                      <a:endParaRPr/>
                    </a:p>
                  </a:txBody>
                  <a:tcPr marT="91425" marB="91425" marR="91425" marL="91425"/>
                </a:tc>
                <a:tc>
                  <a:txBody>
                    <a:bodyPr/>
                    <a:lstStyle/>
                    <a:p>
                      <a:pPr indent="0" lvl="0" marL="0" rtl="0" algn="ctr">
                        <a:spcBef>
                          <a:spcPts val="0"/>
                        </a:spcBef>
                        <a:spcAft>
                          <a:spcPts val="0"/>
                        </a:spcAft>
                        <a:buNone/>
                      </a:pPr>
                      <a:r>
                        <a:rPr lang="en-US"/>
                        <a:t>Los Angeles</a:t>
                      </a:r>
                      <a:endParaRPr/>
                    </a:p>
                  </a:txBody>
                  <a:tcPr marT="91425" marB="91425" marR="91425" marL="91425"/>
                </a:tc>
                <a:tc>
                  <a:txBody>
                    <a:bodyPr/>
                    <a:lstStyle/>
                    <a:p>
                      <a:pPr indent="0" lvl="0" marL="0" rtl="0" algn="ctr">
                        <a:spcBef>
                          <a:spcPts val="0"/>
                        </a:spcBef>
                        <a:spcAft>
                          <a:spcPts val="0"/>
                        </a:spcAft>
                        <a:buNone/>
                      </a:pPr>
                      <a:r>
                        <a:rPr lang="en-US"/>
                        <a:t>12,750,807</a:t>
                      </a:r>
                      <a:endParaRPr/>
                    </a:p>
                  </a:txBody>
                  <a:tcPr marT="91425" marB="91425" marR="91425" marL="91425"/>
                </a:tc>
              </a:tr>
              <a:tr h="381000">
                <a:tc>
                  <a:txBody>
                    <a:bodyPr/>
                    <a:lstStyle/>
                    <a:p>
                      <a:pPr indent="0" lvl="0" marL="0" rtl="0" algn="ctr">
                        <a:spcBef>
                          <a:spcPts val="0"/>
                        </a:spcBef>
                        <a:spcAft>
                          <a:spcPts val="0"/>
                        </a:spcAft>
                        <a:buNone/>
                      </a:pPr>
                      <a:r>
                        <a:rPr lang="en-US"/>
                        <a:t>3</a:t>
                      </a:r>
                      <a:endParaRPr/>
                    </a:p>
                  </a:txBody>
                  <a:tcPr marT="91425" marB="91425" marR="91425" marL="91425"/>
                </a:tc>
                <a:tc>
                  <a:txBody>
                    <a:bodyPr/>
                    <a:lstStyle/>
                    <a:p>
                      <a:pPr indent="0" lvl="0" marL="0" rtl="0" algn="ctr">
                        <a:spcBef>
                          <a:spcPts val="0"/>
                        </a:spcBef>
                        <a:spcAft>
                          <a:spcPts val="0"/>
                        </a:spcAft>
                        <a:buNone/>
                      </a:pPr>
                      <a:r>
                        <a:rPr lang="en-US"/>
                        <a:t>Chicago</a:t>
                      </a:r>
                      <a:endParaRPr/>
                    </a:p>
                  </a:txBody>
                  <a:tcPr marT="91425" marB="91425" marR="91425" marL="91425"/>
                </a:tc>
                <a:tc>
                  <a:txBody>
                    <a:bodyPr/>
                    <a:lstStyle/>
                    <a:p>
                      <a:pPr indent="0" lvl="0" marL="0" rtl="0" algn="ctr">
                        <a:spcBef>
                          <a:spcPts val="0"/>
                        </a:spcBef>
                        <a:spcAft>
                          <a:spcPts val="0"/>
                        </a:spcAft>
                        <a:buNone/>
                      </a:pPr>
                      <a:r>
                        <a:rPr lang="en-US"/>
                        <a:t>8,604,203</a:t>
                      </a:r>
                      <a:endParaRPr/>
                    </a:p>
                  </a:txBody>
                  <a:tcPr marT="91425" marB="91425" marR="91425" marL="91425"/>
                </a:tc>
              </a:tr>
              <a:tr h="381000">
                <a:tc>
                  <a:txBody>
                    <a:bodyPr/>
                    <a:lstStyle/>
                    <a:p>
                      <a:pPr indent="0" lvl="0" marL="0" rtl="0" algn="ctr">
                        <a:spcBef>
                          <a:spcPts val="0"/>
                        </a:spcBef>
                        <a:spcAft>
                          <a:spcPts val="0"/>
                        </a:spcAft>
                        <a:buNone/>
                      </a:pPr>
                      <a:r>
                        <a:rPr lang="en-US"/>
                        <a:t>4</a:t>
                      </a:r>
                      <a:endParaRPr/>
                    </a:p>
                  </a:txBody>
                  <a:tcPr marT="91425" marB="91425" marR="91425" marL="91425"/>
                </a:tc>
                <a:tc>
                  <a:txBody>
                    <a:bodyPr/>
                    <a:lstStyle/>
                    <a:p>
                      <a:pPr indent="0" lvl="0" marL="0" rtl="0" algn="ctr">
                        <a:spcBef>
                          <a:spcPts val="0"/>
                        </a:spcBef>
                        <a:spcAft>
                          <a:spcPts val="0"/>
                        </a:spcAft>
                        <a:buNone/>
                      </a:pPr>
                      <a:r>
                        <a:rPr lang="en-US"/>
                        <a:t>Houston</a:t>
                      </a:r>
                      <a:endParaRPr/>
                    </a:p>
                  </a:txBody>
                  <a:tcPr marT="91425" marB="91425" marR="91425" marL="91425"/>
                </a:tc>
                <a:tc>
                  <a:txBody>
                    <a:bodyPr/>
                    <a:lstStyle/>
                    <a:p>
                      <a:pPr indent="0" lvl="0" marL="0" rtl="0" algn="ctr">
                        <a:spcBef>
                          <a:spcPts val="0"/>
                        </a:spcBef>
                        <a:spcAft>
                          <a:spcPts val="0"/>
                        </a:spcAft>
                        <a:buNone/>
                      </a:pPr>
                      <a:r>
                        <a:rPr lang="en-US"/>
                        <a:t>5,464,251</a:t>
                      </a:r>
                      <a:endParaRPr/>
                    </a:p>
                  </a:txBody>
                  <a:tcPr marT="91425" marB="91425" marR="91425" marL="91425"/>
                </a:tc>
              </a:tr>
              <a:tr h="381000">
                <a:tc>
                  <a:txBody>
                    <a:bodyPr/>
                    <a:lstStyle/>
                    <a:p>
                      <a:pPr indent="0" lvl="0" marL="0" rtl="0" algn="ctr">
                        <a:spcBef>
                          <a:spcPts val="0"/>
                        </a:spcBef>
                        <a:spcAft>
                          <a:spcPts val="0"/>
                        </a:spcAft>
                        <a:buNone/>
                      </a:pPr>
                      <a:r>
                        <a:rPr lang="en-US"/>
                        <a:t>5</a:t>
                      </a:r>
                      <a:endParaRPr/>
                    </a:p>
                  </a:txBody>
                  <a:tcPr marT="91425" marB="91425" marR="91425" marL="91425"/>
                </a:tc>
                <a:tc>
                  <a:txBody>
                    <a:bodyPr/>
                    <a:lstStyle/>
                    <a:p>
                      <a:pPr indent="0" lvl="0" marL="0" rtl="0" algn="ctr">
                        <a:spcBef>
                          <a:spcPts val="0"/>
                        </a:spcBef>
                        <a:spcAft>
                          <a:spcPts val="0"/>
                        </a:spcAft>
                        <a:buNone/>
                      </a:pPr>
                      <a:r>
                        <a:rPr lang="en-US"/>
                        <a:t>Phoenix</a:t>
                      </a:r>
                      <a:endParaRPr/>
                    </a:p>
                  </a:txBody>
                  <a:tcPr marT="91425" marB="91425" marR="91425" marL="91425"/>
                </a:tc>
                <a:tc>
                  <a:txBody>
                    <a:bodyPr/>
                    <a:lstStyle/>
                    <a:p>
                      <a:pPr indent="0" lvl="0" marL="0" rtl="0" algn="ctr">
                        <a:spcBef>
                          <a:spcPts val="0"/>
                        </a:spcBef>
                        <a:spcAft>
                          <a:spcPts val="0"/>
                        </a:spcAft>
                        <a:buNone/>
                      </a:pPr>
                      <a:r>
                        <a:rPr lang="en-US"/>
                        <a:t>4,219,697</a:t>
                      </a:r>
                      <a:endParaRPr/>
                    </a:p>
                  </a:txBody>
                  <a:tcPr marT="91425" marB="91425" marR="91425" marL="91425"/>
                </a:tc>
              </a:tr>
            </a:tbl>
          </a:graphicData>
        </a:graphic>
      </p:graphicFrame>
      <p:pic>
        <p:nvPicPr>
          <p:cNvPr id="112" name="Google Shape;112;p6"/>
          <p:cNvPicPr preferRelativeResize="0"/>
          <p:nvPr/>
        </p:nvPicPr>
        <p:blipFill>
          <a:blip r:embed="rId3">
            <a:alphaModFix/>
          </a:blip>
          <a:stretch>
            <a:fillRect/>
          </a:stretch>
        </p:blipFill>
        <p:spPr>
          <a:xfrm>
            <a:off x="5377875" y="2744750"/>
            <a:ext cx="5802376" cy="365157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400"/>
              <a:buFont typeface="Calibri"/>
              <a:buNone/>
            </a:pPr>
            <a:r>
              <a:rPr lang="en-US"/>
              <a:t>Determining the Historical Weather Values</a:t>
            </a:r>
            <a:endParaRPr/>
          </a:p>
        </p:txBody>
      </p:sp>
      <p:sp>
        <p:nvSpPr>
          <p:cNvPr id="118" name="Google Shape;118;p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spcBef>
                <a:spcPts val="0"/>
              </a:spcBef>
              <a:spcAft>
                <a:spcPts val="0"/>
              </a:spcAft>
              <a:buSzPts val="2800"/>
              <a:buChar char="•"/>
            </a:pPr>
            <a:r>
              <a:rPr lang="en-US"/>
              <a:t>The team utilized daily historical weather data (2010-2019) for the five largest cities</a:t>
            </a:r>
            <a:endParaRPr/>
          </a:p>
          <a:p>
            <a:pPr indent="0" lvl="0" marL="0" marR="0" rtl="0" algn="l">
              <a:lnSpc>
                <a:spcPct val="90000"/>
              </a:lnSpc>
              <a:spcBef>
                <a:spcPts val="0"/>
              </a:spcBef>
              <a:spcAft>
                <a:spcPts val="0"/>
              </a:spcAft>
              <a:buNone/>
            </a:pPr>
            <a:r>
              <a:t/>
            </a:r>
            <a:endParaRPr/>
          </a:p>
          <a:p>
            <a:pPr indent="-228600" lvl="0" marL="228600" marR="0" rtl="0" algn="l">
              <a:lnSpc>
                <a:spcPct val="90000"/>
              </a:lnSpc>
              <a:spcBef>
                <a:spcPts val="0"/>
              </a:spcBef>
              <a:spcAft>
                <a:spcPts val="0"/>
              </a:spcAft>
              <a:buSzPts val="2800"/>
              <a:buChar char="•"/>
            </a:pPr>
            <a:r>
              <a:rPr lang="en-US"/>
              <a:t>To answer temperature question</a:t>
            </a:r>
            <a:endParaRPr/>
          </a:p>
          <a:p>
            <a:pPr indent="-292100" lvl="1" marL="685800" marR="0" rtl="0" algn="l">
              <a:lnSpc>
                <a:spcPct val="90000"/>
              </a:lnSpc>
              <a:spcBef>
                <a:spcPts val="0"/>
              </a:spcBef>
              <a:spcAft>
                <a:spcPts val="0"/>
              </a:spcAft>
              <a:buSzPts val="2800"/>
              <a:buChar char="•"/>
            </a:pPr>
            <a:r>
              <a:rPr lang="en-US"/>
              <a:t>For high temperature, the maximum value observed in each calendar year was captured as that city’s datapoint year</a:t>
            </a:r>
            <a:endParaRPr/>
          </a:p>
          <a:p>
            <a:pPr indent="0" lvl="0" marL="0" marR="0" rtl="0" algn="l">
              <a:lnSpc>
                <a:spcPct val="90000"/>
              </a:lnSpc>
              <a:spcBef>
                <a:spcPts val="0"/>
              </a:spcBef>
              <a:spcAft>
                <a:spcPts val="0"/>
              </a:spcAft>
              <a:buNone/>
            </a:pPr>
            <a:r>
              <a:t/>
            </a:r>
            <a:endParaRPr/>
          </a:p>
          <a:p>
            <a:pPr indent="-228600" lvl="0" marL="228600" marR="0" rtl="0" algn="l">
              <a:lnSpc>
                <a:spcPct val="90000"/>
              </a:lnSpc>
              <a:spcBef>
                <a:spcPts val="0"/>
              </a:spcBef>
              <a:spcAft>
                <a:spcPts val="0"/>
              </a:spcAft>
              <a:buSzPts val="2800"/>
              <a:buChar char="•"/>
            </a:pPr>
            <a:r>
              <a:rPr lang="en-US"/>
              <a:t>To answer precipitation question</a:t>
            </a:r>
            <a:endParaRPr/>
          </a:p>
          <a:p>
            <a:pPr indent="-292100" lvl="1" marL="685800" marR="0" rtl="0" algn="l">
              <a:lnSpc>
                <a:spcPct val="90000"/>
              </a:lnSpc>
              <a:spcBef>
                <a:spcPts val="0"/>
              </a:spcBef>
              <a:spcAft>
                <a:spcPts val="0"/>
              </a:spcAft>
              <a:buSzPts val="2800"/>
              <a:buChar char="•"/>
            </a:pPr>
            <a:r>
              <a:rPr lang="en-US" sz="2400"/>
              <a:t>For total precipitation, the daily precipitation values were added together and captured as a city’s datapoint for the year</a:t>
            </a:r>
            <a:endParaRPr sz="2400"/>
          </a:p>
          <a:p>
            <a:pPr indent="0" lvl="0" marL="0" marR="0" rtl="0" algn="l">
              <a:lnSpc>
                <a:spcPct val="90000"/>
              </a:lnSpc>
              <a:spcBef>
                <a:spcPts val="0"/>
              </a:spcBef>
              <a:spcAft>
                <a:spcPts val="0"/>
              </a:spcAft>
              <a:buNone/>
            </a:pPr>
            <a:r>
              <a:t/>
            </a:r>
            <a:endParaRPr/>
          </a:p>
        </p:txBody>
      </p:sp>
      <p:sp>
        <p:nvSpPr>
          <p:cNvPr id="119" name="Google Shape;119;p8"/>
          <p:cNvSpPr txBox="1"/>
          <p:nvPr/>
        </p:nvSpPr>
        <p:spPr>
          <a:xfrm>
            <a:off x="137500" y="5901975"/>
            <a:ext cx="8078400" cy="5778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b="1" lang="en-US" sz="1600">
                <a:solidFill>
                  <a:schemeClr val="dk1"/>
                </a:solidFill>
                <a:latin typeface="Calibri"/>
                <a:ea typeface="Calibri"/>
                <a:cs typeface="Calibri"/>
                <a:sym typeface="Calibri"/>
              </a:rPr>
              <a:t>Office of Climate Support Services</a:t>
            </a:r>
            <a:endParaRPr b="1" sz="1600">
              <a:solidFill>
                <a:schemeClr val="dk1"/>
              </a:solidFill>
              <a:latin typeface="Calibri"/>
              <a:ea typeface="Calibri"/>
              <a:cs typeface="Calibri"/>
              <a:sym typeface="Calibri"/>
            </a:endParaRPr>
          </a:p>
          <a:p>
            <a:pPr indent="0" lvl="0" marL="0" rtl="0" algn="l">
              <a:spcBef>
                <a:spcPts val="0"/>
              </a:spcBef>
              <a:spcAft>
                <a:spcPts val="0"/>
              </a:spcAft>
              <a:buNone/>
            </a:pPr>
            <a:r>
              <a:rPr b="1" lang="en-US" sz="2000">
                <a:solidFill>
                  <a:schemeClr val="dk1"/>
                </a:solidFill>
                <a:latin typeface="Calibri"/>
                <a:ea typeface="Calibri"/>
                <a:cs typeface="Calibri"/>
                <a:sym typeface="Calibri"/>
              </a:rPr>
              <a:t>			</a:t>
            </a:r>
            <a:r>
              <a:rPr b="1" lang="en-US" sz="1600">
                <a:solidFill>
                  <a:schemeClr val="dk1"/>
                </a:solidFill>
                <a:latin typeface="Calibri"/>
                <a:ea typeface="Calibri"/>
                <a:cs typeface="Calibri"/>
                <a:sym typeface="Calibri"/>
              </a:rPr>
              <a:t>	</a:t>
            </a:r>
            <a:r>
              <a:rPr i="1" lang="en-US" sz="1300">
                <a:solidFill>
                  <a:srgbClr val="999999"/>
                </a:solidFill>
                <a:latin typeface="Calibri"/>
                <a:ea typeface="Calibri"/>
                <a:cs typeface="Calibri"/>
                <a:sym typeface="Calibri"/>
              </a:rPr>
              <a:t>One Mission One team</a:t>
            </a:r>
            <a:endParaRPr i="1" sz="1300">
              <a:solidFill>
                <a:srgbClr val="999999"/>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9"/>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sz="4000"/>
              <a:t>Maximum High Temperature for Each City by Year</a:t>
            </a:r>
            <a:endParaRPr sz="4000"/>
          </a:p>
        </p:txBody>
      </p:sp>
      <p:sp>
        <p:nvSpPr>
          <p:cNvPr id="125" name="Google Shape;125;p9"/>
          <p:cNvSpPr txBox="1"/>
          <p:nvPr/>
        </p:nvSpPr>
        <p:spPr>
          <a:xfrm>
            <a:off x="137500" y="5901975"/>
            <a:ext cx="8078400" cy="5778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b="1" lang="en-US" sz="1600">
                <a:solidFill>
                  <a:schemeClr val="dk1"/>
                </a:solidFill>
                <a:latin typeface="Calibri"/>
                <a:ea typeface="Calibri"/>
                <a:cs typeface="Calibri"/>
                <a:sym typeface="Calibri"/>
              </a:rPr>
              <a:t>Office of Climate Support Services</a:t>
            </a:r>
            <a:endParaRPr b="1" sz="1600">
              <a:solidFill>
                <a:schemeClr val="dk1"/>
              </a:solidFill>
              <a:latin typeface="Calibri"/>
              <a:ea typeface="Calibri"/>
              <a:cs typeface="Calibri"/>
              <a:sym typeface="Calibri"/>
            </a:endParaRPr>
          </a:p>
          <a:p>
            <a:pPr indent="0" lvl="0" marL="0" rtl="0" algn="l">
              <a:spcBef>
                <a:spcPts val="0"/>
              </a:spcBef>
              <a:spcAft>
                <a:spcPts val="0"/>
              </a:spcAft>
              <a:buNone/>
            </a:pPr>
            <a:r>
              <a:rPr b="1" lang="en-US" sz="2000">
                <a:solidFill>
                  <a:schemeClr val="dk1"/>
                </a:solidFill>
                <a:latin typeface="Calibri"/>
                <a:ea typeface="Calibri"/>
                <a:cs typeface="Calibri"/>
                <a:sym typeface="Calibri"/>
              </a:rPr>
              <a:t>			</a:t>
            </a:r>
            <a:r>
              <a:rPr b="1" lang="en-US" sz="1600">
                <a:solidFill>
                  <a:schemeClr val="dk1"/>
                </a:solidFill>
                <a:latin typeface="Calibri"/>
                <a:ea typeface="Calibri"/>
                <a:cs typeface="Calibri"/>
                <a:sym typeface="Calibri"/>
              </a:rPr>
              <a:t>	</a:t>
            </a:r>
            <a:r>
              <a:rPr i="1" lang="en-US" sz="1300">
                <a:solidFill>
                  <a:srgbClr val="999999"/>
                </a:solidFill>
                <a:latin typeface="Calibri"/>
                <a:ea typeface="Calibri"/>
                <a:cs typeface="Calibri"/>
                <a:sym typeface="Calibri"/>
              </a:rPr>
              <a:t>One Mission One team</a:t>
            </a:r>
            <a:endParaRPr i="1" sz="1300">
              <a:solidFill>
                <a:srgbClr val="999999"/>
              </a:solidFill>
              <a:latin typeface="Calibri"/>
              <a:ea typeface="Calibri"/>
              <a:cs typeface="Calibri"/>
              <a:sym typeface="Calibri"/>
            </a:endParaRPr>
          </a:p>
        </p:txBody>
      </p:sp>
      <p:pic>
        <p:nvPicPr>
          <p:cNvPr id="126" name="Google Shape;126;p9"/>
          <p:cNvPicPr preferRelativeResize="0"/>
          <p:nvPr/>
        </p:nvPicPr>
        <p:blipFill>
          <a:blip r:embed="rId3">
            <a:alphaModFix/>
          </a:blip>
          <a:stretch>
            <a:fillRect/>
          </a:stretch>
        </p:blipFill>
        <p:spPr>
          <a:xfrm>
            <a:off x="1953100" y="1620700"/>
            <a:ext cx="8180375" cy="4090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g2a4569736fa_2_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Annual Precipitation for Each City by Year</a:t>
            </a:r>
            <a:endParaRPr/>
          </a:p>
        </p:txBody>
      </p:sp>
      <p:sp>
        <p:nvSpPr>
          <p:cNvPr id="132" name="Google Shape;132;g2a4569736fa_2_5"/>
          <p:cNvSpPr txBox="1"/>
          <p:nvPr/>
        </p:nvSpPr>
        <p:spPr>
          <a:xfrm>
            <a:off x="137500" y="5901975"/>
            <a:ext cx="8078400" cy="5778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b="1" lang="en-US" sz="1600">
                <a:solidFill>
                  <a:schemeClr val="dk1"/>
                </a:solidFill>
                <a:latin typeface="Calibri"/>
                <a:ea typeface="Calibri"/>
                <a:cs typeface="Calibri"/>
                <a:sym typeface="Calibri"/>
              </a:rPr>
              <a:t>Office of Climate Support Services</a:t>
            </a:r>
            <a:endParaRPr b="1" sz="1600">
              <a:solidFill>
                <a:schemeClr val="dk1"/>
              </a:solidFill>
              <a:latin typeface="Calibri"/>
              <a:ea typeface="Calibri"/>
              <a:cs typeface="Calibri"/>
              <a:sym typeface="Calibri"/>
            </a:endParaRPr>
          </a:p>
          <a:p>
            <a:pPr indent="0" lvl="0" marL="0" rtl="0" algn="l">
              <a:spcBef>
                <a:spcPts val="0"/>
              </a:spcBef>
              <a:spcAft>
                <a:spcPts val="0"/>
              </a:spcAft>
              <a:buNone/>
            </a:pPr>
            <a:r>
              <a:rPr b="1" lang="en-US" sz="2000">
                <a:solidFill>
                  <a:schemeClr val="dk1"/>
                </a:solidFill>
                <a:latin typeface="Calibri"/>
                <a:ea typeface="Calibri"/>
                <a:cs typeface="Calibri"/>
                <a:sym typeface="Calibri"/>
              </a:rPr>
              <a:t>			</a:t>
            </a:r>
            <a:r>
              <a:rPr b="1" lang="en-US" sz="1600">
                <a:solidFill>
                  <a:schemeClr val="dk1"/>
                </a:solidFill>
                <a:latin typeface="Calibri"/>
                <a:ea typeface="Calibri"/>
                <a:cs typeface="Calibri"/>
                <a:sym typeface="Calibri"/>
              </a:rPr>
              <a:t>	</a:t>
            </a:r>
            <a:r>
              <a:rPr i="1" lang="en-US" sz="1300">
                <a:solidFill>
                  <a:srgbClr val="999999"/>
                </a:solidFill>
                <a:latin typeface="Calibri"/>
                <a:ea typeface="Calibri"/>
                <a:cs typeface="Calibri"/>
                <a:sym typeface="Calibri"/>
              </a:rPr>
              <a:t>One Mission One team</a:t>
            </a:r>
            <a:endParaRPr i="1" sz="1300">
              <a:solidFill>
                <a:srgbClr val="999999"/>
              </a:solidFill>
              <a:latin typeface="Calibri"/>
              <a:ea typeface="Calibri"/>
              <a:cs typeface="Calibri"/>
              <a:sym typeface="Calibri"/>
            </a:endParaRPr>
          </a:p>
        </p:txBody>
      </p:sp>
      <p:pic>
        <p:nvPicPr>
          <p:cNvPr id="133" name="Google Shape;133;g2a4569736fa_2_5"/>
          <p:cNvPicPr preferRelativeResize="0"/>
          <p:nvPr/>
        </p:nvPicPr>
        <p:blipFill>
          <a:blip r:embed="rId3">
            <a:alphaModFix/>
          </a:blip>
          <a:stretch>
            <a:fillRect/>
          </a:stretch>
        </p:blipFill>
        <p:spPr>
          <a:xfrm>
            <a:off x="2120625" y="1690825"/>
            <a:ext cx="7812700" cy="39063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g2a4569736fa_2_1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400"/>
              <a:buFont typeface="Calibri"/>
              <a:buNone/>
            </a:pPr>
            <a:r>
              <a:rPr lang="en-US"/>
              <a:t>Assessing for Relationship in Weather Values</a:t>
            </a:r>
            <a:endParaRPr/>
          </a:p>
        </p:txBody>
      </p:sp>
      <p:sp>
        <p:nvSpPr>
          <p:cNvPr id="139" name="Google Shape;139;g2a4569736fa_2_11"/>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228600" lvl="0" marL="228600" rtl="0" algn="l">
              <a:spcBef>
                <a:spcPts val="0"/>
              </a:spcBef>
              <a:spcAft>
                <a:spcPts val="0"/>
              </a:spcAft>
              <a:buSzPts val="2800"/>
              <a:buChar char="•"/>
            </a:pPr>
            <a:r>
              <a:rPr lang="en-US"/>
              <a:t>The team utilized summary historical weather data (2010-2019) for the five largest cities</a:t>
            </a:r>
            <a:endParaRPr/>
          </a:p>
          <a:p>
            <a:pPr indent="0" lvl="0" marL="0" marR="0" rtl="0" algn="l">
              <a:lnSpc>
                <a:spcPct val="90000"/>
              </a:lnSpc>
              <a:spcBef>
                <a:spcPts val="0"/>
              </a:spcBef>
              <a:spcAft>
                <a:spcPts val="0"/>
              </a:spcAft>
              <a:buNone/>
            </a:pPr>
            <a:r>
              <a:t/>
            </a:r>
            <a:endParaRPr/>
          </a:p>
          <a:p>
            <a:pPr indent="-228600" lvl="0" marL="228600" marR="0" rtl="0" algn="l">
              <a:lnSpc>
                <a:spcPct val="90000"/>
              </a:lnSpc>
              <a:spcBef>
                <a:spcPts val="0"/>
              </a:spcBef>
              <a:spcAft>
                <a:spcPts val="0"/>
              </a:spcAft>
              <a:buSzPts val="2800"/>
              <a:buChar char="•"/>
            </a:pPr>
            <a:r>
              <a:rPr lang="en-US"/>
              <a:t>To answer relationship question</a:t>
            </a:r>
            <a:endParaRPr/>
          </a:p>
          <a:p>
            <a:pPr indent="-292100" lvl="1" marL="685800" marR="0" rtl="0" algn="l">
              <a:lnSpc>
                <a:spcPct val="90000"/>
              </a:lnSpc>
              <a:spcBef>
                <a:spcPts val="0"/>
              </a:spcBef>
              <a:spcAft>
                <a:spcPts val="0"/>
              </a:spcAft>
              <a:buSzPts val="2800"/>
              <a:buChar char="•"/>
            </a:pPr>
            <a:r>
              <a:rPr lang="en-US"/>
              <a:t>A scatter plot for high temperature vs total precipitation was plotted</a:t>
            </a:r>
            <a:endParaRPr/>
          </a:p>
          <a:p>
            <a:pPr indent="-292100" lvl="1" marL="685800" marR="0" rtl="0" algn="l">
              <a:lnSpc>
                <a:spcPct val="90000"/>
              </a:lnSpc>
              <a:spcBef>
                <a:spcPts val="0"/>
              </a:spcBef>
              <a:spcAft>
                <a:spcPts val="0"/>
              </a:spcAft>
              <a:buSzPts val="2800"/>
              <a:buChar char="•"/>
            </a:pPr>
            <a:r>
              <a:rPr lang="en-US"/>
              <a:t>A correlation </a:t>
            </a:r>
            <a:r>
              <a:rPr lang="en-US"/>
              <a:t>calculation</a:t>
            </a:r>
            <a:r>
              <a:rPr lang="en-US"/>
              <a:t> was made to assess whether a relationship existed</a:t>
            </a:r>
            <a:endParaRPr/>
          </a:p>
          <a:p>
            <a:pPr indent="-292100" lvl="1" marL="685800" marR="0" rtl="0" algn="l">
              <a:lnSpc>
                <a:spcPct val="90000"/>
              </a:lnSpc>
              <a:spcBef>
                <a:spcPts val="0"/>
              </a:spcBef>
              <a:spcAft>
                <a:spcPts val="0"/>
              </a:spcAft>
              <a:buSzPts val="2800"/>
              <a:buChar char="•"/>
            </a:pPr>
            <a:r>
              <a:rPr lang="en-US"/>
              <a:t>A linear regression equation was modeled to support climate forecasting</a:t>
            </a:r>
            <a:endParaRPr sz="2400"/>
          </a:p>
          <a:p>
            <a:pPr indent="0" lvl="0" marL="0" marR="0" rtl="0" algn="l">
              <a:lnSpc>
                <a:spcPct val="90000"/>
              </a:lnSpc>
              <a:spcBef>
                <a:spcPts val="0"/>
              </a:spcBef>
              <a:spcAft>
                <a:spcPts val="0"/>
              </a:spcAft>
              <a:buNone/>
            </a:pPr>
            <a:r>
              <a:t/>
            </a:r>
            <a:endParaRPr/>
          </a:p>
        </p:txBody>
      </p:sp>
      <p:sp>
        <p:nvSpPr>
          <p:cNvPr id="140" name="Google Shape;140;g2a4569736fa_2_11"/>
          <p:cNvSpPr txBox="1"/>
          <p:nvPr/>
        </p:nvSpPr>
        <p:spPr>
          <a:xfrm>
            <a:off x="137500" y="5901975"/>
            <a:ext cx="8078400" cy="5778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b="1" lang="en-US" sz="1600">
                <a:solidFill>
                  <a:schemeClr val="dk1"/>
                </a:solidFill>
                <a:latin typeface="Calibri"/>
                <a:ea typeface="Calibri"/>
                <a:cs typeface="Calibri"/>
                <a:sym typeface="Calibri"/>
              </a:rPr>
              <a:t>Office of Climate Support Services</a:t>
            </a:r>
            <a:endParaRPr b="1" sz="1600">
              <a:solidFill>
                <a:schemeClr val="dk1"/>
              </a:solidFill>
              <a:latin typeface="Calibri"/>
              <a:ea typeface="Calibri"/>
              <a:cs typeface="Calibri"/>
              <a:sym typeface="Calibri"/>
            </a:endParaRPr>
          </a:p>
          <a:p>
            <a:pPr indent="0" lvl="0" marL="0" rtl="0" algn="l">
              <a:spcBef>
                <a:spcPts val="0"/>
              </a:spcBef>
              <a:spcAft>
                <a:spcPts val="0"/>
              </a:spcAft>
              <a:buNone/>
            </a:pPr>
            <a:r>
              <a:rPr b="1" lang="en-US" sz="2000">
                <a:solidFill>
                  <a:schemeClr val="dk1"/>
                </a:solidFill>
                <a:latin typeface="Calibri"/>
                <a:ea typeface="Calibri"/>
                <a:cs typeface="Calibri"/>
                <a:sym typeface="Calibri"/>
              </a:rPr>
              <a:t>			</a:t>
            </a:r>
            <a:r>
              <a:rPr b="1" lang="en-US" sz="1600">
                <a:solidFill>
                  <a:schemeClr val="dk1"/>
                </a:solidFill>
                <a:latin typeface="Calibri"/>
                <a:ea typeface="Calibri"/>
                <a:cs typeface="Calibri"/>
                <a:sym typeface="Calibri"/>
              </a:rPr>
              <a:t>	</a:t>
            </a:r>
            <a:r>
              <a:rPr i="1" lang="en-US" sz="1300">
                <a:solidFill>
                  <a:srgbClr val="999999"/>
                </a:solidFill>
                <a:latin typeface="Calibri"/>
                <a:ea typeface="Calibri"/>
                <a:cs typeface="Calibri"/>
                <a:sym typeface="Calibri"/>
              </a:rPr>
              <a:t>One Mission One team</a:t>
            </a:r>
            <a:endParaRPr i="1" sz="1300">
              <a:solidFill>
                <a:srgbClr val="999999"/>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8"/>
          <p:cNvSpPr txBox="1"/>
          <p:nvPr>
            <p:ph type="title"/>
          </p:nvPr>
        </p:nvSpPr>
        <p:spPr>
          <a:xfrm>
            <a:off x="991975" y="-185200"/>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Scatter Plots for Each City</a:t>
            </a:r>
            <a:endParaRPr/>
          </a:p>
        </p:txBody>
      </p:sp>
      <p:sp>
        <p:nvSpPr>
          <p:cNvPr id="146" name="Google Shape;146;p18"/>
          <p:cNvSpPr txBox="1"/>
          <p:nvPr/>
        </p:nvSpPr>
        <p:spPr>
          <a:xfrm>
            <a:off x="137500" y="5901975"/>
            <a:ext cx="8078400" cy="5778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b="1" lang="en-US" sz="1600">
                <a:solidFill>
                  <a:schemeClr val="dk1"/>
                </a:solidFill>
                <a:latin typeface="Calibri"/>
                <a:ea typeface="Calibri"/>
                <a:cs typeface="Calibri"/>
                <a:sym typeface="Calibri"/>
              </a:rPr>
              <a:t>Office of Climate Support Services</a:t>
            </a:r>
            <a:endParaRPr b="1" sz="1600">
              <a:solidFill>
                <a:schemeClr val="dk1"/>
              </a:solidFill>
              <a:latin typeface="Calibri"/>
              <a:ea typeface="Calibri"/>
              <a:cs typeface="Calibri"/>
              <a:sym typeface="Calibri"/>
            </a:endParaRPr>
          </a:p>
          <a:p>
            <a:pPr indent="0" lvl="0" marL="0" rtl="0" algn="l">
              <a:spcBef>
                <a:spcPts val="0"/>
              </a:spcBef>
              <a:spcAft>
                <a:spcPts val="0"/>
              </a:spcAft>
              <a:buNone/>
            </a:pPr>
            <a:r>
              <a:rPr b="1" lang="en-US" sz="2000">
                <a:solidFill>
                  <a:schemeClr val="dk1"/>
                </a:solidFill>
                <a:latin typeface="Calibri"/>
                <a:ea typeface="Calibri"/>
                <a:cs typeface="Calibri"/>
                <a:sym typeface="Calibri"/>
              </a:rPr>
              <a:t>			</a:t>
            </a:r>
            <a:r>
              <a:rPr b="1" lang="en-US" sz="1600">
                <a:solidFill>
                  <a:schemeClr val="dk1"/>
                </a:solidFill>
                <a:latin typeface="Calibri"/>
                <a:ea typeface="Calibri"/>
                <a:cs typeface="Calibri"/>
                <a:sym typeface="Calibri"/>
              </a:rPr>
              <a:t>	</a:t>
            </a:r>
            <a:r>
              <a:rPr i="1" lang="en-US" sz="1300">
                <a:solidFill>
                  <a:srgbClr val="999999"/>
                </a:solidFill>
                <a:latin typeface="Calibri"/>
                <a:ea typeface="Calibri"/>
                <a:cs typeface="Calibri"/>
                <a:sym typeface="Calibri"/>
              </a:rPr>
              <a:t>One Mission One team</a:t>
            </a:r>
            <a:endParaRPr i="1" sz="1300">
              <a:solidFill>
                <a:srgbClr val="999999"/>
              </a:solidFill>
              <a:latin typeface="Calibri"/>
              <a:ea typeface="Calibri"/>
              <a:cs typeface="Calibri"/>
              <a:sym typeface="Calibri"/>
            </a:endParaRPr>
          </a:p>
        </p:txBody>
      </p:sp>
      <p:pic>
        <p:nvPicPr>
          <p:cNvPr id="147" name="Google Shape;147;p18"/>
          <p:cNvPicPr preferRelativeResize="0"/>
          <p:nvPr/>
        </p:nvPicPr>
        <p:blipFill>
          <a:blip r:embed="rId3">
            <a:alphaModFix/>
          </a:blip>
          <a:stretch>
            <a:fillRect/>
          </a:stretch>
        </p:blipFill>
        <p:spPr>
          <a:xfrm>
            <a:off x="290800" y="1309850"/>
            <a:ext cx="4932219" cy="4354925"/>
          </a:xfrm>
          <a:prstGeom prst="rect">
            <a:avLst/>
          </a:prstGeom>
          <a:noFill/>
          <a:ln>
            <a:noFill/>
          </a:ln>
        </p:spPr>
      </p:pic>
      <p:sp>
        <p:nvSpPr>
          <p:cNvPr id="148" name="Google Shape;148;p18"/>
          <p:cNvSpPr txBox="1"/>
          <p:nvPr/>
        </p:nvSpPr>
        <p:spPr>
          <a:xfrm>
            <a:off x="8817675" y="994725"/>
            <a:ext cx="8950500" cy="3618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lang="en-US" sz="1150">
                <a:solidFill>
                  <a:schemeClr val="dk1"/>
                </a:solidFill>
                <a:highlight>
                  <a:srgbClr val="FFFFFF"/>
                </a:highlight>
              </a:rPr>
              <a:t>The correlation between both factors is 0.04</a:t>
            </a:r>
            <a:endParaRPr sz="1150">
              <a:solidFill>
                <a:schemeClr val="dk1"/>
              </a:solidFill>
              <a:highlight>
                <a:srgbClr val="FFFFFF"/>
              </a:highlight>
            </a:endParaRPr>
          </a:p>
        </p:txBody>
      </p:sp>
      <p:sp>
        <p:nvSpPr>
          <p:cNvPr id="149" name="Google Shape;149;p18"/>
          <p:cNvSpPr txBox="1"/>
          <p:nvPr/>
        </p:nvSpPr>
        <p:spPr>
          <a:xfrm>
            <a:off x="1168625" y="5691675"/>
            <a:ext cx="3000000" cy="346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1050">
                <a:solidFill>
                  <a:schemeClr val="dk1"/>
                </a:solidFill>
                <a:highlight>
                  <a:srgbClr val="FFFFFF"/>
                </a:highlight>
              </a:rPr>
              <a:t>The correlation between both factors is -0.2</a:t>
            </a:r>
            <a:endParaRPr sz="1050">
              <a:solidFill>
                <a:schemeClr val="dk1"/>
              </a:solidFill>
              <a:highlight>
                <a:srgbClr val="FFFFFF"/>
              </a:highlight>
            </a:endParaRPr>
          </a:p>
        </p:txBody>
      </p:sp>
      <p:pic>
        <p:nvPicPr>
          <p:cNvPr id="150" name="Google Shape;150;p18"/>
          <p:cNvPicPr preferRelativeResize="0"/>
          <p:nvPr/>
        </p:nvPicPr>
        <p:blipFill>
          <a:blip r:embed="rId4">
            <a:alphaModFix/>
          </a:blip>
          <a:stretch>
            <a:fillRect/>
          </a:stretch>
        </p:blipFill>
        <p:spPr>
          <a:xfrm>
            <a:off x="5424800" y="1340925"/>
            <a:ext cx="3287950" cy="2716271"/>
          </a:xfrm>
          <a:prstGeom prst="rect">
            <a:avLst/>
          </a:prstGeom>
          <a:noFill/>
          <a:ln>
            <a:noFill/>
          </a:ln>
        </p:spPr>
      </p:pic>
      <p:sp>
        <p:nvSpPr>
          <p:cNvPr id="151" name="Google Shape;151;p18"/>
          <p:cNvSpPr txBox="1"/>
          <p:nvPr/>
        </p:nvSpPr>
        <p:spPr>
          <a:xfrm>
            <a:off x="5367125" y="994725"/>
            <a:ext cx="3415500" cy="361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1150">
                <a:solidFill>
                  <a:schemeClr val="dk1"/>
                </a:solidFill>
                <a:highlight>
                  <a:srgbClr val="FFFFFF"/>
                </a:highlight>
              </a:rPr>
              <a:t>The correlation between both factors is -0.34</a:t>
            </a:r>
            <a:endParaRPr sz="1150">
              <a:solidFill>
                <a:schemeClr val="dk1"/>
              </a:solidFill>
              <a:highlight>
                <a:srgbClr val="FFFFFF"/>
              </a:highlight>
            </a:endParaRPr>
          </a:p>
        </p:txBody>
      </p:sp>
      <p:pic>
        <p:nvPicPr>
          <p:cNvPr id="152" name="Google Shape;152;p18"/>
          <p:cNvPicPr preferRelativeResize="0"/>
          <p:nvPr/>
        </p:nvPicPr>
        <p:blipFill rotWithShape="1">
          <a:blip r:embed="rId5">
            <a:alphaModFix/>
          </a:blip>
          <a:srcRect b="0" l="0" r="7063" t="0"/>
          <a:stretch/>
        </p:blipFill>
        <p:spPr>
          <a:xfrm>
            <a:off x="5424800" y="4057200"/>
            <a:ext cx="3287950" cy="2465956"/>
          </a:xfrm>
          <a:prstGeom prst="rect">
            <a:avLst/>
          </a:prstGeom>
          <a:noFill/>
          <a:ln>
            <a:noFill/>
          </a:ln>
        </p:spPr>
      </p:pic>
      <p:sp>
        <p:nvSpPr>
          <p:cNvPr id="153" name="Google Shape;153;p18"/>
          <p:cNvSpPr txBox="1"/>
          <p:nvPr/>
        </p:nvSpPr>
        <p:spPr>
          <a:xfrm>
            <a:off x="5367125" y="6523150"/>
            <a:ext cx="3550200" cy="361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1150">
                <a:solidFill>
                  <a:schemeClr val="dk1"/>
                </a:solidFill>
                <a:highlight>
                  <a:srgbClr val="FFFFFF"/>
                </a:highlight>
              </a:rPr>
              <a:t>The correlation between both factors is 0.42</a:t>
            </a:r>
            <a:endParaRPr sz="1150">
              <a:solidFill>
                <a:schemeClr val="dk1"/>
              </a:solidFill>
              <a:highlight>
                <a:srgbClr val="FFFFFF"/>
              </a:highlight>
            </a:endParaRPr>
          </a:p>
        </p:txBody>
      </p:sp>
      <p:pic>
        <p:nvPicPr>
          <p:cNvPr id="154" name="Google Shape;154;p18"/>
          <p:cNvPicPr preferRelativeResize="0"/>
          <p:nvPr/>
        </p:nvPicPr>
        <p:blipFill>
          <a:blip r:embed="rId6">
            <a:alphaModFix/>
          </a:blip>
          <a:stretch>
            <a:fillRect/>
          </a:stretch>
        </p:blipFill>
        <p:spPr>
          <a:xfrm>
            <a:off x="8817675" y="1325388"/>
            <a:ext cx="3357901" cy="2747350"/>
          </a:xfrm>
          <a:prstGeom prst="rect">
            <a:avLst/>
          </a:prstGeom>
          <a:noFill/>
          <a:ln>
            <a:noFill/>
          </a:ln>
        </p:spPr>
      </p:pic>
      <p:pic>
        <p:nvPicPr>
          <p:cNvPr id="155" name="Google Shape;155;p18"/>
          <p:cNvPicPr preferRelativeResize="0"/>
          <p:nvPr/>
        </p:nvPicPr>
        <p:blipFill>
          <a:blip r:embed="rId7">
            <a:alphaModFix/>
          </a:blip>
          <a:stretch>
            <a:fillRect/>
          </a:stretch>
        </p:blipFill>
        <p:spPr>
          <a:xfrm>
            <a:off x="8817675" y="4057200"/>
            <a:ext cx="3357901" cy="2465950"/>
          </a:xfrm>
          <a:prstGeom prst="rect">
            <a:avLst/>
          </a:prstGeom>
          <a:noFill/>
          <a:ln>
            <a:noFill/>
          </a:ln>
        </p:spPr>
      </p:pic>
      <p:sp>
        <p:nvSpPr>
          <p:cNvPr id="156" name="Google Shape;156;p18"/>
          <p:cNvSpPr txBox="1"/>
          <p:nvPr/>
        </p:nvSpPr>
        <p:spPr>
          <a:xfrm>
            <a:off x="8817675" y="6523150"/>
            <a:ext cx="3099600" cy="361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1150">
                <a:solidFill>
                  <a:schemeClr val="dk1"/>
                </a:solidFill>
                <a:highlight>
                  <a:srgbClr val="FFFFFF"/>
                </a:highlight>
              </a:rPr>
              <a:t>The correlation between both factors is -0.11</a:t>
            </a:r>
            <a:endParaRPr sz="1150">
              <a:solidFill>
                <a:schemeClr val="dk1"/>
              </a:solidFill>
              <a:highlight>
                <a:srgbClr val="FFFFFF"/>
              </a:highlight>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2024-10-22T00:04:35Z</dcterms:created>
  <dc:creator>Mohamed Mursal</dc:creator>
</cp:coreProperties>
</file>