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 id="263" r:id="rId9"/>
    <p:sldId id="265" r:id="rId10"/>
    <p:sldId id="264" r:id="rId11"/>
    <p:sldId id="267" r:id="rId12"/>
    <p:sldId id="268" r:id="rId13"/>
    <p:sldId id="269" r:id="rId14"/>
    <p:sldId id="266" r:id="rId15"/>
    <p:sldId id="271" r:id="rId16"/>
    <p:sldId id="270" r:id="rId17"/>
    <p:sldId id="272" r:id="rId18"/>
    <p:sldId id="273" r:id="rId19"/>
    <p:sldId id="274" r:id="rId20"/>
    <p:sldId id="276" r:id="rId21"/>
    <p:sldId id="275" r:id="rId22"/>
    <p:sldId id="279" r:id="rId23"/>
    <p:sldId id="277" r:id="rId24"/>
    <p:sldId id="280"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91" d="100"/>
          <a:sy n="91" d="100"/>
        </p:scale>
        <p:origin x="2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078BDE7-CF45-4AAD-BB16-C08F34214496}"/>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GB"/>
          </a:p>
        </p:txBody>
      </p:sp>
      <p:sp>
        <p:nvSpPr>
          <p:cNvPr id="3" name="Podtytuł 2">
            <a:extLst>
              <a:ext uri="{FF2B5EF4-FFF2-40B4-BE49-F238E27FC236}">
                <a16:creationId xmlns:a16="http://schemas.microsoft.com/office/drawing/2014/main" id="{F5E990F9-0A70-4680-B659-03FC3D5E97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GB"/>
          </a:p>
        </p:txBody>
      </p:sp>
      <p:sp>
        <p:nvSpPr>
          <p:cNvPr id="4" name="Symbol zastępczy daty 3">
            <a:extLst>
              <a:ext uri="{FF2B5EF4-FFF2-40B4-BE49-F238E27FC236}">
                <a16:creationId xmlns:a16="http://schemas.microsoft.com/office/drawing/2014/main" id="{BDEDAB2C-B5D6-4DCC-BAB8-9E6F8DB830EE}"/>
              </a:ext>
            </a:extLst>
          </p:cNvPr>
          <p:cNvSpPr>
            <a:spLocks noGrp="1"/>
          </p:cNvSpPr>
          <p:nvPr>
            <p:ph type="dt" sz="half" idx="10"/>
          </p:nvPr>
        </p:nvSpPr>
        <p:spPr/>
        <p:txBody>
          <a:bodyPr/>
          <a:lstStyle/>
          <a:p>
            <a:fld id="{AA93CB2B-27E0-47F8-ADF3-803263D903D0}" type="datetimeFigureOut">
              <a:rPr lang="en-GB" smtClean="0"/>
              <a:t>21/05/2019</a:t>
            </a:fld>
            <a:endParaRPr lang="en-GB"/>
          </a:p>
        </p:txBody>
      </p:sp>
      <p:sp>
        <p:nvSpPr>
          <p:cNvPr id="5" name="Symbol zastępczy stopki 4">
            <a:extLst>
              <a:ext uri="{FF2B5EF4-FFF2-40B4-BE49-F238E27FC236}">
                <a16:creationId xmlns:a16="http://schemas.microsoft.com/office/drawing/2014/main" id="{B7BA6E33-563D-4347-9AD9-4F579F5C90F9}"/>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9ABA4439-0C64-4179-96CD-236B845C2F38}"/>
              </a:ext>
            </a:extLst>
          </p:cNvPr>
          <p:cNvSpPr>
            <a:spLocks noGrp="1"/>
          </p:cNvSpPr>
          <p:nvPr>
            <p:ph type="sldNum" sz="quarter" idx="12"/>
          </p:nvPr>
        </p:nvSpPr>
        <p:spPr/>
        <p:txBody>
          <a:bodyPr/>
          <a:lstStyle/>
          <a:p>
            <a:fld id="{D3E4B930-9E2C-4CC4-AD9C-CFAAD580E3C1}" type="slidenum">
              <a:rPr lang="en-GB" smtClean="0"/>
              <a:t>‹#›</a:t>
            </a:fld>
            <a:endParaRPr lang="en-GB"/>
          </a:p>
        </p:txBody>
      </p:sp>
    </p:spTree>
    <p:extLst>
      <p:ext uri="{BB962C8B-B14F-4D97-AF65-F5344CB8AC3E}">
        <p14:creationId xmlns:p14="http://schemas.microsoft.com/office/powerpoint/2010/main" val="3391402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FE2C60F-BFCA-4091-AC3B-D70656EDBEDD}"/>
              </a:ext>
            </a:extLst>
          </p:cNvPr>
          <p:cNvSpPr>
            <a:spLocks noGrp="1"/>
          </p:cNvSpPr>
          <p:nvPr>
            <p:ph type="title"/>
          </p:nvPr>
        </p:nvSpPr>
        <p:spPr/>
        <p:txBody>
          <a:bodyPr/>
          <a:lstStyle/>
          <a:p>
            <a:r>
              <a:rPr lang="pl-PL"/>
              <a:t>Kliknij, aby edytować styl</a:t>
            </a:r>
            <a:endParaRPr lang="en-GB"/>
          </a:p>
        </p:txBody>
      </p:sp>
      <p:sp>
        <p:nvSpPr>
          <p:cNvPr id="3" name="Symbol zastępczy tytułu pionowego 2">
            <a:extLst>
              <a:ext uri="{FF2B5EF4-FFF2-40B4-BE49-F238E27FC236}">
                <a16:creationId xmlns:a16="http://schemas.microsoft.com/office/drawing/2014/main" id="{283DFCB1-9028-490A-9F9A-8C55CEFA29CD}"/>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2DC26239-C68B-419D-8B61-6D6A4C5BC026}"/>
              </a:ext>
            </a:extLst>
          </p:cNvPr>
          <p:cNvSpPr>
            <a:spLocks noGrp="1"/>
          </p:cNvSpPr>
          <p:nvPr>
            <p:ph type="dt" sz="half" idx="10"/>
          </p:nvPr>
        </p:nvSpPr>
        <p:spPr/>
        <p:txBody>
          <a:bodyPr/>
          <a:lstStyle/>
          <a:p>
            <a:fld id="{AA93CB2B-27E0-47F8-ADF3-803263D903D0}" type="datetimeFigureOut">
              <a:rPr lang="en-GB" smtClean="0"/>
              <a:t>21/05/2019</a:t>
            </a:fld>
            <a:endParaRPr lang="en-GB"/>
          </a:p>
        </p:txBody>
      </p:sp>
      <p:sp>
        <p:nvSpPr>
          <p:cNvPr id="5" name="Symbol zastępczy stopki 4">
            <a:extLst>
              <a:ext uri="{FF2B5EF4-FFF2-40B4-BE49-F238E27FC236}">
                <a16:creationId xmlns:a16="http://schemas.microsoft.com/office/drawing/2014/main" id="{A2518623-7353-4C7E-8E97-291DC0B6C784}"/>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DB4AA66A-1301-4DA9-A824-8A451A2C49CB}"/>
              </a:ext>
            </a:extLst>
          </p:cNvPr>
          <p:cNvSpPr>
            <a:spLocks noGrp="1"/>
          </p:cNvSpPr>
          <p:nvPr>
            <p:ph type="sldNum" sz="quarter" idx="12"/>
          </p:nvPr>
        </p:nvSpPr>
        <p:spPr/>
        <p:txBody>
          <a:bodyPr/>
          <a:lstStyle/>
          <a:p>
            <a:fld id="{D3E4B930-9E2C-4CC4-AD9C-CFAAD580E3C1}" type="slidenum">
              <a:rPr lang="en-GB" smtClean="0"/>
              <a:t>‹#›</a:t>
            </a:fld>
            <a:endParaRPr lang="en-GB"/>
          </a:p>
        </p:txBody>
      </p:sp>
    </p:spTree>
    <p:extLst>
      <p:ext uri="{BB962C8B-B14F-4D97-AF65-F5344CB8AC3E}">
        <p14:creationId xmlns:p14="http://schemas.microsoft.com/office/powerpoint/2010/main" val="2432108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6AAA8230-48DD-4190-86B1-596E1285959C}"/>
              </a:ext>
            </a:extLst>
          </p:cNvPr>
          <p:cNvSpPr>
            <a:spLocks noGrp="1"/>
          </p:cNvSpPr>
          <p:nvPr>
            <p:ph type="title" orient="vert"/>
          </p:nvPr>
        </p:nvSpPr>
        <p:spPr>
          <a:xfrm>
            <a:off x="8724900" y="365125"/>
            <a:ext cx="2628900" cy="5811838"/>
          </a:xfrm>
        </p:spPr>
        <p:txBody>
          <a:bodyPr vert="eaVert"/>
          <a:lstStyle/>
          <a:p>
            <a:r>
              <a:rPr lang="pl-PL"/>
              <a:t>Kliknij, aby edytować styl</a:t>
            </a:r>
            <a:endParaRPr lang="en-GB"/>
          </a:p>
        </p:txBody>
      </p:sp>
      <p:sp>
        <p:nvSpPr>
          <p:cNvPr id="3" name="Symbol zastępczy tytułu pionowego 2">
            <a:extLst>
              <a:ext uri="{FF2B5EF4-FFF2-40B4-BE49-F238E27FC236}">
                <a16:creationId xmlns:a16="http://schemas.microsoft.com/office/drawing/2014/main" id="{F3A5E6B2-9B8C-445A-8A4C-39ADB49B0FFB}"/>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F1DB0548-E246-44A4-A3B4-C3E0EB4BCACE}"/>
              </a:ext>
            </a:extLst>
          </p:cNvPr>
          <p:cNvSpPr>
            <a:spLocks noGrp="1"/>
          </p:cNvSpPr>
          <p:nvPr>
            <p:ph type="dt" sz="half" idx="10"/>
          </p:nvPr>
        </p:nvSpPr>
        <p:spPr/>
        <p:txBody>
          <a:bodyPr/>
          <a:lstStyle/>
          <a:p>
            <a:fld id="{AA93CB2B-27E0-47F8-ADF3-803263D903D0}" type="datetimeFigureOut">
              <a:rPr lang="en-GB" smtClean="0"/>
              <a:t>21/05/2019</a:t>
            </a:fld>
            <a:endParaRPr lang="en-GB"/>
          </a:p>
        </p:txBody>
      </p:sp>
      <p:sp>
        <p:nvSpPr>
          <p:cNvPr id="5" name="Symbol zastępczy stopki 4">
            <a:extLst>
              <a:ext uri="{FF2B5EF4-FFF2-40B4-BE49-F238E27FC236}">
                <a16:creationId xmlns:a16="http://schemas.microsoft.com/office/drawing/2014/main" id="{05622156-2954-4DE6-A70E-796225080A26}"/>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CAB82289-A4D8-4A4E-AE64-602BC73BDC62}"/>
              </a:ext>
            </a:extLst>
          </p:cNvPr>
          <p:cNvSpPr>
            <a:spLocks noGrp="1"/>
          </p:cNvSpPr>
          <p:nvPr>
            <p:ph type="sldNum" sz="quarter" idx="12"/>
          </p:nvPr>
        </p:nvSpPr>
        <p:spPr/>
        <p:txBody>
          <a:bodyPr/>
          <a:lstStyle/>
          <a:p>
            <a:fld id="{D3E4B930-9E2C-4CC4-AD9C-CFAAD580E3C1}" type="slidenum">
              <a:rPr lang="en-GB" smtClean="0"/>
              <a:t>‹#›</a:t>
            </a:fld>
            <a:endParaRPr lang="en-GB"/>
          </a:p>
        </p:txBody>
      </p:sp>
    </p:spTree>
    <p:extLst>
      <p:ext uri="{BB962C8B-B14F-4D97-AF65-F5344CB8AC3E}">
        <p14:creationId xmlns:p14="http://schemas.microsoft.com/office/powerpoint/2010/main" val="3690471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818AE53-CFE7-4E83-89D9-4A0133E12737}"/>
              </a:ext>
            </a:extLst>
          </p:cNvPr>
          <p:cNvSpPr>
            <a:spLocks noGrp="1"/>
          </p:cNvSpPr>
          <p:nvPr>
            <p:ph type="title"/>
          </p:nvPr>
        </p:nvSpPr>
        <p:spPr/>
        <p:txBody>
          <a:body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43131760-29A6-4521-B215-E0C97C84CB94}"/>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3F550BAA-A419-4C00-94FD-6F53C4669A64}"/>
              </a:ext>
            </a:extLst>
          </p:cNvPr>
          <p:cNvSpPr>
            <a:spLocks noGrp="1"/>
          </p:cNvSpPr>
          <p:nvPr>
            <p:ph type="dt" sz="half" idx="10"/>
          </p:nvPr>
        </p:nvSpPr>
        <p:spPr/>
        <p:txBody>
          <a:bodyPr/>
          <a:lstStyle/>
          <a:p>
            <a:fld id="{AA93CB2B-27E0-47F8-ADF3-803263D903D0}" type="datetimeFigureOut">
              <a:rPr lang="en-GB" smtClean="0"/>
              <a:t>21/05/2019</a:t>
            </a:fld>
            <a:endParaRPr lang="en-GB"/>
          </a:p>
        </p:txBody>
      </p:sp>
      <p:sp>
        <p:nvSpPr>
          <p:cNvPr id="5" name="Symbol zastępczy stopki 4">
            <a:extLst>
              <a:ext uri="{FF2B5EF4-FFF2-40B4-BE49-F238E27FC236}">
                <a16:creationId xmlns:a16="http://schemas.microsoft.com/office/drawing/2014/main" id="{E8462949-BB15-4347-85B8-ED95067DA24E}"/>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BF0D52AD-F8AD-4800-8D26-4CFA1BE12379}"/>
              </a:ext>
            </a:extLst>
          </p:cNvPr>
          <p:cNvSpPr>
            <a:spLocks noGrp="1"/>
          </p:cNvSpPr>
          <p:nvPr>
            <p:ph type="sldNum" sz="quarter" idx="12"/>
          </p:nvPr>
        </p:nvSpPr>
        <p:spPr/>
        <p:txBody>
          <a:bodyPr/>
          <a:lstStyle/>
          <a:p>
            <a:fld id="{D3E4B930-9E2C-4CC4-AD9C-CFAAD580E3C1}" type="slidenum">
              <a:rPr lang="en-GB" smtClean="0"/>
              <a:t>‹#›</a:t>
            </a:fld>
            <a:endParaRPr lang="en-GB"/>
          </a:p>
        </p:txBody>
      </p:sp>
    </p:spTree>
    <p:extLst>
      <p:ext uri="{BB962C8B-B14F-4D97-AF65-F5344CB8AC3E}">
        <p14:creationId xmlns:p14="http://schemas.microsoft.com/office/powerpoint/2010/main" val="1716369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A1032C0-B378-49D3-850B-183DA2DAC427}"/>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GB"/>
          </a:p>
        </p:txBody>
      </p:sp>
      <p:sp>
        <p:nvSpPr>
          <p:cNvPr id="3" name="Symbol zastępczy tekstu 2">
            <a:extLst>
              <a:ext uri="{FF2B5EF4-FFF2-40B4-BE49-F238E27FC236}">
                <a16:creationId xmlns:a16="http://schemas.microsoft.com/office/drawing/2014/main" id="{1066B8F8-E50B-4DB2-9471-60CE2F55E1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54C04591-40F9-4EB7-A05A-8D468E808001}"/>
              </a:ext>
            </a:extLst>
          </p:cNvPr>
          <p:cNvSpPr>
            <a:spLocks noGrp="1"/>
          </p:cNvSpPr>
          <p:nvPr>
            <p:ph type="dt" sz="half" idx="10"/>
          </p:nvPr>
        </p:nvSpPr>
        <p:spPr/>
        <p:txBody>
          <a:bodyPr/>
          <a:lstStyle/>
          <a:p>
            <a:fld id="{AA93CB2B-27E0-47F8-ADF3-803263D903D0}" type="datetimeFigureOut">
              <a:rPr lang="en-GB" smtClean="0"/>
              <a:t>21/05/2019</a:t>
            </a:fld>
            <a:endParaRPr lang="en-GB"/>
          </a:p>
        </p:txBody>
      </p:sp>
      <p:sp>
        <p:nvSpPr>
          <p:cNvPr id="5" name="Symbol zastępczy stopki 4">
            <a:extLst>
              <a:ext uri="{FF2B5EF4-FFF2-40B4-BE49-F238E27FC236}">
                <a16:creationId xmlns:a16="http://schemas.microsoft.com/office/drawing/2014/main" id="{6B6665CC-41FB-4F04-9355-DCBDD04BE7F2}"/>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A8A85039-CFDF-455B-9DA2-0042ABEC2028}"/>
              </a:ext>
            </a:extLst>
          </p:cNvPr>
          <p:cNvSpPr>
            <a:spLocks noGrp="1"/>
          </p:cNvSpPr>
          <p:nvPr>
            <p:ph type="sldNum" sz="quarter" idx="12"/>
          </p:nvPr>
        </p:nvSpPr>
        <p:spPr/>
        <p:txBody>
          <a:bodyPr/>
          <a:lstStyle/>
          <a:p>
            <a:fld id="{D3E4B930-9E2C-4CC4-AD9C-CFAAD580E3C1}" type="slidenum">
              <a:rPr lang="en-GB" smtClean="0"/>
              <a:t>‹#›</a:t>
            </a:fld>
            <a:endParaRPr lang="en-GB"/>
          </a:p>
        </p:txBody>
      </p:sp>
    </p:spTree>
    <p:extLst>
      <p:ext uri="{BB962C8B-B14F-4D97-AF65-F5344CB8AC3E}">
        <p14:creationId xmlns:p14="http://schemas.microsoft.com/office/powerpoint/2010/main" val="676386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1EC6A5B-2B79-44A7-9C8D-C689FF20E604}"/>
              </a:ext>
            </a:extLst>
          </p:cNvPr>
          <p:cNvSpPr>
            <a:spLocks noGrp="1"/>
          </p:cNvSpPr>
          <p:nvPr>
            <p:ph type="title"/>
          </p:nvPr>
        </p:nvSpPr>
        <p:spPr/>
        <p:txBody>
          <a:body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8B53FDB0-B174-450C-99C5-3250E29917B4}"/>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zawartości 3">
            <a:extLst>
              <a:ext uri="{FF2B5EF4-FFF2-40B4-BE49-F238E27FC236}">
                <a16:creationId xmlns:a16="http://schemas.microsoft.com/office/drawing/2014/main" id="{78047C30-B9E6-4068-BFFE-DFF466946112}"/>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5" name="Symbol zastępczy daty 4">
            <a:extLst>
              <a:ext uri="{FF2B5EF4-FFF2-40B4-BE49-F238E27FC236}">
                <a16:creationId xmlns:a16="http://schemas.microsoft.com/office/drawing/2014/main" id="{130C398C-82FA-4172-BE6B-428C94DF5945}"/>
              </a:ext>
            </a:extLst>
          </p:cNvPr>
          <p:cNvSpPr>
            <a:spLocks noGrp="1"/>
          </p:cNvSpPr>
          <p:nvPr>
            <p:ph type="dt" sz="half" idx="10"/>
          </p:nvPr>
        </p:nvSpPr>
        <p:spPr/>
        <p:txBody>
          <a:bodyPr/>
          <a:lstStyle/>
          <a:p>
            <a:fld id="{AA93CB2B-27E0-47F8-ADF3-803263D903D0}" type="datetimeFigureOut">
              <a:rPr lang="en-GB" smtClean="0"/>
              <a:t>21/05/2019</a:t>
            </a:fld>
            <a:endParaRPr lang="en-GB"/>
          </a:p>
        </p:txBody>
      </p:sp>
      <p:sp>
        <p:nvSpPr>
          <p:cNvPr id="6" name="Symbol zastępczy stopki 5">
            <a:extLst>
              <a:ext uri="{FF2B5EF4-FFF2-40B4-BE49-F238E27FC236}">
                <a16:creationId xmlns:a16="http://schemas.microsoft.com/office/drawing/2014/main" id="{DAE0A159-42DB-4FE2-8631-B9C460474514}"/>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C126CDC8-93C3-4491-BEB6-0AC1A6FA4B79}"/>
              </a:ext>
            </a:extLst>
          </p:cNvPr>
          <p:cNvSpPr>
            <a:spLocks noGrp="1"/>
          </p:cNvSpPr>
          <p:nvPr>
            <p:ph type="sldNum" sz="quarter" idx="12"/>
          </p:nvPr>
        </p:nvSpPr>
        <p:spPr/>
        <p:txBody>
          <a:bodyPr/>
          <a:lstStyle/>
          <a:p>
            <a:fld id="{D3E4B930-9E2C-4CC4-AD9C-CFAAD580E3C1}" type="slidenum">
              <a:rPr lang="en-GB" smtClean="0"/>
              <a:t>‹#›</a:t>
            </a:fld>
            <a:endParaRPr lang="en-GB"/>
          </a:p>
        </p:txBody>
      </p:sp>
    </p:spTree>
    <p:extLst>
      <p:ext uri="{BB962C8B-B14F-4D97-AF65-F5344CB8AC3E}">
        <p14:creationId xmlns:p14="http://schemas.microsoft.com/office/powerpoint/2010/main" val="2685629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A503185-F6A0-4AD9-981F-4A90B7629E14}"/>
              </a:ext>
            </a:extLst>
          </p:cNvPr>
          <p:cNvSpPr>
            <a:spLocks noGrp="1"/>
          </p:cNvSpPr>
          <p:nvPr>
            <p:ph type="title"/>
          </p:nvPr>
        </p:nvSpPr>
        <p:spPr>
          <a:xfrm>
            <a:off x="839788" y="365125"/>
            <a:ext cx="10515600" cy="1325563"/>
          </a:xfrm>
        </p:spPr>
        <p:txBody>
          <a:bodyPr/>
          <a:lstStyle/>
          <a:p>
            <a:r>
              <a:rPr lang="pl-PL"/>
              <a:t>Kliknij, aby edytować styl</a:t>
            </a:r>
            <a:endParaRPr lang="en-GB"/>
          </a:p>
        </p:txBody>
      </p:sp>
      <p:sp>
        <p:nvSpPr>
          <p:cNvPr id="3" name="Symbol zastępczy tekstu 2">
            <a:extLst>
              <a:ext uri="{FF2B5EF4-FFF2-40B4-BE49-F238E27FC236}">
                <a16:creationId xmlns:a16="http://schemas.microsoft.com/office/drawing/2014/main" id="{86654385-94D5-4E4D-8C3B-31CDBC9336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70062316-C1EC-4961-9CD0-29A7E78964B7}"/>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5" name="Symbol zastępczy tekstu 4">
            <a:extLst>
              <a:ext uri="{FF2B5EF4-FFF2-40B4-BE49-F238E27FC236}">
                <a16:creationId xmlns:a16="http://schemas.microsoft.com/office/drawing/2014/main" id="{E7C8D89C-90E6-4023-B41C-F65FE303BE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42373BBF-EB3D-4CC0-8842-B4780B21BF77}"/>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7" name="Symbol zastępczy daty 6">
            <a:extLst>
              <a:ext uri="{FF2B5EF4-FFF2-40B4-BE49-F238E27FC236}">
                <a16:creationId xmlns:a16="http://schemas.microsoft.com/office/drawing/2014/main" id="{226FA3CE-D264-4EE8-BCF5-285F6CDE3C09}"/>
              </a:ext>
            </a:extLst>
          </p:cNvPr>
          <p:cNvSpPr>
            <a:spLocks noGrp="1"/>
          </p:cNvSpPr>
          <p:nvPr>
            <p:ph type="dt" sz="half" idx="10"/>
          </p:nvPr>
        </p:nvSpPr>
        <p:spPr/>
        <p:txBody>
          <a:bodyPr/>
          <a:lstStyle/>
          <a:p>
            <a:fld id="{AA93CB2B-27E0-47F8-ADF3-803263D903D0}" type="datetimeFigureOut">
              <a:rPr lang="en-GB" smtClean="0"/>
              <a:t>21/05/2019</a:t>
            </a:fld>
            <a:endParaRPr lang="en-GB"/>
          </a:p>
        </p:txBody>
      </p:sp>
      <p:sp>
        <p:nvSpPr>
          <p:cNvPr id="8" name="Symbol zastępczy stopki 7">
            <a:extLst>
              <a:ext uri="{FF2B5EF4-FFF2-40B4-BE49-F238E27FC236}">
                <a16:creationId xmlns:a16="http://schemas.microsoft.com/office/drawing/2014/main" id="{D0B3997F-D7F2-4486-9E1D-67F5844131CB}"/>
              </a:ext>
            </a:extLst>
          </p:cNvPr>
          <p:cNvSpPr>
            <a:spLocks noGrp="1"/>
          </p:cNvSpPr>
          <p:nvPr>
            <p:ph type="ftr" sz="quarter" idx="11"/>
          </p:nvPr>
        </p:nvSpPr>
        <p:spPr/>
        <p:txBody>
          <a:bodyPr/>
          <a:lstStyle/>
          <a:p>
            <a:endParaRPr lang="en-GB"/>
          </a:p>
        </p:txBody>
      </p:sp>
      <p:sp>
        <p:nvSpPr>
          <p:cNvPr id="9" name="Symbol zastępczy numeru slajdu 8">
            <a:extLst>
              <a:ext uri="{FF2B5EF4-FFF2-40B4-BE49-F238E27FC236}">
                <a16:creationId xmlns:a16="http://schemas.microsoft.com/office/drawing/2014/main" id="{4511D17A-B5EB-4720-97F1-C007B05025DF}"/>
              </a:ext>
            </a:extLst>
          </p:cNvPr>
          <p:cNvSpPr>
            <a:spLocks noGrp="1"/>
          </p:cNvSpPr>
          <p:nvPr>
            <p:ph type="sldNum" sz="quarter" idx="12"/>
          </p:nvPr>
        </p:nvSpPr>
        <p:spPr/>
        <p:txBody>
          <a:bodyPr/>
          <a:lstStyle/>
          <a:p>
            <a:fld id="{D3E4B930-9E2C-4CC4-AD9C-CFAAD580E3C1}" type="slidenum">
              <a:rPr lang="en-GB" smtClean="0"/>
              <a:t>‹#›</a:t>
            </a:fld>
            <a:endParaRPr lang="en-GB"/>
          </a:p>
        </p:txBody>
      </p:sp>
    </p:spTree>
    <p:extLst>
      <p:ext uri="{BB962C8B-B14F-4D97-AF65-F5344CB8AC3E}">
        <p14:creationId xmlns:p14="http://schemas.microsoft.com/office/powerpoint/2010/main" val="2794681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98FC69-3C9D-479A-932C-4EB6EA0AFA4E}"/>
              </a:ext>
            </a:extLst>
          </p:cNvPr>
          <p:cNvSpPr>
            <a:spLocks noGrp="1"/>
          </p:cNvSpPr>
          <p:nvPr>
            <p:ph type="title"/>
          </p:nvPr>
        </p:nvSpPr>
        <p:spPr/>
        <p:txBody>
          <a:bodyPr/>
          <a:lstStyle/>
          <a:p>
            <a:r>
              <a:rPr lang="pl-PL"/>
              <a:t>Kliknij, aby edytować styl</a:t>
            </a:r>
            <a:endParaRPr lang="en-GB"/>
          </a:p>
        </p:txBody>
      </p:sp>
      <p:sp>
        <p:nvSpPr>
          <p:cNvPr id="3" name="Symbol zastępczy daty 2">
            <a:extLst>
              <a:ext uri="{FF2B5EF4-FFF2-40B4-BE49-F238E27FC236}">
                <a16:creationId xmlns:a16="http://schemas.microsoft.com/office/drawing/2014/main" id="{B973760B-7A90-489D-9D47-6AE68643C8B7}"/>
              </a:ext>
            </a:extLst>
          </p:cNvPr>
          <p:cNvSpPr>
            <a:spLocks noGrp="1"/>
          </p:cNvSpPr>
          <p:nvPr>
            <p:ph type="dt" sz="half" idx="10"/>
          </p:nvPr>
        </p:nvSpPr>
        <p:spPr/>
        <p:txBody>
          <a:bodyPr/>
          <a:lstStyle/>
          <a:p>
            <a:fld id="{AA93CB2B-27E0-47F8-ADF3-803263D903D0}" type="datetimeFigureOut">
              <a:rPr lang="en-GB" smtClean="0"/>
              <a:t>21/05/2019</a:t>
            </a:fld>
            <a:endParaRPr lang="en-GB"/>
          </a:p>
        </p:txBody>
      </p:sp>
      <p:sp>
        <p:nvSpPr>
          <p:cNvPr id="4" name="Symbol zastępczy stopki 3">
            <a:extLst>
              <a:ext uri="{FF2B5EF4-FFF2-40B4-BE49-F238E27FC236}">
                <a16:creationId xmlns:a16="http://schemas.microsoft.com/office/drawing/2014/main" id="{9677D42C-F21A-449A-B443-9DDE7AEF856D}"/>
              </a:ext>
            </a:extLst>
          </p:cNvPr>
          <p:cNvSpPr>
            <a:spLocks noGrp="1"/>
          </p:cNvSpPr>
          <p:nvPr>
            <p:ph type="ftr" sz="quarter" idx="11"/>
          </p:nvPr>
        </p:nvSpPr>
        <p:spPr/>
        <p:txBody>
          <a:bodyPr/>
          <a:lstStyle/>
          <a:p>
            <a:endParaRPr lang="en-GB"/>
          </a:p>
        </p:txBody>
      </p:sp>
      <p:sp>
        <p:nvSpPr>
          <p:cNvPr id="5" name="Symbol zastępczy numeru slajdu 4">
            <a:extLst>
              <a:ext uri="{FF2B5EF4-FFF2-40B4-BE49-F238E27FC236}">
                <a16:creationId xmlns:a16="http://schemas.microsoft.com/office/drawing/2014/main" id="{13DDB7DA-7D32-4888-8E59-E1970EB9209E}"/>
              </a:ext>
            </a:extLst>
          </p:cNvPr>
          <p:cNvSpPr>
            <a:spLocks noGrp="1"/>
          </p:cNvSpPr>
          <p:nvPr>
            <p:ph type="sldNum" sz="quarter" idx="12"/>
          </p:nvPr>
        </p:nvSpPr>
        <p:spPr/>
        <p:txBody>
          <a:bodyPr/>
          <a:lstStyle/>
          <a:p>
            <a:fld id="{D3E4B930-9E2C-4CC4-AD9C-CFAAD580E3C1}" type="slidenum">
              <a:rPr lang="en-GB" smtClean="0"/>
              <a:t>‹#›</a:t>
            </a:fld>
            <a:endParaRPr lang="en-GB"/>
          </a:p>
        </p:txBody>
      </p:sp>
    </p:spTree>
    <p:extLst>
      <p:ext uri="{BB962C8B-B14F-4D97-AF65-F5344CB8AC3E}">
        <p14:creationId xmlns:p14="http://schemas.microsoft.com/office/powerpoint/2010/main" val="436843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98B98D0E-5803-4BF5-8929-186EBB4632B3}"/>
              </a:ext>
            </a:extLst>
          </p:cNvPr>
          <p:cNvSpPr>
            <a:spLocks noGrp="1"/>
          </p:cNvSpPr>
          <p:nvPr>
            <p:ph type="dt" sz="half" idx="10"/>
          </p:nvPr>
        </p:nvSpPr>
        <p:spPr/>
        <p:txBody>
          <a:bodyPr/>
          <a:lstStyle/>
          <a:p>
            <a:fld id="{AA93CB2B-27E0-47F8-ADF3-803263D903D0}" type="datetimeFigureOut">
              <a:rPr lang="en-GB" smtClean="0"/>
              <a:t>21/05/2019</a:t>
            </a:fld>
            <a:endParaRPr lang="en-GB"/>
          </a:p>
        </p:txBody>
      </p:sp>
      <p:sp>
        <p:nvSpPr>
          <p:cNvPr id="3" name="Symbol zastępczy stopki 2">
            <a:extLst>
              <a:ext uri="{FF2B5EF4-FFF2-40B4-BE49-F238E27FC236}">
                <a16:creationId xmlns:a16="http://schemas.microsoft.com/office/drawing/2014/main" id="{0D7FA814-7777-4985-B2C3-AE8224EE6C4A}"/>
              </a:ext>
            </a:extLst>
          </p:cNvPr>
          <p:cNvSpPr>
            <a:spLocks noGrp="1"/>
          </p:cNvSpPr>
          <p:nvPr>
            <p:ph type="ftr" sz="quarter" idx="11"/>
          </p:nvPr>
        </p:nvSpPr>
        <p:spPr/>
        <p:txBody>
          <a:bodyPr/>
          <a:lstStyle/>
          <a:p>
            <a:endParaRPr lang="en-GB"/>
          </a:p>
        </p:txBody>
      </p:sp>
      <p:sp>
        <p:nvSpPr>
          <p:cNvPr id="4" name="Symbol zastępczy numeru slajdu 3">
            <a:extLst>
              <a:ext uri="{FF2B5EF4-FFF2-40B4-BE49-F238E27FC236}">
                <a16:creationId xmlns:a16="http://schemas.microsoft.com/office/drawing/2014/main" id="{2AB16993-0704-4721-98A0-D920AA2E107E}"/>
              </a:ext>
            </a:extLst>
          </p:cNvPr>
          <p:cNvSpPr>
            <a:spLocks noGrp="1"/>
          </p:cNvSpPr>
          <p:nvPr>
            <p:ph type="sldNum" sz="quarter" idx="12"/>
          </p:nvPr>
        </p:nvSpPr>
        <p:spPr/>
        <p:txBody>
          <a:bodyPr/>
          <a:lstStyle/>
          <a:p>
            <a:fld id="{D3E4B930-9E2C-4CC4-AD9C-CFAAD580E3C1}" type="slidenum">
              <a:rPr lang="en-GB" smtClean="0"/>
              <a:t>‹#›</a:t>
            </a:fld>
            <a:endParaRPr lang="en-GB"/>
          </a:p>
        </p:txBody>
      </p:sp>
    </p:spTree>
    <p:extLst>
      <p:ext uri="{BB962C8B-B14F-4D97-AF65-F5344CB8AC3E}">
        <p14:creationId xmlns:p14="http://schemas.microsoft.com/office/powerpoint/2010/main" val="1985778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A3438AA-D7D3-46CB-95BB-9B8404AD8AA7}"/>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DCD02405-689E-4ADB-A0CC-5CC18908DC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tekstu 3">
            <a:extLst>
              <a:ext uri="{FF2B5EF4-FFF2-40B4-BE49-F238E27FC236}">
                <a16:creationId xmlns:a16="http://schemas.microsoft.com/office/drawing/2014/main" id="{6C9305FA-C1D0-4B6D-8DC9-8E803D7DF3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7423F667-FE3A-4CEF-B110-55F7E4B7DF17}"/>
              </a:ext>
            </a:extLst>
          </p:cNvPr>
          <p:cNvSpPr>
            <a:spLocks noGrp="1"/>
          </p:cNvSpPr>
          <p:nvPr>
            <p:ph type="dt" sz="half" idx="10"/>
          </p:nvPr>
        </p:nvSpPr>
        <p:spPr/>
        <p:txBody>
          <a:bodyPr/>
          <a:lstStyle/>
          <a:p>
            <a:fld id="{AA93CB2B-27E0-47F8-ADF3-803263D903D0}" type="datetimeFigureOut">
              <a:rPr lang="en-GB" smtClean="0"/>
              <a:t>21/05/2019</a:t>
            </a:fld>
            <a:endParaRPr lang="en-GB"/>
          </a:p>
        </p:txBody>
      </p:sp>
      <p:sp>
        <p:nvSpPr>
          <p:cNvPr id="6" name="Symbol zastępczy stopki 5">
            <a:extLst>
              <a:ext uri="{FF2B5EF4-FFF2-40B4-BE49-F238E27FC236}">
                <a16:creationId xmlns:a16="http://schemas.microsoft.com/office/drawing/2014/main" id="{BE94F081-5BA1-4563-A0E1-84948966AF18}"/>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59451209-287A-464E-8C6F-198A3CC10C1B}"/>
              </a:ext>
            </a:extLst>
          </p:cNvPr>
          <p:cNvSpPr>
            <a:spLocks noGrp="1"/>
          </p:cNvSpPr>
          <p:nvPr>
            <p:ph type="sldNum" sz="quarter" idx="12"/>
          </p:nvPr>
        </p:nvSpPr>
        <p:spPr/>
        <p:txBody>
          <a:bodyPr/>
          <a:lstStyle/>
          <a:p>
            <a:fld id="{D3E4B930-9E2C-4CC4-AD9C-CFAAD580E3C1}" type="slidenum">
              <a:rPr lang="en-GB" smtClean="0"/>
              <a:t>‹#›</a:t>
            </a:fld>
            <a:endParaRPr lang="en-GB"/>
          </a:p>
        </p:txBody>
      </p:sp>
    </p:spTree>
    <p:extLst>
      <p:ext uri="{BB962C8B-B14F-4D97-AF65-F5344CB8AC3E}">
        <p14:creationId xmlns:p14="http://schemas.microsoft.com/office/powerpoint/2010/main" val="122272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8FA4310-51C1-4EDF-8C9B-03DC64AA719A}"/>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GB"/>
          </a:p>
        </p:txBody>
      </p:sp>
      <p:sp>
        <p:nvSpPr>
          <p:cNvPr id="3" name="Symbol zastępczy obrazu 2">
            <a:extLst>
              <a:ext uri="{FF2B5EF4-FFF2-40B4-BE49-F238E27FC236}">
                <a16:creationId xmlns:a16="http://schemas.microsoft.com/office/drawing/2014/main" id="{DAD27D8B-9169-467D-93BD-2EE6EE95D9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ymbol zastępczy tekstu 3">
            <a:extLst>
              <a:ext uri="{FF2B5EF4-FFF2-40B4-BE49-F238E27FC236}">
                <a16:creationId xmlns:a16="http://schemas.microsoft.com/office/drawing/2014/main" id="{E415DA41-A641-4E8C-AEA3-6BE8E1140B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18A19467-4B25-42C5-AE42-CE04F18C7722}"/>
              </a:ext>
            </a:extLst>
          </p:cNvPr>
          <p:cNvSpPr>
            <a:spLocks noGrp="1"/>
          </p:cNvSpPr>
          <p:nvPr>
            <p:ph type="dt" sz="half" idx="10"/>
          </p:nvPr>
        </p:nvSpPr>
        <p:spPr/>
        <p:txBody>
          <a:bodyPr/>
          <a:lstStyle/>
          <a:p>
            <a:fld id="{AA93CB2B-27E0-47F8-ADF3-803263D903D0}" type="datetimeFigureOut">
              <a:rPr lang="en-GB" smtClean="0"/>
              <a:t>21/05/2019</a:t>
            </a:fld>
            <a:endParaRPr lang="en-GB"/>
          </a:p>
        </p:txBody>
      </p:sp>
      <p:sp>
        <p:nvSpPr>
          <p:cNvPr id="6" name="Symbol zastępczy stopki 5">
            <a:extLst>
              <a:ext uri="{FF2B5EF4-FFF2-40B4-BE49-F238E27FC236}">
                <a16:creationId xmlns:a16="http://schemas.microsoft.com/office/drawing/2014/main" id="{0BBC7F1D-7874-49E6-9643-30A18C5F97F2}"/>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1418D89E-309A-47DF-8306-3D6D40D771E4}"/>
              </a:ext>
            </a:extLst>
          </p:cNvPr>
          <p:cNvSpPr>
            <a:spLocks noGrp="1"/>
          </p:cNvSpPr>
          <p:nvPr>
            <p:ph type="sldNum" sz="quarter" idx="12"/>
          </p:nvPr>
        </p:nvSpPr>
        <p:spPr/>
        <p:txBody>
          <a:bodyPr/>
          <a:lstStyle/>
          <a:p>
            <a:fld id="{D3E4B930-9E2C-4CC4-AD9C-CFAAD580E3C1}" type="slidenum">
              <a:rPr lang="en-GB" smtClean="0"/>
              <a:t>‹#›</a:t>
            </a:fld>
            <a:endParaRPr lang="en-GB"/>
          </a:p>
        </p:txBody>
      </p:sp>
    </p:spTree>
    <p:extLst>
      <p:ext uri="{BB962C8B-B14F-4D97-AF65-F5344CB8AC3E}">
        <p14:creationId xmlns:p14="http://schemas.microsoft.com/office/powerpoint/2010/main" val="2287862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6134F27F-EA67-4E7E-988C-589D46331C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GB"/>
          </a:p>
        </p:txBody>
      </p:sp>
      <p:sp>
        <p:nvSpPr>
          <p:cNvPr id="3" name="Symbol zastępczy tekstu 2">
            <a:extLst>
              <a:ext uri="{FF2B5EF4-FFF2-40B4-BE49-F238E27FC236}">
                <a16:creationId xmlns:a16="http://schemas.microsoft.com/office/drawing/2014/main" id="{8AE4E7D9-4649-4E91-903F-624A24F0AA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EF68CE55-BE6A-4AA1-99BF-2124DCC8EB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93CB2B-27E0-47F8-ADF3-803263D903D0}" type="datetimeFigureOut">
              <a:rPr lang="en-GB" smtClean="0"/>
              <a:t>21/05/2019</a:t>
            </a:fld>
            <a:endParaRPr lang="en-GB"/>
          </a:p>
        </p:txBody>
      </p:sp>
      <p:sp>
        <p:nvSpPr>
          <p:cNvPr id="5" name="Symbol zastępczy stopki 4">
            <a:extLst>
              <a:ext uri="{FF2B5EF4-FFF2-40B4-BE49-F238E27FC236}">
                <a16:creationId xmlns:a16="http://schemas.microsoft.com/office/drawing/2014/main" id="{E7267C03-18F4-4764-B6C2-6CE3489DC3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ymbol zastępczy numeru slajdu 5">
            <a:extLst>
              <a:ext uri="{FF2B5EF4-FFF2-40B4-BE49-F238E27FC236}">
                <a16:creationId xmlns:a16="http://schemas.microsoft.com/office/drawing/2014/main" id="{213B2408-CB22-41EC-9D55-6F0243FF88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E4B930-9E2C-4CC4-AD9C-CFAAD580E3C1}" type="slidenum">
              <a:rPr lang="en-GB" smtClean="0"/>
              <a:t>‹#›</a:t>
            </a:fld>
            <a:endParaRPr lang="en-GB"/>
          </a:p>
        </p:txBody>
      </p:sp>
    </p:spTree>
    <p:extLst>
      <p:ext uri="{BB962C8B-B14F-4D97-AF65-F5344CB8AC3E}">
        <p14:creationId xmlns:p14="http://schemas.microsoft.com/office/powerpoint/2010/main" val="1925415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rtxi.org/" TargetMode="External"/><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Monument_to_the_laboratory_mouse" TargetMode="External"/><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MJ8-AzWe0VA" TargetMode="External"/><Relationship Id="rId2" Type="http://schemas.openxmlformats.org/officeDocument/2006/relationships/slideLayout" Target="../slideLayouts/slideLayout6.xml"/><Relationship Id="rId1" Type="http://schemas.openxmlformats.org/officeDocument/2006/relationships/video" Target="https://www.youtube.com/embed/MJ8-AzWe0VA?feature=oembed" TargetMode="Externa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hyperlink" Target="https://en.wikipedia.org/wiki/Patch_clamp"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Gating_(electrophysiology)" TargetMode="External"/><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6D528B5-46D2-4365-A0D4-595D80E872B2}"/>
              </a:ext>
            </a:extLst>
          </p:cNvPr>
          <p:cNvSpPr>
            <a:spLocks noGrp="1"/>
          </p:cNvSpPr>
          <p:nvPr>
            <p:ph type="ctrTitle"/>
          </p:nvPr>
        </p:nvSpPr>
        <p:spPr/>
        <p:txBody>
          <a:bodyPr>
            <a:normAutofit fontScale="90000"/>
          </a:bodyPr>
          <a:lstStyle/>
          <a:p>
            <a:r>
              <a:rPr lang="pl-PL" dirty="0"/>
              <a:t> Matematyczne modelowanie elektrofizjologii neuronów</a:t>
            </a:r>
            <a:endParaRPr lang="en-GB" dirty="0"/>
          </a:p>
        </p:txBody>
      </p:sp>
      <p:sp>
        <p:nvSpPr>
          <p:cNvPr id="3" name="Podtytuł 2">
            <a:extLst>
              <a:ext uri="{FF2B5EF4-FFF2-40B4-BE49-F238E27FC236}">
                <a16:creationId xmlns:a16="http://schemas.microsoft.com/office/drawing/2014/main" id="{2A7FB104-F717-4333-B282-F3EE92614D73}"/>
              </a:ext>
            </a:extLst>
          </p:cNvPr>
          <p:cNvSpPr>
            <a:spLocks noGrp="1"/>
          </p:cNvSpPr>
          <p:nvPr>
            <p:ph type="subTitle" idx="1"/>
          </p:nvPr>
        </p:nvSpPr>
        <p:spPr/>
        <p:txBody>
          <a:bodyPr/>
          <a:lstStyle/>
          <a:p>
            <a:r>
              <a:rPr lang="pl-PL" dirty="0"/>
              <a:t>czyli jak systemy dynamiczne ratują gryzonie (i ludzi)</a:t>
            </a:r>
            <a:endParaRPr lang="en-GB" dirty="0"/>
          </a:p>
        </p:txBody>
      </p:sp>
      <p:sp>
        <p:nvSpPr>
          <p:cNvPr id="4" name="pole tekstowe 3">
            <a:extLst>
              <a:ext uri="{FF2B5EF4-FFF2-40B4-BE49-F238E27FC236}">
                <a16:creationId xmlns:a16="http://schemas.microsoft.com/office/drawing/2014/main" id="{BB8F5ACB-5D07-47DD-9F7B-81BB165E566F}"/>
              </a:ext>
            </a:extLst>
          </p:cNvPr>
          <p:cNvSpPr txBox="1"/>
          <p:nvPr/>
        </p:nvSpPr>
        <p:spPr>
          <a:xfrm>
            <a:off x="5052950" y="4738255"/>
            <a:ext cx="2217274" cy="369332"/>
          </a:xfrm>
          <a:prstGeom prst="rect">
            <a:avLst/>
          </a:prstGeom>
          <a:noFill/>
        </p:spPr>
        <p:txBody>
          <a:bodyPr wrap="none" rtlCol="0">
            <a:spAutoFit/>
          </a:bodyPr>
          <a:lstStyle/>
          <a:p>
            <a:r>
              <a:rPr lang="pl-PL" dirty="0"/>
              <a:t>Dr inż. Jakub Nowacki</a:t>
            </a:r>
            <a:endParaRPr lang="en-GB" dirty="0"/>
          </a:p>
        </p:txBody>
      </p:sp>
    </p:spTree>
    <p:extLst>
      <p:ext uri="{BB962C8B-B14F-4D97-AF65-F5344CB8AC3E}">
        <p14:creationId xmlns:p14="http://schemas.microsoft.com/office/powerpoint/2010/main" val="2585232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933B73-F1CF-40EA-B0EF-7B22AA390DB3}"/>
              </a:ext>
            </a:extLst>
          </p:cNvPr>
          <p:cNvSpPr>
            <a:spLocks noGrp="1"/>
          </p:cNvSpPr>
          <p:nvPr>
            <p:ph type="title"/>
          </p:nvPr>
        </p:nvSpPr>
        <p:spPr/>
        <p:txBody>
          <a:bodyPr/>
          <a:lstStyle/>
          <a:p>
            <a:r>
              <a:rPr lang="pl-PL" dirty="0"/>
              <a:t>(In)aktywacja kanałów jonowych</a:t>
            </a:r>
            <a:endParaRPr lang="en-GB" dirty="0"/>
          </a:p>
        </p:txBody>
      </p:sp>
      <p:pic>
        <p:nvPicPr>
          <p:cNvPr id="3" name="Obraz 2">
            <a:extLst>
              <a:ext uri="{FF2B5EF4-FFF2-40B4-BE49-F238E27FC236}">
                <a16:creationId xmlns:a16="http://schemas.microsoft.com/office/drawing/2014/main" id="{61FCB116-4034-49E6-9107-B23E173929B7}"/>
              </a:ext>
            </a:extLst>
          </p:cNvPr>
          <p:cNvPicPr>
            <a:picLocks noChangeAspect="1"/>
          </p:cNvPicPr>
          <p:nvPr/>
        </p:nvPicPr>
        <p:blipFill>
          <a:blip r:embed="rId2"/>
          <a:stretch>
            <a:fillRect/>
          </a:stretch>
        </p:blipFill>
        <p:spPr>
          <a:xfrm>
            <a:off x="357510" y="1518573"/>
            <a:ext cx="7376590" cy="4974302"/>
          </a:xfrm>
          <a:prstGeom prst="rect">
            <a:avLst/>
          </a:prstGeom>
        </p:spPr>
      </p:pic>
      <p:pic>
        <p:nvPicPr>
          <p:cNvPr id="4" name="Obraz 3">
            <a:extLst>
              <a:ext uri="{FF2B5EF4-FFF2-40B4-BE49-F238E27FC236}">
                <a16:creationId xmlns:a16="http://schemas.microsoft.com/office/drawing/2014/main" id="{CBC0527F-6704-4E8E-9268-FE25E73DC606}"/>
              </a:ext>
            </a:extLst>
          </p:cNvPr>
          <p:cNvPicPr>
            <a:picLocks noChangeAspect="1"/>
          </p:cNvPicPr>
          <p:nvPr/>
        </p:nvPicPr>
        <p:blipFill>
          <a:blip r:embed="rId3"/>
          <a:stretch>
            <a:fillRect/>
          </a:stretch>
        </p:blipFill>
        <p:spPr>
          <a:xfrm>
            <a:off x="7832532" y="1690688"/>
            <a:ext cx="3924640" cy="1150720"/>
          </a:xfrm>
          <a:prstGeom prst="rect">
            <a:avLst/>
          </a:prstGeom>
        </p:spPr>
      </p:pic>
      <p:pic>
        <p:nvPicPr>
          <p:cNvPr id="6" name="Obraz 5">
            <a:extLst>
              <a:ext uri="{FF2B5EF4-FFF2-40B4-BE49-F238E27FC236}">
                <a16:creationId xmlns:a16="http://schemas.microsoft.com/office/drawing/2014/main" id="{19141CBD-FF22-4796-B393-389B6982D678}"/>
              </a:ext>
            </a:extLst>
          </p:cNvPr>
          <p:cNvPicPr>
            <a:picLocks noChangeAspect="1"/>
          </p:cNvPicPr>
          <p:nvPr/>
        </p:nvPicPr>
        <p:blipFill rotWithShape="1">
          <a:blip r:embed="rId4"/>
          <a:srcRect l="49661" t="78865"/>
          <a:stretch/>
        </p:blipFill>
        <p:spPr>
          <a:xfrm>
            <a:off x="8534674" y="4218969"/>
            <a:ext cx="2520356" cy="972809"/>
          </a:xfrm>
          <a:prstGeom prst="rect">
            <a:avLst/>
          </a:prstGeom>
        </p:spPr>
      </p:pic>
      <p:pic>
        <p:nvPicPr>
          <p:cNvPr id="7" name="Obraz 6">
            <a:extLst>
              <a:ext uri="{FF2B5EF4-FFF2-40B4-BE49-F238E27FC236}">
                <a16:creationId xmlns:a16="http://schemas.microsoft.com/office/drawing/2014/main" id="{61B8D0DD-3069-4C31-8B6D-E497C83FCCA7}"/>
              </a:ext>
            </a:extLst>
          </p:cNvPr>
          <p:cNvPicPr>
            <a:picLocks noChangeAspect="1"/>
          </p:cNvPicPr>
          <p:nvPr/>
        </p:nvPicPr>
        <p:blipFill rotWithShape="1">
          <a:blip r:embed="rId4"/>
          <a:srcRect t="78865" r="49661"/>
          <a:stretch/>
        </p:blipFill>
        <p:spPr>
          <a:xfrm>
            <a:off x="8686200" y="3043784"/>
            <a:ext cx="2520356" cy="972809"/>
          </a:xfrm>
          <a:prstGeom prst="rect">
            <a:avLst/>
          </a:prstGeom>
        </p:spPr>
      </p:pic>
    </p:spTree>
    <p:extLst>
      <p:ext uri="{BB962C8B-B14F-4D97-AF65-F5344CB8AC3E}">
        <p14:creationId xmlns:p14="http://schemas.microsoft.com/office/powerpoint/2010/main" val="2247379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CBE4F3B-E74D-4629-ACEF-4F39CEFEEEC6}"/>
              </a:ext>
            </a:extLst>
          </p:cNvPr>
          <p:cNvSpPr>
            <a:spLocks noGrp="1"/>
          </p:cNvSpPr>
          <p:nvPr>
            <p:ph type="title"/>
          </p:nvPr>
        </p:nvSpPr>
        <p:spPr/>
        <p:txBody>
          <a:bodyPr/>
          <a:lstStyle/>
          <a:p>
            <a:r>
              <a:rPr lang="pl-PL" dirty="0"/>
              <a:t>Model neuronów piramidalnych CA1/3</a:t>
            </a:r>
            <a:endParaRPr lang="en-GB" dirty="0"/>
          </a:p>
        </p:txBody>
      </p:sp>
      <p:pic>
        <p:nvPicPr>
          <p:cNvPr id="3" name="Obraz 2">
            <a:extLst>
              <a:ext uri="{FF2B5EF4-FFF2-40B4-BE49-F238E27FC236}">
                <a16:creationId xmlns:a16="http://schemas.microsoft.com/office/drawing/2014/main" id="{C6382399-929A-49B9-9387-D701C54FE840}"/>
              </a:ext>
            </a:extLst>
          </p:cNvPr>
          <p:cNvPicPr>
            <a:picLocks noChangeAspect="1"/>
          </p:cNvPicPr>
          <p:nvPr/>
        </p:nvPicPr>
        <p:blipFill>
          <a:blip r:embed="rId2"/>
          <a:stretch>
            <a:fillRect/>
          </a:stretch>
        </p:blipFill>
        <p:spPr>
          <a:xfrm>
            <a:off x="695339" y="1339656"/>
            <a:ext cx="7105641" cy="5064341"/>
          </a:xfrm>
          <a:prstGeom prst="rect">
            <a:avLst/>
          </a:prstGeom>
        </p:spPr>
      </p:pic>
      <p:pic>
        <p:nvPicPr>
          <p:cNvPr id="4" name="Obraz 3">
            <a:extLst>
              <a:ext uri="{FF2B5EF4-FFF2-40B4-BE49-F238E27FC236}">
                <a16:creationId xmlns:a16="http://schemas.microsoft.com/office/drawing/2014/main" id="{155B24ED-BB9E-4A9F-BAB2-946DCFC91D9B}"/>
              </a:ext>
            </a:extLst>
          </p:cNvPr>
          <p:cNvPicPr>
            <a:picLocks noChangeAspect="1"/>
          </p:cNvPicPr>
          <p:nvPr/>
        </p:nvPicPr>
        <p:blipFill>
          <a:blip r:embed="rId3"/>
          <a:stretch>
            <a:fillRect/>
          </a:stretch>
        </p:blipFill>
        <p:spPr>
          <a:xfrm>
            <a:off x="7943841" y="1450176"/>
            <a:ext cx="3842850" cy="4843300"/>
          </a:xfrm>
          <a:prstGeom prst="rect">
            <a:avLst/>
          </a:prstGeom>
        </p:spPr>
      </p:pic>
      <p:sp>
        <p:nvSpPr>
          <p:cNvPr id="6" name="Prostokąt 5">
            <a:extLst>
              <a:ext uri="{FF2B5EF4-FFF2-40B4-BE49-F238E27FC236}">
                <a16:creationId xmlns:a16="http://schemas.microsoft.com/office/drawing/2014/main" id="{2CDBEA3B-3F88-446F-8401-77996797CDD1}"/>
              </a:ext>
            </a:extLst>
          </p:cNvPr>
          <p:cNvSpPr/>
          <p:nvPr/>
        </p:nvSpPr>
        <p:spPr>
          <a:xfrm>
            <a:off x="0" y="6211669"/>
            <a:ext cx="12192000" cy="646331"/>
          </a:xfrm>
          <a:prstGeom prst="rect">
            <a:avLst/>
          </a:prstGeom>
        </p:spPr>
        <p:txBody>
          <a:bodyPr wrap="square">
            <a:spAutoFit/>
          </a:bodyPr>
          <a:lstStyle/>
          <a:p>
            <a:r>
              <a:rPr lang="en-GB" dirty="0"/>
              <a:t>A unified model of CA1/3 pyramidal cells: an investigation into excitability</a:t>
            </a:r>
            <a:r>
              <a:rPr lang="pl-PL" dirty="0"/>
              <a:t>, </a:t>
            </a:r>
            <a:r>
              <a:rPr lang="en-GB" dirty="0"/>
              <a:t>J Nowacki, HM </a:t>
            </a:r>
            <a:r>
              <a:rPr lang="en-GB" dirty="0" err="1"/>
              <a:t>Osinga</a:t>
            </a:r>
            <a:r>
              <a:rPr lang="en-GB" dirty="0"/>
              <a:t>, JT Brown, AD Randall, K </a:t>
            </a:r>
            <a:r>
              <a:rPr lang="en-GB" dirty="0" err="1"/>
              <a:t>Tsaneva-Atanasova</a:t>
            </a:r>
            <a:r>
              <a:rPr lang="pl-PL" dirty="0"/>
              <a:t>, </a:t>
            </a:r>
            <a:r>
              <a:rPr lang="en-GB" dirty="0"/>
              <a:t>Progress in biophysics and molecular biology 105 (1-2), 34-48</a:t>
            </a:r>
          </a:p>
        </p:txBody>
      </p:sp>
    </p:spTree>
    <p:extLst>
      <p:ext uri="{BB962C8B-B14F-4D97-AF65-F5344CB8AC3E}">
        <p14:creationId xmlns:p14="http://schemas.microsoft.com/office/powerpoint/2010/main" val="1597223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CBE4F3B-E74D-4629-ACEF-4F39CEFEEEC6}"/>
              </a:ext>
            </a:extLst>
          </p:cNvPr>
          <p:cNvSpPr>
            <a:spLocks noGrp="1"/>
          </p:cNvSpPr>
          <p:nvPr>
            <p:ph type="title"/>
          </p:nvPr>
        </p:nvSpPr>
        <p:spPr/>
        <p:txBody>
          <a:bodyPr/>
          <a:lstStyle/>
          <a:p>
            <a:r>
              <a:rPr lang="pl-PL" dirty="0"/>
              <a:t>Model neuronów piramidalnych CA1/3</a:t>
            </a:r>
            <a:endParaRPr lang="en-GB" dirty="0"/>
          </a:p>
        </p:txBody>
      </p:sp>
      <p:pic>
        <p:nvPicPr>
          <p:cNvPr id="5" name="Obraz 4">
            <a:extLst>
              <a:ext uri="{FF2B5EF4-FFF2-40B4-BE49-F238E27FC236}">
                <a16:creationId xmlns:a16="http://schemas.microsoft.com/office/drawing/2014/main" id="{CB48B1E7-84C0-4E18-82F4-8D23DBA00AEC}"/>
              </a:ext>
            </a:extLst>
          </p:cNvPr>
          <p:cNvPicPr>
            <a:picLocks noChangeAspect="1"/>
          </p:cNvPicPr>
          <p:nvPr/>
        </p:nvPicPr>
        <p:blipFill>
          <a:blip r:embed="rId2"/>
          <a:stretch>
            <a:fillRect/>
          </a:stretch>
        </p:blipFill>
        <p:spPr>
          <a:xfrm>
            <a:off x="3037566" y="1512541"/>
            <a:ext cx="6116867" cy="5345459"/>
          </a:xfrm>
          <a:prstGeom prst="rect">
            <a:avLst/>
          </a:prstGeom>
        </p:spPr>
      </p:pic>
    </p:spTree>
    <p:extLst>
      <p:ext uri="{BB962C8B-B14F-4D97-AF65-F5344CB8AC3E}">
        <p14:creationId xmlns:p14="http://schemas.microsoft.com/office/powerpoint/2010/main" val="461044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5694417-60DC-428C-AB8D-C221D6B35E51}"/>
              </a:ext>
            </a:extLst>
          </p:cNvPr>
          <p:cNvSpPr>
            <a:spLocks noGrp="1"/>
          </p:cNvSpPr>
          <p:nvPr>
            <p:ph type="title"/>
          </p:nvPr>
        </p:nvSpPr>
        <p:spPr/>
        <p:txBody>
          <a:bodyPr/>
          <a:lstStyle/>
          <a:p>
            <a:r>
              <a:rPr lang="pl-PL" dirty="0"/>
              <a:t>Analiza bifurkacyjna</a:t>
            </a:r>
            <a:endParaRPr lang="en-GB" dirty="0"/>
          </a:p>
        </p:txBody>
      </p:sp>
      <p:pic>
        <p:nvPicPr>
          <p:cNvPr id="2050" name="Picture 2" descr="Ih adds robustness to the oscillations. Bifurcation diagram of the IT-Ih-Leaks model using a pT value of 7 Ã 10â5 cm/s while maintaining other parameters at default values (see Table 1 and Amarillo et al., 2014). Superimposed in gray is the max/min of limit cycle of the IT-leaks model (see B). Vertical dotted lines labeled (AâE) are positioned at the values of current injection used in the corresponding panels of  Conventions are as in  The inset shows an example of the repetitive bursting oscillations elicited in the presence of Ih and the spiking mechanisms (INa and IK) using Iinj = â8 pA (upper trace) and oscillations elicited in the presence of Ih and absence of spiking mechanisms using the same value of Iinj (lower trace). The bars above the bifurcation diagram indicate the range of Iinj that elicits oscillations in the model with spiking mechanisms both in the presence of Ih (blue bar) and in the absence of Ih (gray bar).">
            <a:extLst>
              <a:ext uri="{FF2B5EF4-FFF2-40B4-BE49-F238E27FC236}">
                <a16:creationId xmlns:a16="http://schemas.microsoft.com/office/drawing/2014/main" id="{5E108BC7-A9AF-4866-B3AD-7733E61ED9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0121" y="1352547"/>
            <a:ext cx="5991758" cy="4817162"/>
          </a:xfrm>
          <a:prstGeom prst="rect">
            <a:avLst/>
          </a:prstGeom>
          <a:noFill/>
          <a:extLst>
            <a:ext uri="{909E8E84-426E-40DD-AFC4-6F175D3DCCD1}">
              <a14:hiddenFill xmlns:a14="http://schemas.microsoft.com/office/drawing/2010/main">
                <a:solidFill>
                  <a:srgbClr val="FFFFFF"/>
                </a:solidFill>
              </a14:hiddenFill>
            </a:ext>
          </a:extLst>
        </p:spPr>
      </p:pic>
      <p:sp>
        <p:nvSpPr>
          <p:cNvPr id="3" name="Prostokąt 2">
            <a:extLst>
              <a:ext uri="{FF2B5EF4-FFF2-40B4-BE49-F238E27FC236}">
                <a16:creationId xmlns:a16="http://schemas.microsoft.com/office/drawing/2014/main" id="{532CB85C-5281-40E7-81D7-176757AAD261}"/>
              </a:ext>
            </a:extLst>
          </p:cNvPr>
          <p:cNvSpPr/>
          <p:nvPr/>
        </p:nvSpPr>
        <p:spPr>
          <a:xfrm>
            <a:off x="1114" y="6169709"/>
            <a:ext cx="12190886" cy="646331"/>
          </a:xfrm>
          <a:prstGeom prst="rect">
            <a:avLst/>
          </a:prstGeom>
        </p:spPr>
        <p:txBody>
          <a:bodyPr wrap="square">
            <a:spAutoFit/>
          </a:bodyPr>
          <a:lstStyle/>
          <a:p>
            <a:r>
              <a:rPr lang="en-GB" dirty="0"/>
              <a:t>Amarillo, </a:t>
            </a:r>
            <a:r>
              <a:rPr lang="en-GB" dirty="0" err="1"/>
              <a:t>Yimy</a:t>
            </a:r>
            <a:r>
              <a:rPr lang="en-GB" dirty="0"/>
              <a:t> &amp; Mato, German &amp; Nadal, Marcela. (2015). Analysis of the role of the low threshold currents I T and I h in intrinsic delta oscillations of thalamocortical neurons. Frontiers in Computational Neuroscience. 1. 52. 10.3389/fncom.2015.00052. </a:t>
            </a:r>
          </a:p>
        </p:txBody>
      </p:sp>
    </p:spTree>
    <p:extLst>
      <p:ext uri="{BB962C8B-B14F-4D97-AF65-F5344CB8AC3E}">
        <p14:creationId xmlns:p14="http://schemas.microsoft.com/office/powerpoint/2010/main" val="1981430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C6BC244-2FE7-4A73-A917-1A3DDC35E83D}"/>
              </a:ext>
            </a:extLst>
          </p:cNvPr>
          <p:cNvSpPr>
            <a:spLocks noGrp="1"/>
          </p:cNvSpPr>
          <p:nvPr>
            <p:ph type="title"/>
          </p:nvPr>
        </p:nvSpPr>
        <p:spPr>
          <a:xfrm>
            <a:off x="7232698" y="365125"/>
            <a:ext cx="4121102" cy="1325563"/>
          </a:xfrm>
        </p:spPr>
        <p:txBody>
          <a:bodyPr/>
          <a:lstStyle/>
          <a:p>
            <a:r>
              <a:rPr lang="pl-PL" dirty="0"/>
              <a:t>Wiele </a:t>
            </a:r>
            <a:r>
              <a:rPr lang="pl-PL" dirty="0" err="1"/>
              <a:t>skal</a:t>
            </a:r>
            <a:r>
              <a:rPr lang="pl-PL" dirty="0"/>
              <a:t> czasu</a:t>
            </a:r>
            <a:endParaRPr lang="en-GB" dirty="0"/>
          </a:p>
        </p:txBody>
      </p:sp>
      <p:pic>
        <p:nvPicPr>
          <p:cNvPr id="3" name="Obraz 2">
            <a:extLst>
              <a:ext uri="{FF2B5EF4-FFF2-40B4-BE49-F238E27FC236}">
                <a16:creationId xmlns:a16="http://schemas.microsoft.com/office/drawing/2014/main" id="{1900BB3E-40A5-49BD-8156-68268ACE4C83}"/>
              </a:ext>
            </a:extLst>
          </p:cNvPr>
          <p:cNvPicPr>
            <a:picLocks noChangeAspect="1"/>
          </p:cNvPicPr>
          <p:nvPr/>
        </p:nvPicPr>
        <p:blipFill>
          <a:blip r:embed="rId2"/>
          <a:stretch>
            <a:fillRect/>
          </a:stretch>
        </p:blipFill>
        <p:spPr>
          <a:xfrm>
            <a:off x="54429" y="0"/>
            <a:ext cx="7279547" cy="6858000"/>
          </a:xfrm>
          <a:prstGeom prst="rect">
            <a:avLst/>
          </a:prstGeom>
        </p:spPr>
      </p:pic>
      <p:pic>
        <p:nvPicPr>
          <p:cNvPr id="4" name="Obraz 3">
            <a:extLst>
              <a:ext uri="{FF2B5EF4-FFF2-40B4-BE49-F238E27FC236}">
                <a16:creationId xmlns:a16="http://schemas.microsoft.com/office/drawing/2014/main" id="{E73F6CE6-F351-4876-B175-6593D34FA5D8}"/>
              </a:ext>
            </a:extLst>
          </p:cNvPr>
          <p:cNvPicPr>
            <a:picLocks noChangeAspect="1"/>
          </p:cNvPicPr>
          <p:nvPr/>
        </p:nvPicPr>
        <p:blipFill>
          <a:blip r:embed="rId3"/>
          <a:stretch>
            <a:fillRect/>
          </a:stretch>
        </p:blipFill>
        <p:spPr>
          <a:xfrm>
            <a:off x="8468026" y="2055813"/>
            <a:ext cx="1966130" cy="914479"/>
          </a:xfrm>
          <a:prstGeom prst="rect">
            <a:avLst/>
          </a:prstGeom>
        </p:spPr>
      </p:pic>
      <p:pic>
        <p:nvPicPr>
          <p:cNvPr id="5" name="Obraz 4">
            <a:extLst>
              <a:ext uri="{FF2B5EF4-FFF2-40B4-BE49-F238E27FC236}">
                <a16:creationId xmlns:a16="http://schemas.microsoft.com/office/drawing/2014/main" id="{E3AB0E35-FE93-48BB-B32B-951B5A989206}"/>
              </a:ext>
            </a:extLst>
          </p:cNvPr>
          <p:cNvPicPr>
            <a:picLocks noChangeAspect="1"/>
          </p:cNvPicPr>
          <p:nvPr/>
        </p:nvPicPr>
        <p:blipFill>
          <a:blip r:embed="rId4"/>
          <a:stretch>
            <a:fillRect/>
          </a:stretch>
        </p:blipFill>
        <p:spPr>
          <a:xfrm>
            <a:off x="8466021" y="3730398"/>
            <a:ext cx="2065199" cy="929721"/>
          </a:xfrm>
          <a:prstGeom prst="rect">
            <a:avLst/>
          </a:prstGeom>
        </p:spPr>
      </p:pic>
      <p:pic>
        <p:nvPicPr>
          <p:cNvPr id="6" name="Obraz 5">
            <a:extLst>
              <a:ext uri="{FF2B5EF4-FFF2-40B4-BE49-F238E27FC236}">
                <a16:creationId xmlns:a16="http://schemas.microsoft.com/office/drawing/2014/main" id="{9A6728CF-F38F-4715-A15F-260610FB7E09}"/>
              </a:ext>
            </a:extLst>
          </p:cNvPr>
          <p:cNvPicPr>
            <a:picLocks noChangeAspect="1"/>
          </p:cNvPicPr>
          <p:nvPr/>
        </p:nvPicPr>
        <p:blipFill>
          <a:blip r:embed="rId5"/>
          <a:stretch>
            <a:fillRect/>
          </a:stretch>
        </p:blipFill>
        <p:spPr>
          <a:xfrm>
            <a:off x="8609009" y="5236845"/>
            <a:ext cx="1874682" cy="990686"/>
          </a:xfrm>
          <a:prstGeom prst="rect">
            <a:avLst/>
          </a:prstGeom>
        </p:spPr>
      </p:pic>
      <p:sp>
        <p:nvSpPr>
          <p:cNvPr id="7" name="pole tekstowe 6">
            <a:extLst>
              <a:ext uri="{FF2B5EF4-FFF2-40B4-BE49-F238E27FC236}">
                <a16:creationId xmlns:a16="http://schemas.microsoft.com/office/drawing/2014/main" id="{F49EDFC1-BA2F-463C-BE87-BE4BC4C88659}"/>
              </a:ext>
            </a:extLst>
          </p:cNvPr>
          <p:cNvSpPr txBox="1"/>
          <p:nvPr/>
        </p:nvSpPr>
        <p:spPr>
          <a:xfrm>
            <a:off x="8535904" y="3454782"/>
            <a:ext cx="1830373" cy="369332"/>
          </a:xfrm>
          <a:prstGeom prst="rect">
            <a:avLst/>
          </a:prstGeom>
          <a:noFill/>
        </p:spPr>
        <p:txBody>
          <a:bodyPr wrap="none" rtlCol="0">
            <a:spAutoFit/>
          </a:bodyPr>
          <a:lstStyle/>
          <a:p>
            <a:r>
              <a:rPr lang="pl-PL" dirty="0"/>
              <a:t>Szybki podsystem</a:t>
            </a:r>
            <a:endParaRPr lang="en-GB" dirty="0"/>
          </a:p>
        </p:txBody>
      </p:sp>
      <p:sp>
        <p:nvSpPr>
          <p:cNvPr id="8" name="pole tekstowe 7">
            <a:extLst>
              <a:ext uri="{FF2B5EF4-FFF2-40B4-BE49-F238E27FC236}">
                <a16:creationId xmlns:a16="http://schemas.microsoft.com/office/drawing/2014/main" id="{CE9B5B7F-196A-45E1-9F85-9469F2A105F3}"/>
              </a:ext>
            </a:extLst>
          </p:cNvPr>
          <p:cNvSpPr txBox="1"/>
          <p:nvPr/>
        </p:nvSpPr>
        <p:spPr>
          <a:xfrm>
            <a:off x="8631163" y="4963954"/>
            <a:ext cx="1844095" cy="369332"/>
          </a:xfrm>
          <a:prstGeom prst="rect">
            <a:avLst/>
          </a:prstGeom>
          <a:noFill/>
        </p:spPr>
        <p:txBody>
          <a:bodyPr wrap="none" rtlCol="0">
            <a:spAutoFit/>
          </a:bodyPr>
          <a:lstStyle/>
          <a:p>
            <a:r>
              <a:rPr lang="pl-PL" dirty="0"/>
              <a:t>Wolny podsystem</a:t>
            </a:r>
            <a:endParaRPr lang="en-GB" dirty="0"/>
          </a:p>
        </p:txBody>
      </p:sp>
    </p:spTree>
    <p:extLst>
      <p:ext uri="{BB962C8B-B14F-4D97-AF65-F5344CB8AC3E}">
        <p14:creationId xmlns:p14="http://schemas.microsoft.com/office/powerpoint/2010/main" val="111180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121C3D9-2430-4BA6-8EA0-C6E45BCF9202}"/>
              </a:ext>
            </a:extLst>
          </p:cNvPr>
          <p:cNvSpPr>
            <a:spLocks noGrp="1"/>
          </p:cNvSpPr>
          <p:nvPr>
            <p:ph type="title"/>
          </p:nvPr>
        </p:nvSpPr>
        <p:spPr/>
        <p:txBody>
          <a:bodyPr/>
          <a:lstStyle/>
          <a:p>
            <a:r>
              <a:rPr lang="pl-PL" dirty="0" err="1"/>
              <a:t>Transient</a:t>
            </a:r>
            <a:r>
              <a:rPr lang="pl-PL" dirty="0"/>
              <a:t> </a:t>
            </a:r>
            <a:r>
              <a:rPr lang="pl-PL" dirty="0" err="1"/>
              <a:t>burst</a:t>
            </a:r>
            <a:endParaRPr lang="en-GB" dirty="0"/>
          </a:p>
        </p:txBody>
      </p:sp>
      <p:pic>
        <p:nvPicPr>
          <p:cNvPr id="3" name="Obraz 2">
            <a:extLst>
              <a:ext uri="{FF2B5EF4-FFF2-40B4-BE49-F238E27FC236}">
                <a16:creationId xmlns:a16="http://schemas.microsoft.com/office/drawing/2014/main" id="{270F44C9-2724-47A2-829E-529271DEDF02}"/>
              </a:ext>
            </a:extLst>
          </p:cNvPr>
          <p:cNvPicPr>
            <a:picLocks noChangeAspect="1"/>
          </p:cNvPicPr>
          <p:nvPr/>
        </p:nvPicPr>
        <p:blipFill>
          <a:blip r:embed="rId2"/>
          <a:stretch>
            <a:fillRect/>
          </a:stretch>
        </p:blipFill>
        <p:spPr>
          <a:xfrm>
            <a:off x="5650440" y="2220686"/>
            <a:ext cx="6335877" cy="3376642"/>
          </a:xfrm>
          <a:prstGeom prst="rect">
            <a:avLst/>
          </a:prstGeom>
        </p:spPr>
      </p:pic>
      <p:pic>
        <p:nvPicPr>
          <p:cNvPr id="4" name="Obraz 3">
            <a:extLst>
              <a:ext uri="{FF2B5EF4-FFF2-40B4-BE49-F238E27FC236}">
                <a16:creationId xmlns:a16="http://schemas.microsoft.com/office/drawing/2014/main" id="{7D52E6C3-E31C-4374-B7A2-EFA88B959F29}"/>
              </a:ext>
            </a:extLst>
          </p:cNvPr>
          <p:cNvPicPr>
            <a:picLocks noChangeAspect="1"/>
          </p:cNvPicPr>
          <p:nvPr/>
        </p:nvPicPr>
        <p:blipFill>
          <a:blip r:embed="rId3"/>
          <a:stretch>
            <a:fillRect/>
          </a:stretch>
        </p:blipFill>
        <p:spPr>
          <a:xfrm>
            <a:off x="316258" y="1690688"/>
            <a:ext cx="4798881" cy="4859094"/>
          </a:xfrm>
          <a:prstGeom prst="rect">
            <a:avLst/>
          </a:prstGeom>
        </p:spPr>
      </p:pic>
      <p:sp>
        <p:nvSpPr>
          <p:cNvPr id="6" name="Prostokąt 5">
            <a:extLst>
              <a:ext uri="{FF2B5EF4-FFF2-40B4-BE49-F238E27FC236}">
                <a16:creationId xmlns:a16="http://schemas.microsoft.com/office/drawing/2014/main" id="{6E106C5C-6158-4A33-A1C2-1582000EA1A3}"/>
              </a:ext>
            </a:extLst>
          </p:cNvPr>
          <p:cNvSpPr/>
          <p:nvPr/>
        </p:nvSpPr>
        <p:spPr>
          <a:xfrm>
            <a:off x="5650440" y="5687630"/>
            <a:ext cx="6096000" cy="1200329"/>
          </a:xfrm>
          <a:prstGeom prst="rect">
            <a:avLst/>
          </a:prstGeom>
        </p:spPr>
        <p:txBody>
          <a:bodyPr>
            <a:spAutoFit/>
          </a:bodyPr>
          <a:lstStyle/>
          <a:p>
            <a:r>
              <a:rPr lang="en-GB" dirty="0"/>
              <a:t>Dynamical systems analysis of spike-adding mechanisms in transient bursts</a:t>
            </a:r>
          </a:p>
          <a:p>
            <a:r>
              <a:rPr lang="en-GB" dirty="0"/>
              <a:t>J Nowacki, HM </a:t>
            </a:r>
            <a:r>
              <a:rPr lang="en-GB" dirty="0" err="1"/>
              <a:t>Osinga</a:t>
            </a:r>
            <a:r>
              <a:rPr lang="en-GB" dirty="0"/>
              <a:t>, K </a:t>
            </a:r>
            <a:r>
              <a:rPr lang="en-GB" dirty="0" err="1"/>
              <a:t>Tsaneva-Atanasova</a:t>
            </a:r>
            <a:endParaRPr lang="en-GB" dirty="0"/>
          </a:p>
          <a:p>
            <a:r>
              <a:rPr lang="en-GB" dirty="0"/>
              <a:t>The Journal of Mathematical Neuroscience 2 (1), 7</a:t>
            </a:r>
          </a:p>
        </p:txBody>
      </p:sp>
    </p:spTree>
    <p:extLst>
      <p:ext uri="{BB962C8B-B14F-4D97-AF65-F5344CB8AC3E}">
        <p14:creationId xmlns:p14="http://schemas.microsoft.com/office/powerpoint/2010/main" val="1328759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DD8ED41-5E8B-4F06-902C-6334EEB90669}"/>
              </a:ext>
            </a:extLst>
          </p:cNvPr>
          <p:cNvSpPr>
            <a:spLocks noGrp="1"/>
          </p:cNvSpPr>
          <p:nvPr>
            <p:ph type="title"/>
          </p:nvPr>
        </p:nvSpPr>
        <p:spPr/>
        <p:txBody>
          <a:bodyPr/>
          <a:lstStyle/>
          <a:p>
            <a:r>
              <a:rPr lang="pl-PL" dirty="0"/>
              <a:t>Potencjał akcyjny jako zagadnienie brzegowe</a:t>
            </a:r>
            <a:endParaRPr lang="en-GB" dirty="0"/>
          </a:p>
        </p:txBody>
      </p:sp>
      <p:pic>
        <p:nvPicPr>
          <p:cNvPr id="3" name="Obraz 2">
            <a:extLst>
              <a:ext uri="{FF2B5EF4-FFF2-40B4-BE49-F238E27FC236}">
                <a16:creationId xmlns:a16="http://schemas.microsoft.com/office/drawing/2014/main" id="{5D9E9D0D-0D39-4492-9D28-55EB0A706968}"/>
              </a:ext>
            </a:extLst>
          </p:cNvPr>
          <p:cNvPicPr>
            <a:picLocks noChangeAspect="1"/>
          </p:cNvPicPr>
          <p:nvPr/>
        </p:nvPicPr>
        <p:blipFill>
          <a:blip r:embed="rId2"/>
          <a:stretch>
            <a:fillRect/>
          </a:stretch>
        </p:blipFill>
        <p:spPr>
          <a:xfrm>
            <a:off x="2104424" y="1750397"/>
            <a:ext cx="7341832" cy="4952912"/>
          </a:xfrm>
          <a:prstGeom prst="rect">
            <a:avLst/>
          </a:prstGeom>
        </p:spPr>
      </p:pic>
    </p:spTree>
    <p:extLst>
      <p:ext uri="{BB962C8B-B14F-4D97-AF65-F5344CB8AC3E}">
        <p14:creationId xmlns:p14="http://schemas.microsoft.com/office/powerpoint/2010/main" val="2936958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3FBD6037-CC0A-4AF5-86E8-47C196C48829}"/>
              </a:ext>
            </a:extLst>
          </p:cNvPr>
          <p:cNvPicPr>
            <a:picLocks noChangeAspect="1"/>
          </p:cNvPicPr>
          <p:nvPr/>
        </p:nvPicPr>
        <p:blipFill>
          <a:blip r:embed="rId2"/>
          <a:stretch>
            <a:fillRect/>
          </a:stretch>
        </p:blipFill>
        <p:spPr>
          <a:xfrm>
            <a:off x="2816181" y="0"/>
            <a:ext cx="6760955" cy="6858118"/>
          </a:xfrm>
          <a:prstGeom prst="rect">
            <a:avLst/>
          </a:prstGeom>
        </p:spPr>
      </p:pic>
    </p:spTree>
    <p:extLst>
      <p:ext uri="{BB962C8B-B14F-4D97-AF65-F5344CB8AC3E}">
        <p14:creationId xmlns:p14="http://schemas.microsoft.com/office/powerpoint/2010/main" val="3126090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BD25B87F-DAAA-41A2-9D35-1203A6EBF8BD}"/>
              </a:ext>
            </a:extLst>
          </p:cNvPr>
          <p:cNvPicPr>
            <a:picLocks noChangeAspect="1"/>
          </p:cNvPicPr>
          <p:nvPr/>
        </p:nvPicPr>
        <p:blipFill>
          <a:blip r:embed="rId2"/>
          <a:stretch>
            <a:fillRect/>
          </a:stretch>
        </p:blipFill>
        <p:spPr>
          <a:xfrm>
            <a:off x="1115984" y="0"/>
            <a:ext cx="10143066" cy="6858000"/>
          </a:xfrm>
          <a:prstGeom prst="rect">
            <a:avLst/>
          </a:prstGeom>
        </p:spPr>
      </p:pic>
    </p:spTree>
    <p:extLst>
      <p:ext uri="{BB962C8B-B14F-4D97-AF65-F5344CB8AC3E}">
        <p14:creationId xmlns:p14="http://schemas.microsoft.com/office/powerpoint/2010/main" val="1901095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5DD9233-359B-4200-88EA-97D6EB5426C6}"/>
              </a:ext>
            </a:extLst>
          </p:cNvPr>
          <p:cNvSpPr>
            <a:spLocks noGrp="1"/>
          </p:cNvSpPr>
          <p:nvPr>
            <p:ph type="title"/>
          </p:nvPr>
        </p:nvSpPr>
        <p:spPr/>
        <p:txBody>
          <a:bodyPr/>
          <a:lstStyle/>
          <a:p>
            <a:endParaRPr lang="en-GB" dirty="0"/>
          </a:p>
        </p:txBody>
      </p:sp>
      <p:pic>
        <p:nvPicPr>
          <p:cNvPr id="4" name="Obraz 3">
            <a:extLst>
              <a:ext uri="{FF2B5EF4-FFF2-40B4-BE49-F238E27FC236}">
                <a16:creationId xmlns:a16="http://schemas.microsoft.com/office/drawing/2014/main" id="{192FF1D5-B16D-46C8-B613-56FCBD9ADC68}"/>
              </a:ext>
            </a:extLst>
          </p:cNvPr>
          <p:cNvPicPr>
            <a:picLocks noChangeAspect="1"/>
          </p:cNvPicPr>
          <p:nvPr/>
        </p:nvPicPr>
        <p:blipFill>
          <a:blip r:embed="rId2"/>
          <a:stretch>
            <a:fillRect/>
          </a:stretch>
        </p:blipFill>
        <p:spPr>
          <a:xfrm>
            <a:off x="2942890" y="0"/>
            <a:ext cx="5752861" cy="6858000"/>
          </a:xfrm>
          <a:prstGeom prst="rect">
            <a:avLst/>
          </a:prstGeom>
        </p:spPr>
      </p:pic>
    </p:spTree>
    <p:extLst>
      <p:ext uri="{BB962C8B-B14F-4D97-AF65-F5344CB8AC3E}">
        <p14:creationId xmlns:p14="http://schemas.microsoft.com/office/powerpoint/2010/main" val="1444552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0004C5D-84AA-4CA9-9B62-30AEB62020B5}"/>
              </a:ext>
            </a:extLst>
          </p:cNvPr>
          <p:cNvSpPr>
            <a:spLocks noGrp="1"/>
          </p:cNvSpPr>
          <p:nvPr>
            <p:ph type="title"/>
          </p:nvPr>
        </p:nvSpPr>
        <p:spPr/>
        <p:txBody>
          <a:bodyPr/>
          <a:lstStyle/>
          <a:p>
            <a:r>
              <a:rPr lang="pl-PL" dirty="0" err="1"/>
              <a:t>whoami</a:t>
            </a:r>
            <a:endParaRPr lang="en-GB" dirty="0"/>
          </a:p>
        </p:txBody>
      </p:sp>
      <p:sp>
        <p:nvSpPr>
          <p:cNvPr id="3" name="Symbol zastępczy zawartości 2">
            <a:extLst>
              <a:ext uri="{FF2B5EF4-FFF2-40B4-BE49-F238E27FC236}">
                <a16:creationId xmlns:a16="http://schemas.microsoft.com/office/drawing/2014/main" id="{4F6988E3-13F4-4626-8019-9D0DCB106B32}"/>
              </a:ext>
            </a:extLst>
          </p:cNvPr>
          <p:cNvSpPr>
            <a:spLocks noGrp="1"/>
          </p:cNvSpPr>
          <p:nvPr>
            <p:ph idx="1"/>
          </p:nvPr>
        </p:nvSpPr>
        <p:spPr/>
        <p:txBody>
          <a:bodyPr/>
          <a:lstStyle/>
          <a:p>
            <a:pPr marL="0" indent="0" algn="ctr">
              <a:buNone/>
              <a:defRPr/>
            </a:pPr>
            <a:r>
              <a:rPr lang="en-GB" dirty="0"/>
              <a:t>Lead </a:t>
            </a:r>
            <a:r>
              <a:rPr lang="pl-PL" dirty="0"/>
              <a:t>Machine Learning </a:t>
            </a:r>
            <a:r>
              <a:rPr lang="pl-PL" dirty="0" err="1"/>
              <a:t>Engineer</a:t>
            </a:r>
            <a:r>
              <a:rPr lang="en-GB" dirty="0"/>
              <a:t> @ </a:t>
            </a:r>
            <a:r>
              <a:rPr lang="pl-PL" dirty="0" err="1"/>
              <a:t>Sotrender</a:t>
            </a:r>
            <a:r>
              <a:rPr lang="en-GB" dirty="0"/>
              <a:t> (</a:t>
            </a:r>
            <a:r>
              <a:rPr lang="pl-PL" dirty="0" err="1"/>
              <a:t>sotrender</a:t>
            </a:r>
            <a:r>
              <a:rPr lang="en-GB" dirty="0"/>
              <a:t>.com)</a:t>
            </a:r>
          </a:p>
          <a:p>
            <a:pPr marL="0" indent="0" algn="ctr">
              <a:buNone/>
              <a:defRPr/>
            </a:pPr>
            <a:r>
              <a:rPr lang="en-GB" dirty="0"/>
              <a:t>Trainer @ Sages (sages.com.pl)</a:t>
            </a:r>
          </a:p>
          <a:p>
            <a:pPr marL="0" indent="0" algn="ctr">
              <a:buNone/>
              <a:defRPr/>
            </a:pPr>
            <a:endParaRPr lang="en-GB" dirty="0"/>
          </a:p>
          <a:p>
            <a:pPr marL="0" indent="0" algn="ctr">
              <a:buNone/>
              <a:defRPr/>
            </a:pPr>
            <a:r>
              <a:rPr lang="en-GB" dirty="0"/>
              <a:t>I can code, I do maths</a:t>
            </a:r>
          </a:p>
          <a:p>
            <a:pPr marL="0" indent="0" algn="ctr">
              <a:buNone/>
              <a:defRPr/>
            </a:pPr>
            <a:endParaRPr lang="en-GB" dirty="0"/>
          </a:p>
          <a:p>
            <a:pPr marL="0" indent="0" algn="ctr">
              <a:buNone/>
              <a:defRPr/>
            </a:pPr>
            <a:r>
              <a:rPr lang="en-GB" dirty="0"/>
              <a:t>@</a:t>
            </a:r>
            <a:r>
              <a:rPr lang="en-GB" dirty="0" err="1"/>
              <a:t>jsnowacki</a:t>
            </a:r>
            <a:r>
              <a:rPr lang="en-GB" dirty="0"/>
              <a:t> </a:t>
            </a:r>
          </a:p>
          <a:p>
            <a:pPr marL="0" indent="0">
              <a:buNone/>
            </a:pPr>
            <a:endParaRPr lang="en-GB" dirty="0"/>
          </a:p>
        </p:txBody>
      </p:sp>
    </p:spTree>
    <p:extLst>
      <p:ext uri="{BB962C8B-B14F-4D97-AF65-F5344CB8AC3E}">
        <p14:creationId xmlns:p14="http://schemas.microsoft.com/office/powerpoint/2010/main" val="2120565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9B31ACE-46F4-4799-ADF3-FBD343482395}"/>
              </a:ext>
            </a:extLst>
          </p:cNvPr>
          <p:cNvSpPr>
            <a:spLocks noGrp="1"/>
          </p:cNvSpPr>
          <p:nvPr>
            <p:ph type="title"/>
          </p:nvPr>
        </p:nvSpPr>
        <p:spPr/>
        <p:txBody>
          <a:bodyPr/>
          <a:lstStyle/>
          <a:p>
            <a:r>
              <a:rPr lang="pl-PL" dirty="0"/>
              <a:t>Po co to wszystko?</a:t>
            </a:r>
            <a:endParaRPr lang="en-GB" dirty="0"/>
          </a:p>
        </p:txBody>
      </p:sp>
      <p:pic>
        <p:nvPicPr>
          <p:cNvPr id="2052" name="Picture 4" descr="http://phdcomics.com/comics/archive/phd070513s.gif">
            <a:extLst>
              <a:ext uri="{FF2B5EF4-FFF2-40B4-BE49-F238E27FC236}">
                <a16:creationId xmlns:a16="http://schemas.microsoft.com/office/drawing/2014/main" id="{2860DD35-B05C-4248-9258-C20E03592E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957" y="1922619"/>
            <a:ext cx="9414048" cy="4079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161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AF71152-F479-4D99-B276-181F52090B60}"/>
              </a:ext>
            </a:extLst>
          </p:cNvPr>
          <p:cNvSpPr>
            <a:spLocks noGrp="1"/>
          </p:cNvSpPr>
          <p:nvPr>
            <p:ph type="title"/>
          </p:nvPr>
        </p:nvSpPr>
        <p:spPr/>
        <p:txBody>
          <a:bodyPr/>
          <a:lstStyle/>
          <a:p>
            <a:r>
              <a:rPr lang="pl-PL" dirty="0"/>
              <a:t>Tworzenie leków</a:t>
            </a:r>
            <a:endParaRPr lang="en-GB" dirty="0"/>
          </a:p>
        </p:txBody>
      </p:sp>
      <p:pic>
        <p:nvPicPr>
          <p:cNvPr id="1026" name="Picture 2" descr="Znalezione obrazy dla zapytania drug development process">
            <a:extLst>
              <a:ext uri="{FF2B5EF4-FFF2-40B4-BE49-F238E27FC236}">
                <a16:creationId xmlns:a16="http://schemas.microsoft.com/office/drawing/2014/main" id="{2F1C4214-E7CB-4C27-838B-CD61C57F9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4861" y="2214719"/>
            <a:ext cx="9298725" cy="3354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915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4F92EC-EA78-4C13-9B3B-BAE3CA36AC0F}"/>
              </a:ext>
            </a:extLst>
          </p:cNvPr>
          <p:cNvSpPr>
            <a:spLocks noGrp="1"/>
          </p:cNvSpPr>
          <p:nvPr>
            <p:ph type="title"/>
          </p:nvPr>
        </p:nvSpPr>
        <p:spPr/>
        <p:txBody>
          <a:bodyPr/>
          <a:lstStyle/>
          <a:p>
            <a:r>
              <a:rPr lang="pl-PL" dirty="0"/>
              <a:t>Lepsze zrozumienie eksperymentów</a:t>
            </a:r>
            <a:endParaRPr lang="en-GB" dirty="0"/>
          </a:p>
        </p:txBody>
      </p:sp>
      <p:pic>
        <p:nvPicPr>
          <p:cNvPr id="4" name="Obraz 3" descr="Obraz zawierający tekst, mapa&#10;&#10;Opis wygenerowany automatycznie">
            <a:extLst>
              <a:ext uri="{FF2B5EF4-FFF2-40B4-BE49-F238E27FC236}">
                <a16:creationId xmlns:a16="http://schemas.microsoft.com/office/drawing/2014/main" id="{61F0A26B-D6B9-4859-BCE0-F1F9E4EBE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166" y="1426714"/>
            <a:ext cx="5022754" cy="5252553"/>
          </a:xfrm>
          <a:prstGeom prst="rect">
            <a:avLst/>
          </a:prstGeom>
        </p:spPr>
      </p:pic>
      <p:sp>
        <p:nvSpPr>
          <p:cNvPr id="6" name="Prostokąt 5">
            <a:extLst>
              <a:ext uri="{FF2B5EF4-FFF2-40B4-BE49-F238E27FC236}">
                <a16:creationId xmlns:a16="http://schemas.microsoft.com/office/drawing/2014/main" id="{1490095C-2343-497F-B569-AF51B12A16CB}"/>
              </a:ext>
            </a:extLst>
          </p:cNvPr>
          <p:cNvSpPr/>
          <p:nvPr/>
        </p:nvSpPr>
        <p:spPr>
          <a:xfrm>
            <a:off x="6313714" y="4924941"/>
            <a:ext cx="6096000" cy="1754326"/>
          </a:xfrm>
          <a:prstGeom prst="rect">
            <a:avLst/>
          </a:prstGeom>
        </p:spPr>
        <p:txBody>
          <a:bodyPr>
            <a:spAutoFit/>
          </a:bodyPr>
          <a:lstStyle/>
          <a:p>
            <a:r>
              <a:rPr lang="en-GB" dirty="0"/>
              <a:t>Altered intrinsic pyramidal neuron properties and pathway-specific synaptic dysfunction underlie aberrant hippocampal network function in a mouse model of tauopathy</a:t>
            </a:r>
          </a:p>
          <a:p>
            <a:r>
              <a:rPr lang="en-GB" dirty="0"/>
              <a:t>CA Booth, J Witton, J Nowacki, K </a:t>
            </a:r>
            <a:r>
              <a:rPr lang="en-GB" dirty="0" err="1"/>
              <a:t>Tsaneva-Atanasova</a:t>
            </a:r>
            <a:r>
              <a:rPr lang="en-GB" dirty="0"/>
              <a:t>, MW Jones, ...</a:t>
            </a:r>
          </a:p>
          <a:p>
            <a:r>
              <a:rPr lang="en-GB" dirty="0"/>
              <a:t>Journal of Neuroscience 36 (2), 350-363</a:t>
            </a:r>
          </a:p>
        </p:txBody>
      </p:sp>
    </p:spTree>
    <p:extLst>
      <p:ext uri="{BB962C8B-B14F-4D97-AF65-F5344CB8AC3E}">
        <p14:creationId xmlns:p14="http://schemas.microsoft.com/office/powerpoint/2010/main" val="1897777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01AAE6A-6786-4D80-A71B-BAD6E888B370}"/>
              </a:ext>
            </a:extLst>
          </p:cNvPr>
          <p:cNvSpPr>
            <a:spLocks noGrp="1"/>
          </p:cNvSpPr>
          <p:nvPr>
            <p:ph type="title"/>
          </p:nvPr>
        </p:nvSpPr>
        <p:spPr/>
        <p:txBody>
          <a:bodyPr/>
          <a:lstStyle/>
          <a:p>
            <a:r>
              <a:rPr lang="pl-PL" dirty="0"/>
              <a:t>Nowe możliwości eksperymentalne</a:t>
            </a:r>
            <a:endParaRPr lang="en-GB" dirty="0"/>
          </a:p>
        </p:txBody>
      </p:sp>
      <p:pic>
        <p:nvPicPr>
          <p:cNvPr id="4098" name="Picture 2" descr="http://rtxi.org/assets/img/dclamp.png">
            <a:extLst>
              <a:ext uri="{FF2B5EF4-FFF2-40B4-BE49-F238E27FC236}">
                <a16:creationId xmlns:a16="http://schemas.microsoft.com/office/drawing/2014/main" id="{35C498A3-6DFF-4EB8-98EB-6F0547213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2152" y="1897088"/>
            <a:ext cx="5387696" cy="3747442"/>
          </a:xfrm>
          <a:prstGeom prst="rect">
            <a:avLst/>
          </a:prstGeom>
          <a:noFill/>
          <a:extLst>
            <a:ext uri="{909E8E84-426E-40DD-AFC4-6F175D3DCCD1}">
              <a14:hiddenFill xmlns:a14="http://schemas.microsoft.com/office/drawing/2010/main">
                <a:solidFill>
                  <a:srgbClr val="FFFFFF"/>
                </a:solidFill>
              </a14:hiddenFill>
            </a:ext>
          </a:extLst>
        </p:spPr>
      </p:pic>
      <p:sp>
        <p:nvSpPr>
          <p:cNvPr id="3" name="Prostokąt 2">
            <a:extLst>
              <a:ext uri="{FF2B5EF4-FFF2-40B4-BE49-F238E27FC236}">
                <a16:creationId xmlns:a16="http://schemas.microsoft.com/office/drawing/2014/main" id="{C2862B6E-31E9-4CEF-BED6-EC2EC609352B}"/>
              </a:ext>
            </a:extLst>
          </p:cNvPr>
          <p:cNvSpPr/>
          <p:nvPr/>
        </p:nvSpPr>
        <p:spPr>
          <a:xfrm>
            <a:off x="5410112" y="5850930"/>
            <a:ext cx="1591782" cy="369332"/>
          </a:xfrm>
          <a:prstGeom prst="rect">
            <a:avLst/>
          </a:prstGeom>
        </p:spPr>
        <p:txBody>
          <a:bodyPr wrap="none">
            <a:spAutoFit/>
          </a:bodyPr>
          <a:lstStyle/>
          <a:p>
            <a:r>
              <a:rPr lang="en-GB" dirty="0">
                <a:hlinkClick r:id="rId3"/>
              </a:rPr>
              <a:t>http://rtxi.org/</a:t>
            </a:r>
            <a:endParaRPr lang="en-GB" dirty="0"/>
          </a:p>
        </p:txBody>
      </p:sp>
    </p:spTree>
    <p:extLst>
      <p:ext uri="{BB962C8B-B14F-4D97-AF65-F5344CB8AC3E}">
        <p14:creationId xmlns:p14="http://schemas.microsoft.com/office/powerpoint/2010/main" val="767769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E69420E-FCA0-4D23-87AE-A8A15F05761A}"/>
              </a:ext>
            </a:extLst>
          </p:cNvPr>
          <p:cNvSpPr>
            <a:spLocks noGrp="1"/>
          </p:cNvSpPr>
          <p:nvPr>
            <p:ph type="title"/>
          </p:nvPr>
        </p:nvSpPr>
        <p:spPr>
          <a:xfrm>
            <a:off x="838200" y="365125"/>
            <a:ext cx="4276899" cy="1325563"/>
          </a:xfrm>
        </p:spPr>
        <p:txBody>
          <a:bodyPr>
            <a:normAutofit fontScale="90000"/>
          </a:bodyPr>
          <a:lstStyle/>
          <a:p>
            <a:r>
              <a:rPr lang="pl-PL" dirty="0"/>
              <a:t>Zrozumienie nowych problemów matematycznych</a:t>
            </a:r>
            <a:endParaRPr lang="en-GB" dirty="0"/>
          </a:p>
        </p:txBody>
      </p:sp>
      <p:pic>
        <p:nvPicPr>
          <p:cNvPr id="3" name="Obraz 2">
            <a:extLst>
              <a:ext uri="{FF2B5EF4-FFF2-40B4-BE49-F238E27FC236}">
                <a16:creationId xmlns:a16="http://schemas.microsoft.com/office/drawing/2014/main" id="{008367DD-9934-433F-94F8-A098CE7EA041}"/>
              </a:ext>
            </a:extLst>
          </p:cNvPr>
          <p:cNvPicPr>
            <a:picLocks noChangeAspect="1"/>
          </p:cNvPicPr>
          <p:nvPr/>
        </p:nvPicPr>
        <p:blipFill>
          <a:blip r:embed="rId2"/>
          <a:stretch>
            <a:fillRect/>
          </a:stretch>
        </p:blipFill>
        <p:spPr>
          <a:xfrm>
            <a:off x="5176976" y="0"/>
            <a:ext cx="6953148" cy="6858000"/>
          </a:xfrm>
          <a:prstGeom prst="rect">
            <a:avLst/>
          </a:prstGeom>
        </p:spPr>
      </p:pic>
    </p:spTree>
    <p:extLst>
      <p:ext uri="{BB962C8B-B14F-4D97-AF65-F5344CB8AC3E}">
        <p14:creationId xmlns:p14="http://schemas.microsoft.com/office/powerpoint/2010/main" val="1245131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D8BFEE01-465A-41AD-8522-50A21DAF94BB}"/>
              </a:ext>
            </a:extLst>
          </p:cNvPr>
          <p:cNvSpPr>
            <a:spLocks noGrp="1"/>
          </p:cNvSpPr>
          <p:nvPr>
            <p:ph type="title"/>
          </p:nvPr>
        </p:nvSpPr>
        <p:spPr/>
        <p:txBody>
          <a:bodyPr/>
          <a:lstStyle/>
          <a:p>
            <a:r>
              <a:rPr lang="pl-PL" dirty="0"/>
              <a:t>Dziękuję!</a:t>
            </a:r>
            <a:endParaRPr lang="en-GB" dirty="0"/>
          </a:p>
        </p:txBody>
      </p:sp>
      <p:sp>
        <p:nvSpPr>
          <p:cNvPr id="4" name="Symbol zastępczy tekstu 3">
            <a:extLst>
              <a:ext uri="{FF2B5EF4-FFF2-40B4-BE49-F238E27FC236}">
                <a16:creationId xmlns:a16="http://schemas.microsoft.com/office/drawing/2014/main" id="{3D042EEC-0D46-412D-B97A-177B82871754}"/>
              </a:ext>
            </a:extLst>
          </p:cNvPr>
          <p:cNvSpPr>
            <a:spLocks noGrp="1"/>
          </p:cNvSpPr>
          <p:nvPr>
            <p:ph type="body" idx="1"/>
          </p:nvPr>
        </p:nvSpPr>
        <p:spPr/>
        <p:txBody>
          <a:bodyPr/>
          <a:lstStyle/>
          <a:p>
            <a:r>
              <a:rPr lang="pl-PL" dirty="0"/>
              <a:t>Pytania?</a:t>
            </a:r>
            <a:endParaRPr lang="en-GB" dirty="0"/>
          </a:p>
        </p:txBody>
      </p:sp>
      <p:pic>
        <p:nvPicPr>
          <p:cNvPr id="3074" name="Picture 2" descr="Monument to lab mouse-1.JPG">
            <a:extLst>
              <a:ext uri="{FF2B5EF4-FFF2-40B4-BE49-F238E27FC236}">
                <a16:creationId xmlns:a16="http://schemas.microsoft.com/office/drawing/2014/main" id="{D51CC716-5E03-4D77-A7EF-DADAAEAB6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4154" y="1189407"/>
            <a:ext cx="5669739" cy="4252304"/>
          </a:xfrm>
          <a:prstGeom prst="rect">
            <a:avLst/>
          </a:prstGeom>
          <a:noFill/>
          <a:extLst>
            <a:ext uri="{909E8E84-426E-40DD-AFC4-6F175D3DCCD1}">
              <a14:hiddenFill xmlns:a14="http://schemas.microsoft.com/office/drawing/2010/main">
                <a:solidFill>
                  <a:srgbClr val="FFFFFF"/>
                </a:solidFill>
              </a14:hiddenFill>
            </a:ext>
          </a:extLst>
        </p:spPr>
      </p:pic>
      <p:sp>
        <p:nvSpPr>
          <p:cNvPr id="5" name="Prostokąt 4">
            <a:extLst>
              <a:ext uri="{FF2B5EF4-FFF2-40B4-BE49-F238E27FC236}">
                <a16:creationId xmlns:a16="http://schemas.microsoft.com/office/drawing/2014/main" id="{FF47115C-E9CA-4CCD-8602-C4043925B8D6}"/>
              </a:ext>
            </a:extLst>
          </p:cNvPr>
          <p:cNvSpPr/>
          <p:nvPr/>
        </p:nvSpPr>
        <p:spPr>
          <a:xfrm>
            <a:off x="5529943" y="5627342"/>
            <a:ext cx="6790394" cy="369332"/>
          </a:xfrm>
          <a:prstGeom prst="rect">
            <a:avLst/>
          </a:prstGeom>
        </p:spPr>
        <p:txBody>
          <a:bodyPr wrap="square">
            <a:spAutoFit/>
          </a:bodyPr>
          <a:lstStyle/>
          <a:p>
            <a:r>
              <a:rPr lang="en-GB" dirty="0">
                <a:hlinkClick r:id="rId3"/>
              </a:rPr>
              <a:t>https://en.wikipedia.org/wiki/Monument_to_the_laboratory_mouse</a:t>
            </a:r>
            <a:endParaRPr lang="en-GB" dirty="0"/>
          </a:p>
        </p:txBody>
      </p:sp>
    </p:spTree>
    <p:extLst>
      <p:ext uri="{BB962C8B-B14F-4D97-AF65-F5344CB8AC3E}">
        <p14:creationId xmlns:p14="http://schemas.microsoft.com/office/powerpoint/2010/main" val="2555804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CA0ABF8-46FD-4977-B933-875756CD1080}"/>
              </a:ext>
            </a:extLst>
          </p:cNvPr>
          <p:cNvSpPr>
            <a:spLocks noGrp="1"/>
          </p:cNvSpPr>
          <p:nvPr>
            <p:ph type="title"/>
          </p:nvPr>
        </p:nvSpPr>
        <p:spPr/>
        <p:txBody>
          <a:bodyPr/>
          <a:lstStyle/>
          <a:p>
            <a:r>
              <a:rPr lang="pl-PL" dirty="0"/>
              <a:t>Elektrofizjologia</a:t>
            </a:r>
            <a:endParaRPr lang="en-GB" dirty="0"/>
          </a:p>
        </p:txBody>
      </p:sp>
      <p:pic>
        <p:nvPicPr>
          <p:cNvPr id="1026" name="Picture 2" descr="https://journals.plos.org/plosone/article/figure/image?size=large&amp;id=info:doi/10.1371/journal.pone.0030402.g001">
            <a:extLst>
              <a:ext uri="{FF2B5EF4-FFF2-40B4-BE49-F238E27FC236}">
                <a16:creationId xmlns:a16="http://schemas.microsoft.com/office/drawing/2014/main" id="{F8963BB8-C069-4EB7-A4D7-206D108741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2466"/>
          <a:stretch/>
        </p:blipFill>
        <p:spPr bwMode="auto">
          <a:xfrm>
            <a:off x="2959122" y="1293312"/>
            <a:ext cx="5846675" cy="4939426"/>
          </a:xfrm>
          <a:prstGeom prst="rect">
            <a:avLst/>
          </a:prstGeom>
          <a:noFill/>
          <a:extLst>
            <a:ext uri="{909E8E84-426E-40DD-AFC4-6F175D3DCCD1}">
              <a14:hiddenFill xmlns:a14="http://schemas.microsoft.com/office/drawing/2010/main">
                <a:solidFill>
                  <a:srgbClr val="FFFFFF"/>
                </a:solidFill>
              </a14:hiddenFill>
            </a:ext>
          </a:extLst>
        </p:spPr>
      </p:pic>
      <p:sp>
        <p:nvSpPr>
          <p:cNvPr id="5" name="Prostokąt 4">
            <a:extLst>
              <a:ext uri="{FF2B5EF4-FFF2-40B4-BE49-F238E27FC236}">
                <a16:creationId xmlns:a16="http://schemas.microsoft.com/office/drawing/2014/main" id="{3CABE31C-0F4C-4DFB-A221-076ACB3F714A}"/>
              </a:ext>
            </a:extLst>
          </p:cNvPr>
          <p:cNvSpPr/>
          <p:nvPr/>
        </p:nvSpPr>
        <p:spPr>
          <a:xfrm>
            <a:off x="576197" y="6169709"/>
            <a:ext cx="11235846" cy="646331"/>
          </a:xfrm>
          <a:prstGeom prst="rect">
            <a:avLst/>
          </a:prstGeom>
        </p:spPr>
        <p:txBody>
          <a:bodyPr wrap="square">
            <a:spAutoFit/>
          </a:bodyPr>
          <a:lstStyle/>
          <a:p>
            <a:r>
              <a:rPr lang="en-GB" dirty="0"/>
              <a:t> </a:t>
            </a:r>
            <a:r>
              <a:rPr lang="en-GB" dirty="0" err="1"/>
              <a:t>Petrovic</a:t>
            </a:r>
            <a:r>
              <a:rPr lang="en-GB" dirty="0"/>
              <a:t> MM, Nowacki J, </a:t>
            </a:r>
            <a:r>
              <a:rPr lang="en-GB" dirty="0" err="1"/>
              <a:t>Olivo</a:t>
            </a:r>
            <a:r>
              <a:rPr lang="en-GB" dirty="0"/>
              <a:t> V, </a:t>
            </a:r>
            <a:r>
              <a:rPr lang="en-GB" dirty="0" err="1"/>
              <a:t>Tsaneva-Atanasova</a:t>
            </a:r>
            <a:r>
              <a:rPr lang="en-GB" dirty="0"/>
              <a:t> K, Randall AD, Mellor JR (2012) Inhibition of Post-Synaptic Kv7/KCNQ/M Channels Facilitates Long-Term Potentiation in the Hippocampus. </a:t>
            </a:r>
            <a:r>
              <a:rPr lang="en-GB" dirty="0" err="1"/>
              <a:t>PLoS</a:t>
            </a:r>
            <a:r>
              <a:rPr lang="en-GB" dirty="0"/>
              <a:t> ONE 7(2): e30402. </a:t>
            </a:r>
          </a:p>
        </p:txBody>
      </p:sp>
    </p:spTree>
    <p:extLst>
      <p:ext uri="{BB962C8B-B14F-4D97-AF65-F5344CB8AC3E}">
        <p14:creationId xmlns:p14="http://schemas.microsoft.com/office/powerpoint/2010/main" val="1187771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5B9E8FF-B326-47A9-9E18-C0A7925FF004}"/>
              </a:ext>
            </a:extLst>
          </p:cNvPr>
          <p:cNvSpPr>
            <a:spLocks noGrp="1"/>
          </p:cNvSpPr>
          <p:nvPr>
            <p:ph type="title"/>
          </p:nvPr>
        </p:nvSpPr>
        <p:spPr/>
        <p:txBody>
          <a:bodyPr/>
          <a:lstStyle/>
          <a:p>
            <a:r>
              <a:rPr lang="pl-PL" dirty="0"/>
              <a:t>Kanały jonowe</a:t>
            </a:r>
            <a:endParaRPr lang="en-GB" dirty="0"/>
          </a:p>
        </p:txBody>
      </p:sp>
      <p:pic>
        <p:nvPicPr>
          <p:cNvPr id="2050" name="Picture 2" descr="Znalezione obrazy dla zapytania ion channels">
            <a:extLst>
              <a:ext uri="{FF2B5EF4-FFF2-40B4-BE49-F238E27FC236}">
                <a16:creationId xmlns:a16="http://schemas.microsoft.com/office/drawing/2014/main" id="{A6E857B0-FA54-48B1-B017-893D1AEF2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3019" y="1835466"/>
            <a:ext cx="8793272" cy="4133296"/>
          </a:xfrm>
          <a:prstGeom prst="rect">
            <a:avLst/>
          </a:prstGeom>
          <a:noFill/>
          <a:extLst>
            <a:ext uri="{909E8E84-426E-40DD-AFC4-6F175D3DCCD1}">
              <a14:hiddenFill xmlns:a14="http://schemas.microsoft.com/office/drawing/2010/main">
                <a:solidFill>
                  <a:srgbClr val="FFFFFF"/>
                </a:solidFill>
              </a14:hiddenFill>
            </a:ext>
          </a:extLst>
        </p:spPr>
      </p:pic>
      <p:sp>
        <p:nvSpPr>
          <p:cNvPr id="4" name="Prostokąt 3">
            <a:extLst>
              <a:ext uri="{FF2B5EF4-FFF2-40B4-BE49-F238E27FC236}">
                <a16:creationId xmlns:a16="http://schemas.microsoft.com/office/drawing/2014/main" id="{9A5CEA18-D962-4807-B70B-BDD01DEA01DA}"/>
              </a:ext>
            </a:extLst>
          </p:cNvPr>
          <p:cNvSpPr/>
          <p:nvPr/>
        </p:nvSpPr>
        <p:spPr>
          <a:xfrm>
            <a:off x="2408606" y="6211669"/>
            <a:ext cx="7931675" cy="646331"/>
          </a:xfrm>
          <a:prstGeom prst="rect">
            <a:avLst/>
          </a:prstGeom>
        </p:spPr>
        <p:txBody>
          <a:bodyPr wrap="square">
            <a:spAutoFit/>
          </a:bodyPr>
          <a:lstStyle/>
          <a:p>
            <a:r>
              <a:rPr lang="en-GB" dirty="0"/>
              <a:t>Ion channels in epilepsy</a:t>
            </a:r>
            <a:r>
              <a:rPr lang="pl-PL" dirty="0"/>
              <a:t>, </a:t>
            </a:r>
            <a:r>
              <a:rPr lang="en-GB" dirty="0"/>
              <a:t>S.M. </a:t>
            </a:r>
            <a:r>
              <a:rPr lang="en-GB" dirty="0" err="1"/>
              <a:t>Mizielinska</a:t>
            </a:r>
            <a:r>
              <a:rPr lang="pl-PL" dirty="0"/>
              <a:t>, </a:t>
            </a:r>
            <a:r>
              <a:rPr lang="en-GB" dirty="0"/>
              <a:t>Biochemical Society Transactions</a:t>
            </a:r>
            <a:r>
              <a:rPr lang="pl-PL" dirty="0"/>
              <a:t>,</a:t>
            </a:r>
            <a:r>
              <a:rPr lang="en-GB" dirty="0"/>
              <a:t> Nov 2007, 35 (5) 1077-1079; DOI: 10.1042/BST0351077</a:t>
            </a:r>
          </a:p>
        </p:txBody>
      </p:sp>
    </p:spTree>
    <p:extLst>
      <p:ext uri="{BB962C8B-B14F-4D97-AF65-F5344CB8AC3E}">
        <p14:creationId xmlns:p14="http://schemas.microsoft.com/office/powerpoint/2010/main" val="3734136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a:extLst>
              <a:ext uri="{FF2B5EF4-FFF2-40B4-BE49-F238E27FC236}">
                <a16:creationId xmlns:a16="http://schemas.microsoft.com/office/drawing/2014/main" id="{6F4D1742-B956-4F89-8FDF-EB2D7CBD6298}"/>
              </a:ext>
            </a:extLst>
          </p:cNvPr>
          <p:cNvSpPr/>
          <p:nvPr/>
        </p:nvSpPr>
        <p:spPr>
          <a:xfrm>
            <a:off x="3730076" y="6488668"/>
            <a:ext cx="5027082" cy="369332"/>
          </a:xfrm>
          <a:prstGeom prst="rect">
            <a:avLst/>
          </a:prstGeom>
        </p:spPr>
        <p:txBody>
          <a:bodyPr wrap="none">
            <a:spAutoFit/>
          </a:bodyPr>
          <a:lstStyle/>
          <a:p>
            <a:r>
              <a:rPr lang="en-GB" dirty="0">
                <a:hlinkClick r:id="rId3"/>
              </a:rPr>
              <a:t>https://www.youtube.com/watch?v=MJ8-AzWe0VA</a:t>
            </a:r>
            <a:endParaRPr lang="en-GB" dirty="0"/>
          </a:p>
        </p:txBody>
      </p:sp>
      <p:pic>
        <p:nvPicPr>
          <p:cNvPr id="5" name="Multimedia online 4" title="ch 22 patch clamp and action potential">
            <a:hlinkClick r:id="" action="ppaction://media"/>
            <a:extLst>
              <a:ext uri="{FF2B5EF4-FFF2-40B4-BE49-F238E27FC236}">
                <a16:creationId xmlns:a16="http://schemas.microsoft.com/office/drawing/2014/main" id="{8B85C0E5-0BF8-4153-8DD3-C3685CCDA808}"/>
              </a:ext>
            </a:extLst>
          </p:cNvPr>
          <p:cNvPicPr>
            <a:picLocks noRot="1" noChangeAspect="1"/>
          </p:cNvPicPr>
          <p:nvPr>
            <a:videoFile r:link="rId1"/>
          </p:nvPr>
        </p:nvPicPr>
        <p:blipFill>
          <a:blip r:embed="rId4"/>
          <a:stretch>
            <a:fillRect/>
          </a:stretch>
        </p:blipFill>
        <p:spPr>
          <a:xfrm>
            <a:off x="1791222" y="148758"/>
            <a:ext cx="8555277" cy="6411799"/>
          </a:xfrm>
          <a:prstGeom prst="rect">
            <a:avLst/>
          </a:prstGeom>
        </p:spPr>
      </p:pic>
    </p:spTree>
    <p:extLst>
      <p:ext uri="{BB962C8B-B14F-4D97-AF65-F5344CB8AC3E}">
        <p14:creationId xmlns:p14="http://schemas.microsoft.com/office/powerpoint/2010/main" val="774153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A739E09D-13D1-440C-B33E-3997CDE135ED}"/>
              </a:ext>
            </a:extLst>
          </p:cNvPr>
          <p:cNvSpPr>
            <a:spLocks noGrp="1"/>
          </p:cNvSpPr>
          <p:nvPr>
            <p:ph type="title"/>
          </p:nvPr>
        </p:nvSpPr>
        <p:spPr/>
        <p:txBody>
          <a:bodyPr/>
          <a:lstStyle/>
          <a:p>
            <a:r>
              <a:rPr lang="pl-PL" dirty="0"/>
              <a:t>Eksperymenty</a:t>
            </a:r>
            <a:endParaRPr lang="en-GB" dirty="0"/>
          </a:p>
        </p:txBody>
      </p:sp>
      <p:pic>
        <p:nvPicPr>
          <p:cNvPr id="3074" name="Picture 2" descr="File:Patch clamp schematic 2.png">
            <a:extLst>
              <a:ext uri="{FF2B5EF4-FFF2-40B4-BE49-F238E27FC236}">
                <a16:creationId xmlns:a16="http://schemas.microsoft.com/office/drawing/2014/main" id="{47D68F27-B099-4A0D-9E10-EC25A1389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784" y="1836084"/>
            <a:ext cx="5976220" cy="448216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ile:Patchmodes.svg">
            <a:extLst>
              <a:ext uri="{FF2B5EF4-FFF2-40B4-BE49-F238E27FC236}">
                <a16:creationId xmlns:a16="http://schemas.microsoft.com/office/drawing/2014/main" id="{C4AF503D-456A-4FD4-B374-6CB28C59A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3104" y="1836084"/>
            <a:ext cx="2885790" cy="4132915"/>
          </a:xfrm>
          <a:prstGeom prst="rect">
            <a:avLst/>
          </a:prstGeom>
          <a:noFill/>
          <a:extLst>
            <a:ext uri="{909E8E84-426E-40DD-AFC4-6F175D3DCCD1}">
              <a14:hiddenFill xmlns:a14="http://schemas.microsoft.com/office/drawing/2010/main">
                <a:solidFill>
                  <a:srgbClr val="FFFFFF"/>
                </a:solidFill>
              </a14:hiddenFill>
            </a:ext>
          </a:extLst>
        </p:spPr>
      </p:pic>
      <p:sp>
        <p:nvSpPr>
          <p:cNvPr id="6" name="Prostokąt 5">
            <a:extLst>
              <a:ext uri="{FF2B5EF4-FFF2-40B4-BE49-F238E27FC236}">
                <a16:creationId xmlns:a16="http://schemas.microsoft.com/office/drawing/2014/main" id="{E25AB0BA-A0CF-47A6-85AE-26501E77AB3D}"/>
              </a:ext>
            </a:extLst>
          </p:cNvPr>
          <p:cNvSpPr/>
          <p:nvPr/>
        </p:nvSpPr>
        <p:spPr>
          <a:xfrm>
            <a:off x="3988275" y="6318249"/>
            <a:ext cx="4215449" cy="369332"/>
          </a:xfrm>
          <a:prstGeom prst="rect">
            <a:avLst/>
          </a:prstGeom>
        </p:spPr>
        <p:txBody>
          <a:bodyPr wrap="none">
            <a:spAutoFit/>
          </a:bodyPr>
          <a:lstStyle/>
          <a:p>
            <a:r>
              <a:rPr lang="en-GB" dirty="0">
                <a:hlinkClick r:id="rId4"/>
              </a:rPr>
              <a:t>https://en.wikipedia.org/wiki/Patch_clamp</a:t>
            </a:r>
            <a:endParaRPr lang="en-GB" dirty="0"/>
          </a:p>
        </p:txBody>
      </p:sp>
    </p:spTree>
    <p:extLst>
      <p:ext uri="{BB962C8B-B14F-4D97-AF65-F5344CB8AC3E}">
        <p14:creationId xmlns:p14="http://schemas.microsoft.com/office/powerpoint/2010/main" val="344831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5F0110-5815-434D-8ADF-F52630D02D40}"/>
              </a:ext>
            </a:extLst>
          </p:cNvPr>
          <p:cNvSpPr>
            <a:spLocks noGrp="1"/>
          </p:cNvSpPr>
          <p:nvPr>
            <p:ph type="title"/>
          </p:nvPr>
        </p:nvSpPr>
        <p:spPr/>
        <p:txBody>
          <a:bodyPr/>
          <a:lstStyle/>
          <a:p>
            <a:r>
              <a:rPr lang="pl-PL" dirty="0"/>
              <a:t>Model </a:t>
            </a:r>
            <a:r>
              <a:rPr lang="en-GB" dirty="0"/>
              <a:t>Hodgkin–Huxley</a:t>
            </a:r>
          </a:p>
        </p:txBody>
      </p:sp>
      <p:pic>
        <p:nvPicPr>
          <p:cNvPr id="4098" name="Picture 2" descr="https://upload.wikimedia.org/wikipedia/commons/thumb/9/98/Hodgkin-Huxley.svg/1920px-Hodgkin-Huxley.svg.png">
            <a:extLst>
              <a:ext uri="{FF2B5EF4-FFF2-40B4-BE49-F238E27FC236}">
                <a16:creationId xmlns:a16="http://schemas.microsoft.com/office/drawing/2014/main" id="{FFD80720-67AA-4BEC-8DA2-BC3A2E220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100" y="1448272"/>
            <a:ext cx="7203532" cy="5102354"/>
          </a:xfrm>
          <a:prstGeom prst="rect">
            <a:avLst/>
          </a:prstGeom>
          <a:noFill/>
          <a:extLst>
            <a:ext uri="{909E8E84-426E-40DD-AFC4-6F175D3DCCD1}">
              <a14:hiddenFill xmlns:a14="http://schemas.microsoft.com/office/drawing/2010/main">
                <a:solidFill>
                  <a:srgbClr val="FFFFFF"/>
                </a:solidFill>
              </a14:hiddenFill>
            </a:ext>
          </a:extLst>
        </p:spPr>
      </p:pic>
      <p:sp>
        <p:nvSpPr>
          <p:cNvPr id="4" name="pole tekstowe 3">
            <a:extLst>
              <a:ext uri="{FF2B5EF4-FFF2-40B4-BE49-F238E27FC236}">
                <a16:creationId xmlns:a16="http://schemas.microsoft.com/office/drawing/2014/main" id="{72BCB817-86BA-4236-864D-A4DFC9BE5676}"/>
              </a:ext>
            </a:extLst>
          </p:cNvPr>
          <p:cNvSpPr txBox="1"/>
          <p:nvPr/>
        </p:nvSpPr>
        <p:spPr>
          <a:xfrm>
            <a:off x="10133557" y="6308209"/>
            <a:ext cx="1844864" cy="369332"/>
          </a:xfrm>
          <a:prstGeom prst="rect">
            <a:avLst/>
          </a:prstGeom>
          <a:noFill/>
        </p:spPr>
        <p:txBody>
          <a:bodyPr wrap="none" rtlCol="0">
            <a:spAutoFit/>
          </a:bodyPr>
          <a:lstStyle/>
          <a:p>
            <a:r>
              <a:rPr lang="pl-PL" dirty="0"/>
              <a:t>Źródło: Wikipedia</a:t>
            </a:r>
            <a:endParaRPr lang="en-GB" dirty="0"/>
          </a:p>
        </p:txBody>
      </p:sp>
    </p:spTree>
    <p:extLst>
      <p:ext uri="{BB962C8B-B14F-4D97-AF65-F5344CB8AC3E}">
        <p14:creationId xmlns:p14="http://schemas.microsoft.com/office/powerpoint/2010/main" val="3562464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ED9ADD5-6C66-49ED-AFC1-D74EBB54B87E}"/>
              </a:ext>
            </a:extLst>
          </p:cNvPr>
          <p:cNvSpPr>
            <a:spLocks noGrp="1"/>
          </p:cNvSpPr>
          <p:nvPr>
            <p:ph type="title"/>
          </p:nvPr>
        </p:nvSpPr>
        <p:spPr/>
        <p:txBody>
          <a:bodyPr/>
          <a:lstStyle/>
          <a:p>
            <a:r>
              <a:rPr lang="pl-PL" dirty="0"/>
              <a:t>Model </a:t>
            </a:r>
            <a:r>
              <a:rPr lang="en-GB" dirty="0"/>
              <a:t>Hodgkin–Huxley</a:t>
            </a:r>
          </a:p>
        </p:txBody>
      </p:sp>
      <p:pic>
        <p:nvPicPr>
          <p:cNvPr id="3" name="Obraz 2">
            <a:extLst>
              <a:ext uri="{FF2B5EF4-FFF2-40B4-BE49-F238E27FC236}">
                <a16:creationId xmlns:a16="http://schemas.microsoft.com/office/drawing/2014/main" id="{84A1FE37-61ED-48C9-AA36-F83E27B337F2}"/>
              </a:ext>
            </a:extLst>
          </p:cNvPr>
          <p:cNvPicPr>
            <a:picLocks noChangeAspect="1"/>
          </p:cNvPicPr>
          <p:nvPr/>
        </p:nvPicPr>
        <p:blipFill>
          <a:blip r:embed="rId2"/>
          <a:stretch>
            <a:fillRect/>
          </a:stretch>
        </p:blipFill>
        <p:spPr>
          <a:xfrm>
            <a:off x="80225" y="1723344"/>
            <a:ext cx="7052956" cy="4647155"/>
          </a:xfrm>
          <a:prstGeom prst="rect">
            <a:avLst/>
          </a:prstGeom>
        </p:spPr>
      </p:pic>
      <p:pic>
        <p:nvPicPr>
          <p:cNvPr id="4" name="Obraz 3">
            <a:extLst>
              <a:ext uri="{FF2B5EF4-FFF2-40B4-BE49-F238E27FC236}">
                <a16:creationId xmlns:a16="http://schemas.microsoft.com/office/drawing/2014/main" id="{23E3B09B-6022-4FF9-9E66-22C32B66EA6B}"/>
              </a:ext>
            </a:extLst>
          </p:cNvPr>
          <p:cNvPicPr>
            <a:picLocks noChangeAspect="1"/>
          </p:cNvPicPr>
          <p:nvPr/>
        </p:nvPicPr>
        <p:blipFill>
          <a:blip r:embed="rId3"/>
          <a:stretch>
            <a:fillRect/>
          </a:stretch>
        </p:blipFill>
        <p:spPr>
          <a:xfrm>
            <a:off x="6916439" y="2840736"/>
            <a:ext cx="5195336" cy="1763075"/>
          </a:xfrm>
          <a:prstGeom prst="rect">
            <a:avLst/>
          </a:prstGeom>
        </p:spPr>
      </p:pic>
    </p:spTree>
    <p:extLst>
      <p:ext uri="{BB962C8B-B14F-4D97-AF65-F5344CB8AC3E}">
        <p14:creationId xmlns:p14="http://schemas.microsoft.com/office/powerpoint/2010/main" val="3569053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7DEBCE8-8CE7-4764-9FDE-F4C64BDD16B8}"/>
              </a:ext>
            </a:extLst>
          </p:cNvPr>
          <p:cNvSpPr>
            <a:spLocks noGrp="1"/>
          </p:cNvSpPr>
          <p:nvPr>
            <p:ph type="title"/>
          </p:nvPr>
        </p:nvSpPr>
        <p:spPr/>
        <p:txBody>
          <a:bodyPr/>
          <a:lstStyle/>
          <a:p>
            <a:r>
              <a:rPr lang="pl-PL" dirty="0"/>
              <a:t>(In)aktywacja kanałów jonowych</a:t>
            </a:r>
            <a:endParaRPr lang="en-GB" dirty="0"/>
          </a:p>
        </p:txBody>
      </p:sp>
      <p:pic>
        <p:nvPicPr>
          <p:cNvPr id="1026" name="Picture 2" descr="https://upload.wikimedia.org/wikipedia/commons/f/f3/Ball_and_Chain_Voltage-gated_Ion_Channel.png">
            <a:extLst>
              <a:ext uri="{FF2B5EF4-FFF2-40B4-BE49-F238E27FC236}">
                <a16:creationId xmlns:a16="http://schemas.microsoft.com/office/drawing/2014/main" id="{D14C1442-7503-43D4-9F43-7B2A0C3CA9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383" y="2454917"/>
            <a:ext cx="11573233" cy="2448763"/>
          </a:xfrm>
          <a:prstGeom prst="rect">
            <a:avLst/>
          </a:prstGeom>
          <a:noFill/>
          <a:extLst>
            <a:ext uri="{909E8E84-426E-40DD-AFC4-6F175D3DCCD1}">
              <a14:hiddenFill xmlns:a14="http://schemas.microsoft.com/office/drawing/2010/main">
                <a:solidFill>
                  <a:srgbClr val="FFFFFF"/>
                </a:solidFill>
              </a14:hiddenFill>
            </a:ext>
          </a:extLst>
        </p:spPr>
      </p:pic>
      <p:sp>
        <p:nvSpPr>
          <p:cNvPr id="4" name="pole tekstowe 3">
            <a:extLst>
              <a:ext uri="{FF2B5EF4-FFF2-40B4-BE49-F238E27FC236}">
                <a16:creationId xmlns:a16="http://schemas.microsoft.com/office/drawing/2014/main" id="{D4291274-90AE-4BF8-B255-FA40B2600ED6}"/>
              </a:ext>
            </a:extLst>
          </p:cNvPr>
          <p:cNvSpPr txBox="1"/>
          <p:nvPr/>
        </p:nvSpPr>
        <p:spPr>
          <a:xfrm>
            <a:off x="3293215" y="5919537"/>
            <a:ext cx="6261201" cy="369332"/>
          </a:xfrm>
          <a:prstGeom prst="rect">
            <a:avLst/>
          </a:prstGeom>
          <a:noFill/>
        </p:spPr>
        <p:txBody>
          <a:bodyPr wrap="none" rtlCol="0">
            <a:spAutoFit/>
          </a:bodyPr>
          <a:lstStyle/>
          <a:p>
            <a:r>
              <a:rPr lang="pl-PL" dirty="0"/>
              <a:t>Źródło: </a:t>
            </a:r>
            <a:r>
              <a:rPr lang="pl-PL" dirty="0">
                <a:hlinkClick r:id="rId3"/>
              </a:rPr>
              <a:t>https://en.wikipedia.org/wiki/Gating_(electrophysiology)</a:t>
            </a:r>
            <a:r>
              <a:rPr lang="pl-PL" dirty="0"/>
              <a:t> </a:t>
            </a:r>
            <a:endParaRPr lang="en-GB" dirty="0"/>
          </a:p>
        </p:txBody>
      </p:sp>
    </p:spTree>
    <p:extLst>
      <p:ext uri="{BB962C8B-B14F-4D97-AF65-F5344CB8AC3E}">
        <p14:creationId xmlns:p14="http://schemas.microsoft.com/office/powerpoint/2010/main" val="356800660"/>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419</Words>
  <Application>Microsoft Office PowerPoint</Application>
  <PresentationFormat>Panoramiczny</PresentationFormat>
  <Paragraphs>48</Paragraphs>
  <Slides>25</Slides>
  <Notes>0</Notes>
  <HiddenSlides>0</HiddenSlides>
  <MMClips>1</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25</vt:i4>
      </vt:variant>
    </vt:vector>
  </HeadingPairs>
  <TitlesOfParts>
    <vt:vector size="29" baseType="lpstr">
      <vt:lpstr>Arial</vt:lpstr>
      <vt:lpstr>Calibri</vt:lpstr>
      <vt:lpstr>Calibri Light</vt:lpstr>
      <vt:lpstr>Motyw pakietu Office</vt:lpstr>
      <vt:lpstr> Matematyczne modelowanie elektrofizjologii neuronów</vt:lpstr>
      <vt:lpstr>whoami</vt:lpstr>
      <vt:lpstr>Elektrofizjologia</vt:lpstr>
      <vt:lpstr>Kanały jonowe</vt:lpstr>
      <vt:lpstr>Prezentacja programu PowerPoint</vt:lpstr>
      <vt:lpstr>Eksperymenty</vt:lpstr>
      <vt:lpstr>Model Hodgkin–Huxley</vt:lpstr>
      <vt:lpstr>Model Hodgkin–Huxley</vt:lpstr>
      <vt:lpstr>(In)aktywacja kanałów jonowych</vt:lpstr>
      <vt:lpstr>(In)aktywacja kanałów jonowych</vt:lpstr>
      <vt:lpstr>Model neuronów piramidalnych CA1/3</vt:lpstr>
      <vt:lpstr>Model neuronów piramidalnych CA1/3</vt:lpstr>
      <vt:lpstr>Analiza bifurkacyjna</vt:lpstr>
      <vt:lpstr>Wiele skal czasu</vt:lpstr>
      <vt:lpstr>Transient burst</vt:lpstr>
      <vt:lpstr>Potencjał akcyjny jako zagadnienie brzegowe</vt:lpstr>
      <vt:lpstr>Prezentacja programu PowerPoint</vt:lpstr>
      <vt:lpstr>Prezentacja programu PowerPoint</vt:lpstr>
      <vt:lpstr>Prezentacja programu PowerPoint</vt:lpstr>
      <vt:lpstr>Po co to wszystko?</vt:lpstr>
      <vt:lpstr>Tworzenie leków</vt:lpstr>
      <vt:lpstr>Lepsze zrozumienie eksperymentów</vt:lpstr>
      <vt:lpstr>Nowe możliwości eksperymentalne</vt:lpstr>
      <vt:lpstr>Zrozumienie nowych problemów matematycznych</vt:lpstr>
      <vt:lpstr>Dziękuję!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Matematyczne modelowanie elektrofizjologii neuronów</dc:title>
  <dc:creator>Jakub Nowacki</dc:creator>
  <cp:lastModifiedBy>Jakub Nowacki</cp:lastModifiedBy>
  <cp:revision>16</cp:revision>
  <dcterms:created xsi:type="dcterms:W3CDTF">2019-05-14T16:32:00Z</dcterms:created>
  <dcterms:modified xsi:type="dcterms:W3CDTF">2019-05-21T06:59:57Z</dcterms:modified>
</cp:coreProperties>
</file>