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34865" cy="6858000"/>
          </a:xfrm>
          <a:custGeom>
            <a:avLst/>
            <a:gdLst/>
            <a:ahLst/>
            <a:cxnLst/>
            <a:rect l="l" t="t" r="r" b="b"/>
            <a:pathLst>
              <a:path w="4634865" h="6858000">
                <a:moveTo>
                  <a:pt x="0" y="6857998"/>
                </a:moveTo>
                <a:lnTo>
                  <a:pt x="4634483" y="6857998"/>
                </a:lnTo>
                <a:lnTo>
                  <a:pt x="4634483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969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93292" y="189738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252" y="234823"/>
            <a:ext cx="11753494" cy="147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3766" y="2585466"/>
            <a:ext cx="11364467" cy="3801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298" y="2097151"/>
            <a:ext cx="2552700" cy="1904364"/>
          </a:xfrm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algn="ctr" marL="12700" marR="5080">
              <a:lnSpc>
                <a:spcPct val="90000"/>
              </a:lnSpc>
              <a:spcBef>
                <a:spcPts val="630"/>
              </a:spcBef>
            </a:pPr>
            <a:r>
              <a:rPr dirty="0" sz="4400" spc="-55" b="1">
                <a:latin typeface="Calibri"/>
                <a:cs typeface="Calibri"/>
              </a:rPr>
              <a:t>A</a:t>
            </a:r>
            <a:r>
              <a:rPr dirty="0" sz="4400" spc="-40" b="1">
                <a:latin typeface="Calibri"/>
                <a:cs typeface="Calibri"/>
              </a:rPr>
              <a:t>c</a:t>
            </a:r>
            <a:r>
              <a:rPr dirty="0" sz="4400" spc="-55" b="1">
                <a:latin typeface="Calibri"/>
                <a:cs typeface="Calibri"/>
              </a:rPr>
              <a:t>ti</a:t>
            </a:r>
            <a:r>
              <a:rPr dirty="0" sz="4400" spc="-45" b="1">
                <a:latin typeface="Calibri"/>
                <a:cs typeface="Calibri"/>
              </a:rPr>
              <a:t>v</a:t>
            </a:r>
            <a:r>
              <a:rPr dirty="0" sz="4400" spc="-55" b="1">
                <a:latin typeface="Calibri"/>
                <a:cs typeface="Calibri"/>
              </a:rPr>
              <a:t>i</a:t>
            </a:r>
            <a:r>
              <a:rPr dirty="0" sz="4400" spc="-50" b="1">
                <a:latin typeface="Calibri"/>
                <a:cs typeface="Calibri"/>
              </a:rPr>
              <a:t>d</a:t>
            </a:r>
            <a:r>
              <a:rPr dirty="0" sz="4400" spc="-55" b="1">
                <a:latin typeface="Calibri"/>
                <a:cs typeface="Calibri"/>
              </a:rPr>
              <a:t>a</a:t>
            </a:r>
            <a:r>
              <a:rPr dirty="0" sz="4400" b="1">
                <a:latin typeface="Calibri"/>
                <a:cs typeface="Calibri"/>
              </a:rPr>
              <a:t>d</a:t>
            </a:r>
            <a:r>
              <a:rPr dirty="0" sz="4400" spc="-13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2  </a:t>
            </a:r>
            <a:r>
              <a:rPr dirty="0" sz="4400" spc="-45" b="1">
                <a:latin typeface="Calibri"/>
                <a:cs typeface="Calibri"/>
              </a:rPr>
              <a:t>Análisis </a:t>
            </a:r>
            <a:r>
              <a:rPr dirty="0" sz="4400" spc="-40" b="1">
                <a:latin typeface="Calibri"/>
                <a:cs typeface="Calibri"/>
              </a:rPr>
              <a:t> </a:t>
            </a:r>
            <a:r>
              <a:rPr dirty="0" sz="4400" spc="-60" b="1">
                <a:latin typeface="Calibri"/>
                <a:cs typeface="Calibri"/>
              </a:rPr>
              <a:t>cualitativo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5309" y="3664458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 h="0">
                <a:moveTo>
                  <a:pt x="0" y="0"/>
                </a:moveTo>
                <a:lnTo>
                  <a:pt x="3383279" y="0"/>
                </a:lnTo>
              </a:path>
            </a:pathLst>
          </a:custGeom>
          <a:ln w="19050">
            <a:solidFill>
              <a:srgbClr val="969CC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8832" y="425858"/>
            <a:ext cx="5618406" cy="61130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446" y="509778"/>
            <a:ext cx="10029190" cy="12452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/>
              <a:t>Se provee de </a:t>
            </a:r>
            <a:r>
              <a:rPr dirty="0" sz="2000" spc="5"/>
              <a:t>una </a:t>
            </a:r>
            <a:r>
              <a:rPr dirty="0" sz="2000" spc="-5"/>
              <a:t>función lineal </a:t>
            </a:r>
            <a:r>
              <a:rPr dirty="0" sz="2000" spc="-5">
                <a:latin typeface="Cambria Math"/>
                <a:cs typeface="Cambria Math"/>
              </a:rPr>
              <a:t>𝑣=𝑣(𝑡) </a:t>
            </a:r>
            <a:r>
              <a:rPr dirty="0" sz="2000"/>
              <a:t>que </a:t>
            </a:r>
            <a:r>
              <a:rPr dirty="0" sz="2000" spc="-5"/>
              <a:t>modela el comportamiento </a:t>
            </a:r>
            <a:r>
              <a:rPr dirty="0" sz="2000"/>
              <a:t>de </a:t>
            </a:r>
            <a:r>
              <a:rPr dirty="0" sz="2000" spc="-5"/>
              <a:t>la velocidad </a:t>
            </a:r>
            <a:r>
              <a:rPr dirty="0" sz="2000"/>
              <a:t>de una </a:t>
            </a:r>
            <a:r>
              <a:rPr dirty="0" sz="2000" spc="5"/>
              <a:t> </a:t>
            </a:r>
            <a:r>
              <a:rPr dirty="0" sz="2000" spc="-5"/>
              <a:t>partícula </a:t>
            </a:r>
            <a:r>
              <a:rPr dirty="0" sz="2000"/>
              <a:t>que </a:t>
            </a:r>
            <a:r>
              <a:rPr dirty="0" sz="2000" spc="-10"/>
              <a:t>se </a:t>
            </a:r>
            <a:r>
              <a:rPr dirty="0" sz="2000" spc="-5"/>
              <a:t>mueve en </a:t>
            </a:r>
            <a:r>
              <a:rPr dirty="0" sz="2000" spc="-10"/>
              <a:t>línea </a:t>
            </a:r>
            <a:r>
              <a:rPr dirty="0" sz="2000"/>
              <a:t>recta. </a:t>
            </a:r>
            <a:r>
              <a:rPr dirty="0" sz="2000" spc="-5"/>
              <a:t>Completa la descripción </a:t>
            </a:r>
            <a:r>
              <a:rPr dirty="0" sz="2000"/>
              <a:t>del </a:t>
            </a:r>
            <a:r>
              <a:rPr dirty="0" sz="2000" spc="-10"/>
              <a:t>movimiento </a:t>
            </a:r>
            <a:r>
              <a:rPr dirty="0" sz="2000"/>
              <a:t>de </a:t>
            </a:r>
            <a:r>
              <a:rPr dirty="0" sz="2000" spc="-5"/>
              <a:t>la partícula </a:t>
            </a:r>
            <a:r>
              <a:rPr dirty="0" sz="2000" spc="-15"/>
              <a:t>al </a:t>
            </a:r>
            <a:r>
              <a:rPr dirty="0" sz="2000" spc="-10"/>
              <a:t> </a:t>
            </a:r>
            <a:r>
              <a:rPr dirty="0" sz="2000" spc="-5"/>
              <a:t>llenar</a:t>
            </a:r>
            <a:r>
              <a:rPr dirty="0" sz="2000"/>
              <a:t> </a:t>
            </a:r>
            <a:r>
              <a:rPr dirty="0" sz="2000" spc="-10"/>
              <a:t>los</a:t>
            </a:r>
            <a:r>
              <a:rPr dirty="0" sz="2000" spc="-5"/>
              <a:t> espacios.</a:t>
            </a:r>
            <a:r>
              <a:rPr dirty="0" sz="2000"/>
              <a:t> </a:t>
            </a:r>
            <a:r>
              <a:rPr dirty="0" sz="2000" spc="-5"/>
              <a:t>Calcula</a:t>
            </a:r>
            <a:r>
              <a:rPr dirty="0" sz="2000"/>
              <a:t> </a:t>
            </a:r>
            <a:r>
              <a:rPr dirty="0" sz="2000" spc="-5"/>
              <a:t>explícitamente</a:t>
            </a:r>
            <a:r>
              <a:rPr dirty="0" sz="2000"/>
              <a:t> </a:t>
            </a:r>
            <a:r>
              <a:rPr dirty="0" sz="2000" spc="-5"/>
              <a:t>la</a:t>
            </a:r>
            <a:r>
              <a:rPr dirty="0" sz="2000"/>
              <a:t> </a:t>
            </a:r>
            <a:r>
              <a:rPr dirty="0" sz="2000" spc="-5"/>
              <a:t>información</a:t>
            </a:r>
            <a:r>
              <a:rPr dirty="0" sz="2000"/>
              <a:t> </a:t>
            </a:r>
            <a:r>
              <a:rPr dirty="0" sz="2000" spc="-5"/>
              <a:t>numérica</a:t>
            </a:r>
            <a:r>
              <a:rPr dirty="0" sz="2000"/>
              <a:t> </a:t>
            </a:r>
            <a:r>
              <a:rPr dirty="0" sz="2000" spc="-5"/>
              <a:t>con</a:t>
            </a:r>
            <a:r>
              <a:rPr dirty="0" sz="2000"/>
              <a:t> </a:t>
            </a:r>
            <a:r>
              <a:rPr dirty="0" sz="2000" spc="-5"/>
              <a:t>el</a:t>
            </a:r>
            <a:r>
              <a:rPr dirty="0" sz="2000"/>
              <a:t> </a:t>
            </a:r>
            <a:r>
              <a:rPr dirty="0" sz="2000" spc="-5"/>
              <a:t>procedimiento </a:t>
            </a:r>
            <a:r>
              <a:rPr dirty="0" sz="2000"/>
              <a:t> algebraico</a:t>
            </a:r>
            <a:r>
              <a:rPr dirty="0" sz="2000" spc="-45"/>
              <a:t> </a:t>
            </a:r>
            <a:r>
              <a:rPr dirty="0" sz="2000"/>
              <a:t>necesario.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23" y="2080260"/>
            <a:ext cx="11000232" cy="41468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7333" y="3132582"/>
            <a:ext cx="5546090" cy="2615565"/>
          </a:xfrm>
          <a:prstGeom prst="rect">
            <a:avLst/>
          </a:prstGeom>
          <a:solidFill>
            <a:srgbClr val="FFFFFF"/>
          </a:solidFill>
          <a:ln w="28575">
            <a:solidFill>
              <a:srgbClr val="969CC6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0"/>
              </a:spcBef>
            </a:pPr>
            <a:r>
              <a:rPr dirty="0" sz="1800" spc="-225">
                <a:latin typeface="Tahoma"/>
                <a:cs typeface="Tahoma"/>
              </a:rPr>
              <a:t>D</a:t>
            </a:r>
            <a:r>
              <a:rPr dirty="0" sz="1800" spc="-170">
                <a:latin typeface="Tahoma"/>
                <a:cs typeface="Tahoma"/>
              </a:rPr>
              <a:t>e</a:t>
            </a:r>
            <a:r>
              <a:rPr dirty="0" sz="1800" spc="-20">
                <a:latin typeface="Tahoma"/>
                <a:cs typeface="Tahoma"/>
              </a:rPr>
              <a:t>scripc</a:t>
            </a:r>
            <a:r>
              <a:rPr dirty="0" sz="1800" spc="-5">
                <a:latin typeface="Tahoma"/>
                <a:cs typeface="Tahoma"/>
              </a:rPr>
              <a:t>i</a:t>
            </a:r>
            <a:r>
              <a:rPr dirty="0" sz="1800" spc="-70">
                <a:latin typeface="Tahoma"/>
                <a:cs typeface="Tahoma"/>
              </a:rPr>
              <a:t>ó</a:t>
            </a:r>
            <a:r>
              <a:rPr dirty="0" sz="1800" spc="-65">
                <a:latin typeface="Tahoma"/>
                <a:cs typeface="Tahoma"/>
              </a:rPr>
              <a:t>n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60">
                <a:latin typeface="Tahoma"/>
                <a:cs typeface="Tahoma"/>
              </a:rPr>
              <a:t>del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95">
                <a:latin typeface="Tahoma"/>
                <a:cs typeface="Tahoma"/>
              </a:rPr>
              <a:t>mo</a:t>
            </a:r>
            <a:r>
              <a:rPr dirty="0" sz="1800" spc="-80">
                <a:latin typeface="Tahoma"/>
                <a:cs typeface="Tahoma"/>
              </a:rPr>
              <a:t>v</a:t>
            </a:r>
            <a:r>
              <a:rPr dirty="0" sz="1800" spc="120">
                <a:latin typeface="Tahoma"/>
                <a:cs typeface="Tahoma"/>
              </a:rPr>
              <a:t>im</a:t>
            </a:r>
            <a:r>
              <a:rPr dirty="0" sz="1800" spc="55">
                <a:latin typeface="Tahoma"/>
                <a:cs typeface="Tahoma"/>
              </a:rPr>
              <a:t>i</a:t>
            </a:r>
            <a:r>
              <a:rPr dirty="0" sz="1800" spc="-65">
                <a:latin typeface="Tahoma"/>
                <a:cs typeface="Tahoma"/>
              </a:rPr>
              <a:t>en</a:t>
            </a:r>
            <a:r>
              <a:rPr dirty="0" sz="1800" spc="-50">
                <a:latin typeface="Tahoma"/>
                <a:cs typeface="Tahoma"/>
              </a:rPr>
              <a:t>t</a:t>
            </a:r>
            <a:r>
              <a:rPr dirty="0" sz="1800" spc="-245">
                <a:latin typeface="Tahoma"/>
                <a:cs typeface="Tahoma"/>
              </a:rPr>
              <a:t>o</a:t>
            </a:r>
            <a:endParaRPr sz="1800">
              <a:latin typeface="Tahoma"/>
              <a:cs typeface="Tahoma"/>
            </a:endParaRPr>
          </a:p>
          <a:p>
            <a:pPr marL="90805" marR="85090">
              <a:lnSpc>
                <a:spcPct val="100000"/>
              </a:lnSpc>
              <a:spcBef>
                <a:spcPts val="844"/>
              </a:spcBef>
              <a:tabLst>
                <a:tab pos="1035685" algn="l"/>
                <a:tab pos="2473325" algn="l"/>
                <a:tab pos="2788920" algn="l"/>
                <a:tab pos="3365500" algn="l"/>
                <a:tab pos="3823335" algn="l"/>
                <a:tab pos="4209415" algn="l"/>
                <a:tab pos="5268595" algn="l"/>
              </a:tabLst>
            </a:pPr>
            <a:r>
              <a:rPr dirty="0" sz="1800" spc="15">
                <a:latin typeface="Tahoma"/>
                <a:cs typeface="Tahoma"/>
              </a:rPr>
              <a:t>C</a:t>
            </a:r>
            <a:r>
              <a:rPr dirty="0" sz="1800" spc="5">
                <a:latin typeface="Tahoma"/>
                <a:cs typeface="Tahoma"/>
              </a:rPr>
              <a:t>u</a:t>
            </a:r>
            <a:r>
              <a:rPr dirty="0" sz="1800" spc="-50">
                <a:latin typeface="Tahoma"/>
                <a:cs typeface="Tahoma"/>
              </a:rPr>
              <a:t>a</a:t>
            </a:r>
            <a:r>
              <a:rPr dirty="0" sz="1800" spc="105">
                <a:latin typeface="Tahoma"/>
                <a:cs typeface="Tahoma"/>
              </a:rPr>
              <a:t>n</a:t>
            </a:r>
            <a:r>
              <a:rPr dirty="0" sz="1800" spc="-10">
                <a:latin typeface="Tahoma"/>
                <a:cs typeface="Tahoma"/>
              </a:rPr>
              <a:t>d</a:t>
            </a:r>
            <a:r>
              <a:rPr dirty="0" sz="1800" spc="-245">
                <a:latin typeface="Tahoma"/>
                <a:cs typeface="Tahoma"/>
              </a:rPr>
              <a:t>o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sz="1800" spc="-85">
                <a:latin typeface="Tahoma"/>
                <a:cs typeface="Tahoma"/>
              </a:rPr>
              <a:t>co</a:t>
            </a:r>
            <a:r>
              <a:rPr dirty="0" sz="1800" spc="-130">
                <a:latin typeface="Tahoma"/>
                <a:cs typeface="Tahoma"/>
              </a:rPr>
              <a:t>m</a:t>
            </a:r>
            <a:r>
              <a:rPr dirty="0" sz="1800" spc="-90">
                <a:latin typeface="Tahoma"/>
                <a:cs typeface="Tahoma"/>
              </a:rPr>
              <a:t>e</a:t>
            </a:r>
            <a:r>
              <a:rPr dirty="0" sz="1800" spc="-90">
                <a:latin typeface="Tahoma"/>
                <a:cs typeface="Tahoma"/>
              </a:rPr>
              <a:t>n</a:t>
            </a:r>
            <a:r>
              <a:rPr dirty="0" sz="1800" spc="45">
                <a:latin typeface="Tahoma"/>
                <a:cs typeface="Tahoma"/>
              </a:rPr>
              <a:t>z</a:t>
            </a:r>
            <a:r>
              <a:rPr dirty="0" sz="1800" spc="45">
                <a:latin typeface="Tahoma"/>
                <a:cs typeface="Tahoma"/>
              </a:rPr>
              <a:t>a</a:t>
            </a:r>
            <a:r>
              <a:rPr dirty="0" sz="1800" spc="-75">
                <a:latin typeface="Tahoma"/>
                <a:cs typeface="Tahoma"/>
              </a:rPr>
              <a:t>mos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sz="1800" spc="-55">
                <a:latin typeface="Tahoma"/>
                <a:cs typeface="Tahoma"/>
              </a:rPr>
              <a:t>a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sz="1800" spc="-204">
                <a:latin typeface="Tahoma"/>
                <a:cs typeface="Tahoma"/>
              </a:rPr>
              <a:t>o</a:t>
            </a:r>
            <a:r>
              <a:rPr dirty="0" sz="1800" spc="-195">
                <a:latin typeface="Tahoma"/>
                <a:cs typeface="Tahoma"/>
              </a:rPr>
              <a:t>b</a:t>
            </a:r>
            <a:r>
              <a:rPr dirty="0" sz="1800" spc="-155">
                <a:latin typeface="Tahoma"/>
                <a:cs typeface="Tahoma"/>
              </a:rPr>
              <a:t>s</a:t>
            </a:r>
            <a:r>
              <a:rPr dirty="0" sz="1800" spc="-170">
                <a:latin typeface="Tahoma"/>
                <a:cs typeface="Tahoma"/>
              </a:rPr>
              <a:t>e</a:t>
            </a:r>
            <a:r>
              <a:rPr dirty="0" sz="1800" spc="-30">
                <a:latin typeface="Tahoma"/>
                <a:cs typeface="Tahoma"/>
              </a:rPr>
              <a:t>rv</a:t>
            </a:r>
            <a:r>
              <a:rPr dirty="0" sz="1800" spc="-40">
                <a:latin typeface="Tahoma"/>
                <a:cs typeface="Tahoma"/>
              </a:rPr>
              <a:t>a</a:t>
            </a:r>
            <a:r>
              <a:rPr dirty="0" sz="1800" spc="-50">
                <a:latin typeface="Tahoma"/>
                <a:cs typeface="Tahoma"/>
              </a:rPr>
              <a:t>r</a:t>
            </a:r>
            <a:r>
              <a:rPr dirty="0" sz="1800" spc="-35">
                <a:latin typeface="Tahoma"/>
                <a:cs typeface="Tahoma"/>
              </a:rPr>
              <a:t>,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sz="1800" spc="40">
                <a:latin typeface="Tahoma"/>
                <a:cs typeface="Tahoma"/>
              </a:rPr>
              <a:t>la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sz="1800" spc="-130">
                <a:latin typeface="Tahoma"/>
                <a:cs typeface="Tahoma"/>
              </a:rPr>
              <a:t>p</a:t>
            </a:r>
            <a:r>
              <a:rPr dirty="0" sz="1800" spc="-130">
                <a:latin typeface="Tahoma"/>
                <a:cs typeface="Tahoma"/>
              </a:rPr>
              <a:t>a</a:t>
            </a:r>
            <a:r>
              <a:rPr dirty="0" sz="1800" spc="60">
                <a:latin typeface="Tahoma"/>
                <a:cs typeface="Tahoma"/>
              </a:rPr>
              <a:t>rt</a:t>
            </a:r>
            <a:r>
              <a:rPr dirty="0" sz="1800" spc="55">
                <a:latin typeface="Tahoma"/>
                <a:cs typeface="Tahoma"/>
              </a:rPr>
              <a:t>í</a:t>
            </a:r>
            <a:r>
              <a:rPr dirty="0" sz="1800" spc="-5">
                <a:latin typeface="Tahoma"/>
                <a:cs typeface="Tahoma"/>
              </a:rPr>
              <a:t>cul</a:t>
            </a:r>
            <a:r>
              <a:rPr dirty="0" sz="1800">
                <a:latin typeface="Tahoma"/>
                <a:cs typeface="Tahoma"/>
              </a:rPr>
              <a:t>a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sz="1800" spc="-140">
                <a:latin typeface="Tahoma"/>
                <a:cs typeface="Tahoma"/>
              </a:rPr>
              <a:t>se  </a:t>
            </a:r>
            <a:r>
              <a:rPr dirty="0" sz="1800" spc="-130">
                <a:latin typeface="Tahoma"/>
                <a:cs typeface="Tahoma"/>
              </a:rPr>
              <a:t>enc</a:t>
            </a:r>
            <a:r>
              <a:rPr dirty="0" sz="1800" spc="-130">
                <a:latin typeface="Tahoma"/>
                <a:cs typeface="Tahoma"/>
              </a:rPr>
              <a:t>o</a:t>
            </a:r>
            <a:r>
              <a:rPr dirty="0" sz="1800" spc="105">
                <a:latin typeface="Tahoma"/>
                <a:cs typeface="Tahoma"/>
              </a:rPr>
              <a:t>n</a:t>
            </a:r>
            <a:r>
              <a:rPr dirty="0" sz="1800" spc="-50">
                <a:latin typeface="Tahoma"/>
                <a:cs typeface="Tahoma"/>
              </a:rPr>
              <a:t>trab</a:t>
            </a:r>
            <a:r>
              <a:rPr dirty="0" sz="1800" spc="-50">
                <a:latin typeface="Tahoma"/>
                <a:cs typeface="Tahoma"/>
              </a:rPr>
              <a:t>a</a:t>
            </a:r>
            <a:r>
              <a:rPr dirty="0" sz="1800" spc="45">
                <a:latin typeface="Tahoma"/>
                <a:cs typeface="Tahoma"/>
              </a:rPr>
              <a:t> </a:t>
            </a:r>
            <a:r>
              <a:rPr dirty="0" sz="1800" spc="-80">
                <a:latin typeface="Tahoma"/>
                <a:cs typeface="Tahoma"/>
              </a:rPr>
              <a:t>e</a:t>
            </a:r>
            <a:r>
              <a:rPr dirty="0" sz="1800" spc="-95">
                <a:latin typeface="Tahoma"/>
                <a:cs typeface="Tahoma"/>
              </a:rPr>
              <a:t>n</a:t>
            </a:r>
            <a:r>
              <a:rPr dirty="0" sz="1800" spc="55">
                <a:latin typeface="Tahoma"/>
                <a:cs typeface="Tahoma"/>
              </a:rPr>
              <a:t> </a:t>
            </a:r>
            <a:r>
              <a:rPr dirty="0" sz="1800" spc="40">
                <a:latin typeface="Tahoma"/>
                <a:cs typeface="Tahoma"/>
              </a:rPr>
              <a:t>la</a:t>
            </a:r>
            <a:r>
              <a:rPr dirty="0" sz="1800" spc="45">
                <a:latin typeface="Tahoma"/>
                <a:cs typeface="Tahoma"/>
              </a:rPr>
              <a:t> </a:t>
            </a:r>
            <a:r>
              <a:rPr dirty="0" sz="1800" spc="-185">
                <a:latin typeface="Tahoma"/>
                <a:cs typeface="Tahoma"/>
              </a:rPr>
              <a:t>p</a:t>
            </a:r>
            <a:r>
              <a:rPr dirty="0" sz="1800" spc="-25">
                <a:latin typeface="Tahoma"/>
                <a:cs typeface="Tahoma"/>
              </a:rPr>
              <a:t>osic</a:t>
            </a:r>
            <a:r>
              <a:rPr dirty="0" sz="1800" spc="-5">
                <a:latin typeface="Tahoma"/>
                <a:cs typeface="Tahoma"/>
              </a:rPr>
              <a:t>i</a:t>
            </a:r>
            <a:r>
              <a:rPr dirty="0" sz="1800" spc="-240">
                <a:latin typeface="Tahoma"/>
                <a:cs typeface="Tahoma"/>
              </a:rPr>
              <a:t>ó</a:t>
            </a:r>
            <a:r>
              <a:rPr dirty="0" sz="1800" spc="114">
                <a:latin typeface="Tahoma"/>
                <a:cs typeface="Tahoma"/>
              </a:rPr>
              <a:t>n</a:t>
            </a:r>
            <a:r>
              <a:rPr dirty="0" sz="1800" spc="50">
                <a:latin typeface="Tahoma"/>
                <a:cs typeface="Tahoma"/>
              </a:rPr>
              <a:t> </a:t>
            </a:r>
            <a:r>
              <a:rPr dirty="0" sz="1800" spc="-254">
                <a:latin typeface="Tahoma"/>
                <a:cs typeface="Tahoma"/>
              </a:rPr>
              <a:t>_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	</a:t>
            </a:r>
            <a:r>
              <a:rPr dirty="0" sz="1800" spc="-265">
                <a:latin typeface="Tahoma"/>
                <a:cs typeface="Tahoma"/>
              </a:rPr>
              <a:t>_</a:t>
            </a:r>
            <a:r>
              <a:rPr dirty="0" sz="1800" spc="50">
                <a:latin typeface="Tahoma"/>
                <a:cs typeface="Tahoma"/>
              </a:rPr>
              <a:t> </a:t>
            </a:r>
            <a:r>
              <a:rPr dirty="0" sz="1800" spc="250">
                <a:latin typeface="Tahoma"/>
                <a:cs typeface="Tahoma"/>
              </a:rPr>
              <a:t>y</a:t>
            </a:r>
            <a:r>
              <a:rPr dirty="0" sz="1800" spc="60">
                <a:latin typeface="Tahoma"/>
                <a:cs typeface="Tahoma"/>
              </a:rPr>
              <a:t> </a:t>
            </a:r>
            <a:r>
              <a:rPr dirty="0" sz="1800" spc="-155">
                <a:latin typeface="Tahoma"/>
                <a:cs typeface="Tahoma"/>
              </a:rPr>
              <a:t>s</a:t>
            </a:r>
            <a:r>
              <a:rPr dirty="0" sz="1800" spc="-175">
                <a:latin typeface="Tahoma"/>
                <a:cs typeface="Tahoma"/>
              </a:rPr>
              <a:t>e</a:t>
            </a:r>
            <a:r>
              <a:rPr dirty="0" sz="1800" spc="60">
                <a:latin typeface="Tahoma"/>
                <a:cs typeface="Tahoma"/>
              </a:rPr>
              <a:t> </a:t>
            </a:r>
            <a:r>
              <a:rPr dirty="0" sz="1800" spc="-35">
                <a:latin typeface="Tahoma"/>
                <a:cs typeface="Tahoma"/>
              </a:rPr>
              <a:t>movía</a:t>
            </a:r>
            <a:r>
              <a:rPr dirty="0" sz="1800" spc="55">
                <a:latin typeface="Tahoma"/>
                <a:cs typeface="Tahoma"/>
              </a:rPr>
              <a:t> </a:t>
            </a:r>
            <a:r>
              <a:rPr dirty="0" sz="1800" spc="-35">
                <a:latin typeface="Tahoma"/>
                <a:cs typeface="Tahoma"/>
              </a:rPr>
              <a:t>haci</a:t>
            </a:r>
            <a:r>
              <a:rPr dirty="0" sz="1800" spc="-35">
                <a:latin typeface="Tahoma"/>
                <a:cs typeface="Tahoma"/>
              </a:rPr>
              <a:t>a</a:t>
            </a:r>
            <a:r>
              <a:rPr dirty="0" sz="1800" spc="50">
                <a:latin typeface="Tahoma"/>
                <a:cs typeface="Tahoma"/>
              </a:rPr>
              <a:t> </a:t>
            </a:r>
            <a:r>
              <a:rPr dirty="0" sz="1800" spc="40">
                <a:latin typeface="Tahoma"/>
                <a:cs typeface="Tahoma"/>
              </a:rPr>
              <a:t>la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tabLst>
                <a:tab pos="1279525" algn="l"/>
                <a:tab pos="424688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ahoma"/>
                <a:cs typeface="Tahoma"/>
              </a:rPr>
              <a:t>cada</a:t>
            </a:r>
            <a:r>
              <a:rPr dirty="0" sz="1800" spc="-105">
                <a:latin typeface="Tahoma"/>
                <a:cs typeface="Tahoma"/>
              </a:rPr>
              <a:t> </a:t>
            </a:r>
            <a:r>
              <a:rPr dirty="0" sz="1800" spc="-65">
                <a:latin typeface="Tahoma"/>
                <a:cs typeface="Tahoma"/>
              </a:rPr>
              <a:t>vez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más</a:t>
            </a:r>
            <a:r>
              <a:rPr dirty="0" u="sng" sz="1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 spc="-10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algn="just" marL="90805">
              <a:lnSpc>
                <a:spcPct val="100000"/>
              </a:lnSpc>
              <a:spcBef>
                <a:spcPts val="1560"/>
              </a:spcBef>
            </a:pPr>
            <a:r>
              <a:rPr dirty="0" sz="1800" spc="-85">
                <a:latin typeface="Tahoma"/>
                <a:cs typeface="Tahoma"/>
              </a:rPr>
              <a:t>Pasó</a:t>
            </a:r>
            <a:r>
              <a:rPr dirty="0" sz="1800" spc="305">
                <a:latin typeface="Tahoma"/>
                <a:cs typeface="Tahoma"/>
              </a:rPr>
              <a:t> </a:t>
            </a:r>
            <a:r>
              <a:rPr dirty="0" sz="1800" spc="-145">
                <a:latin typeface="Tahoma"/>
                <a:cs typeface="Tahoma"/>
              </a:rPr>
              <a:t>por</a:t>
            </a:r>
            <a:r>
              <a:rPr dirty="0" sz="1800" spc="-110">
                <a:latin typeface="Tahoma"/>
                <a:cs typeface="Tahoma"/>
              </a:rPr>
              <a:t> </a:t>
            </a:r>
            <a:r>
              <a:rPr dirty="0" sz="1800" spc="-85">
                <a:latin typeface="Tahoma"/>
                <a:cs typeface="Tahoma"/>
              </a:rPr>
              <a:t>el</a:t>
            </a:r>
            <a:r>
              <a:rPr dirty="0" sz="1800" spc="315">
                <a:latin typeface="Tahoma"/>
                <a:cs typeface="Tahoma"/>
              </a:rPr>
              <a:t> </a:t>
            </a:r>
            <a:r>
              <a:rPr dirty="0" sz="1800" spc="-40">
                <a:latin typeface="Tahoma"/>
                <a:cs typeface="Tahoma"/>
              </a:rPr>
              <a:t>origen</a:t>
            </a:r>
            <a:r>
              <a:rPr dirty="0" sz="1800" spc="295">
                <a:latin typeface="Tahoma"/>
                <a:cs typeface="Tahoma"/>
              </a:rPr>
              <a:t> </a:t>
            </a:r>
            <a:r>
              <a:rPr dirty="0" sz="1800" spc="-155">
                <a:latin typeface="Tahoma"/>
                <a:cs typeface="Tahoma"/>
              </a:rPr>
              <a:t>de</a:t>
            </a:r>
            <a:r>
              <a:rPr dirty="0" sz="1800" spc="285">
                <a:latin typeface="Tahoma"/>
                <a:cs typeface="Tahoma"/>
              </a:rPr>
              <a:t> </a:t>
            </a:r>
            <a:r>
              <a:rPr dirty="0" sz="1800" spc="40">
                <a:latin typeface="Tahoma"/>
                <a:cs typeface="Tahoma"/>
              </a:rPr>
              <a:t>la</a:t>
            </a:r>
            <a:r>
              <a:rPr dirty="0" sz="1800" spc="300">
                <a:latin typeface="Tahoma"/>
                <a:cs typeface="Tahoma"/>
              </a:rPr>
              <a:t> </a:t>
            </a:r>
            <a:r>
              <a:rPr dirty="0" sz="1800" spc="-85">
                <a:latin typeface="Tahoma"/>
                <a:cs typeface="Tahoma"/>
              </a:rPr>
              <a:t>recta</a:t>
            </a:r>
            <a:r>
              <a:rPr dirty="0" sz="1800" spc="295">
                <a:latin typeface="Tahoma"/>
                <a:cs typeface="Tahoma"/>
              </a:rPr>
              <a:t> </a:t>
            </a:r>
            <a:r>
              <a:rPr dirty="0" sz="1800" spc="-90">
                <a:latin typeface="Tahoma"/>
                <a:cs typeface="Tahoma"/>
              </a:rPr>
              <a:t>en</a:t>
            </a:r>
            <a:r>
              <a:rPr dirty="0" sz="1800" spc="295">
                <a:latin typeface="Tahoma"/>
                <a:cs typeface="Tahoma"/>
              </a:rPr>
              <a:t> </a:t>
            </a:r>
            <a:r>
              <a:rPr dirty="0" sz="1800" spc="-80">
                <a:latin typeface="Tahoma"/>
                <a:cs typeface="Tahoma"/>
              </a:rPr>
              <a:t>que</a:t>
            </a:r>
            <a:r>
              <a:rPr dirty="0" sz="1800" spc="300">
                <a:latin typeface="Tahoma"/>
                <a:cs typeface="Tahoma"/>
              </a:rPr>
              <a:t> </a:t>
            </a:r>
            <a:r>
              <a:rPr dirty="0" sz="1800" spc="-165">
                <a:latin typeface="Tahoma"/>
                <a:cs typeface="Tahoma"/>
              </a:rPr>
              <a:t>se</a:t>
            </a:r>
            <a:r>
              <a:rPr dirty="0" sz="1800" spc="305">
                <a:latin typeface="Tahoma"/>
                <a:cs typeface="Tahoma"/>
              </a:rPr>
              <a:t> </a:t>
            </a:r>
            <a:r>
              <a:rPr dirty="0" sz="1800" spc="-120">
                <a:latin typeface="Tahoma"/>
                <a:cs typeface="Tahoma"/>
              </a:rPr>
              <a:t>mueve</a:t>
            </a:r>
            <a:r>
              <a:rPr dirty="0" sz="1800" spc="290">
                <a:latin typeface="Tahoma"/>
                <a:cs typeface="Tahoma"/>
              </a:rPr>
              <a:t> </a:t>
            </a:r>
            <a:r>
              <a:rPr dirty="0" sz="1800" spc="-55">
                <a:latin typeface="Tahoma"/>
                <a:cs typeface="Tahoma"/>
              </a:rPr>
              <a:t>a</a:t>
            </a:r>
            <a:r>
              <a:rPr dirty="0" sz="1800" spc="300">
                <a:latin typeface="Tahoma"/>
                <a:cs typeface="Tahoma"/>
              </a:rPr>
              <a:t> </a:t>
            </a:r>
            <a:r>
              <a:rPr dirty="0" sz="1800" spc="-45">
                <a:latin typeface="Tahoma"/>
                <a:cs typeface="Tahoma"/>
              </a:rPr>
              <a:t>los</a:t>
            </a:r>
            <a:endParaRPr sz="1800">
              <a:latin typeface="Tahoma"/>
              <a:cs typeface="Tahoma"/>
            </a:endParaRPr>
          </a:p>
          <a:p>
            <a:pPr algn="just" marL="90805" marR="83820">
              <a:lnSpc>
                <a:spcPct val="100000"/>
              </a:lnSpc>
              <a:tabLst>
                <a:tab pos="1285240" algn="l"/>
                <a:tab pos="1539875" algn="l"/>
                <a:tab pos="4345305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ahoma"/>
                <a:cs typeface="Tahoma"/>
              </a:rPr>
              <a:t>segundos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 spc="250">
                <a:latin typeface="Tahoma"/>
                <a:cs typeface="Tahoma"/>
              </a:rPr>
              <a:t>y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continuó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su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 spc="-40">
                <a:latin typeface="Tahoma"/>
                <a:cs typeface="Tahoma"/>
              </a:rPr>
              <a:t>movimiento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 spc="-35">
                <a:latin typeface="Tahoma"/>
                <a:cs typeface="Tahoma"/>
              </a:rPr>
              <a:t>hacia </a:t>
            </a:r>
            <a:r>
              <a:rPr dirty="0" sz="1800" spc="-550">
                <a:latin typeface="Tahoma"/>
                <a:cs typeface="Tahoma"/>
              </a:rPr>
              <a:t> </a:t>
            </a:r>
            <a:r>
              <a:rPr dirty="0" sz="1800" spc="40">
                <a:latin typeface="Tahoma"/>
                <a:cs typeface="Tahoma"/>
              </a:rPr>
              <a:t>la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	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 spc="-120">
                <a:latin typeface="Tahoma"/>
                <a:cs typeface="Tahoma"/>
              </a:rPr>
              <a:t>cad</a:t>
            </a:r>
            <a:r>
              <a:rPr dirty="0" sz="1800" spc="-120">
                <a:latin typeface="Tahoma"/>
                <a:cs typeface="Tahoma"/>
              </a:rPr>
              <a:t>e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-70">
                <a:latin typeface="Tahoma"/>
                <a:cs typeface="Tahoma"/>
              </a:rPr>
              <a:t>ve</a:t>
            </a:r>
            <a:r>
              <a:rPr dirty="0" sz="1800" spc="-55">
                <a:latin typeface="Tahoma"/>
                <a:cs typeface="Tahoma"/>
              </a:rPr>
              <a:t>z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más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800" spc="-265">
                <a:latin typeface="Tahoma"/>
                <a:cs typeface="Tahoma"/>
              </a:rPr>
              <a:t>_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-70">
                <a:latin typeface="Tahoma"/>
                <a:cs typeface="Tahoma"/>
              </a:rPr>
              <a:t>h</a:t>
            </a:r>
            <a:r>
              <a:rPr dirty="0" sz="1800" spc="-45">
                <a:latin typeface="Tahoma"/>
                <a:cs typeface="Tahoma"/>
              </a:rPr>
              <a:t>a</a:t>
            </a:r>
            <a:r>
              <a:rPr dirty="0" sz="1800" spc="-45">
                <a:latin typeface="Tahoma"/>
                <a:cs typeface="Tahoma"/>
              </a:rPr>
              <a:t>s</a:t>
            </a:r>
            <a:r>
              <a:rPr dirty="0" sz="1800" spc="-20">
                <a:latin typeface="Tahoma"/>
                <a:cs typeface="Tahoma"/>
              </a:rPr>
              <a:t>t</a:t>
            </a:r>
            <a:r>
              <a:rPr dirty="0" sz="1800" spc="-20">
                <a:latin typeface="Tahoma"/>
                <a:cs typeface="Tahoma"/>
              </a:rPr>
              <a:t>a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40">
                <a:latin typeface="Tahoma"/>
                <a:cs typeface="Tahoma"/>
              </a:rPr>
              <a:t>q</a:t>
            </a:r>
            <a:r>
              <a:rPr dirty="0" sz="1800" spc="25">
                <a:latin typeface="Tahoma"/>
                <a:cs typeface="Tahoma"/>
              </a:rPr>
              <a:t>u</a:t>
            </a:r>
            <a:r>
              <a:rPr dirty="0" sz="1800" spc="-220">
                <a:latin typeface="Tahoma"/>
                <a:cs typeface="Tahoma"/>
              </a:rPr>
              <a:t>e  </a:t>
            </a:r>
            <a:r>
              <a:rPr dirty="0" sz="1800" spc="-85">
                <a:latin typeface="Tahoma"/>
                <a:cs typeface="Tahoma"/>
              </a:rPr>
              <a:t>le</a:t>
            </a:r>
            <a:r>
              <a:rPr dirty="0" sz="1800" spc="-95">
                <a:latin typeface="Tahoma"/>
                <a:cs typeface="Tahoma"/>
              </a:rPr>
              <a:t> </a:t>
            </a:r>
            <a:r>
              <a:rPr dirty="0" sz="1800" spc="-80">
                <a:latin typeface="Tahoma"/>
                <a:cs typeface="Tahoma"/>
              </a:rPr>
              <a:t>perdimo</a:t>
            </a:r>
            <a:r>
              <a:rPr dirty="0" sz="1800" spc="-65">
                <a:latin typeface="Tahoma"/>
                <a:cs typeface="Tahoma"/>
              </a:rPr>
              <a:t>s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-165">
                <a:latin typeface="Tahoma"/>
                <a:cs typeface="Tahoma"/>
              </a:rPr>
              <a:t>d</a:t>
            </a:r>
            <a:r>
              <a:rPr dirty="0" sz="1800" spc="-155">
                <a:latin typeface="Tahoma"/>
                <a:cs typeface="Tahoma"/>
              </a:rPr>
              <a:t>e</a:t>
            </a:r>
            <a:r>
              <a:rPr dirty="0" sz="1800" spc="-9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vista</a:t>
            </a:r>
            <a:r>
              <a:rPr dirty="0" sz="1800" spc="-365">
                <a:latin typeface="Lucida Sans Unicode"/>
                <a:cs typeface="Lucida Sans Unicode"/>
              </a:rPr>
              <a:t>…</a:t>
            </a:r>
            <a:r>
              <a:rPr dirty="0" sz="1800" spc="-10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1475" y="2217420"/>
            <a:ext cx="4098290" cy="668020"/>
          </a:xfrm>
          <a:custGeom>
            <a:avLst/>
            <a:gdLst/>
            <a:ahLst/>
            <a:cxnLst/>
            <a:rect l="l" t="t" r="r" b="b"/>
            <a:pathLst>
              <a:path w="4098290" h="668019">
                <a:moveTo>
                  <a:pt x="4098036" y="0"/>
                </a:moveTo>
                <a:lnTo>
                  <a:pt x="0" y="0"/>
                </a:lnTo>
                <a:lnTo>
                  <a:pt x="0" y="667512"/>
                </a:lnTo>
                <a:lnTo>
                  <a:pt x="4098036" y="667512"/>
                </a:lnTo>
                <a:lnTo>
                  <a:pt x="4098036" y="0"/>
                </a:lnTo>
                <a:close/>
              </a:path>
            </a:pathLst>
          </a:custGeom>
          <a:solidFill>
            <a:srgbClr val="F2F8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07516" y="2394915"/>
            <a:ext cx="8674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mbria Math"/>
                <a:cs typeface="Cambria Math"/>
              </a:rPr>
              <a:t>𝒙</a:t>
            </a:r>
            <a:r>
              <a:rPr dirty="0" baseline="-15325" sz="2175">
                <a:latin typeface="Cambria Math"/>
                <a:cs typeface="Cambria Math"/>
              </a:rPr>
              <a:t>𝟎</a:t>
            </a:r>
            <a:r>
              <a:rPr dirty="0" baseline="-15325" sz="2175" spc="412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8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𝟒,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9705" y="2471800"/>
            <a:ext cx="1117600" cy="236220"/>
          </a:xfrm>
          <a:custGeom>
            <a:avLst/>
            <a:gdLst/>
            <a:ahLst/>
            <a:cxnLst/>
            <a:rect l="l" t="t" r="r" b="b"/>
            <a:pathLst>
              <a:path w="1117600" h="236219">
                <a:moveTo>
                  <a:pt x="78613" y="9525"/>
                </a:moveTo>
                <a:lnTo>
                  <a:pt x="75184" y="0"/>
                </a:lnTo>
                <a:lnTo>
                  <a:pt x="58127" y="6146"/>
                </a:lnTo>
                <a:lnTo>
                  <a:pt x="43167" y="15074"/>
                </a:lnTo>
                <a:lnTo>
                  <a:pt x="10972" y="58000"/>
                </a:lnTo>
                <a:lnTo>
                  <a:pt x="1206" y="96291"/>
                </a:lnTo>
                <a:lnTo>
                  <a:pt x="0" y="117856"/>
                </a:lnTo>
                <a:lnTo>
                  <a:pt x="1206" y="139585"/>
                </a:lnTo>
                <a:lnTo>
                  <a:pt x="10922" y="177927"/>
                </a:lnTo>
                <a:lnTo>
                  <a:pt x="43065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0" y="220192"/>
                </a:lnTo>
                <a:lnTo>
                  <a:pt x="53174" y="211886"/>
                </a:lnTo>
                <a:lnTo>
                  <a:pt x="29400" y="173291"/>
                </a:lnTo>
                <a:lnTo>
                  <a:pt x="21590" y="116713"/>
                </a:lnTo>
                <a:lnTo>
                  <a:pt x="22440" y="96570"/>
                </a:lnTo>
                <a:lnTo>
                  <a:pt x="35560" y="46863"/>
                </a:lnTo>
                <a:lnTo>
                  <a:pt x="64985" y="15430"/>
                </a:lnTo>
                <a:lnTo>
                  <a:pt x="78613" y="9525"/>
                </a:lnTo>
                <a:close/>
              </a:path>
              <a:path w="1117600" h="236219">
                <a:moveTo>
                  <a:pt x="272796" y="117856"/>
                </a:moveTo>
                <a:lnTo>
                  <a:pt x="267931" y="76339"/>
                </a:lnTo>
                <a:lnTo>
                  <a:pt x="242570" y="26771"/>
                </a:lnTo>
                <a:lnTo>
                  <a:pt x="197612" y="0"/>
                </a:lnTo>
                <a:lnTo>
                  <a:pt x="194183" y="9525"/>
                </a:lnTo>
                <a:lnTo>
                  <a:pt x="207873" y="15430"/>
                </a:lnTo>
                <a:lnTo>
                  <a:pt x="219621" y="23622"/>
                </a:lnTo>
                <a:lnTo>
                  <a:pt x="243446" y="61658"/>
                </a:lnTo>
                <a:lnTo>
                  <a:pt x="251333" y="116713"/>
                </a:lnTo>
                <a:lnTo>
                  <a:pt x="250444" y="137477"/>
                </a:lnTo>
                <a:lnTo>
                  <a:pt x="237236" y="188341"/>
                </a:lnTo>
                <a:lnTo>
                  <a:pt x="208013" y="220192"/>
                </a:lnTo>
                <a:lnTo>
                  <a:pt x="194564" y="226187"/>
                </a:lnTo>
                <a:lnTo>
                  <a:pt x="197612" y="235712"/>
                </a:lnTo>
                <a:lnTo>
                  <a:pt x="242595" y="209003"/>
                </a:lnTo>
                <a:lnTo>
                  <a:pt x="267931" y="159600"/>
                </a:lnTo>
                <a:lnTo>
                  <a:pt x="271576" y="139585"/>
                </a:lnTo>
                <a:lnTo>
                  <a:pt x="272796" y="117856"/>
                </a:lnTo>
                <a:close/>
              </a:path>
              <a:path w="1117600" h="236219">
                <a:moveTo>
                  <a:pt x="1117600" y="109474"/>
                </a:moveTo>
                <a:lnTo>
                  <a:pt x="858520" y="109474"/>
                </a:lnTo>
                <a:lnTo>
                  <a:pt x="858520" y="126238"/>
                </a:lnTo>
                <a:lnTo>
                  <a:pt x="1117600" y="126238"/>
                </a:lnTo>
                <a:lnTo>
                  <a:pt x="1117600" y="1094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45333" y="2203196"/>
            <a:ext cx="1305560" cy="6940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33144">
              <a:lnSpc>
                <a:spcPts val="1955"/>
              </a:lnSpc>
              <a:spcBef>
                <a:spcPts val="105"/>
              </a:spcBef>
            </a:pPr>
            <a:r>
              <a:rPr dirty="0" sz="2000">
                <a:latin typeface="Cambria Math"/>
                <a:cs typeface="Cambria Math"/>
              </a:rPr>
              <a:t>𝟒𝒕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ts val="1430"/>
              </a:lnSpc>
              <a:tabLst>
                <a:tab pos="539115" algn="l"/>
              </a:tabLst>
            </a:pPr>
            <a:r>
              <a:rPr dirty="0" sz="2000">
                <a:latin typeface="Cambria Math"/>
                <a:cs typeface="Cambria Math"/>
              </a:rPr>
              <a:t>𝒗</a:t>
            </a:r>
            <a:r>
              <a:rPr dirty="0" sz="2000" spc="38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𝒕	=</a:t>
            </a:r>
            <a:r>
              <a:rPr dirty="0" sz="2000" spc="8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−</a:t>
            </a:r>
            <a:endParaRPr sz="2000">
              <a:latin typeface="Cambria Math"/>
              <a:cs typeface="Cambria Math"/>
            </a:endParaRPr>
          </a:p>
          <a:p>
            <a:pPr marL="1086485">
              <a:lnSpc>
                <a:spcPts val="1870"/>
              </a:lnSpc>
            </a:pPr>
            <a:r>
              <a:rPr dirty="0" sz="2000">
                <a:latin typeface="Cambria Math"/>
                <a:cs typeface="Cambria Math"/>
              </a:rPr>
              <a:t>𝟓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446" y="496316"/>
            <a:ext cx="10029190" cy="1245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/>
              <a:t>Se provee de </a:t>
            </a:r>
            <a:r>
              <a:rPr dirty="0" sz="2000" spc="5"/>
              <a:t>una </a:t>
            </a:r>
            <a:r>
              <a:rPr dirty="0" sz="2000" spc="-5"/>
              <a:t>función lineal </a:t>
            </a:r>
            <a:r>
              <a:rPr dirty="0" sz="2000" spc="-5">
                <a:latin typeface="Cambria Math"/>
                <a:cs typeface="Cambria Math"/>
              </a:rPr>
              <a:t>𝑣=𝑣(𝑡) </a:t>
            </a:r>
            <a:r>
              <a:rPr dirty="0" sz="2000"/>
              <a:t>que </a:t>
            </a:r>
            <a:r>
              <a:rPr dirty="0" sz="2000" spc="-5"/>
              <a:t>modela el comportamiento </a:t>
            </a:r>
            <a:r>
              <a:rPr dirty="0" sz="2000"/>
              <a:t>de </a:t>
            </a:r>
            <a:r>
              <a:rPr dirty="0" sz="2000" spc="-5"/>
              <a:t>la velocidad </a:t>
            </a:r>
            <a:r>
              <a:rPr dirty="0" sz="2000"/>
              <a:t>de una </a:t>
            </a:r>
            <a:r>
              <a:rPr dirty="0" sz="2000" spc="5"/>
              <a:t> </a:t>
            </a:r>
            <a:r>
              <a:rPr dirty="0" sz="2000" spc="-5"/>
              <a:t>partícula que se mueve </a:t>
            </a:r>
            <a:r>
              <a:rPr dirty="0" sz="2000"/>
              <a:t>en </a:t>
            </a:r>
            <a:r>
              <a:rPr dirty="0" sz="2000" spc="-5"/>
              <a:t>línea recta. Completa la descripción </a:t>
            </a:r>
            <a:r>
              <a:rPr dirty="0" sz="2000"/>
              <a:t>del </a:t>
            </a:r>
            <a:r>
              <a:rPr dirty="0" sz="2000" spc="-5"/>
              <a:t>movimiento </a:t>
            </a:r>
            <a:r>
              <a:rPr dirty="0" sz="2000"/>
              <a:t>de </a:t>
            </a:r>
            <a:r>
              <a:rPr dirty="0" sz="2000" spc="-5"/>
              <a:t>la partícula </a:t>
            </a:r>
            <a:r>
              <a:rPr dirty="0" sz="2000" spc="-15"/>
              <a:t>al </a:t>
            </a:r>
            <a:r>
              <a:rPr dirty="0" sz="2000" spc="-10"/>
              <a:t> </a:t>
            </a:r>
            <a:r>
              <a:rPr dirty="0" sz="2000" spc="-5"/>
              <a:t>llenar</a:t>
            </a:r>
            <a:r>
              <a:rPr dirty="0" sz="2000"/>
              <a:t> </a:t>
            </a:r>
            <a:r>
              <a:rPr dirty="0" sz="2000" spc="-10"/>
              <a:t>los</a:t>
            </a:r>
            <a:r>
              <a:rPr dirty="0" sz="2000" spc="-5"/>
              <a:t> espacios.</a:t>
            </a:r>
            <a:r>
              <a:rPr dirty="0" sz="2000"/>
              <a:t> </a:t>
            </a:r>
            <a:r>
              <a:rPr dirty="0" sz="2000" spc="-5"/>
              <a:t>Calcula</a:t>
            </a:r>
            <a:r>
              <a:rPr dirty="0" sz="2000"/>
              <a:t> </a:t>
            </a:r>
            <a:r>
              <a:rPr dirty="0" sz="2000" spc="-5"/>
              <a:t>explícitamente</a:t>
            </a:r>
            <a:r>
              <a:rPr dirty="0" sz="2000"/>
              <a:t> </a:t>
            </a:r>
            <a:r>
              <a:rPr dirty="0" sz="2000" spc="-5"/>
              <a:t>la</a:t>
            </a:r>
            <a:r>
              <a:rPr dirty="0" sz="2000"/>
              <a:t> </a:t>
            </a:r>
            <a:r>
              <a:rPr dirty="0" sz="2000" spc="-5"/>
              <a:t>información</a:t>
            </a:r>
            <a:r>
              <a:rPr dirty="0" sz="2000"/>
              <a:t> </a:t>
            </a:r>
            <a:r>
              <a:rPr dirty="0" sz="2000" spc="-5"/>
              <a:t>numérica</a:t>
            </a:r>
            <a:r>
              <a:rPr dirty="0" sz="2000"/>
              <a:t> </a:t>
            </a:r>
            <a:r>
              <a:rPr dirty="0" sz="2000" spc="-5"/>
              <a:t>con</a:t>
            </a:r>
            <a:r>
              <a:rPr dirty="0" sz="2000"/>
              <a:t> </a:t>
            </a:r>
            <a:r>
              <a:rPr dirty="0" sz="2000" spc="-5"/>
              <a:t>el</a:t>
            </a:r>
            <a:r>
              <a:rPr dirty="0" sz="2000"/>
              <a:t> </a:t>
            </a:r>
            <a:r>
              <a:rPr dirty="0" sz="2000" spc="-5"/>
              <a:t>procedimiento </a:t>
            </a:r>
            <a:r>
              <a:rPr dirty="0" sz="2000"/>
              <a:t> algebraico</a:t>
            </a:r>
            <a:r>
              <a:rPr dirty="0" sz="2000" spc="-45"/>
              <a:t> </a:t>
            </a:r>
            <a:r>
              <a:rPr dirty="0" sz="2000"/>
              <a:t>necesario.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44" y="2025396"/>
            <a:ext cx="10724388" cy="42306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6017" y="2644901"/>
            <a:ext cx="5931535" cy="3523615"/>
          </a:xfrm>
          <a:prstGeom prst="rect">
            <a:avLst/>
          </a:prstGeom>
          <a:solidFill>
            <a:srgbClr val="FFFFFF"/>
          </a:solidFill>
          <a:ln w="28575">
            <a:solidFill>
              <a:srgbClr val="969CC6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algn="just" marL="90170">
              <a:lnSpc>
                <a:spcPct val="100000"/>
              </a:lnSpc>
              <a:spcBef>
                <a:spcPts val="35"/>
              </a:spcBef>
            </a:pPr>
            <a:r>
              <a:rPr dirty="0" sz="1800" spc="-225">
                <a:latin typeface="Tahoma"/>
                <a:cs typeface="Tahoma"/>
              </a:rPr>
              <a:t>D</a:t>
            </a:r>
            <a:r>
              <a:rPr dirty="0" sz="1800" spc="-170">
                <a:latin typeface="Tahoma"/>
                <a:cs typeface="Tahoma"/>
              </a:rPr>
              <a:t>e</a:t>
            </a:r>
            <a:r>
              <a:rPr dirty="0" sz="1800" spc="-20">
                <a:latin typeface="Tahoma"/>
                <a:cs typeface="Tahoma"/>
              </a:rPr>
              <a:t>scripc</a:t>
            </a:r>
            <a:r>
              <a:rPr dirty="0" sz="1800" spc="-5">
                <a:latin typeface="Tahoma"/>
                <a:cs typeface="Tahoma"/>
              </a:rPr>
              <a:t>i</a:t>
            </a:r>
            <a:r>
              <a:rPr dirty="0" sz="1800" spc="-70">
                <a:latin typeface="Tahoma"/>
                <a:cs typeface="Tahoma"/>
              </a:rPr>
              <a:t>ó</a:t>
            </a:r>
            <a:r>
              <a:rPr dirty="0" sz="1800" spc="-65">
                <a:latin typeface="Tahoma"/>
                <a:cs typeface="Tahoma"/>
              </a:rPr>
              <a:t>n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60">
                <a:latin typeface="Tahoma"/>
                <a:cs typeface="Tahoma"/>
              </a:rPr>
              <a:t>del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95">
                <a:latin typeface="Tahoma"/>
                <a:cs typeface="Tahoma"/>
              </a:rPr>
              <a:t>mo</a:t>
            </a:r>
            <a:r>
              <a:rPr dirty="0" sz="1800" spc="-80">
                <a:latin typeface="Tahoma"/>
                <a:cs typeface="Tahoma"/>
              </a:rPr>
              <a:t>v</a:t>
            </a:r>
            <a:r>
              <a:rPr dirty="0" sz="1800" spc="120">
                <a:latin typeface="Tahoma"/>
                <a:cs typeface="Tahoma"/>
              </a:rPr>
              <a:t>im</a:t>
            </a:r>
            <a:r>
              <a:rPr dirty="0" sz="1800" spc="55">
                <a:latin typeface="Tahoma"/>
                <a:cs typeface="Tahoma"/>
              </a:rPr>
              <a:t>i</a:t>
            </a:r>
            <a:r>
              <a:rPr dirty="0" sz="1800" spc="-65">
                <a:latin typeface="Tahoma"/>
                <a:cs typeface="Tahoma"/>
              </a:rPr>
              <a:t>en</a:t>
            </a:r>
            <a:r>
              <a:rPr dirty="0" sz="1800" spc="-50">
                <a:latin typeface="Tahoma"/>
                <a:cs typeface="Tahoma"/>
              </a:rPr>
              <a:t>t</a:t>
            </a:r>
            <a:r>
              <a:rPr dirty="0" sz="1800" spc="-245">
                <a:latin typeface="Tahoma"/>
                <a:cs typeface="Tahoma"/>
              </a:rPr>
              <a:t>o</a:t>
            </a:r>
            <a:endParaRPr sz="1800">
              <a:latin typeface="Tahoma"/>
              <a:cs typeface="Tahoma"/>
            </a:endParaRPr>
          </a:p>
          <a:p>
            <a:pPr algn="just" marL="90170" marR="84455">
              <a:lnSpc>
                <a:spcPct val="100000"/>
              </a:lnSpc>
              <a:spcBef>
                <a:spcPts val="840"/>
              </a:spcBef>
              <a:tabLst>
                <a:tab pos="1394460" algn="l"/>
                <a:tab pos="2809240" algn="l"/>
              </a:tabLst>
            </a:pPr>
            <a:r>
              <a:rPr dirty="0" sz="1800" spc="-30">
                <a:latin typeface="Tahoma"/>
                <a:cs typeface="Tahoma"/>
              </a:rPr>
              <a:t>Cuando </a:t>
            </a:r>
            <a:r>
              <a:rPr dirty="0" sz="1800" spc="-65">
                <a:latin typeface="Tahoma"/>
                <a:cs typeface="Tahoma"/>
              </a:rPr>
              <a:t>comenzamos </a:t>
            </a:r>
            <a:r>
              <a:rPr dirty="0" sz="1800" spc="-55">
                <a:latin typeface="Tahoma"/>
                <a:cs typeface="Tahoma"/>
              </a:rPr>
              <a:t>a </a:t>
            </a:r>
            <a:r>
              <a:rPr dirty="0" sz="1800" spc="-100">
                <a:latin typeface="Tahoma"/>
                <a:cs typeface="Tahoma"/>
              </a:rPr>
              <a:t>observar, </a:t>
            </a:r>
            <a:r>
              <a:rPr dirty="0" sz="1800" spc="40">
                <a:latin typeface="Tahoma"/>
                <a:cs typeface="Tahoma"/>
              </a:rPr>
              <a:t>la </a:t>
            </a:r>
            <a:r>
              <a:rPr dirty="0" sz="1800" spc="-10">
                <a:latin typeface="Tahoma"/>
                <a:cs typeface="Tahoma"/>
              </a:rPr>
              <a:t>partícula </a:t>
            </a:r>
            <a:r>
              <a:rPr dirty="0" sz="1800" spc="-165">
                <a:latin typeface="Tahoma"/>
                <a:cs typeface="Tahoma"/>
              </a:rPr>
              <a:t>se </a:t>
            </a:r>
            <a:r>
              <a:rPr dirty="0" sz="1800" spc="-65">
                <a:latin typeface="Tahoma"/>
                <a:cs typeface="Tahoma"/>
              </a:rPr>
              <a:t>encontraba 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-95">
                <a:latin typeface="Tahoma"/>
                <a:cs typeface="Tahoma"/>
              </a:rPr>
              <a:t>en</a:t>
            </a:r>
            <a:r>
              <a:rPr dirty="0" sz="1800" spc="385">
                <a:latin typeface="Tahoma"/>
                <a:cs typeface="Tahoma"/>
              </a:rPr>
              <a:t> </a:t>
            </a:r>
            <a:r>
              <a:rPr dirty="0" sz="1800" spc="385">
                <a:latin typeface="Tahoma"/>
                <a:cs typeface="Tahoma"/>
              </a:rPr>
              <a:t> </a:t>
            </a:r>
            <a:r>
              <a:rPr dirty="0" sz="1800" spc="40">
                <a:latin typeface="Tahoma"/>
                <a:cs typeface="Tahoma"/>
              </a:rPr>
              <a:t>la  </a:t>
            </a:r>
            <a:r>
              <a:rPr dirty="0" sz="1800" spc="160">
                <a:latin typeface="Tahoma"/>
                <a:cs typeface="Tahoma"/>
              </a:rPr>
              <a:t> </a:t>
            </a:r>
            <a:r>
              <a:rPr dirty="0" sz="1800" spc="-55">
                <a:latin typeface="Tahoma"/>
                <a:cs typeface="Tahoma"/>
              </a:rPr>
              <a:t>posición</a:t>
            </a:r>
            <a:r>
              <a:rPr dirty="0" u="sng" sz="18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 spc="250">
                <a:latin typeface="Tahoma"/>
                <a:cs typeface="Tahoma"/>
              </a:rPr>
              <a:t>y </a:t>
            </a:r>
            <a:r>
              <a:rPr dirty="0" sz="1800" spc="484">
                <a:latin typeface="Tahoma"/>
                <a:cs typeface="Tahoma"/>
              </a:rPr>
              <a:t> </a:t>
            </a:r>
            <a:r>
              <a:rPr dirty="0" sz="1800" spc="-50">
                <a:latin typeface="Tahoma"/>
                <a:cs typeface="Tahoma"/>
              </a:rPr>
              <a:t>llevaba</a:t>
            </a:r>
            <a:r>
              <a:rPr dirty="0" sz="1800" spc="790">
                <a:latin typeface="Tahoma"/>
                <a:cs typeface="Tahoma"/>
              </a:rPr>
              <a:t> </a:t>
            </a:r>
            <a:r>
              <a:rPr dirty="0" sz="1800" spc="25">
                <a:latin typeface="Tahoma"/>
                <a:cs typeface="Tahoma"/>
              </a:rPr>
              <a:t>una </a:t>
            </a:r>
            <a:r>
              <a:rPr dirty="0" sz="1800" spc="125">
                <a:latin typeface="Tahoma"/>
                <a:cs typeface="Tahoma"/>
              </a:rPr>
              <a:t> </a:t>
            </a:r>
            <a:r>
              <a:rPr dirty="0" sz="1800" spc="-60">
                <a:latin typeface="Tahoma"/>
                <a:cs typeface="Tahoma"/>
              </a:rPr>
              <a:t>velocidad </a:t>
            </a:r>
            <a:r>
              <a:rPr dirty="0" sz="1800" spc="-555">
                <a:latin typeface="Tahoma"/>
                <a:cs typeface="Tahoma"/>
              </a:rPr>
              <a:t> </a:t>
            </a:r>
            <a:r>
              <a:rPr dirty="0" sz="1800" spc="-160">
                <a:latin typeface="Tahoma"/>
                <a:cs typeface="Tahoma"/>
              </a:rPr>
              <a:t>de</a:t>
            </a:r>
            <a:r>
              <a:rPr dirty="0" u="sng" sz="1800" spc="-1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 spc="-60">
                <a:latin typeface="Tahoma"/>
                <a:cs typeface="Tahoma"/>
              </a:rPr>
              <a:t>_m/s.</a:t>
            </a:r>
            <a:endParaRPr sz="1800">
              <a:latin typeface="Tahoma"/>
              <a:cs typeface="Tahoma"/>
            </a:endParaRPr>
          </a:p>
          <a:p>
            <a:pPr algn="just" marL="148590">
              <a:lnSpc>
                <a:spcPct val="100000"/>
              </a:lnSpc>
              <a:tabLst>
                <a:tab pos="3893820" algn="l"/>
              </a:tabLst>
            </a:pPr>
            <a:r>
              <a:rPr dirty="0" sz="1800" spc="-10">
                <a:latin typeface="Tahoma"/>
                <a:cs typeface="Tahoma"/>
              </a:rPr>
              <a:t>Se</a:t>
            </a:r>
            <a:r>
              <a:rPr dirty="0" sz="1800" spc="1485">
                <a:latin typeface="Tahoma"/>
                <a:cs typeface="Tahoma"/>
              </a:rPr>
              <a:t> </a:t>
            </a:r>
            <a:r>
              <a:rPr dirty="0" sz="1800" spc="-40">
                <a:latin typeface="Tahoma"/>
                <a:cs typeface="Tahoma"/>
              </a:rPr>
              <a:t>movía</a:t>
            </a:r>
            <a:r>
              <a:rPr dirty="0" sz="1800" spc="1475">
                <a:latin typeface="Tahoma"/>
                <a:cs typeface="Tahoma"/>
              </a:rPr>
              <a:t> </a:t>
            </a:r>
            <a:r>
              <a:rPr dirty="0" sz="1800" spc="-30">
                <a:latin typeface="Tahoma"/>
                <a:cs typeface="Tahoma"/>
              </a:rPr>
              <a:t>hacia</a:t>
            </a:r>
            <a:r>
              <a:rPr dirty="0" sz="1800" spc="1480">
                <a:latin typeface="Tahoma"/>
                <a:cs typeface="Tahoma"/>
              </a:rPr>
              <a:t> </a:t>
            </a:r>
            <a:r>
              <a:rPr dirty="0" sz="1800" spc="40">
                <a:latin typeface="Tahoma"/>
                <a:cs typeface="Tahoma"/>
              </a:rPr>
              <a:t>la</a:t>
            </a:r>
            <a:r>
              <a:rPr dirty="0" u="sng" sz="1800" spc="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 spc="-60">
                <a:latin typeface="Tahoma"/>
                <a:cs typeface="Tahoma"/>
              </a:rPr>
              <a:t>cada</a:t>
            </a:r>
            <a:r>
              <a:rPr dirty="0" sz="1800" spc="1430">
                <a:latin typeface="Tahoma"/>
                <a:cs typeface="Tahoma"/>
              </a:rPr>
              <a:t> </a:t>
            </a:r>
            <a:r>
              <a:rPr dirty="0" sz="1800" spc="-65">
                <a:latin typeface="Tahoma"/>
                <a:cs typeface="Tahoma"/>
              </a:rPr>
              <a:t>vez</a:t>
            </a:r>
            <a:r>
              <a:rPr dirty="0" sz="1800" spc="142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más</a:t>
            </a:r>
            <a:endParaRPr sz="1800">
              <a:latin typeface="Tahoma"/>
              <a:cs typeface="Tahoma"/>
            </a:endParaRPr>
          </a:p>
          <a:p>
            <a:pPr algn="just" marL="90170" marR="84455">
              <a:lnSpc>
                <a:spcPct val="100000"/>
              </a:lnSpc>
              <a:tabLst>
                <a:tab pos="1468755" algn="l"/>
                <a:tab pos="2939415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800" spc="-254">
                <a:latin typeface="Tahoma"/>
                <a:cs typeface="Tahoma"/>
              </a:rPr>
              <a:t>_</a:t>
            </a:r>
            <a:r>
              <a:rPr dirty="0" sz="1800" spc="-260">
                <a:latin typeface="Tahoma"/>
                <a:cs typeface="Tahoma"/>
              </a:rPr>
              <a:t>_</a:t>
            </a:r>
            <a:r>
              <a:rPr dirty="0" sz="1800" spc="-100">
                <a:latin typeface="Tahoma"/>
                <a:cs typeface="Tahoma"/>
              </a:rPr>
              <a:t>.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S</a:t>
            </a:r>
            <a:r>
              <a:rPr dirty="0" sz="1800" spc="-5">
                <a:latin typeface="Tahoma"/>
                <a:cs typeface="Tahoma"/>
              </a:rPr>
              <a:t>e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-65">
                <a:latin typeface="Tahoma"/>
                <a:cs typeface="Tahoma"/>
              </a:rPr>
              <a:t>det</a:t>
            </a:r>
            <a:r>
              <a:rPr dirty="0" sz="1800" spc="-90">
                <a:latin typeface="Tahoma"/>
                <a:cs typeface="Tahoma"/>
              </a:rPr>
              <a:t>u</a:t>
            </a:r>
            <a:r>
              <a:rPr dirty="0" sz="1800" spc="-40">
                <a:latin typeface="Tahoma"/>
                <a:cs typeface="Tahoma"/>
              </a:rPr>
              <a:t>v</a:t>
            </a:r>
            <a:r>
              <a:rPr dirty="0" sz="1800" spc="-245">
                <a:latin typeface="Tahoma"/>
                <a:cs typeface="Tahoma"/>
              </a:rPr>
              <a:t>o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-45">
                <a:latin typeface="Tahoma"/>
                <a:cs typeface="Tahoma"/>
              </a:rPr>
              <a:t>j</a:t>
            </a:r>
            <a:r>
              <a:rPr dirty="0" sz="1800" spc="10">
                <a:latin typeface="Tahoma"/>
                <a:cs typeface="Tahoma"/>
              </a:rPr>
              <a:t>u</a:t>
            </a:r>
            <a:r>
              <a:rPr dirty="0" sz="1800" spc="-20">
                <a:latin typeface="Tahoma"/>
                <a:cs typeface="Tahoma"/>
              </a:rPr>
              <a:t>s</a:t>
            </a:r>
            <a:r>
              <a:rPr dirty="0" sz="1800" spc="-90">
                <a:latin typeface="Tahoma"/>
                <a:cs typeface="Tahoma"/>
              </a:rPr>
              <a:t>t</a:t>
            </a:r>
            <a:r>
              <a:rPr dirty="0" sz="1800" spc="-135">
                <a:latin typeface="Tahoma"/>
                <a:cs typeface="Tahoma"/>
              </a:rPr>
              <a:t>o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-55">
                <a:latin typeface="Tahoma"/>
                <a:cs typeface="Tahoma"/>
              </a:rPr>
              <a:t>a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-50">
                <a:latin typeface="Tahoma"/>
                <a:cs typeface="Tahoma"/>
              </a:rPr>
              <a:t>lo</a:t>
            </a:r>
            <a:r>
              <a:rPr dirty="0" sz="1800" spc="-50">
                <a:latin typeface="Tahoma"/>
                <a:cs typeface="Tahoma"/>
              </a:rPr>
              <a:t>s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      </a:t>
            </a:r>
            <a:r>
              <a:rPr dirty="0" u="sng" sz="1800" spc="1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800" spc="-254">
                <a:latin typeface="Tahoma"/>
                <a:cs typeface="Tahoma"/>
              </a:rPr>
              <a:t>_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dirty="0" u="sng" sz="1800" spc="-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70">
                <a:latin typeface="Tahoma"/>
                <a:cs typeface="Tahoma"/>
              </a:rPr>
              <a:t>seg</a:t>
            </a:r>
            <a:r>
              <a:rPr dirty="0" sz="1800" spc="-65">
                <a:latin typeface="Tahoma"/>
                <a:cs typeface="Tahoma"/>
              </a:rPr>
              <a:t>u</a:t>
            </a:r>
            <a:r>
              <a:rPr dirty="0" sz="1800" spc="105">
                <a:latin typeface="Tahoma"/>
                <a:cs typeface="Tahoma"/>
              </a:rPr>
              <a:t>n</a:t>
            </a:r>
            <a:r>
              <a:rPr dirty="0" sz="1800" spc="-130">
                <a:latin typeface="Tahoma"/>
                <a:cs typeface="Tahoma"/>
              </a:rPr>
              <a:t>d</a:t>
            </a:r>
            <a:r>
              <a:rPr dirty="0" sz="1800" spc="-125">
                <a:latin typeface="Tahoma"/>
                <a:cs typeface="Tahoma"/>
              </a:rPr>
              <a:t>o</a:t>
            </a:r>
            <a:r>
              <a:rPr dirty="0" sz="1800" spc="-20">
                <a:latin typeface="Tahoma"/>
                <a:cs typeface="Tahoma"/>
              </a:rPr>
              <a:t>s  </a:t>
            </a:r>
            <a:r>
              <a:rPr dirty="0" sz="1800" spc="250">
                <a:latin typeface="Tahoma"/>
                <a:cs typeface="Tahoma"/>
              </a:rPr>
              <a:t>y</a:t>
            </a:r>
            <a:r>
              <a:rPr dirty="0" sz="1800" spc="110">
                <a:latin typeface="Tahoma"/>
                <a:cs typeface="Tahoma"/>
              </a:rPr>
              <a:t> </a:t>
            </a:r>
            <a:r>
              <a:rPr dirty="0" sz="1800" spc="-90">
                <a:latin typeface="Tahoma"/>
                <a:cs typeface="Tahoma"/>
              </a:rPr>
              <a:t>en</a:t>
            </a:r>
            <a:r>
              <a:rPr dirty="0" sz="1800" spc="110">
                <a:latin typeface="Tahoma"/>
                <a:cs typeface="Tahoma"/>
              </a:rPr>
              <a:t> </a:t>
            </a:r>
            <a:r>
              <a:rPr dirty="0" sz="1800" spc="40">
                <a:latin typeface="Tahoma"/>
                <a:cs typeface="Tahoma"/>
              </a:rPr>
              <a:t>la</a:t>
            </a:r>
            <a:r>
              <a:rPr dirty="0" sz="1800" spc="135">
                <a:latin typeface="Tahoma"/>
                <a:cs typeface="Tahoma"/>
              </a:rPr>
              <a:t> </a:t>
            </a:r>
            <a:r>
              <a:rPr dirty="0" sz="1800" spc="-55">
                <a:latin typeface="Tahoma"/>
                <a:cs typeface="Tahoma"/>
              </a:rPr>
              <a:t>posición</a:t>
            </a:r>
            <a:r>
              <a:rPr dirty="0" u="sng" sz="18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 spc="-80">
                <a:latin typeface="Tahoma"/>
                <a:cs typeface="Tahoma"/>
              </a:rPr>
              <a:t>metros</a:t>
            </a:r>
            <a:r>
              <a:rPr dirty="0" sz="1800" spc="95">
                <a:latin typeface="Tahoma"/>
                <a:cs typeface="Tahoma"/>
              </a:rPr>
              <a:t> </a:t>
            </a:r>
            <a:r>
              <a:rPr dirty="0" sz="1800" spc="-75">
                <a:latin typeface="Tahoma"/>
                <a:cs typeface="Tahoma"/>
              </a:rPr>
              <a:t>para</a:t>
            </a:r>
            <a:r>
              <a:rPr dirty="0" sz="1800" spc="95">
                <a:latin typeface="Tahoma"/>
                <a:cs typeface="Tahoma"/>
              </a:rPr>
              <a:t> </a:t>
            </a:r>
            <a:r>
              <a:rPr dirty="0" sz="1800" spc="15">
                <a:latin typeface="Tahoma"/>
                <a:cs typeface="Tahoma"/>
              </a:rPr>
              <a:t>dirigirse</a:t>
            </a:r>
            <a:r>
              <a:rPr dirty="0" sz="1800" spc="85">
                <a:latin typeface="Tahoma"/>
                <a:cs typeface="Tahoma"/>
              </a:rPr>
              <a:t> </a:t>
            </a:r>
            <a:r>
              <a:rPr dirty="0" sz="1800" spc="-35">
                <a:latin typeface="Tahoma"/>
                <a:cs typeface="Tahoma"/>
              </a:rPr>
              <a:t>hacia</a:t>
            </a:r>
            <a:r>
              <a:rPr dirty="0" sz="1800" spc="75">
                <a:latin typeface="Tahoma"/>
                <a:cs typeface="Tahoma"/>
              </a:rPr>
              <a:t> </a:t>
            </a:r>
            <a:r>
              <a:rPr dirty="0" sz="1800" spc="40">
                <a:latin typeface="Tahoma"/>
                <a:cs typeface="Tahoma"/>
              </a:rPr>
              <a:t>la</a:t>
            </a:r>
            <a:endParaRPr sz="1800">
              <a:latin typeface="Tahoma"/>
              <a:cs typeface="Tahoma"/>
            </a:endParaRPr>
          </a:p>
          <a:p>
            <a:pPr algn="just" marL="90170">
              <a:lnSpc>
                <a:spcPct val="100000"/>
              </a:lnSpc>
              <a:tabLst>
                <a:tab pos="1284605" algn="l"/>
                <a:tab pos="425958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800">
                <a:latin typeface="Times New Roman"/>
                <a:cs typeface="Times New Roman"/>
              </a:rPr>
              <a:t>  </a:t>
            </a:r>
            <a:r>
              <a:rPr dirty="0" sz="1800" spc="-150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ahoma"/>
                <a:cs typeface="Tahoma"/>
              </a:rPr>
              <a:t>cada</a:t>
            </a:r>
            <a:r>
              <a:rPr dirty="0" sz="1800" spc="630">
                <a:latin typeface="Tahoma"/>
                <a:cs typeface="Tahoma"/>
              </a:rPr>
              <a:t> </a:t>
            </a:r>
            <a:r>
              <a:rPr dirty="0" sz="1800" spc="-65">
                <a:latin typeface="Tahoma"/>
                <a:cs typeface="Tahoma"/>
              </a:rPr>
              <a:t>vez</a:t>
            </a:r>
            <a:r>
              <a:rPr dirty="0" sz="1800" spc="650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más</a:t>
            </a:r>
            <a:r>
              <a:rPr dirty="0" sz="1800" spc="645">
                <a:latin typeface="Tahoma"/>
                <a:cs typeface="Tahoma"/>
              </a:rPr>
              <a:t> </a:t>
            </a:r>
            <a:r>
              <a:rPr dirty="0" sz="1800" spc="-254">
                <a:latin typeface="Tahoma"/>
                <a:cs typeface="Tahoma"/>
              </a:rPr>
              <a:t>_</a:t>
            </a:r>
            <a:r>
              <a:rPr dirty="0" u="sng" sz="1800" spc="-25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 spc="-100">
                <a:latin typeface="Tahoma"/>
                <a:cs typeface="Tahoma"/>
              </a:rPr>
              <a:t>,</a:t>
            </a:r>
            <a:r>
              <a:rPr dirty="0" sz="1800" spc="630">
                <a:latin typeface="Tahoma"/>
                <a:cs typeface="Tahoma"/>
              </a:rPr>
              <a:t> </a:t>
            </a:r>
            <a:r>
              <a:rPr dirty="0" sz="1800" spc="-160">
                <a:latin typeface="Tahoma"/>
                <a:cs typeface="Tahoma"/>
              </a:rPr>
              <a:t>de</a:t>
            </a:r>
            <a:r>
              <a:rPr dirty="0" sz="1800" spc="615">
                <a:latin typeface="Tahoma"/>
                <a:cs typeface="Tahoma"/>
              </a:rPr>
              <a:t> </a:t>
            </a:r>
            <a:r>
              <a:rPr dirty="0" sz="1800" spc="-120">
                <a:latin typeface="Tahoma"/>
                <a:cs typeface="Tahoma"/>
              </a:rPr>
              <a:t>modo</a:t>
            </a:r>
            <a:r>
              <a:rPr dirty="0" sz="1800" spc="620">
                <a:latin typeface="Tahoma"/>
                <a:cs typeface="Tahoma"/>
              </a:rPr>
              <a:t> </a:t>
            </a:r>
            <a:r>
              <a:rPr dirty="0" sz="1800" spc="-85">
                <a:latin typeface="Tahoma"/>
                <a:cs typeface="Tahoma"/>
              </a:rPr>
              <a:t>que</a:t>
            </a:r>
            <a:endParaRPr sz="1800">
              <a:latin typeface="Tahoma"/>
              <a:cs typeface="Tahoma"/>
            </a:endParaRPr>
          </a:p>
          <a:p>
            <a:pPr algn="just" marL="90170" marR="87630">
              <a:lnSpc>
                <a:spcPct val="100000"/>
              </a:lnSpc>
              <a:tabLst>
                <a:tab pos="1193165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ahoma"/>
                <a:cs typeface="Tahoma"/>
              </a:rPr>
              <a:t>llegó </a:t>
            </a:r>
            <a:r>
              <a:rPr dirty="0" sz="1800" spc="-55">
                <a:latin typeface="Tahoma"/>
                <a:cs typeface="Tahoma"/>
              </a:rPr>
              <a:t>a </a:t>
            </a:r>
            <a:r>
              <a:rPr dirty="0" sz="1800" spc="-65">
                <a:latin typeface="Tahoma"/>
                <a:cs typeface="Tahoma"/>
              </a:rPr>
              <a:t>pasar </a:t>
            </a:r>
            <a:r>
              <a:rPr dirty="0" sz="1800" spc="-140">
                <a:latin typeface="Tahoma"/>
                <a:cs typeface="Tahoma"/>
              </a:rPr>
              <a:t>por </a:t>
            </a:r>
            <a:r>
              <a:rPr dirty="0" sz="1800" spc="-85">
                <a:latin typeface="Tahoma"/>
                <a:cs typeface="Tahoma"/>
              </a:rPr>
              <a:t>el </a:t>
            </a:r>
            <a:r>
              <a:rPr dirty="0" sz="1800" spc="-40">
                <a:latin typeface="Tahoma"/>
                <a:cs typeface="Tahoma"/>
              </a:rPr>
              <a:t>origen </a:t>
            </a:r>
            <a:r>
              <a:rPr dirty="0" sz="1800" spc="-160">
                <a:latin typeface="Tahoma"/>
                <a:cs typeface="Tahoma"/>
              </a:rPr>
              <a:t>de </a:t>
            </a:r>
            <a:r>
              <a:rPr dirty="0" sz="1800" spc="40">
                <a:latin typeface="Tahoma"/>
                <a:cs typeface="Tahoma"/>
              </a:rPr>
              <a:t>la </a:t>
            </a:r>
            <a:r>
              <a:rPr dirty="0" sz="1800" spc="-85">
                <a:latin typeface="Tahoma"/>
                <a:cs typeface="Tahoma"/>
              </a:rPr>
              <a:t>recta </a:t>
            </a:r>
            <a:r>
              <a:rPr dirty="0" sz="1800" spc="-90">
                <a:latin typeface="Tahoma"/>
                <a:cs typeface="Tahoma"/>
              </a:rPr>
              <a:t>en </a:t>
            </a:r>
            <a:r>
              <a:rPr dirty="0" sz="1800" spc="-80">
                <a:latin typeface="Tahoma"/>
                <a:cs typeface="Tahoma"/>
              </a:rPr>
              <a:t>que </a:t>
            </a:r>
            <a:r>
              <a:rPr dirty="0" sz="1800" spc="-170">
                <a:latin typeface="Tahoma"/>
                <a:cs typeface="Tahoma"/>
              </a:rPr>
              <a:t>se </a:t>
            </a:r>
            <a:r>
              <a:rPr dirty="0" sz="1800" spc="-165">
                <a:latin typeface="Tahoma"/>
                <a:cs typeface="Tahoma"/>
              </a:rPr>
              <a:t> </a:t>
            </a:r>
            <a:r>
              <a:rPr dirty="0" sz="1800" spc="-120">
                <a:latin typeface="Tahoma"/>
                <a:cs typeface="Tahoma"/>
              </a:rPr>
              <a:t>mueve.</a:t>
            </a:r>
            <a:endParaRPr sz="1800">
              <a:latin typeface="Tahoma"/>
              <a:cs typeface="Tahoma"/>
            </a:endParaRPr>
          </a:p>
          <a:p>
            <a:pPr algn="just" marL="90170">
              <a:lnSpc>
                <a:spcPct val="100000"/>
              </a:lnSpc>
              <a:tabLst>
                <a:tab pos="4383405" algn="l"/>
              </a:tabLst>
            </a:pPr>
            <a:r>
              <a:rPr dirty="0" sz="1800" spc="-10">
                <a:latin typeface="Tahoma"/>
                <a:cs typeface="Tahoma"/>
              </a:rPr>
              <a:t>Continuó</a:t>
            </a:r>
            <a:r>
              <a:rPr dirty="0" sz="1800" spc="285">
                <a:latin typeface="Tahoma"/>
                <a:cs typeface="Tahoma"/>
              </a:rPr>
              <a:t> </a:t>
            </a:r>
            <a:r>
              <a:rPr dirty="0" sz="1800" spc="-90">
                <a:latin typeface="Tahoma"/>
                <a:cs typeface="Tahoma"/>
              </a:rPr>
              <a:t>moviéndose</a:t>
            </a:r>
            <a:r>
              <a:rPr dirty="0" sz="1800" spc="290">
                <a:latin typeface="Tahoma"/>
                <a:cs typeface="Tahoma"/>
              </a:rPr>
              <a:t> </a:t>
            </a:r>
            <a:r>
              <a:rPr dirty="0" sz="1800" spc="-35">
                <a:latin typeface="Tahoma"/>
                <a:cs typeface="Tahoma"/>
              </a:rPr>
              <a:t>hacia</a:t>
            </a:r>
            <a:r>
              <a:rPr dirty="0" sz="1800" spc="275">
                <a:latin typeface="Tahoma"/>
                <a:cs typeface="Tahoma"/>
              </a:rPr>
              <a:t> </a:t>
            </a:r>
            <a:r>
              <a:rPr dirty="0" sz="1800" spc="40">
                <a:latin typeface="Tahoma"/>
                <a:cs typeface="Tahoma"/>
              </a:rPr>
              <a:t>la</a:t>
            </a:r>
            <a:r>
              <a:rPr dirty="0" u="sng" sz="1800" spc="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 spc="-120">
                <a:latin typeface="Tahoma"/>
                <a:cs typeface="Tahoma"/>
              </a:rPr>
              <a:t>cade</a:t>
            </a:r>
            <a:r>
              <a:rPr dirty="0" sz="1800" spc="235">
                <a:latin typeface="Tahoma"/>
                <a:cs typeface="Tahoma"/>
              </a:rPr>
              <a:t> </a:t>
            </a:r>
            <a:r>
              <a:rPr dirty="0" sz="1800" spc="-65">
                <a:latin typeface="Tahoma"/>
                <a:cs typeface="Tahoma"/>
              </a:rPr>
              <a:t>vez</a:t>
            </a:r>
            <a:r>
              <a:rPr dirty="0" sz="1800" spc="235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más</a:t>
            </a:r>
            <a:endParaRPr sz="1800">
              <a:latin typeface="Tahoma"/>
              <a:cs typeface="Tahoma"/>
            </a:endParaRPr>
          </a:p>
          <a:p>
            <a:pPr algn="just" marL="90170">
              <a:lnSpc>
                <a:spcPct val="100000"/>
              </a:lnSpc>
              <a:spcBef>
                <a:spcPts val="5"/>
              </a:spcBef>
              <a:tabLst>
                <a:tab pos="146304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800" spc="-265">
                <a:latin typeface="Tahoma"/>
                <a:cs typeface="Tahoma"/>
              </a:rPr>
              <a:t>_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 spc="-60">
                <a:latin typeface="Tahoma"/>
                <a:cs typeface="Tahoma"/>
              </a:rPr>
              <a:t>ha</a:t>
            </a:r>
            <a:r>
              <a:rPr dirty="0" sz="1800" spc="-55">
                <a:latin typeface="Tahoma"/>
                <a:cs typeface="Tahoma"/>
              </a:rPr>
              <a:t>s</a:t>
            </a:r>
            <a:r>
              <a:rPr dirty="0" sz="1800" spc="-20">
                <a:latin typeface="Tahoma"/>
                <a:cs typeface="Tahoma"/>
              </a:rPr>
              <a:t>t</a:t>
            </a:r>
            <a:r>
              <a:rPr dirty="0" sz="1800" spc="-20">
                <a:latin typeface="Tahoma"/>
                <a:cs typeface="Tahoma"/>
              </a:rPr>
              <a:t>a</a:t>
            </a:r>
            <a:r>
              <a:rPr dirty="0" sz="1800" spc="-100">
                <a:latin typeface="Tahoma"/>
                <a:cs typeface="Tahoma"/>
              </a:rPr>
              <a:t> </a:t>
            </a:r>
            <a:r>
              <a:rPr dirty="0" sz="1800" spc="30">
                <a:latin typeface="Tahoma"/>
                <a:cs typeface="Tahoma"/>
              </a:rPr>
              <a:t>q</a:t>
            </a:r>
            <a:r>
              <a:rPr dirty="0" sz="1800" spc="25">
                <a:latin typeface="Tahoma"/>
                <a:cs typeface="Tahoma"/>
              </a:rPr>
              <a:t>u</a:t>
            </a:r>
            <a:r>
              <a:rPr dirty="0" sz="1800" spc="-305">
                <a:latin typeface="Tahoma"/>
                <a:cs typeface="Tahoma"/>
              </a:rPr>
              <a:t>e</a:t>
            </a:r>
            <a:r>
              <a:rPr dirty="0" sz="1800" spc="-85">
                <a:latin typeface="Tahoma"/>
                <a:cs typeface="Tahoma"/>
              </a:rPr>
              <a:t> </a:t>
            </a:r>
            <a:r>
              <a:rPr dirty="0" sz="1800" spc="-85">
                <a:latin typeface="Tahoma"/>
                <a:cs typeface="Tahoma"/>
              </a:rPr>
              <a:t>le</a:t>
            </a:r>
            <a:r>
              <a:rPr dirty="0" sz="1800" spc="-95">
                <a:latin typeface="Tahoma"/>
                <a:cs typeface="Tahoma"/>
              </a:rPr>
              <a:t> </a:t>
            </a:r>
            <a:r>
              <a:rPr dirty="0" sz="1800" spc="-80">
                <a:latin typeface="Tahoma"/>
                <a:cs typeface="Tahoma"/>
              </a:rPr>
              <a:t>perdimo</a:t>
            </a:r>
            <a:r>
              <a:rPr dirty="0" sz="1800" spc="-65">
                <a:latin typeface="Tahoma"/>
                <a:cs typeface="Tahoma"/>
              </a:rPr>
              <a:t>s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-165">
                <a:latin typeface="Tahoma"/>
                <a:cs typeface="Tahoma"/>
              </a:rPr>
              <a:t>d</a:t>
            </a:r>
            <a:r>
              <a:rPr dirty="0" sz="1800" spc="-155">
                <a:latin typeface="Tahoma"/>
                <a:cs typeface="Tahoma"/>
              </a:rPr>
              <a:t>e</a:t>
            </a:r>
            <a:r>
              <a:rPr dirty="0" sz="1800" spc="-9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vista</a:t>
            </a:r>
            <a:r>
              <a:rPr dirty="0" sz="1800" spc="-365">
                <a:latin typeface="Lucida Sans Unicode"/>
                <a:cs typeface="Lucida Sans Unicode"/>
              </a:rPr>
              <a:t>…</a:t>
            </a:r>
            <a:r>
              <a:rPr dirty="0" sz="1800" spc="-10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58239" y="2221992"/>
            <a:ext cx="4098290" cy="401320"/>
            <a:chOff x="1158239" y="2221992"/>
            <a:chExt cx="4098290" cy="401320"/>
          </a:xfrm>
        </p:grpSpPr>
        <p:sp>
          <p:nvSpPr>
            <p:cNvPr id="6" name="object 6"/>
            <p:cNvSpPr/>
            <p:nvPr/>
          </p:nvSpPr>
          <p:spPr>
            <a:xfrm>
              <a:off x="1158239" y="2221992"/>
              <a:ext cx="4098290" cy="401320"/>
            </a:xfrm>
            <a:custGeom>
              <a:avLst/>
              <a:gdLst/>
              <a:ahLst/>
              <a:cxnLst/>
              <a:rect l="l" t="t" r="r" b="b"/>
              <a:pathLst>
                <a:path w="4098290" h="401319">
                  <a:moveTo>
                    <a:pt x="4098036" y="0"/>
                  </a:moveTo>
                  <a:lnTo>
                    <a:pt x="0" y="0"/>
                  </a:lnTo>
                  <a:lnTo>
                    <a:pt x="0" y="400812"/>
                  </a:lnTo>
                  <a:lnTo>
                    <a:pt x="4098036" y="400812"/>
                  </a:lnTo>
                  <a:lnTo>
                    <a:pt x="4098036" y="0"/>
                  </a:lnTo>
                  <a:close/>
                </a:path>
              </a:pathLst>
            </a:custGeom>
            <a:solidFill>
              <a:srgbClr val="F2F8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36468" y="2295398"/>
              <a:ext cx="273050" cy="236220"/>
            </a:xfrm>
            <a:custGeom>
              <a:avLst/>
              <a:gdLst/>
              <a:ahLst/>
              <a:cxnLst/>
              <a:rect l="l" t="t" r="r" b="b"/>
              <a:pathLst>
                <a:path w="273050" h="236219">
                  <a:moveTo>
                    <a:pt x="197485" y="0"/>
                  </a:moveTo>
                  <a:lnTo>
                    <a:pt x="194182" y="9525"/>
                  </a:lnTo>
                  <a:lnTo>
                    <a:pt x="207803" y="15430"/>
                  </a:lnTo>
                  <a:lnTo>
                    <a:pt x="219519" y="23622"/>
                  </a:lnTo>
                  <a:lnTo>
                    <a:pt x="243330" y="61652"/>
                  </a:lnTo>
                  <a:lnTo>
                    <a:pt x="251206" y="116712"/>
                  </a:lnTo>
                  <a:lnTo>
                    <a:pt x="250326" y="137477"/>
                  </a:lnTo>
                  <a:lnTo>
                    <a:pt x="237236" y="188340"/>
                  </a:lnTo>
                  <a:lnTo>
                    <a:pt x="207964" y="220184"/>
                  </a:lnTo>
                  <a:lnTo>
                    <a:pt x="194563" y="226187"/>
                  </a:lnTo>
                  <a:lnTo>
                    <a:pt x="197485" y="235712"/>
                  </a:lnTo>
                  <a:lnTo>
                    <a:pt x="242579" y="208994"/>
                  </a:lnTo>
                  <a:lnTo>
                    <a:pt x="267827" y="159591"/>
                  </a:lnTo>
                  <a:lnTo>
                    <a:pt x="272669" y="117855"/>
                  </a:lnTo>
                  <a:lnTo>
                    <a:pt x="271454" y="96281"/>
                  </a:lnTo>
                  <a:lnTo>
                    <a:pt x="261739" y="57991"/>
                  </a:lnTo>
                  <a:lnTo>
                    <a:pt x="229600" y="15065"/>
                  </a:lnTo>
                  <a:lnTo>
                    <a:pt x="214608" y="6145"/>
                  </a:lnTo>
                  <a:lnTo>
                    <a:pt x="197485" y="0"/>
                  </a:lnTo>
                  <a:close/>
                </a:path>
                <a:path w="273050" h="236219">
                  <a:moveTo>
                    <a:pt x="75183" y="0"/>
                  </a:moveTo>
                  <a:lnTo>
                    <a:pt x="30196" y="26771"/>
                  </a:lnTo>
                  <a:lnTo>
                    <a:pt x="4857" y="76327"/>
                  </a:lnTo>
                  <a:lnTo>
                    <a:pt x="0" y="117855"/>
                  </a:lnTo>
                  <a:lnTo>
                    <a:pt x="1212" y="139574"/>
                  </a:lnTo>
                  <a:lnTo>
                    <a:pt x="10876" y="177917"/>
                  </a:lnTo>
                  <a:lnTo>
                    <a:pt x="43005" y="220662"/>
                  </a:lnTo>
                  <a:lnTo>
                    <a:pt x="75183" y="235712"/>
                  </a:lnTo>
                  <a:lnTo>
                    <a:pt x="78105" y="226187"/>
                  </a:lnTo>
                  <a:lnTo>
                    <a:pt x="64722" y="220184"/>
                  </a:lnTo>
                  <a:lnTo>
                    <a:pt x="53149" y="211883"/>
                  </a:lnTo>
                  <a:lnTo>
                    <a:pt x="29338" y="173291"/>
                  </a:lnTo>
                  <a:lnTo>
                    <a:pt x="21462" y="116712"/>
                  </a:lnTo>
                  <a:lnTo>
                    <a:pt x="22342" y="96565"/>
                  </a:lnTo>
                  <a:lnTo>
                    <a:pt x="35432" y="46862"/>
                  </a:lnTo>
                  <a:lnTo>
                    <a:pt x="64936" y="15430"/>
                  </a:lnTo>
                  <a:lnTo>
                    <a:pt x="78486" y="9525"/>
                  </a:lnTo>
                  <a:lnTo>
                    <a:pt x="751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158239" y="2221992"/>
            <a:ext cx="4098290" cy="40132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80"/>
              </a:spcBef>
              <a:tabLst>
                <a:tab pos="1403350" algn="l"/>
                <a:tab pos="1943100" algn="l"/>
              </a:tabLst>
            </a:pPr>
            <a:r>
              <a:rPr dirty="0" sz="2000">
                <a:latin typeface="Cambria Math"/>
                <a:cs typeface="Cambria Math"/>
              </a:rPr>
              <a:t>𝒙</a:t>
            </a:r>
            <a:r>
              <a:rPr dirty="0" baseline="-15325" sz="2175">
                <a:latin typeface="Cambria Math"/>
                <a:cs typeface="Cambria Math"/>
              </a:rPr>
              <a:t>𝟎</a:t>
            </a:r>
            <a:r>
              <a:rPr dirty="0" baseline="-15325" sz="2175" spc="472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114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𝟑,	𝒗</a:t>
            </a:r>
            <a:r>
              <a:rPr dirty="0" sz="2000" spc="38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𝒕	=</a:t>
            </a:r>
            <a:r>
              <a:rPr dirty="0" sz="2000" spc="10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−𝟑</a:t>
            </a:r>
            <a:r>
              <a:rPr dirty="0" sz="2000" spc="-1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1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𝟐𝒕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982724"/>
            <a:ext cx="11638788" cy="45582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3766" y="2585466"/>
            <a:ext cx="6065520" cy="3801110"/>
          </a:xfrm>
          <a:prstGeom prst="rect">
            <a:avLst/>
          </a:prstGeom>
          <a:solidFill>
            <a:srgbClr val="FFFFFF"/>
          </a:solidFill>
          <a:ln w="28575">
            <a:solidFill>
              <a:srgbClr val="969CC6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algn="just" marL="90170">
              <a:lnSpc>
                <a:spcPct val="100000"/>
              </a:lnSpc>
              <a:spcBef>
                <a:spcPts val="30"/>
              </a:spcBef>
            </a:pPr>
            <a:r>
              <a:rPr dirty="0" sz="1800" spc="-225">
                <a:latin typeface="Tahoma"/>
                <a:cs typeface="Tahoma"/>
              </a:rPr>
              <a:t>D</a:t>
            </a:r>
            <a:r>
              <a:rPr dirty="0" sz="1800" spc="-170">
                <a:latin typeface="Tahoma"/>
                <a:cs typeface="Tahoma"/>
              </a:rPr>
              <a:t>e</a:t>
            </a:r>
            <a:r>
              <a:rPr dirty="0" sz="1800" spc="-20">
                <a:latin typeface="Tahoma"/>
                <a:cs typeface="Tahoma"/>
              </a:rPr>
              <a:t>scripc</a:t>
            </a:r>
            <a:r>
              <a:rPr dirty="0" sz="1800" spc="-5">
                <a:latin typeface="Tahoma"/>
                <a:cs typeface="Tahoma"/>
              </a:rPr>
              <a:t>i</a:t>
            </a:r>
            <a:r>
              <a:rPr dirty="0" sz="1800" spc="-70">
                <a:latin typeface="Tahoma"/>
                <a:cs typeface="Tahoma"/>
              </a:rPr>
              <a:t>ó</a:t>
            </a:r>
            <a:r>
              <a:rPr dirty="0" sz="1800" spc="-65">
                <a:latin typeface="Tahoma"/>
                <a:cs typeface="Tahoma"/>
              </a:rPr>
              <a:t>n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60">
                <a:latin typeface="Tahoma"/>
                <a:cs typeface="Tahoma"/>
              </a:rPr>
              <a:t>del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95">
                <a:latin typeface="Tahoma"/>
                <a:cs typeface="Tahoma"/>
              </a:rPr>
              <a:t>mo</a:t>
            </a:r>
            <a:r>
              <a:rPr dirty="0" sz="1800" spc="-80">
                <a:latin typeface="Tahoma"/>
                <a:cs typeface="Tahoma"/>
              </a:rPr>
              <a:t>v</a:t>
            </a:r>
            <a:r>
              <a:rPr dirty="0" sz="1800" spc="120">
                <a:latin typeface="Tahoma"/>
                <a:cs typeface="Tahoma"/>
              </a:rPr>
              <a:t>im</a:t>
            </a:r>
            <a:r>
              <a:rPr dirty="0" sz="1800" spc="55">
                <a:latin typeface="Tahoma"/>
                <a:cs typeface="Tahoma"/>
              </a:rPr>
              <a:t>i</a:t>
            </a:r>
            <a:r>
              <a:rPr dirty="0" sz="1800" spc="-65">
                <a:latin typeface="Tahoma"/>
                <a:cs typeface="Tahoma"/>
              </a:rPr>
              <a:t>en</a:t>
            </a:r>
            <a:r>
              <a:rPr dirty="0" sz="1800" spc="-50">
                <a:latin typeface="Tahoma"/>
                <a:cs typeface="Tahoma"/>
              </a:rPr>
              <a:t>t</a:t>
            </a:r>
            <a:r>
              <a:rPr dirty="0" sz="1800" spc="-245">
                <a:latin typeface="Tahoma"/>
                <a:cs typeface="Tahoma"/>
              </a:rPr>
              <a:t>o</a:t>
            </a:r>
            <a:endParaRPr sz="1800">
              <a:latin typeface="Tahoma"/>
              <a:cs typeface="Tahoma"/>
            </a:endParaRPr>
          </a:p>
          <a:p>
            <a:pPr algn="just" marL="90170" marR="85090">
              <a:lnSpc>
                <a:spcPct val="100000"/>
              </a:lnSpc>
              <a:spcBef>
                <a:spcPts val="840"/>
              </a:spcBef>
              <a:tabLst>
                <a:tab pos="1303020" algn="l"/>
                <a:tab pos="2787650" algn="l"/>
              </a:tabLst>
            </a:pPr>
            <a:r>
              <a:rPr dirty="0" sz="1800" spc="-30">
                <a:latin typeface="Tahoma"/>
                <a:cs typeface="Tahoma"/>
              </a:rPr>
              <a:t>Cuando </a:t>
            </a:r>
            <a:r>
              <a:rPr dirty="0" sz="1800" spc="-60">
                <a:latin typeface="Tahoma"/>
                <a:cs typeface="Tahoma"/>
              </a:rPr>
              <a:t>comenzamos </a:t>
            </a:r>
            <a:r>
              <a:rPr dirty="0" sz="1800" spc="-55">
                <a:latin typeface="Tahoma"/>
                <a:cs typeface="Tahoma"/>
              </a:rPr>
              <a:t>a </a:t>
            </a:r>
            <a:r>
              <a:rPr dirty="0" sz="1800" spc="-105">
                <a:latin typeface="Tahoma"/>
                <a:cs typeface="Tahoma"/>
              </a:rPr>
              <a:t>observar, </a:t>
            </a:r>
            <a:r>
              <a:rPr dirty="0" sz="1800" spc="40">
                <a:latin typeface="Tahoma"/>
                <a:cs typeface="Tahoma"/>
              </a:rPr>
              <a:t>la </a:t>
            </a:r>
            <a:r>
              <a:rPr dirty="0" sz="1800" spc="-10">
                <a:latin typeface="Tahoma"/>
                <a:cs typeface="Tahoma"/>
              </a:rPr>
              <a:t>partícula </a:t>
            </a:r>
            <a:r>
              <a:rPr dirty="0" sz="1800" spc="-165">
                <a:latin typeface="Tahoma"/>
                <a:cs typeface="Tahoma"/>
              </a:rPr>
              <a:t>se</a:t>
            </a:r>
            <a:r>
              <a:rPr dirty="0" sz="1800" spc="229">
                <a:latin typeface="Tahoma"/>
                <a:cs typeface="Tahoma"/>
              </a:rPr>
              <a:t> </a:t>
            </a:r>
            <a:r>
              <a:rPr dirty="0" sz="1800" spc="-65">
                <a:latin typeface="Tahoma"/>
                <a:cs typeface="Tahoma"/>
              </a:rPr>
              <a:t>encontraba 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-95">
                <a:latin typeface="Tahoma"/>
                <a:cs typeface="Tahoma"/>
              </a:rPr>
              <a:t>en</a:t>
            </a:r>
            <a:r>
              <a:rPr dirty="0" sz="1800" spc="445">
                <a:latin typeface="Tahoma"/>
                <a:cs typeface="Tahoma"/>
              </a:rPr>
              <a:t> </a:t>
            </a:r>
            <a:r>
              <a:rPr dirty="0" sz="1800" spc="445">
                <a:latin typeface="Tahoma"/>
                <a:cs typeface="Tahoma"/>
              </a:rPr>
              <a:t> </a:t>
            </a:r>
            <a:r>
              <a:rPr dirty="0" sz="1800" spc="40">
                <a:latin typeface="Tahoma"/>
                <a:cs typeface="Tahoma"/>
              </a:rPr>
              <a:t>la  </a:t>
            </a:r>
            <a:r>
              <a:rPr dirty="0" sz="1800" spc="260">
                <a:latin typeface="Tahoma"/>
                <a:cs typeface="Tahoma"/>
              </a:rPr>
              <a:t> </a:t>
            </a:r>
            <a:r>
              <a:rPr dirty="0" sz="1800" spc="-75">
                <a:latin typeface="Tahoma"/>
                <a:cs typeface="Tahoma"/>
              </a:rPr>
              <a:t>posición_</a:t>
            </a:r>
            <a:r>
              <a:rPr dirty="0" u="sng" sz="1800" spc="-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 spc="-265">
                <a:latin typeface="Tahoma"/>
                <a:cs typeface="Tahoma"/>
              </a:rPr>
              <a:t>_</a:t>
            </a:r>
            <a:r>
              <a:rPr dirty="0" sz="1800" spc="225">
                <a:latin typeface="Tahoma"/>
                <a:cs typeface="Tahoma"/>
              </a:rPr>
              <a:t> </a:t>
            </a:r>
            <a:r>
              <a:rPr dirty="0" sz="1800" spc="250">
                <a:latin typeface="Tahoma"/>
                <a:cs typeface="Tahoma"/>
              </a:rPr>
              <a:t>y </a:t>
            </a:r>
            <a:r>
              <a:rPr dirty="0" sz="1800" spc="605">
                <a:latin typeface="Tahoma"/>
                <a:cs typeface="Tahoma"/>
              </a:rPr>
              <a:t> </a:t>
            </a:r>
            <a:r>
              <a:rPr dirty="0" sz="1800" spc="-50">
                <a:latin typeface="Tahoma"/>
                <a:cs typeface="Tahoma"/>
              </a:rPr>
              <a:t>llevaba</a:t>
            </a:r>
            <a:r>
              <a:rPr dirty="0" sz="1800" spc="1425">
                <a:latin typeface="Tahoma"/>
                <a:cs typeface="Tahoma"/>
              </a:rPr>
              <a:t> </a:t>
            </a:r>
            <a:r>
              <a:rPr dirty="0" sz="1800" spc="30">
                <a:latin typeface="Tahoma"/>
                <a:cs typeface="Tahoma"/>
              </a:rPr>
              <a:t>una  </a:t>
            </a:r>
            <a:r>
              <a:rPr dirty="0" sz="1800" spc="235">
                <a:latin typeface="Tahoma"/>
                <a:cs typeface="Tahoma"/>
              </a:rPr>
              <a:t> </a:t>
            </a:r>
            <a:r>
              <a:rPr dirty="0" sz="1800" spc="-60">
                <a:latin typeface="Tahoma"/>
                <a:cs typeface="Tahoma"/>
              </a:rPr>
              <a:t>velocidad </a:t>
            </a:r>
            <a:r>
              <a:rPr dirty="0" sz="1800" spc="-555">
                <a:latin typeface="Tahoma"/>
                <a:cs typeface="Tahoma"/>
              </a:rPr>
              <a:t> </a:t>
            </a:r>
            <a:r>
              <a:rPr dirty="0" sz="1800" spc="-160">
                <a:latin typeface="Tahoma"/>
                <a:cs typeface="Tahoma"/>
              </a:rPr>
              <a:t>de</a:t>
            </a:r>
            <a:r>
              <a:rPr dirty="0" u="sng" sz="1800" spc="-1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Tahoma"/>
                <a:cs typeface="Tahoma"/>
              </a:rPr>
              <a:t>m/s.</a:t>
            </a:r>
            <a:endParaRPr sz="1800">
              <a:latin typeface="Tahoma"/>
              <a:cs typeface="Tahoma"/>
            </a:endParaRPr>
          </a:p>
          <a:p>
            <a:pPr algn="just" marL="90170" marR="86360" indent="57785">
              <a:lnSpc>
                <a:spcPct val="100000"/>
              </a:lnSpc>
              <a:tabLst>
                <a:tab pos="3020060" algn="l"/>
                <a:tab pos="5819775" algn="l"/>
              </a:tabLst>
            </a:pPr>
            <a:r>
              <a:rPr dirty="0" sz="1800" spc="-10">
                <a:latin typeface="Tahoma"/>
                <a:cs typeface="Tahoma"/>
              </a:rPr>
              <a:t>S</a:t>
            </a:r>
            <a:r>
              <a:rPr dirty="0" sz="1800" spc="-5">
                <a:latin typeface="Tahoma"/>
                <a:cs typeface="Tahoma"/>
              </a:rPr>
              <a:t>e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40">
                <a:latin typeface="Tahoma"/>
                <a:cs typeface="Tahoma"/>
              </a:rPr>
              <a:t>m</a:t>
            </a:r>
            <a:r>
              <a:rPr dirty="0" sz="1800" spc="-155">
                <a:latin typeface="Tahoma"/>
                <a:cs typeface="Tahoma"/>
              </a:rPr>
              <a:t>o</a:t>
            </a:r>
            <a:r>
              <a:rPr dirty="0" sz="1800" spc="-150">
                <a:latin typeface="Tahoma"/>
                <a:cs typeface="Tahoma"/>
              </a:rPr>
              <a:t>v</a:t>
            </a:r>
            <a:r>
              <a:rPr dirty="0" sz="1800" spc="20">
                <a:latin typeface="Tahoma"/>
                <a:cs typeface="Tahoma"/>
              </a:rPr>
              <a:t>í</a:t>
            </a:r>
            <a:r>
              <a:rPr dirty="0" sz="1800" spc="55">
                <a:latin typeface="Tahoma"/>
                <a:cs typeface="Tahoma"/>
              </a:rPr>
              <a:t>a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35">
                <a:latin typeface="Tahoma"/>
                <a:cs typeface="Tahoma"/>
              </a:rPr>
              <a:t>haci</a:t>
            </a:r>
            <a:r>
              <a:rPr dirty="0" sz="1800" spc="-35">
                <a:latin typeface="Tahoma"/>
                <a:cs typeface="Tahoma"/>
              </a:rPr>
              <a:t>a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40">
                <a:latin typeface="Tahoma"/>
                <a:cs typeface="Tahoma"/>
              </a:rPr>
              <a:t>la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800" spc="-265">
                <a:latin typeface="Tahoma"/>
                <a:cs typeface="Tahoma"/>
              </a:rPr>
              <a:t>_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 spc="-60">
                <a:latin typeface="Tahoma"/>
                <a:cs typeface="Tahoma"/>
              </a:rPr>
              <a:t>cad</a:t>
            </a:r>
            <a:r>
              <a:rPr dirty="0" sz="1800" spc="-55">
                <a:latin typeface="Tahoma"/>
                <a:cs typeface="Tahoma"/>
              </a:rPr>
              <a:t>a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-70">
                <a:latin typeface="Tahoma"/>
                <a:cs typeface="Tahoma"/>
              </a:rPr>
              <a:t>ve</a:t>
            </a:r>
            <a:r>
              <a:rPr dirty="0" sz="1800" spc="-55">
                <a:latin typeface="Tahoma"/>
                <a:cs typeface="Tahoma"/>
              </a:rPr>
              <a:t>z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más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254">
                <a:latin typeface="Tahoma"/>
                <a:cs typeface="Tahoma"/>
              </a:rPr>
              <a:t>_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800" spc="-254">
                <a:latin typeface="Tahoma"/>
                <a:cs typeface="Tahoma"/>
              </a:rPr>
              <a:t>_</a:t>
            </a:r>
            <a:r>
              <a:rPr dirty="0" sz="1800" spc="-100">
                <a:latin typeface="Tahoma"/>
                <a:cs typeface="Tahoma"/>
              </a:rPr>
              <a:t>.  </a:t>
            </a:r>
            <a:r>
              <a:rPr dirty="0" sz="1800" spc="-10">
                <a:latin typeface="Tahoma"/>
                <a:cs typeface="Tahoma"/>
              </a:rPr>
              <a:t>Se</a:t>
            </a:r>
            <a:r>
              <a:rPr dirty="0" sz="1800" spc="90">
                <a:latin typeface="Tahoma"/>
                <a:cs typeface="Tahoma"/>
              </a:rPr>
              <a:t> </a:t>
            </a:r>
            <a:r>
              <a:rPr dirty="0" sz="1800" spc="-95">
                <a:latin typeface="Tahoma"/>
                <a:cs typeface="Tahoma"/>
              </a:rPr>
              <a:t>detuvo</a:t>
            </a:r>
            <a:r>
              <a:rPr dirty="0" sz="1800" spc="175">
                <a:latin typeface="Tahoma"/>
                <a:cs typeface="Tahoma"/>
              </a:rPr>
              <a:t> </a:t>
            </a:r>
            <a:r>
              <a:rPr dirty="0" sz="1800" spc="-55">
                <a:latin typeface="Tahoma"/>
                <a:cs typeface="Tahoma"/>
              </a:rPr>
              <a:t>justo</a:t>
            </a:r>
            <a:r>
              <a:rPr dirty="0" sz="1800" spc="125">
                <a:latin typeface="Tahoma"/>
                <a:cs typeface="Tahoma"/>
              </a:rPr>
              <a:t> </a:t>
            </a:r>
            <a:r>
              <a:rPr dirty="0" sz="1800" spc="-55">
                <a:latin typeface="Tahoma"/>
                <a:cs typeface="Tahoma"/>
              </a:rPr>
              <a:t>a</a:t>
            </a:r>
            <a:r>
              <a:rPr dirty="0" sz="1800" spc="125">
                <a:latin typeface="Tahoma"/>
                <a:cs typeface="Tahoma"/>
              </a:rPr>
              <a:t> </a:t>
            </a:r>
            <a:r>
              <a:rPr dirty="0" sz="1800" spc="-45">
                <a:latin typeface="Tahoma"/>
                <a:cs typeface="Tahoma"/>
              </a:rPr>
              <a:t>los</a:t>
            </a:r>
            <a:r>
              <a:rPr dirty="0" u="sng" sz="1800" spc="114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sz="1800" spc="-254">
                <a:latin typeface="Tahoma"/>
                <a:cs typeface="Tahoma"/>
              </a:rPr>
              <a:t>_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 spc="-95">
                <a:latin typeface="Tahoma"/>
                <a:cs typeface="Tahoma"/>
              </a:rPr>
              <a:t>seg</a:t>
            </a:r>
            <a:r>
              <a:rPr dirty="0" sz="1800" spc="170">
                <a:latin typeface="Tahoma"/>
                <a:cs typeface="Tahoma"/>
              </a:rPr>
              <a:t> </a:t>
            </a:r>
            <a:r>
              <a:rPr dirty="0" sz="1800" spc="250">
                <a:latin typeface="Tahoma"/>
                <a:cs typeface="Tahoma"/>
              </a:rPr>
              <a:t>y</a:t>
            </a:r>
            <a:r>
              <a:rPr dirty="0" sz="1800" spc="635">
                <a:latin typeface="Tahoma"/>
                <a:cs typeface="Tahoma"/>
              </a:rPr>
              <a:t> </a:t>
            </a:r>
            <a:r>
              <a:rPr dirty="0" sz="1800" spc="-90">
                <a:latin typeface="Tahoma"/>
                <a:cs typeface="Tahoma"/>
              </a:rPr>
              <a:t>en</a:t>
            </a:r>
            <a:r>
              <a:rPr dirty="0" sz="1800" spc="155">
                <a:latin typeface="Tahoma"/>
                <a:cs typeface="Tahoma"/>
              </a:rPr>
              <a:t> </a:t>
            </a:r>
            <a:r>
              <a:rPr dirty="0" sz="1800" spc="40">
                <a:latin typeface="Tahoma"/>
                <a:cs typeface="Tahoma"/>
              </a:rPr>
              <a:t>la  </a:t>
            </a:r>
            <a:r>
              <a:rPr dirty="0" sz="1800" spc="-55">
                <a:latin typeface="Tahoma"/>
                <a:cs typeface="Tahoma"/>
              </a:rPr>
              <a:t>posición</a:t>
            </a:r>
            <a:endParaRPr sz="1800">
              <a:latin typeface="Tahoma"/>
              <a:cs typeface="Tahoma"/>
            </a:endParaRPr>
          </a:p>
          <a:p>
            <a:pPr algn="just" marL="90170" marR="85725">
              <a:lnSpc>
                <a:spcPct val="100000"/>
              </a:lnSpc>
              <a:tabLst>
                <a:tab pos="1283970" algn="l"/>
                <a:tab pos="2117090" algn="l"/>
                <a:tab pos="2394585" algn="l"/>
                <a:tab pos="4286250" algn="l"/>
                <a:tab pos="543306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800" spc="-100">
                <a:latin typeface="Tahoma"/>
                <a:cs typeface="Tahoma"/>
              </a:rPr>
              <a:t>me</a:t>
            </a:r>
            <a:r>
              <a:rPr dirty="0" sz="1800" spc="-45">
                <a:latin typeface="Tahoma"/>
                <a:cs typeface="Tahoma"/>
              </a:rPr>
              <a:t>t</a:t>
            </a:r>
            <a:r>
              <a:rPr dirty="0" sz="1800" spc="-90">
                <a:latin typeface="Tahoma"/>
                <a:cs typeface="Tahoma"/>
              </a:rPr>
              <a:t>ro</a:t>
            </a:r>
            <a:r>
              <a:rPr dirty="0" sz="1800" spc="-80">
                <a:latin typeface="Tahoma"/>
                <a:cs typeface="Tahoma"/>
              </a:rPr>
              <a:t>s</a:t>
            </a:r>
            <a:r>
              <a:rPr dirty="0" sz="1800" spc="210">
                <a:latin typeface="Tahoma"/>
                <a:cs typeface="Tahoma"/>
              </a:rPr>
              <a:t> </a:t>
            </a:r>
            <a:r>
              <a:rPr dirty="0" sz="1800" spc="-130">
                <a:latin typeface="Tahoma"/>
                <a:cs typeface="Tahoma"/>
              </a:rPr>
              <a:t>p</a:t>
            </a:r>
            <a:r>
              <a:rPr dirty="0" sz="1800" spc="-130">
                <a:latin typeface="Tahoma"/>
                <a:cs typeface="Tahoma"/>
              </a:rPr>
              <a:t>a</a:t>
            </a:r>
            <a:r>
              <a:rPr dirty="0" sz="1800" spc="-20">
                <a:latin typeface="Tahoma"/>
                <a:cs typeface="Tahoma"/>
              </a:rPr>
              <a:t>r</a:t>
            </a:r>
            <a:r>
              <a:rPr dirty="0" sz="1800" spc="-20">
                <a:latin typeface="Tahoma"/>
                <a:cs typeface="Tahoma"/>
              </a:rPr>
              <a:t>a</a:t>
            </a:r>
            <a:r>
              <a:rPr dirty="0" sz="1800" spc="200">
                <a:latin typeface="Tahoma"/>
                <a:cs typeface="Tahoma"/>
              </a:rPr>
              <a:t> </a:t>
            </a:r>
            <a:r>
              <a:rPr dirty="0" sz="1800" spc="75">
                <a:latin typeface="Tahoma"/>
                <a:cs typeface="Tahoma"/>
              </a:rPr>
              <a:t>dir</a:t>
            </a:r>
            <a:r>
              <a:rPr dirty="0" sz="1800" spc="50">
                <a:latin typeface="Tahoma"/>
                <a:cs typeface="Tahoma"/>
              </a:rPr>
              <a:t>i</a:t>
            </a:r>
            <a:r>
              <a:rPr dirty="0" sz="1800" spc="125">
                <a:latin typeface="Tahoma"/>
                <a:cs typeface="Tahoma"/>
              </a:rPr>
              <a:t>g</a:t>
            </a:r>
            <a:r>
              <a:rPr dirty="0" sz="1800" spc="55">
                <a:latin typeface="Tahoma"/>
                <a:cs typeface="Tahoma"/>
              </a:rPr>
              <a:t>i</a:t>
            </a:r>
            <a:r>
              <a:rPr dirty="0" sz="1800" spc="-100">
                <a:latin typeface="Tahoma"/>
                <a:cs typeface="Tahoma"/>
              </a:rPr>
              <a:t>rs</a:t>
            </a:r>
            <a:r>
              <a:rPr dirty="0" sz="1800" spc="-120">
                <a:latin typeface="Tahoma"/>
                <a:cs typeface="Tahoma"/>
              </a:rPr>
              <a:t>e</a:t>
            </a:r>
            <a:r>
              <a:rPr dirty="0" sz="1800" spc="195">
                <a:latin typeface="Tahoma"/>
                <a:cs typeface="Tahoma"/>
              </a:rPr>
              <a:t> </a:t>
            </a:r>
            <a:r>
              <a:rPr dirty="0" sz="1800" spc="-35">
                <a:latin typeface="Tahoma"/>
                <a:cs typeface="Tahoma"/>
              </a:rPr>
              <a:t>haci</a:t>
            </a:r>
            <a:r>
              <a:rPr dirty="0" sz="1800" spc="-35">
                <a:latin typeface="Tahoma"/>
                <a:cs typeface="Tahoma"/>
              </a:rPr>
              <a:t>a</a:t>
            </a:r>
            <a:r>
              <a:rPr dirty="0" sz="1800" spc="195">
                <a:latin typeface="Tahoma"/>
                <a:cs typeface="Tahoma"/>
              </a:rPr>
              <a:t> </a:t>
            </a:r>
            <a:r>
              <a:rPr dirty="0" sz="1800" spc="40">
                <a:latin typeface="Tahoma"/>
                <a:cs typeface="Tahoma"/>
              </a:rPr>
              <a:t>la</a:t>
            </a:r>
            <a:r>
              <a:rPr dirty="0" sz="1800" spc="190">
                <a:latin typeface="Tahoma"/>
                <a:cs typeface="Tahoma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dirty="0" u="sng" sz="1800" spc="-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800" spc="-254">
                <a:latin typeface="Tahoma"/>
                <a:cs typeface="Tahoma"/>
              </a:rPr>
              <a:t>_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800" spc="-265">
                <a:latin typeface="Tahoma"/>
                <a:cs typeface="Tahoma"/>
              </a:rPr>
              <a:t>_</a:t>
            </a:r>
            <a:r>
              <a:rPr dirty="0" sz="1800" spc="-45">
                <a:latin typeface="Tahoma"/>
                <a:cs typeface="Tahoma"/>
              </a:rPr>
              <a:t>cada  </a:t>
            </a:r>
            <a:r>
              <a:rPr dirty="0" sz="1800" spc="-65">
                <a:latin typeface="Tahoma"/>
                <a:cs typeface="Tahoma"/>
              </a:rPr>
              <a:t>vez</a:t>
            </a:r>
            <a:r>
              <a:rPr dirty="0" sz="1800" spc="215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más</a:t>
            </a:r>
            <a:r>
              <a:rPr dirty="0" sz="1800" spc="229">
                <a:latin typeface="Tahoma"/>
                <a:cs typeface="Tahoma"/>
              </a:rPr>
              <a:t> </a:t>
            </a:r>
            <a:r>
              <a:rPr dirty="0" sz="1800" spc="-254">
                <a:latin typeface="Tahoma"/>
                <a:cs typeface="Tahoma"/>
              </a:rPr>
              <a:t>_</a:t>
            </a:r>
            <a:r>
              <a:rPr dirty="0" u="sng" sz="1800" spc="-25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dirty="0" sz="1800" spc="-80">
                <a:latin typeface="Tahoma"/>
                <a:cs typeface="Tahoma"/>
              </a:rPr>
              <a:t>_hasta</a:t>
            </a:r>
            <a:r>
              <a:rPr dirty="0" sz="1800" spc="195">
                <a:latin typeface="Tahoma"/>
                <a:cs typeface="Tahoma"/>
              </a:rPr>
              <a:t> </a:t>
            </a:r>
            <a:r>
              <a:rPr dirty="0" sz="1800" spc="15">
                <a:latin typeface="Tahoma"/>
                <a:cs typeface="Tahoma"/>
              </a:rPr>
              <a:t>alcanzar</a:t>
            </a:r>
            <a:r>
              <a:rPr dirty="0" sz="1800" spc="225">
                <a:latin typeface="Tahoma"/>
                <a:cs typeface="Tahoma"/>
              </a:rPr>
              <a:t> </a:t>
            </a:r>
            <a:r>
              <a:rPr dirty="0" sz="1800" spc="-85">
                <a:latin typeface="Tahoma"/>
                <a:cs typeface="Tahoma"/>
              </a:rPr>
              <a:t>el</a:t>
            </a:r>
            <a:r>
              <a:rPr dirty="0" sz="1800" spc="235">
                <a:latin typeface="Tahoma"/>
                <a:cs typeface="Tahoma"/>
              </a:rPr>
              <a:t> </a:t>
            </a:r>
            <a:r>
              <a:rPr dirty="0" sz="1800" spc="-45">
                <a:latin typeface="Tahoma"/>
                <a:cs typeface="Tahoma"/>
              </a:rPr>
              <a:t>valor</a:t>
            </a:r>
            <a:r>
              <a:rPr dirty="0" sz="1800" spc="240">
                <a:latin typeface="Tahoma"/>
                <a:cs typeface="Tahoma"/>
              </a:rPr>
              <a:t> </a:t>
            </a:r>
            <a:r>
              <a:rPr dirty="0" sz="1800" spc="35">
                <a:latin typeface="Tahoma"/>
                <a:cs typeface="Tahoma"/>
              </a:rPr>
              <a:t>mínimo</a:t>
            </a:r>
            <a:r>
              <a:rPr dirty="0" sz="1800" spc="235">
                <a:latin typeface="Tahoma"/>
                <a:cs typeface="Tahoma"/>
              </a:rPr>
              <a:t> </a:t>
            </a:r>
            <a:r>
              <a:rPr dirty="0" sz="1800" spc="-160">
                <a:latin typeface="Tahoma"/>
                <a:cs typeface="Tahoma"/>
              </a:rPr>
              <a:t>de</a:t>
            </a:r>
            <a:r>
              <a:rPr dirty="0" sz="1800" spc="229">
                <a:latin typeface="Tahoma"/>
                <a:cs typeface="Tahoma"/>
              </a:rPr>
              <a:t> </a:t>
            </a:r>
            <a:r>
              <a:rPr dirty="0" sz="1800" spc="40">
                <a:latin typeface="Tahoma"/>
                <a:cs typeface="Tahoma"/>
              </a:rPr>
              <a:t>la </a:t>
            </a:r>
            <a:r>
              <a:rPr dirty="0" sz="1800" spc="-550">
                <a:latin typeface="Tahoma"/>
                <a:cs typeface="Tahoma"/>
              </a:rPr>
              <a:t> </a:t>
            </a:r>
            <a:r>
              <a:rPr dirty="0" sz="1800" spc="-60">
                <a:latin typeface="Tahoma"/>
                <a:cs typeface="Tahoma"/>
              </a:rPr>
              <a:t>velocidad</a:t>
            </a:r>
            <a:r>
              <a:rPr dirty="0" sz="1800" spc="-85">
                <a:latin typeface="Tahoma"/>
                <a:cs typeface="Tahoma"/>
              </a:rPr>
              <a:t> </a:t>
            </a:r>
            <a:r>
              <a:rPr dirty="0" sz="1800" spc="-155">
                <a:latin typeface="Tahoma"/>
                <a:cs typeface="Tahoma"/>
              </a:rPr>
              <a:t>de</a:t>
            </a:r>
            <a:r>
              <a:rPr dirty="0" u="sng" sz="1800" spc="-1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	</a:t>
            </a:r>
            <a:r>
              <a:rPr dirty="0" sz="1800" spc="25">
                <a:latin typeface="Tahoma"/>
                <a:cs typeface="Tahoma"/>
              </a:rPr>
              <a:t>m/s</a:t>
            </a:r>
            <a:r>
              <a:rPr dirty="0" sz="1800" spc="365">
                <a:latin typeface="Tahoma"/>
                <a:cs typeface="Tahoma"/>
              </a:rPr>
              <a:t> </a:t>
            </a:r>
            <a:r>
              <a:rPr dirty="0" sz="1800" spc="-55">
                <a:latin typeface="Tahoma"/>
                <a:cs typeface="Tahoma"/>
              </a:rPr>
              <a:t>a</a:t>
            </a:r>
            <a:r>
              <a:rPr dirty="0" sz="1800" spc="-114">
                <a:latin typeface="Tahoma"/>
                <a:cs typeface="Tahoma"/>
              </a:rPr>
              <a:t> </a:t>
            </a:r>
            <a:r>
              <a:rPr dirty="0" sz="1800" spc="-45">
                <a:latin typeface="Tahoma"/>
                <a:cs typeface="Tahoma"/>
              </a:rPr>
              <a:t>los</a:t>
            </a:r>
            <a:r>
              <a:rPr dirty="0" u="sng" sz="180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 spc="-100">
                <a:latin typeface="Tahoma"/>
                <a:cs typeface="Tahoma"/>
              </a:rPr>
              <a:t>seg.</a:t>
            </a:r>
            <a:endParaRPr sz="1800">
              <a:latin typeface="Tahoma"/>
              <a:cs typeface="Tahoma"/>
            </a:endParaRPr>
          </a:p>
          <a:p>
            <a:pPr algn="just" marL="90170" marR="84455">
              <a:lnSpc>
                <a:spcPct val="100000"/>
              </a:lnSpc>
              <a:spcBef>
                <a:spcPts val="5"/>
              </a:spcBef>
              <a:tabLst>
                <a:tab pos="2552700" algn="l"/>
                <a:tab pos="4345940" algn="l"/>
              </a:tabLst>
            </a:pPr>
            <a:r>
              <a:rPr dirty="0" sz="1800" spc="-10">
                <a:latin typeface="Tahoma"/>
                <a:cs typeface="Tahoma"/>
              </a:rPr>
              <a:t>Continuó</a:t>
            </a:r>
            <a:r>
              <a:rPr dirty="0" sz="1800" spc="220">
                <a:latin typeface="Tahoma"/>
                <a:cs typeface="Tahoma"/>
              </a:rPr>
              <a:t> </a:t>
            </a:r>
            <a:r>
              <a:rPr dirty="0" sz="1800" spc="-90">
                <a:latin typeface="Tahoma"/>
                <a:cs typeface="Tahoma"/>
              </a:rPr>
              <a:t>moviéndose</a:t>
            </a:r>
            <a:r>
              <a:rPr dirty="0" sz="1800" spc="225">
                <a:latin typeface="Tahoma"/>
                <a:cs typeface="Tahoma"/>
              </a:rPr>
              <a:t> </a:t>
            </a:r>
            <a:r>
              <a:rPr dirty="0" sz="1800" spc="-35">
                <a:latin typeface="Tahoma"/>
                <a:cs typeface="Tahoma"/>
              </a:rPr>
              <a:t>hacia</a:t>
            </a:r>
            <a:r>
              <a:rPr dirty="0" sz="1800" spc="215">
                <a:latin typeface="Tahoma"/>
                <a:cs typeface="Tahoma"/>
              </a:rPr>
              <a:t> </a:t>
            </a:r>
            <a:r>
              <a:rPr dirty="0" sz="1800" spc="40">
                <a:latin typeface="Tahoma"/>
                <a:cs typeface="Tahoma"/>
              </a:rPr>
              <a:t>la</a:t>
            </a:r>
            <a:r>
              <a:rPr dirty="0" u="sng" sz="1800" spc="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 spc="-180">
                <a:latin typeface="Tahoma"/>
                <a:cs typeface="Tahoma"/>
              </a:rPr>
              <a:t>pero</a:t>
            </a:r>
            <a:r>
              <a:rPr dirty="0" sz="1800" spc="155">
                <a:latin typeface="Tahoma"/>
                <a:cs typeface="Tahoma"/>
              </a:rPr>
              <a:t> </a:t>
            </a:r>
            <a:r>
              <a:rPr dirty="0" sz="1800" spc="-85">
                <a:latin typeface="Tahoma"/>
                <a:cs typeface="Tahoma"/>
              </a:rPr>
              <a:t>ahora</a:t>
            </a:r>
            <a:r>
              <a:rPr dirty="0" sz="1800" spc="155">
                <a:latin typeface="Tahoma"/>
                <a:cs typeface="Tahoma"/>
              </a:rPr>
              <a:t> </a:t>
            </a:r>
            <a:r>
              <a:rPr dirty="0" sz="1800" spc="-60">
                <a:latin typeface="Tahoma"/>
                <a:cs typeface="Tahoma"/>
              </a:rPr>
              <a:t>cada </a:t>
            </a:r>
            <a:r>
              <a:rPr dirty="0" sz="1800" spc="-550">
                <a:latin typeface="Tahoma"/>
                <a:cs typeface="Tahoma"/>
              </a:rPr>
              <a:t> </a:t>
            </a:r>
            <a:r>
              <a:rPr dirty="0" sz="1800" spc="-65">
                <a:latin typeface="Tahoma"/>
                <a:cs typeface="Tahoma"/>
              </a:rPr>
              <a:t>vez </a:t>
            </a:r>
            <a:r>
              <a:rPr dirty="0" sz="1800" spc="-15">
                <a:latin typeface="Tahoma"/>
                <a:cs typeface="Tahoma"/>
              </a:rPr>
              <a:t>más </a:t>
            </a:r>
            <a:r>
              <a:rPr dirty="0" sz="1800" spc="-254">
                <a:latin typeface="Tahoma"/>
                <a:cs typeface="Tahoma"/>
              </a:rPr>
              <a:t>_</a:t>
            </a:r>
            <a:r>
              <a:rPr dirty="0" u="sng" sz="1800" spc="1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   </a:t>
            </a:r>
            <a:r>
              <a:rPr dirty="0" u="sng" sz="1800" spc="1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sz="1800" spc="-254">
                <a:latin typeface="Tahoma"/>
                <a:cs typeface="Tahoma"/>
              </a:rPr>
              <a:t>_</a:t>
            </a:r>
            <a:r>
              <a:rPr dirty="0" u="sng" sz="1800" spc="1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   </a:t>
            </a:r>
            <a:r>
              <a:rPr dirty="0" u="sng" sz="1800" spc="114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sz="1800" spc="-40">
                <a:latin typeface="Tahoma"/>
                <a:cs typeface="Tahoma"/>
              </a:rPr>
              <a:t>hasta </a:t>
            </a:r>
            <a:r>
              <a:rPr dirty="0" sz="1800" spc="-120">
                <a:latin typeface="Tahoma"/>
                <a:cs typeface="Tahoma"/>
              </a:rPr>
              <a:t>detenerse </a:t>
            </a:r>
            <a:r>
              <a:rPr dirty="0" sz="1800" spc="-55">
                <a:latin typeface="Tahoma"/>
                <a:cs typeface="Tahoma"/>
              </a:rPr>
              <a:t>justo a </a:t>
            </a:r>
            <a:r>
              <a:rPr dirty="0" sz="1800" spc="-45">
                <a:latin typeface="Tahoma"/>
                <a:cs typeface="Tahoma"/>
              </a:rPr>
              <a:t>los</a:t>
            </a:r>
            <a:r>
              <a:rPr dirty="0" u="sng" sz="1800" spc="47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    </a:t>
            </a:r>
            <a:r>
              <a:rPr dirty="0" sz="1800" spc="475">
                <a:latin typeface="Tahoma"/>
                <a:cs typeface="Tahoma"/>
              </a:rPr>
              <a:t> </a:t>
            </a:r>
            <a:r>
              <a:rPr dirty="0" sz="1800" spc="-95">
                <a:latin typeface="Tahoma"/>
                <a:cs typeface="Tahoma"/>
              </a:rPr>
              <a:t>seg </a:t>
            </a:r>
            <a:r>
              <a:rPr dirty="0" sz="1800" spc="250">
                <a:latin typeface="Tahoma"/>
                <a:cs typeface="Tahoma"/>
              </a:rPr>
              <a:t>y </a:t>
            </a:r>
            <a:r>
              <a:rPr dirty="0" sz="1800" spc="254">
                <a:latin typeface="Tahoma"/>
                <a:cs typeface="Tahoma"/>
              </a:rPr>
              <a:t> </a:t>
            </a:r>
            <a:r>
              <a:rPr dirty="0" sz="1800" spc="-95">
                <a:latin typeface="Tahoma"/>
                <a:cs typeface="Tahoma"/>
              </a:rPr>
              <a:t>en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40">
                <a:latin typeface="Tahoma"/>
                <a:cs typeface="Tahoma"/>
              </a:rPr>
              <a:t>la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50">
                <a:latin typeface="Tahoma"/>
                <a:cs typeface="Tahoma"/>
              </a:rPr>
              <a:t>posición</a:t>
            </a:r>
            <a:r>
              <a:rPr dirty="0" u="sng" sz="18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 spc="-85">
                <a:latin typeface="Tahoma"/>
                <a:cs typeface="Tahoma"/>
              </a:rPr>
              <a:t>metros.</a:t>
            </a:r>
            <a:r>
              <a:rPr dirty="0" sz="1800" spc="390">
                <a:latin typeface="Tahoma"/>
                <a:cs typeface="Tahoma"/>
              </a:rPr>
              <a:t> </a:t>
            </a:r>
            <a:r>
              <a:rPr dirty="0" sz="1800" spc="60">
                <a:latin typeface="Tahoma"/>
                <a:cs typeface="Tahoma"/>
              </a:rPr>
              <a:t>Siguió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su</a:t>
            </a:r>
            <a:r>
              <a:rPr dirty="0" sz="1800" spc="-85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camino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35">
                <a:latin typeface="Tahoma"/>
                <a:cs typeface="Tahoma"/>
              </a:rPr>
              <a:t>hacia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40">
                <a:latin typeface="Tahoma"/>
                <a:cs typeface="Tahoma"/>
              </a:rPr>
              <a:t>la</a:t>
            </a:r>
            <a:endParaRPr sz="1800">
              <a:latin typeface="Tahoma"/>
              <a:cs typeface="Tahoma"/>
            </a:endParaRPr>
          </a:p>
          <a:p>
            <a:pPr algn="just" marL="90170">
              <a:lnSpc>
                <a:spcPct val="100000"/>
              </a:lnSpc>
              <a:tabLst>
                <a:tab pos="1647189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ahoma"/>
                <a:cs typeface="Tahoma"/>
              </a:rPr>
              <a:t>ha</a:t>
            </a:r>
            <a:r>
              <a:rPr dirty="0" sz="1800" spc="-55">
                <a:latin typeface="Tahoma"/>
                <a:cs typeface="Tahoma"/>
              </a:rPr>
              <a:t>s</a:t>
            </a:r>
            <a:r>
              <a:rPr dirty="0" sz="1800" spc="-20">
                <a:latin typeface="Tahoma"/>
                <a:cs typeface="Tahoma"/>
              </a:rPr>
              <a:t>t</a:t>
            </a:r>
            <a:r>
              <a:rPr dirty="0" sz="1800" spc="-20">
                <a:latin typeface="Tahoma"/>
                <a:cs typeface="Tahoma"/>
              </a:rPr>
              <a:t>a</a:t>
            </a:r>
            <a:r>
              <a:rPr dirty="0" sz="1800" spc="-100">
                <a:latin typeface="Tahoma"/>
                <a:cs typeface="Tahoma"/>
              </a:rPr>
              <a:t> </a:t>
            </a:r>
            <a:r>
              <a:rPr dirty="0" sz="1800" spc="30">
                <a:latin typeface="Tahoma"/>
                <a:cs typeface="Tahoma"/>
              </a:rPr>
              <a:t>q</a:t>
            </a:r>
            <a:r>
              <a:rPr dirty="0" sz="1800" spc="25">
                <a:latin typeface="Tahoma"/>
                <a:cs typeface="Tahoma"/>
              </a:rPr>
              <a:t>u</a:t>
            </a:r>
            <a:r>
              <a:rPr dirty="0" sz="1800" spc="-305">
                <a:latin typeface="Tahoma"/>
                <a:cs typeface="Tahoma"/>
              </a:rPr>
              <a:t>e</a:t>
            </a:r>
            <a:r>
              <a:rPr dirty="0" sz="1800" spc="-85">
                <a:latin typeface="Tahoma"/>
                <a:cs typeface="Tahoma"/>
              </a:rPr>
              <a:t> </a:t>
            </a:r>
            <a:r>
              <a:rPr dirty="0" sz="1800" spc="-85">
                <a:latin typeface="Tahoma"/>
                <a:cs typeface="Tahoma"/>
              </a:rPr>
              <a:t>le</a:t>
            </a:r>
            <a:r>
              <a:rPr dirty="0" sz="1800" spc="-105">
                <a:latin typeface="Tahoma"/>
                <a:cs typeface="Tahoma"/>
              </a:rPr>
              <a:t> </a:t>
            </a:r>
            <a:r>
              <a:rPr dirty="0" sz="1800" spc="-80">
                <a:latin typeface="Tahoma"/>
                <a:cs typeface="Tahoma"/>
              </a:rPr>
              <a:t>perdimo</a:t>
            </a:r>
            <a:r>
              <a:rPr dirty="0" sz="1800" spc="-65">
                <a:latin typeface="Tahoma"/>
                <a:cs typeface="Tahoma"/>
              </a:rPr>
              <a:t>s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-165">
                <a:latin typeface="Tahoma"/>
                <a:cs typeface="Tahoma"/>
              </a:rPr>
              <a:t>d</a:t>
            </a:r>
            <a:r>
              <a:rPr dirty="0" sz="1800" spc="-155">
                <a:latin typeface="Tahoma"/>
                <a:cs typeface="Tahoma"/>
              </a:rPr>
              <a:t>e</a:t>
            </a:r>
            <a:r>
              <a:rPr dirty="0" sz="1800" spc="-9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vist</a:t>
            </a:r>
            <a:r>
              <a:rPr dirty="0" sz="1800">
                <a:latin typeface="Tahoma"/>
                <a:cs typeface="Tahoma"/>
              </a:rPr>
              <a:t>a</a:t>
            </a:r>
            <a:r>
              <a:rPr dirty="0" sz="1800" spc="-10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3004" y="2129027"/>
            <a:ext cx="5031105" cy="391795"/>
            <a:chOff x="413004" y="2129027"/>
            <a:chExt cx="5031105" cy="391795"/>
          </a:xfrm>
        </p:grpSpPr>
        <p:sp>
          <p:nvSpPr>
            <p:cNvPr id="5" name="object 5"/>
            <p:cNvSpPr/>
            <p:nvPr/>
          </p:nvSpPr>
          <p:spPr>
            <a:xfrm>
              <a:off x="413004" y="2129027"/>
              <a:ext cx="5031105" cy="391795"/>
            </a:xfrm>
            <a:custGeom>
              <a:avLst/>
              <a:gdLst/>
              <a:ahLst/>
              <a:cxnLst/>
              <a:rect l="l" t="t" r="r" b="b"/>
              <a:pathLst>
                <a:path w="5031105" h="391794">
                  <a:moveTo>
                    <a:pt x="5030724" y="0"/>
                  </a:moveTo>
                  <a:lnTo>
                    <a:pt x="0" y="0"/>
                  </a:lnTo>
                  <a:lnTo>
                    <a:pt x="0" y="391667"/>
                  </a:lnTo>
                  <a:lnTo>
                    <a:pt x="5030724" y="391667"/>
                  </a:lnTo>
                  <a:lnTo>
                    <a:pt x="5030724" y="0"/>
                  </a:lnTo>
                  <a:close/>
                </a:path>
              </a:pathLst>
            </a:custGeom>
            <a:solidFill>
              <a:srgbClr val="F2F8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97075" y="2202306"/>
              <a:ext cx="273050" cy="236220"/>
            </a:xfrm>
            <a:custGeom>
              <a:avLst/>
              <a:gdLst/>
              <a:ahLst/>
              <a:cxnLst/>
              <a:rect l="l" t="t" r="r" b="b"/>
              <a:pathLst>
                <a:path w="273050" h="236219">
                  <a:moveTo>
                    <a:pt x="197612" y="0"/>
                  </a:moveTo>
                  <a:lnTo>
                    <a:pt x="194182" y="9651"/>
                  </a:lnTo>
                  <a:lnTo>
                    <a:pt x="207877" y="15557"/>
                  </a:lnTo>
                  <a:lnTo>
                    <a:pt x="219630" y="23749"/>
                  </a:lnTo>
                  <a:lnTo>
                    <a:pt x="243457" y="61723"/>
                  </a:lnTo>
                  <a:lnTo>
                    <a:pt x="251332" y="116712"/>
                  </a:lnTo>
                  <a:lnTo>
                    <a:pt x="250451" y="137497"/>
                  </a:lnTo>
                  <a:lnTo>
                    <a:pt x="237236" y="188467"/>
                  </a:lnTo>
                  <a:lnTo>
                    <a:pt x="208018" y="220257"/>
                  </a:lnTo>
                  <a:lnTo>
                    <a:pt x="194563" y="226187"/>
                  </a:lnTo>
                  <a:lnTo>
                    <a:pt x="197612" y="235712"/>
                  </a:lnTo>
                  <a:lnTo>
                    <a:pt x="242599" y="208994"/>
                  </a:lnTo>
                  <a:lnTo>
                    <a:pt x="267938" y="159607"/>
                  </a:lnTo>
                  <a:lnTo>
                    <a:pt x="272795" y="117982"/>
                  </a:lnTo>
                  <a:lnTo>
                    <a:pt x="271581" y="96337"/>
                  </a:lnTo>
                  <a:lnTo>
                    <a:pt x="261866" y="58046"/>
                  </a:lnTo>
                  <a:lnTo>
                    <a:pt x="229679" y="15128"/>
                  </a:lnTo>
                  <a:lnTo>
                    <a:pt x="214681" y="6165"/>
                  </a:lnTo>
                  <a:lnTo>
                    <a:pt x="197612" y="0"/>
                  </a:lnTo>
                  <a:close/>
                </a:path>
                <a:path w="273050" h="236219">
                  <a:moveTo>
                    <a:pt x="75183" y="0"/>
                  </a:moveTo>
                  <a:lnTo>
                    <a:pt x="30321" y="26878"/>
                  </a:lnTo>
                  <a:lnTo>
                    <a:pt x="4873" y="76358"/>
                  </a:lnTo>
                  <a:lnTo>
                    <a:pt x="0" y="117982"/>
                  </a:lnTo>
                  <a:lnTo>
                    <a:pt x="1214" y="139628"/>
                  </a:lnTo>
                  <a:lnTo>
                    <a:pt x="10929" y="177919"/>
                  </a:lnTo>
                  <a:lnTo>
                    <a:pt x="43068" y="220662"/>
                  </a:lnTo>
                  <a:lnTo>
                    <a:pt x="75183" y="235712"/>
                  </a:lnTo>
                  <a:lnTo>
                    <a:pt x="78231" y="226187"/>
                  </a:lnTo>
                  <a:lnTo>
                    <a:pt x="64777" y="220257"/>
                  </a:lnTo>
                  <a:lnTo>
                    <a:pt x="53181" y="211994"/>
                  </a:lnTo>
                  <a:lnTo>
                    <a:pt x="29412" y="173398"/>
                  </a:lnTo>
                  <a:lnTo>
                    <a:pt x="21589" y="116712"/>
                  </a:lnTo>
                  <a:lnTo>
                    <a:pt x="22451" y="96621"/>
                  </a:lnTo>
                  <a:lnTo>
                    <a:pt x="35560" y="46989"/>
                  </a:lnTo>
                  <a:lnTo>
                    <a:pt x="64992" y="15557"/>
                  </a:lnTo>
                  <a:lnTo>
                    <a:pt x="78612" y="9651"/>
                  </a:lnTo>
                  <a:lnTo>
                    <a:pt x="751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13004" y="2129027"/>
            <a:ext cx="5031105" cy="3917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75"/>
              </a:spcBef>
              <a:tabLst>
                <a:tab pos="1403350" algn="l"/>
                <a:tab pos="1948814" algn="l"/>
              </a:tabLst>
            </a:pPr>
            <a:r>
              <a:rPr dirty="0" sz="2000">
                <a:latin typeface="Cambria Math"/>
                <a:cs typeface="Cambria Math"/>
              </a:rPr>
              <a:t>𝒙</a:t>
            </a:r>
            <a:r>
              <a:rPr dirty="0" baseline="-15325" sz="2175">
                <a:latin typeface="Cambria Math"/>
                <a:cs typeface="Cambria Math"/>
              </a:rPr>
              <a:t>𝟎</a:t>
            </a:r>
            <a:r>
              <a:rPr dirty="0" baseline="-15325" sz="2175" spc="472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114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𝟑,	𝒂</a:t>
            </a:r>
            <a:r>
              <a:rPr dirty="0" sz="2000" spc="39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𝒕	=</a:t>
            </a:r>
            <a:r>
              <a:rPr dirty="0" sz="2000" spc="9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−𝟓</a:t>
            </a:r>
            <a:r>
              <a:rPr dirty="0" sz="2000" spc="-2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1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𝟐𝒕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6476" y="152400"/>
            <a:ext cx="5195570" cy="6078220"/>
            <a:chOff x="6856476" y="152400"/>
            <a:chExt cx="5195570" cy="6078220"/>
          </a:xfrm>
        </p:grpSpPr>
        <p:sp>
          <p:nvSpPr>
            <p:cNvPr id="9" name="object 9"/>
            <p:cNvSpPr/>
            <p:nvPr/>
          </p:nvSpPr>
          <p:spPr>
            <a:xfrm>
              <a:off x="7618476" y="2023872"/>
              <a:ext cx="4269105" cy="4057015"/>
            </a:xfrm>
            <a:custGeom>
              <a:avLst/>
              <a:gdLst/>
              <a:ahLst/>
              <a:cxnLst/>
              <a:rect l="l" t="t" r="r" b="b"/>
              <a:pathLst>
                <a:path w="4269105" h="4057015">
                  <a:moveTo>
                    <a:pt x="4268724" y="0"/>
                  </a:moveTo>
                  <a:lnTo>
                    <a:pt x="0" y="0"/>
                  </a:lnTo>
                  <a:lnTo>
                    <a:pt x="0" y="4056888"/>
                  </a:lnTo>
                  <a:lnTo>
                    <a:pt x="4268724" y="4056888"/>
                  </a:lnTo>
                  <a:lnTo>
                    <a:pt x="4268724" y="0"/>
                  </a:lnTo>
                  <a:close/>
                </a:path>
              </a:pathLst>
            </a:custGeom>
            <a:solidFill>
              <a:srgbClr val="F2F8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18476" y="2023871"/>
              <a:ext cx="4269105" cy="4057015"/>
            </a:xfrm>
            <a:custGeom>
              <a:avLst/>
              <a:gdLst/>
              <a:ahLst/>
              <a:cxnLst/>
              <a:rect l="l" t="t" r="r" b="b"/>
              <a:pathLst>
                <a:path w="4269105" h="4057015">
                  <a:moveTo>
                    <a:pt x="0" y="4056888"/>
                  </a:moveTo>
                  <a:lnTo>
                    <a:pt x="4268724" y="4056888"/>
                  </a:lnTo>
                  <a:lnTo>
                    <a:pt x="4268724" y="0"/>
                  </a:lnTo>
                  <a:lnTo>
                    <a:pt x="0" y="0"/>
                  </a:lnTo>
                  <a:lnTo>
                    <a:pt x="0" y="4056888"/>
                  </a:lnTo>
                  <a:close/>
                </a:path>
              </a:pathLst>
            </a:custGeom>
            <a:ln w="15875">
              <a:solidFill>
                <a:srgbClr val="F2F8E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6476" y="152400"/>
              <a:ext cx="5195316" cy="6077711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19252" y="234823"/>
            <a:ext cx="6647180" cy="1473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Dada </a:t>
            </a:r>
            <a:r>
              <a:rPr dirty="0" spc="-5"/>
              <a:t>la función lineal </a:t>
            </a:r>
            <a:r>
              <a:rPr dirty="0" spc="-5" i="1">
                <a:latin typeface="Times New Roman"/>
                <a:cs typeface="Times New Roman"/>
              </a:rPr>
              <a:t>a</a:t>
            </a:r>
            <a:r>
              <a:rPr dirty="0" spc="-5">
                <a:latin typeface="Cambria Math"/>
                <a:cs typeface="Cambria Math"/>
              </a:rPr>
              <a:t>= </a:t>
            </a:r>
            <a:r>
              <a:rPr dirty="0" spc="-10" i="1">
                <a:latin typeface="Times New Roman"/>
                <a:cs typeface="Times New Roman"/>
              </a:rPr>
              <a:t>a</a:t>
            </a:r>
            <a:r>
              <a:rPr dirty="0" spc="-10">
                <a:latin typeface="Cambria Math"/>
                <a:cs typeface="Cambria Math"/>
              </a:rPr>
              <a:t>(𝑡) </a:t>
            </a:r>
            <a:r>
              <a:rPr dirty="0" spc="-5"/>
              <a:t>que modela el </a:t>
            </a:r>
            <a:r>
              <a:rPr dirty="0" spc="-10"/>
              <a:t>comportamiento </a:t>
            </a:r>
            <a:r>
              <a:rPr dirty="0" spc="-5"/>
              <a:t>de la </a:t>
            </a:r>
            <a:r>
              <a:rPr dirty="0"/>
              <a:t> </a:t>
            </a:r>
            <a:r>
              <a:rPr dirty="0" spc="-5"/>
              <a:t>aceleración de una partícula que </a:t>
            </a:r>
            <a:r>
              <a:rPr dirty="0" spc="-10"/>
              <a:t>se</a:t>
            </a:r>
            <a:r>
              <a:rPr dirty="0" spc="-5"/>
              <a:t> </a:t>
            </a:r>
            <a:r>
              <a:rPr dirty="0" spc="-10"/>
              <a:t>mueve</a:t>
            </a:r>
            <a:r>
              <a:rPr dirty="0" spc="455"/>
              <a:t> </a:t>
            </a:r>
            <a:r>
              <a:rPr dirty="0" spc="-5"/>
              <a:t>en línea recta. Completa </a:t>
            </a:r>
            <a:r>
              <a:rPr dirty="0"/>
              <a:t> </a:t>
            </a:r>
            <a:r>
              <a:rPr dirty="0" spc="-5"/>
              <a:t>la descripción del </a:t>
            </a:r>
            <a:r>
              <a:rPr dirty="0" spc="-10"/>
              <a:t>movimiento </a:t>
            </a:r>
            <a:r>
              <a:rPr dirty="0" spc="-5"/>
              <a:t>de la partícula al llenar los espacios. </a:t>
            </a:r>
            <a:r>
              <a:rPr dirty="0"/>
              <a:t> </a:t>
            </a:r>
            <a:r>
              <a:rPr dirty="0" spc="-5"/>
              <a:t>Calcula</a:t>
            </a:r>
            <a:r>
              <a:rPr dirty="0"/>
              <a:t> </a:t>
            </a:r>
            <a:r>
              <a:rPr dirty="0" spc="-5"/>
              <a:t>explícitamente</a:t>
            </a:r>
            <a:r>
              <a:rPr dirty="0"/>
              <a:t> </a:t>
            </a:r>
            <a:r>
              <a:rPr dirty="0" spc="-5"/>
              <a:t>la</a:t>
            </a:r>
            <a:r>
              <a:rPr dirty="0"/>
              <a:t> </a:t>
            </a:r>
            <a:r>
              <a:rPr dirty="0" spc="-5"/>
              <a:t>información</a:t>
            </a:r>
            <a:r>
              <a:rPr dirty="0"/>
              <a:t> </a:t>
            </a:r>
            <a:r>
              <a:rPr dirty="0" spc="-5"/>
              <a:t>numérica</a:t>
            </a:r>
            <a:r>
              <a:rPr dirty="0"/>
              <a:t> </a:t>
            </a:r>
            <a:r>
              <a:rPr dirty="0" spc="-5"/>
              <a:t>con</a:t>
            </a:r>
            <a:r>
              <a:rPr dirty="0"/>
              <a:t> </a:t>
            </a:r>
            <a:r>
              <a:rPr dirty="0" spc="-10"/>
              <a:t>el </a:t>
            </a:r>
            <a:r>
              <a:rPr dirty="0" spc="-5"/>
              <a:t> procedimiento</a:t>
            </a:r>
            <a:r>
              <a:rPr dirty="0" spc="10"/>
              <a:t> </a:t>
            </a:r>
            <a:r>
              <a:rPr dirty="0" spc="-5"/>
              <a:t>algebraico</a:t>
            </a:r>
            <a:r>
              <a:rPr dirty="0" spc="-10"/>
              <a:t> </a:t>
            </a:r>
            <a:r>
              <a:rPr dirty="0" spc="-5"/>
              <a:t>necesario.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244" y="89916"/>
            <a:ext cx="10472928" cy="66156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2021-11-26T22:47:21Z</dcterms:created>
  <dcterms:modified xsi:type="dcterms:W3CDTF">2021-11-26T22:47:21Z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2021-11-19T00:00:00Z</vt:filetime>
  </property>
  <property fmtid="{D5CDD505-2E9C-101B-9397-08002B2CF9AE}" pid="3" name="LastSaved">
    <vt:filetime>2021-11-26T00:00:00Z</vt:filetime>
  </property>
</Properties>
</file>