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sldIdLst>
    <p:sldId id="256" r:id="rId5"/>
    <p:sldId id="317" r:id="rId6"/>
    <p:sldId id="320" r:id="rId7"/>
    <p:sldId id="257" r:id="rId8"/>
    <p:sldId id="268" r:id="rId9"/>
    <p:sldId id="269" r:id="rId10"/>
    <p:sldId id="270" r:id="rId11"/>
    <p:sldId id="271" r:id="rId12"/>
    <p:sldId id="272" r:id="rId13"/>
    <p:sldId id="266" r:id="rId14"/>
    <p:sldId id="279" r:id="rId15"/>
    <p:sldId id="280" r:id="rId16"/>
    <p:sldId id="281" r:id="rId17"/>
    <p:sldId id="277" r:id="rId18"/>
    <p:sldId id="322" r:id="rId19"/>
    <p:sldId id="321" r:id="rId20"/>
    <p:sldId id="323" r:id="rId21"/>
    <p:sldId id="286" r:id="rId22"/>
    <p:sldId id="294" r:id="rId23"/>
    <p:sldId id="284" r:id="rId24"/>
    <p:sldId id="295" r:id="rId25"/>
    <p:sldId id="296" r:id="rId26"/>
    <p:sldId id="297" r:id="rId27"/>
    <p:sldId id="288" r:id="rId28"/>
    <p:sldId id="289" r:id="rId29"/>
    <p:sldId id="291" r:id="rId30"/>
    <p:sldId id="293" r:id="rId31"/>
    <p:sldId id="278" r:id="rId32"/>
    <p:sldId id="26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6"/>
  </p:normalViewPr>
  <p:slideViewPr>
    <p:cSldViewPr snapToGrid="0" snapToObjects="1">
      <p:cViewPr varScale="1">
        <p:scale>
          <a:sx n="110" d="100"/>
          <a:sy n="110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9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6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0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8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3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7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3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9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7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257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26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emf"/><Relationship Id="rId11" Type="http://schemas.openxmlformats.org/officeDocument/2006/relationships/image" Target="../media/image25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metodosnumericose11/unidad-ii-raices-de-ecuaciones" TargetMode="External"/><Relationship Id="rId2" Type="http://schemas.openxmlformats.org/officeDocument/2006/relationships/hyperlink" Target="https://0-ebookcentral-proquest-com.biblioteca-ils.tec.mx/lib/itesmmhe/detail.action?docID=467607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0-search.ebscohost.com.biblioteca-ils.tec.mx/login.aspx?direct=true&amp;db=edselb&amp;AN=edselb.3227640&amp;lang=es&amp;site=eds-liv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CAFF-FCA4-D848-9F88-403ABFC84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703" y="378499"/>
            <a:ext cx="9039282" cy="1475013"/>
          </a:xfrm>
        </p:spPr>
        <p:txBody>
          <a:bodyPr>
            <a:normAutofit/>
          </a:bodyPr>
          <a:lstStyle/>
          <a:p>
            <a:r>
              <a:rPr lang="es-ES_tradnl" sz="3200" dirty="0"/>
              <a:t>Aplicación de las Leyes de Conservación en Sistemas ingenieriles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FDFBF-9B62-2743-9D23-495D2584A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9703" y="1853512"/>
            <a:ext cx="8920750" cy="925125"/>
          </a:xfrm>
        </p:spPr>
        <p:txBody>
          <a:bodyPr>
            <a:normAutofit/>
          </a:bodyPr>
          <a:lstStyle/>
          <a:p>
            <a:r>
              <a:rPr lang="en-US" sz="2000" dirty="0"/>
              <a:t>MÉTODOS NUMÉRICOS  y </a:t>
            </a:r>
            <a:r>
              <a:rPr lang="en-US" sz="2000" dirty="0" err="1"/>
              <a:t>matlab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2EF8F-637B-2A43-B3BB-F22A1D37D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82" y="723437"/>
            <a:ext cx="1605695" cy="16056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681DB8-1B19-134D-BE4D-D7888F600333}"/>
              </a:ext>
            </a:extLst>
          </p:cNvPr>
          <p:cNvSpPr txBox="1"/>
          <p:nvPr/>
        </p:nvSpPr>
        <p:spPr>
          <a:xfrm>
            <a:off x="8265181" y="5401330"/>
            <a:ext cx="325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2000" dirty="0">
                <a:solidFill>
                  <a:schemeClr val="bg1"/>
                </a:solidFill>
              </a:rPr>
              <a:t>Ing. Lourdes Macario</a:t>
            </a:r>
          </a:p>
          <a:p>
            <a:pPr algn="r"/>
            <a:r>
              <a:rPr lang="es-ES_tradnl" sz="2000" dirty="0">
                <a:solidFill>
                  <a:schemeClr val="bg1"/>
                </a:solidFill>
              </a:rPr>
              <a:t>Ing. Elvia Rosas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35EDE-7FE4-462C-9F8A-DE222A30E7F0}"/>
              </a:ext>
            </a:extLst>
          </p:cNvPr>
          <p:cNvSpPr txBox="1"/>
          <p:nvPr/>
        </p:nvSpPr>
        <p:spPr>
          <a:xfrm>
            <a:off x="545033" y="3173323"/>
            <a:ext cx="3382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>
                <a:solidFill>
                  <a:schemeClr val="bg1"/>
                </a:solidFill>
              </a:rPr>
              <a:t>SESIÓN 2</a:t>
            </a:r>
          </a:p>
        </p:txBody>
      </p:sp>
    </p:spTree>
    <p:extLst>
      <p:ext uri="{BB962C8B-B14F-4D97-AF65-F5344CB8AC3E}">
        <p14:creationId xmlns:p14="http://schemas.microsoft.com/office/powerpoint/2010/main" val="1601941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0EC4-CCA1-BF49-BF2D-EB93E2B0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#2 Método de la regla trapeciodal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E57A-0F25-124A-A533-1975D2F9F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7B476-D7F9-694B-9E90-EBD5E0A4AE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99"/>
          <a:stretch/>
        </p:blipFill>
        <p:spPr>
          <a:xfrm>
            <a:off x="490220" y="2375060"/>
            <a:ext cx="11455400" cy="36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75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6FE6-BEF8-4FF0-A424-991444CA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#2 Método de la regla trapeciodal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5AD85-D3D0-4520-B575-0D89823D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59" t="33574" r="66366" b="45807"/>
          <a:stretch/>
        </p:blipFill>
        <p:spPr>
          <a:xfrm>
            <a:off x="3165789" y="2908123"/>
            <a:ext cx="6023728" cy="299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9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DA3F-2DF5-CC4D-B9FF-9A63008E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#3 INTEGRACON POR REGLA DE Simpson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51037-A99D-9246-B75F-DEA318D35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La regla de Simpson 1/3, al igual que la regla del rectángulo y del trapecio la utilizamos para aproximar el área bajo la curva dentro de los límites a y b</a:t>
            </a:r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F38CE-2334-DC46-A515-3F55D082F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528" y="3009324"/>
            <a:ext cx="3229147" cy="361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6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AB87-41D8-4046-A834-D084A856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#3 INTEGRACON POR REGLA DE Simpson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4485-3AB3-724A-84C7-7E5C8DDE9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3401698"/>
          </a:xfrm>
        </p:spPr>
        <p:txBody>
          <a:bodyPr>
            <a:normAutofit/>
          </a:bodyPr>
          <a:lstStyle/>
          <a:p>
            <a:r>
              <a:rPr lang="es-ES_tradnl" dirty="0"/>
              <a:t>A diferencia del método trapezoidal utilizaremos una parábola para calcular el área utilizando una ecuación polinomial de </a:t>
            </a:r>
            <a:r>
              <a:rPr lang="es-ES_tradnl" dirty="0">
                <a:highlight>
                  <a:srgbClr val="FFFF00"/>
                </a:highlight>
              </a:rPr>
              <a:t>2do grado</a:t>
            </a:r>
            <a:r>
              <a:rPr lang="es-ES_tradnl" dirty="0"/>
              <a:t>, tomando en cuenta 3 puntos.</a:t>
            </a:r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pPr marL="0" indent="0">
              <a:buNone/>
            </a:pPr>
            <a:r>
              <a:rPr lang="es-ES_tradnl" dirty="0"/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4FFDE4-679D-4E48-BF00-CC3D92E15679}"/>
              </a:ext>
            </a:extLst>
          </p:cNvPr>
          <p:cNvGrpSpPr/>
          <p:nvPr/>
        </p:nvGrpSpPr>
        <p:grpSpPr>
          <a:xfrm>
            <a:off x="3773109" y="3042838"/>
            <a:ext cx="3907845" cy="3502667"/>
            <a:chOff x="1819187" y="2964460"/>
            <a:chExt cx="3907845" cy="35026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72FA1A0-AA3C-7343-A848-1079CB7170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962"/>
            <a:stretch/>
          </p:blipFill>
          <p:spPr>
            <a:xfrm>
              <a:off x="1819187" y="2964460"/>
              <a:ext cx="3907845" cy="3502667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7B0920-2FEB-AB40-B684-4DC1876DEA16}"/>
                </a:ext>
              </a:extLst>
            </p:cNvPr>
            <p:cNvSpPr/>
            <p:nvPr/>
          </p:nvSpPr>
          <p:spPr>
            <a:xfrm>
              <a:off x="2913655" y="4421375"/>
              <a:ext cx="141119" cy="144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43335FA-291A-2946-8494-FA35DFD8FA19}"/>
                </a:ext>
              </a:extLst>
            </p:cNvPr>
            <p:cNvSpPr/>
            <p:nvPr/>
          </p:nvSpPr>
          <p:spPr>
            <a:xfrm>
              <a:off x="4100847" y="4304959"/>
              <a:ext cx="141119" cy="144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D099F9D-6E40-644F-9616-ED5160F355F1}"/>
                </a:ext>
              </a:extLst>
            </p:cNvPr>
            <p:cNvSpPr/>
            <p:nvPr/>
          </p:nvSpPr>
          <p:spPr>
            <a:xfrm>
              <a:off x="5270855" y="3843084"/>
              <a:ext cx="141119" cy="144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2779164-60EF-C342-BAF6-D3CFC853CE72}"/>
                </a:ext>
              </a:extLst>
            </p:cNvPr>
            <p:cNvSpPr/>
            <p:nvPr/>
          </p:nvSpPr>
          <p:spPr>
            <a:xfrm>
              <a:off x="2518611" y="3705726"/>
              <a:ext cx="3208421" cy="820002"/>
            </a:xfrm>
            <a:custGeom>
              <a:avLst/>
              <a:gdLst>
                <a:gd name="connsiteX0" fmla="*/ 0 w 3208421"/>
                <a:gd name="connsiteY0" fmla="*/ 753979 h 820002"/>
                <a:gd name="connsiteX1" fmla="*/ 449178 w 3208421"/>
                <a:gd name="connsiteY1" fmla="*/ 818148 h 820002"/>
                <a:gd name="connsiteX2" fmla="*/ 1652336 w 3208421"/>
                <a:gd name="connsiteY2" fmla="*/ 689811 h 820002"/>
                <a:gd name="connsiteX3" fmla="*/ 2871536 w 3208421"/>
                <a:gd name="connsiteY3" fmla="*/ 240632 h 820002"/>
                <a:gd name="connsiteX4" fmla="*/ 3208421 w 3208421"/>
                <a:gd name="connsiteY4" fmla="*/ 0 h 820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8421" h="820002">
                  <a:moveTo>
                    <a:pt x="0" y="753979"/>
                  </a:moveTo>
                  <a:cubicBezTo>
                    <a:pt x="86894" y="791411"/>
                    <a:pt x="173789" y="828843"/>
                    <a:pt x="449178" y="818148"/>
                  </a:cubicBezTo>
                  <a:cubicBezTo>
                    <a:pt x="724567" y="807453"/>
                    <a:pt x="1248610" y="786064"/>
                    <a:pt x="1652336" y="689811"/>
                  </a:cubicBezTo>
                  <a:cubicBezTo>
                    <a:pt x="2056062" y="593558"/>
                    <a:pt x="2612189" y="355600"/>
                    <a:pt x="2871536" y="240632"/>
                  </a:cubicBezTo>
                  <a:cubicBezTo>
                    <a:pt x="3130883" y="125664"/>
                    <a:pt x="3169652" y="62832"/>
                    <a:pt x="3208421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F8CA8A-1596-1349-A3FB-431CEEF42637}"/>
                </a:ext>
              </a:extLst>
            </p:cNvPr>
            <p:cNvCxnSpPr>
              <a:cxnSpLocks/>
            </p:cNvCxnSpPr>
            <p:nvPr/>
          </p:nvCxnSpPr>
          <p:spPr>
            <a:xfrm>
              <a:off x="4157590" y="4472771"/>
              <a:ext cx="13816" cy="96506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112AF8F-F94F-314F-BB39-A3AF16A8000F}"/>
                    </a:ext>
                  </a:extLst>
                </p:cNvPr>
                <p:cNvSpPr txBox="1"/>
                <p:nvPr/>
              </p:nvSpPr>
              <p:spPr>
                <a:xfrm>
                  <a:off x="3959082" y="5474871"/>
                  <a:ext cx="424647" cy="4076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s-ES_tradnl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s-ES_tradnl" sz="1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s-ES_tradnl" sz="1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112AF8F-F94F-314F-BB39-A3AF16A80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082" y="5474871"/>
                  <a:ext cx="424647" cy="407612"/>
                </a:xfrm>
                <a:prstGeom prst="rect">
                  <a:avLst/>
                </a:prstGeom>
                <a:blipFill>
                  <a:blip r:embed="rId3"/>
                  <a:stretch>
                    <a:fillRect l="-14286" t="-1493" r="-7143" b="-13433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343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0965-D41B-4698-B6A2-5E175DDA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Método de la regla trapeciodal, Simpson 1/3 y 3/8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7BC38-999A-4DB7-A63F-3B42C6A88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4"/>
          <a:stretch/>
        </p:blipFill>
        <p:spPr>
          <a:xfrm>
            <a:off x="581192" y="2268987"/>
            <a:ext cx="9587842" cy="3443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331038-747F-4C0D-834F-1BA7F6696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284" t="46900" r="33118" b="34885"/>
          <a:stretch/>
        </p:blipFill>
        <p:spPr>
          <a:xfrm>
            <a:off x="9332840" y="4830372"/>
            <a:ext cx="1128419" cy="9599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EE74A6-CD44-4374-AB9F-B6E240C488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49" t="46900" r="44652" b="34885"/>
          <a:stretch/>
        </p:blipFill>
        <p:spPr>
          <a:xfrm>
            <a:off x="10667999" y="3947650"/>
            <a:ext cx="1175747" cy="10002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55A07A-BE92-46E9-9A95-D3143B0045D2}"/>
              </a:ext>
            </a:extLst>
          </p:cNvPr>
          <p:cNvSpPr/>
          <p:nvPr/>
        </p:nvSpPr>
        <p:spPr>
          <a:xfrm>
            <a:off x="1483604" y="5948622"/>
            <a:ext cx="102980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dirty="0"/>
              <a:t>Estas fórmulas se aplican para el método simple (1 trapecio o una parábola)</a:t>
            </a:r>
          </a:p>
          <a:p>
            <a:pPr algn="ctr"/>
            <a:r>
              <a:rPr lang="es-ES_tradnl" dirty="0">
                <a:highlight>
                  <a:srgbClr val="FFFF00"/>
                </a:highlight>
              </a:rPr>
              <a:t>Si es aplicación múltiple del método, la integral es igual a la </a:t>
            </a:r>
            <a:r>
              <a:rPr lang="es-ES_tradnl" b="1" u="sng" dirty="0">
                <a:highlight>
                  <a:srgbClr val="FFFF00"/>
                </a:highlight>
              </a:rPr>
              <a:t>sumatoria del área de todos los segmentos</a:t>
            </a:r>
          </a:p>
          <a:p>
            <a:pPr algn="ctr"/>
            <a:r>
              <a:rPr lang="es-ES_tradnl" i="1" dirty="0"/>
              <a:t>Para el caso de la regla de Simpson, el método se aplica cada 2 (para 1/3) o 3 segmentos (3/8)</a:t>
            </a:r>
            <a:endParaRPr lang="es-MX" i="1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4A1A1F1-39E2-4636-96FA-A21CD94C8B60}"/>
              </a:ext>
            </a:extLst>
          </p:cNvPr>
          <p:cNvSpPr/>
          <p:nvPr/>
        </p:nvSpPr>
        <p:spPr>
          <a:xfrm flipV="1">
            <a:off x="6954179" y="5625736"/>
            <a:ext cx="265227" cy="33005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1309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AB87-41D8-4046-A834-D084A856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#3 INTEGRACON POR REGLA DE Simpson 1/3</a:t>
            </a:r>
            <a:br>
              <a:rPr lang="es-ES_tradnl" dirty="0"/>
            </a:br>
            <a:r>
              <a:rPr lang="es-ES_tradnl" dirty="0"/>
              <a:t>PSEUDOCÓDIGO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4485-3AB3-724A-84C7-7E5C8DDE9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279" y="2277291"/>
            <a:ext cx="4400110" cy="41452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_tradnl" b="1" dirty="0"/>
              <a:t>REGLA DEL TRAPECIO</a:t>
            </a:r>
          </a:p>
          <a:p>
            <a:r>
              <a:rPr lang="es-ES_tradnl" dirty="0"/>
              <a:t>Partimos de una </a:t>
            </a:r>
            <a:r>
              <a:rPr lang="es-ES_tradnl" dirty="0">
                <a:highlight>
                  <a:srgbClr val="FFFF00"/>
                </a:highlight>
              </a:rPr>
              <a:t>función</a:t>
            </a:r>
            <a:r>
              <a:rPr lang="es-ES_tradnl" dirty="0"/>
              <a:t> que se requiere integrar en los límites </a:t>
            </a:r>
            <a:r>
              <a:rPr lang="es-ES_tradnl" dirty="0">
                <a:highlight>
                  <a:srgbClr val="FFFF00"/>
                </a:highlight>
              </a:rPr>
              <a:t>a</a:t>
            </a:r>
            <a:r>
              <a:rPr lang="es-ES_tradnl" dirty="0"/>
              <a:t> y </a:t>
            </a:r>
            <a:r>
              <a:rPr lang="es-ES_tradnl" dirty="0">
                <a:highlight>
                  <a:srgbClr val="FFFF00"/>
                </a:highlight>
              </a:rPr>
              <a:t>b</a:t>
            </a:r>
            <a:r>
              <a:rPr lang="es-ES_tradnl" dirty="0"/>
              <a:t> , y de el </a:t>
            </a:r>
            <a:r>
              <a:rPr lang="es-ES_tradnl" dirty="0">
                <a:highlight>
                  <a:srgbClr val="FFFF00"/>
                </a:highlight>
              </a:rPr>
              <a:t>número de segmentos (n) </a:t>
            </a:r>
            <a:r>
              <a:rPr lang="es-ES_tradnl" dirty="0"/>
              <a:t>a utilizar.</a:t>
            </a:r>
          </a:p>
          <a:p>
            <a:r>
              <a:rPr lang="es-ES_tradnl" dirty="0"/>
              <a:t>Obtenemos </a:t>
            </a:r>
            <a:r>
              <a:rPr lang="es-ES_tradnl" dirty="0">
                <a:highlight>
                  <a:srgbClr val="FFFF00"/>
                </a:highlight>
              </a:rPr>
              <a:t>h = (b-a)/n</a:t>
            </a:r>
            <a:r>
              <a:rPr lang="es-ES_tradnl" dirty="0"/>
              <a:t>, que será la longitud de cada segmento.</a:t>
            </a:r>
            <a:endParaRPr lang="es-ES_tradnl" dirty="0">
              <a:highlight>
                <a:srgbClr val="FFFF00"/>
              </a:highlight>
            </a:endParaRPr>
          </a:p>
          <a:p>
            <a:r>
              <a:rPr lang="es-ES_tradnl" dirty="0"/>
              <a:t>Obtenemos el área de cada segmento de la siguiente manera:</a:t>
            </a:r>
          </a:p>
          <a:p>
            <a:pPr lvl="1"/>
            <a:r>
              <a:rPr lang="es-ES_tradnl" dirty="0"/>
              <a:t>Determinamos dónde inicia </a:t>
            </a:r>
            <a:r>
              <a:rPr lang="es-ES_tradnl" dirty="0">
                <a:highlight>
                  <a:srgbClr val="FFFF00"/>
                </a:highlight>
              </a:rPr>
              <a:t>(xi)</a:t>
            </a:r>
            <a:r>
              <a:rPr lang="es-ES_tradnl" dirty="0"/>
              <a:t> y termina el segmento </a:t>
            </a:r>
            <a:r>
              <a:rPr lang="es-ES_tradnl" dirty="0">
                <a:highlight>
                  <a:srgbClr val="FFFF00"/>
                </a:highlight>
              </a:rPr>
              <a:t>(xi + h)</a:t>
            </a:r>
            <a:r>
              <a:rPr lang="es-ES_tradnl" dirty="0"/>
              <a:t>.</a:t>
            </a:r>
          </a:p>
          <a:p>
            <a:pPr lvl="1"/>
            <a:r>
              <a:rPr lang="es-ES_tradnl" dirty="0"/>
              <a:t>Aplicamos la fórmula:</a:t>
            </a:r>
            <a:br>
              <a:rPr lang="es-ES_tradnl" dirty="0"/>
            </a:br>
            <a:br>
              <a:rPr lang="es-ES_tradnl" dirty="0"/>
            </a:br>
            <a:r>
              <a:rPr lang="es-ES_tradnl" dirty="0"/>
              <a:t>donde a y b es el inicio y final de cada segmento, es decir xi y </a:t>
            </a:r>
            <a:r>
              <a:rPr lang="es-ES_tradnl" dirty="0" err="1"/>
              <a:t>xi+h</a:t>
            </a:r>
            <a:endParaRPr lang="es-ES_tradnl" dirty="0"/>
          </a:p>
          <a:p>
            <a:r>
              <a:rPr lang="es-ES_tradnl" dirty="0"/>
              <a:t>El área total es la suma de las áreas de todos los trapecios.</a:t>
            </a:r>
          </a:p>
          <a:p>
            <a:pPr marL="0" indent="0">
              <a:buNone/>
            </a:pPr>
            <a:r>
              <a:rPr lang="es-ES_tradnl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389502-4EC7-43F2-8279-344AF6F3E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621" y="4657402"/>
            <a:ext cx="1279082" cy="434078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36C1BA-4367-4C40-A3F9-6386D7CA1090}"/>
              </a:ext>
            </a:extLst>
          </p:cNvPr>
          <p:cNvSpPr txBox="1">
            <a:spLocks/>
          </p:cNvSpPr>
          <p:nvPr/>
        </p:nvSpPr>
        <p:spPr>
          <a:xfrm>
            <a:off x="5671353" y="2277291"/>
            <a:ext cx="4400110" cy="4145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s-ES_tradnl" b="1" dirty="0"/>
              <a:t>REGLA SIMPSON 1/3</a:t>
            </a:r>
          </a:p>
          <a:p>
            <a:r>
              <a:rPr lang="es-ES_tradnl" dirty="0"/>
              <a:t>Partimos de una </a:t>
            </a:r>
            <a:r>
              <a:rPr lang="es-ES_tradnl" dirty="0">
                <a:highlight>
                  <a:srgbClr val="FFFF00"/>
                </a:highlight>
              </a:rPr>
              <a:t>función</a:t>
            </a:r>
            <a:r>
              <a:rPr lang="es-ES_tradnl" dirty="0"/>
              <a:t> que se requiere integrar en los límites </a:t>
            </a:r>
            <a:r>
              <a:rPr lang="es-ES_tradnl" dirty="0">
                <a:highlight>
                  <a:srgbClr val="FFFF00"/>
                </a:highlight>
              </a:rPr>
              <a:t>a</a:t>
            </a:r>
            <a:r>
              <a:rPr lang="es-ES_tradnl" dirty="0"/>
              <a:t> y </a:t>
            </a:r>
            <a:r>
              <a:rPr lang="es-ES_tradnl" dirty="0">
                <a:highlight>
                  <a:srgbClr val="FFFF00"/>
                </a:highlight>
              </a:rPr>
              <a:t>b</a:t>
            </a:r>
            <a:r>
              <a:rPr lang="es-ES_tradnl" dirty="0"/>
              <a:t> , y de el </a:t>
            </a:r>
            <a:r>
              <a:rPr lang="es-ES_tradnl" dirty="0">
                <a:highlight>
                  <a:srgbClr val="FFFF00"/>
                </a:highlight>
              </a:rPr>
              <a:t>número de segmentos (n) </a:t>
            </a:r>
            <a:r>
              <a:rPr lang="es-ES_tradnl" dirty="0"/>
              <a:t>a utilizar.</a:t>
            </a:r>
          </a:p>
          <a:p>
            <a:r>
              <a:rPr lang="es-ES_tradnl" dirty="0"/>
              <a:t>Obtenemos </a:t>
            </a:r>
            <a:r>
              <a:rPr lang="es-ES_tradnl" dirty="0">
                <a:highlight>
                  <a:srgbClr val="FFFF00"/>
                </a:highlight>
              </a:rPr>
              <a:t>h = (b-a)/n</a:t>
            </a:r>
            <a:r>
              <a:rPr lang="es-ES_tradnl" dirty="0"/>
              <a:t>, que será la longitud de cada segmento.</a:t>
            </a:r>
            <a:endParaRPr lang="es-ES_tradnl" dirty="0">
              <a:highlight>
                <a:srgbClr val="FFFF00"/>
              </a:highlight>
            </a:endParaRPr>
          </a:p>
          <a:p>
            <a:r>
              <a:rPr lang="es-ES_tradnl" dirty="0"/>
              <a:t>Obtenemos el área de cada segmento de la siguiente manera mediante :</a:t>
            </a:r>
          </a:p>
          <a:p>
            <a:pPr lvl="1"/>
            <a:r>
              <a:rPr lang="es-ES_tradnl" dirty="0"/>
              <a:t>Determinamos dónde inicia </a:t>
            </a:r>
            <a:r>
              <a:rPr lang="es-ES_tradnl" dirty="0">
                <a:highlight>
                  <a:srgbClr val="FFFF00"/>
                </a:highlight>
              </a:rPr>
              <a:t>(xi)</a:t>
            </a:r>
            <a:r>
              <a:rPr lang="es-ES_tradnl" dirty="0"/>
              <a:t> y termina el segmento </a:t>
            </a:r>
            <a:r>
              <a:rPr lang="es-ES_tradnl" dirty="0">
                <a:highlight>
                  <a:srgbClr val="FFFF00"/>
                </a:highlight>
              </a:rPr>
              <a:t>(xi + h)</a:t>
            </a:r>
            <a:r>
              <a:rPr lang="es-ES_tradnl" dirty="0"/>
              <a:t> y el punto medio </a:t>
            </a:r>
            <a:r>
              <a:rPr lang="es-ES_tradnl" dirty="0">
                <a:highlight>
                  <a:srgbClr val="FFFF00"/>
                </a:highlight>
              </a:rPr>
              <a:t>(xi + h/2)</a:t>
            </a:r>
            <a:r>
              <a:rPr lang="es-ES_tradnl" dirty="0"/>
              <a:t> </a:t>
            </a:r>
          </a:p>
          <a:p>
            <a:pPr lvl="1"/>
            <a:r>
              <a:rPr lang="es-ES_tradnl" dirty="0"/>
              <a:t>Aplicamos la fórmula: </a:t>
            </a:r>
            <a:br>
              <a:rPr lang="es-ES_tradnl" dirty="0"/>
            </a:br>
            <a:br>
              <a:rPr lang="es-ES_tradnl" dirty="0"/>
            </a:b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sg=(h/3)*(g(x1) + 4*g(x2) + g(x3))</a:t>
            </a:r>
          </a:p>
          <a:p>
            <a:pPr marL="324000" lvl="1" indent="0">
              <a:buNone/>
            </a:pPr>
            <a:br>
              <a:rPr lang="es-ES_tradnl" dirty="0"/>
            </a:br>
            <a:b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donde x1 es el inicio del segmento, x2 = (x1+h/2) el punto medio y x3 es donde termina el segmento, es decir x3 = x1+h. g() es la función.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s-ES_tradnl" dirty="0"/>
              <a:t>z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9BA829-96F5-422B-A8A4-4C88C63BF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34"/>
          <a:stretch/>
        </p:blipFill>
        <p:spPr>
          <a:xfrm>
            <a:off x="9174473" y="816084"/>
            <a:ext cx="2536274" cy="281354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6490BC-E574-413C-8B8D-A87BD9E9EEFF}"/>
              </a:ext>
            </a:extLst>
          </p:cNvPr>
          <p:cNvCxnSpPr>
            <a:cxnSpLocks/>
          </p:cNvCxnSpPr>
          <p:nvPr/>
        </p:nvCxnSpPr>
        <p:spPr>
          <a:xfrm flipH="1">
            <a:off x="9892938" y="1209056"/>
            <a:ext cx="38533" cy="455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357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61F1-B9F8-4649-B125-930393BE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INTEGRACON POR REGLA DE Simpson 1/3  y 3/8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FF81AF4-FE66-4E30-8F06-4B9C743D512A}"/>
              </a:ext>
            </a:extLst>
          </p:cNvPr>
          <p:cNvGrpSpPr/>
          <p:nvPr/>
        </p:nvGrpSpPr>
        <p:grpSpPr>
          <a:xfrm>
            <a:off x="1738865" y="1763866"/>
            <a:ext cx="7815847" cy="5024986"/>
            <a:chOff x="2000121" y="1833014"/>
            <a:chExt cx="7815847" cy="50249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BCB0737-1ACD-B74C-BB3C-5B7FDDFBFA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r="1058" b="14846"/>
            <a:stretch/>
          </p:blipFill>
          <p:spPr>
            <a:xfrm>
              <a:off x="2000121" y="2573063"/>
              <a:ext cx="7815847" cy="328760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6050326-B922-9341-8BE0-477C0A1625FE}"/>
                </a:ext>
              </a:extLst>
            </p:cNvPr>
            <p:cNvSpPr txBox="1"/>
            <p:nvPr/>
          </p:nvSpPr>
          <p:spPr>
            <a:xfrm>
              <a:off x="2318214" y="1851537"/>
              <a:ext cx="39144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 dirty="0"/>
                <a:t>SIMPSON 1/3</a:t>
              </a:r>
              <a:r>
                <a:rPr lang="es-ES_tradnl" dirty="0"/>
                <a:t> </a:t>
              </a:r>
              <a:br>
                <a:rPr lang="es-ES_tradnl" dirty="0"/>
              </a:br>
              <a:r>
                <a:rPr lang="es-ES_tradnl" dirty="0"/>
                <a:t>Área bajo la parábola (</a:t>
              </a:r>
              <a:r>
                <a:rPr lang="es-ES_tradnl" dirty="0">
                  <a:highlight>
                    <a:srgbClr val="FFFF00"/>
                  </a:highlight>
                </a:rPr>
                <a:t>polinomio de orden 2</a:t>
              </a:r>
              <a:r>
                <a:rPr lang="es-ES_tradnl" dirty="0"/>
                <a:t>) que une 3 puntos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880122-D176-F94C-85F4-C2AF0977B2CD}"/>
                </a:ext>
              </a:extLst>
            </p:cNvPr>
            <p:cNvSpPr txBox="1"/>
            <p:nvPr/>
          </p:nvSpPr>
          <p:spPr>
            <a:xfrm>
              <a:off x="6388810" y="1833014"/>
              <a:ext cx="34271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 dirty="0"/>
                <a:t>SIMPSON 3/8 </a:t>
              </a:r>
            </a:p>
            <a:p>
              <a:pPr algn="ctr"/>
              <a:r>
                <a:rPr lang="es-ES_tradnl" dirty="0"/>
                <a:t>Área bajo una ecuación cúbica que une 4 puntos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C817B1-2E84-4638-906A-78F8744792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439" t="49205" r="21899" b="26330"/>
            <a:stretch/>
          </p:blipFill>
          <p:spPr>
            <a:xfrm>
              <a:off x="2792705" y="5878574"/>
              <a:ext cx="2460396" cy="86726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DB38C21-9328-4AE6-BDB4-916D799A6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801" t="76045" r="11882" b="682"/>
            <a:stretch/>
          </p:blipFill>
          <p:spPr>
            <a:xfrm>
              <a:off x="6388810" y="6033012"/>
              <a:ext cx="3290232" cy="824988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65FC487-0C9C-464E-9B7F-FCC0BEA297CB}"/>
                </a:ext>
              </a:extLst>
            </p:cNvPr>
            <p:cNvCxnSpPr/>
            <p:nvPr/>
          </p:nvCxnSpPr>
          <p:spPr>
            <a:xfrm flipH="1" flipV="1">
              <a:off x="3169920" y="4798423"/>
              <a:ext cx="522514" cy="12345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E140890-34E1-4FD1-B2B0-62C9B5B102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1510" y="4022171"/>
              <a:ext cx="155838" cy="20530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EA1B07-E4FC-4C1E-8E2B-F5EEB706C7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3529" y="4598126"/>
              <a:ext cx="213319" cy="15190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DD583C9-B30D-4F44-A7F9-2E920EE10D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4596" y="4654278"/>
              <a:ext cx="303907" cy="15190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5BDCB05-1EB9-41BA-AC8D-88576A8115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27520" y="4734199"/>
              <a:ext cx="377501" cy="15190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0380F39-C5B0-4B6A-A930-E89EAA4F1B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08558" y="3648033"/>
              <a:ext cx="316096" cy="25078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C8A578A-DECB-40D0-9A2D-F0E9641C08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1434" y="4362994"/>
              <a:ext cx="187173" cy="17928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7F9EA9-122C-42B4-AB3C-F3764306BE2D}"/>
                </a:ext>
              </a:extLst>
            </p:cNvPr>
            <p:cNvSpPr txBox="1"/>
            <p:nvPr/>
          </p:nvSpPr>
          <p:spPr>
            <a:xfrm>
              <a:off x="2560590" y="4172848"/>
              <a:ext cx="714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>
                  <a:solidFill>
                    <a:srgbClr val="FF0000"/>
                  </a:solidFill>
                </a:rPr>
                <a:t>x</a:t>
              </a:r>
              <a:r>
                <a:rPr lang="es-MX" sz="1400" baseline="-25000" dirty="0">
                  <a:solidFill>
                    <a:srgbClr val="FF0000"/>
                  </a:solidFill>
                </a:rPr>
                <a:t>0</a:t>
              </a:r>
              <a:r>
                <a:rPr lang="es-MX" sz="1400" dirty="0">
                  <a:solidFill>
                    <a:srgbClr val="FF0000"/>
                  </a:solidFill>
                </a:rPr>
                <a:t>, f(x</a:t>
              </a:r>
              <a:r>
                <a:rPr lang="es-MX" sz="1400" baseline="-25000" dirty="0">
                  <a:solidFill>
                    <a:srgbClr val="FF0000"/>
                  </a:solidFill>
                </a:rPr>
                <a:t>0</a:t>
              </a:r>
              <a:r>
                <a:rPr lang="es-MX" sz="14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1D9057-8B25-415F-A0F2-06D3F7431404}"/>
                </a:ext>
              </a:extLst>
            </p:cNvPr>
            <p:cNvSpPr txBox="1"/>
            <p:nvPr/>
          </p:nvSpPr>
          <p:spPr>
            <a:xfrm>
              <a:off x="4022903" y="3390290"/>
              <a:ext cx="714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>
                  <a:solidFill>
                    <a:srgbClr val="FF0000"/>
                  </a:solidFill>
                </a:rPr>
                <a:t>x</a:t>
              </a:r>
              <a:r>
                <a:rPr lang="es-MX" sz="1400" baseline="-25000" dirty="0">
                  <a:solidFill>
                    <a:srgbClr val="FF0000"/>
                  </a:solidFill>
                </a:rPr>
                <a:t>1</a:t>
              </a:r>
              <a:r>
                <a:rPr lang="es-MX" sz="1400" dirty="0">
                  <a:solidFill>
                    <a:srgbClr val="FF0000"/>
                  </a:solidFill>
                </a:rPr>
                <a:t>, f(x</a:t>
              </a:r>
              <a:r>
                <a:rPr lang="es-MX" sz="1400" baseline="-25000" dirty="0">
                  <a:solidFill>
                    <a:srgbClr val="FF0000"/>
                  </a:solidFill>
                </a:rPr>
                <a:t>1</a:t>
              </a:r>
              <a:r>
                <a:rPr lang="es-MX" sz="14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A8A9EB-A70C-45F1-9F96-AB83D9341FDB}"/>
                </a:ext>
              </a:extLst>
            </p:cNvPr>
            <p:cNvSpPr txBox="1"/>
            <p:nvPr/>
          </p:nvSpPr>
          <p:spPr>
            <a:xfrm>
              <a:off x="5223013" y="4194362"/>
              <a:ext cx="714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>
                  <a:solidFill>
                    <a:srgbClr val="FF0000"/>
                  </a:solidFill>
                </a:rPr>
                <a:t>x</a:t>
              </a:r>
              <a:r>
                <a:rPr lang="es-MX" sz="1400" baseline="-25000" dirty="0">
                  <a:solidFill>
                    <a:srgbClr val="FF0000"/>
                  </a:solidFill>
                </a:rPr>
                <a:t>2</a:t>
              </a:r>
              <a:r>
                <a:rPr lang="es-MX" sz="1400" dirty="0">
                  <a:solidFill>
                    <a:srgbClr val="FF0000"/>
                  </a:solidFill>
                </a:rPr>
                <a:t>, f(x</a:t>
              </a:r>
              <a:r>
                <a:rPr lang="es-MX" sz="1400" baseline="-25000" dirty="0">
                  <a:solidFill>
                    <a:srgbClr val="FF0000"/>
                  </a:solidFill>
                </a:rPr>
                <a:t>2</a:t>
              </a:r>
              <a:r>
                <a:rPr lang="es-MX" sz="14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967D76-08FF-4F39-A746-ACE934143D83}"/>
                </a:ext>
              </a:extLst>
            </p:cNvPr>
            <p:cNvSpPr txBox="1"/>
            <p:nvPr/>
          </p:nvSpPr>
          <p:spPr>
            <a:xfrm>
              <a:off x="6261355" y="4224629"/>
              <a:ext cx="714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>
                  <a:solidFill>
                    <a:srgbClr val="FF0000"/>
                  </a:solidFill>
                </a:rPr>
                <a:t>x</a:t>
              </a:r>
              <a:r>
                <a:rPr lang="es-MX" sz="1400" baseline="-25000" dirty="0">
                  <a:solidFill>
                    <a:srgbClr val="FF0000"/>
                  </a:solidFill>
                </a:rPr>
                <a:t>0</a:t>
              </a:r>
              <a:r>
                <a:rPr lang="es-MX" sz="1400" dirty="0">
                  <a:solidFill>
                    <a:srgbClr val="FF0000"/>
                  </a:solidFill>
                </a:rPr>
                <a:t>, f(x</a:t>
              </a:r>
              <a:r>
                <a:rPr lang="es-MX" sz="1400" baseline="-25000" dirty="0">
                  <a:solidFill>
                    <a:srgbClr val="FF0000"/>
                  </a:solidFill>
                </a:rPr>
                <a:t>0</a:t>
              </a:r>
              <a:r>
                <a:rPr lang="es-MX" sz="14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01CA2D-74FB-48A4-8024-165A037B7D5F}"/>
                </a:ext>
              </a:extLst>
            </p:cNvPr>
            <p:cNvSpPr txBox="1"/>
            <p:nvPr/>
          </p:nvSpPr>
          <p:spPr>
            <a:xfrm>
              <a:off x="7151088" y="3116150"/>
              <a:ext cx="714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>
                  <a:solidFill>
                    <a:srgbClr val="FF0000"/>
                  </a:solidFill>
                </a:rPr>
                <a:t>x</a:t>
              </a:r>
              <a:r>
                <a:rPr lang="es-MX" sz="1400" baseline="-25000" dirty="0">
                  <a:solidFill>
                    <a:srgbClr val="FF0000"/>
                  </a:solidFill>
                </a:rPr>
                <a:t>1</a:t>
              </a:r>
              <a:r>
                <a:rPr lang="es-MX" sz="1400" dirty="0">
                  <a:solidFill>
                    <a:srgbClr val="FF0000"/>
                  </a:solidFill>
                </a:rPr>
                <a:t>, f(x</a:t>
              </a:r>
              <a:r>
                <a:rPr lang="es-MX" sz="1400" baseline="-25000" dirty="0">
                  <a:solidFill>
                    <a:srgbClr val="FF0000"/>
                  </a:solidFill>
                </a:rPr>
                <a:t>1</a:t>
              </a:r>
              <a:r>
                <a:rPr lang="es-MX" sz="14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E944D9-B409-46B6-B268-95FD14E33ACB}"/>
                </a:ext>
              </a:extLst>
            </p:cNvPr>
            <p:cNvSpPr txBox="1"/>
            <p:nvPr/>
          </p:nvSpPr>
          <p:spPr>
            <a:xfrm>
              <a:off x="7987550" y="3815159"/>
              <a:ext cx="714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>
                  <a:solidFill>
                    <a:srgbClr val="FF0000"/>
                  </a:solidFill>
                </a:rPr>
                <a:t>x</a:t>
              </a:r>
              <a:r>
                <a:rPr lang="es-MX" sz="1400" baseline="-25000" dirty="0">
                  <a:solidFill>
                    <a:srgbClr val="FF0000"/>
                  </a:solidFill>
                </a:rPr>
                <a:t>2</a:t>
              </a:r>
              <a:r>
                <a:rPr lang="es-MX" sz="1400" dirty="0">
                  <a:solidFill>
                    <a:srgbClr val="FF0000"/>
                  </a:solidFill>
                </a:rPr>
                <a:t>, f(x</a:t>
              </a:r>
              <a:r>
                <a:rPr lang="es-MX" sz="1400" baseline="-25000" dirty="0">
                  <a:solidFill>
                    <a:srgbClr val="FF0000"/>
                  </a:solidFill>
                </a:rPr>
                <a:t>2</a:t>
              </a:r>
              <a:r>
                <a:rPr lang="es-MX" sz="14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EA66CAE-C5AC-48B3-B54C-529C9FA81024}"/>
                </a:ext>
              </a:extLst>
            </p:cNvPr>
            <p:cNvSpPr txBox="1"/>
            <p:nvPr/>
          </p:nvSpPr>
          <p:spPr>
            <a:xfrm>
              <a:off x="8937273" y="4022171"/>
              <a:ext cx="714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>
                  <a:solidFill>
                    <a:srgbClr val="FF0000"/>
                  </a:solidFill>
                </a:rPr>
                <a:t>x</a:t>
              </a:r>
              <a:r>
                <a:rPr lang="es-MX" sz="1400" baseline="-25000" dirty="0">
                  <a:solidFill>
                    <a:srgbClr val="FF0000"/>
                  </a:solidFill>
                </a:rPr>
                <a:t>3</a:t>
              </a:r>
              <a:r>
                <a:rPr lang="es-MX" sz="1400" dirty="0">
                  <a:solidFill>
                    <a:srgbClr val="FF0000"/>
                  </a:solidFill>
                </a:rPr>
                <a:t>, f(x</a:t>
              </a:r>
              <a:r>
                <a:rPr lang="es-MX" sz="1400" baseline="-25000" dirty="0">
                  <a:solidFill>
                    <a:srgbClr val="FF0000"/>
                  </a:solidFill>
                </a:rPr>
                <a:t>3</a:t>
              </a:r>
              <a:r>
                <a:rPr lang="es-MX" sz="1400" dirty="0">
                  <a:solidFill>
                    <a:srgbClr val="FF0000"/>
                  </a:solidFill>
                </a:rPr>
                <a:t>)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EAF0B23-277E-4C22-8C0F-A1E5A103C49A}"/>
              </a:ext>
            </a:extLst>
          </p:cNvPr>
          <p:cNvSpPr/>
          <p:nvPr/>
        </p:nvSpPr>
        <p:spPr>
          <a:xfrm>
            <a:off x="9117983" y="1209056"/>
            <a:ext cx="33401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dirty="0">
                <a:highlight>
                  <a:srgbClr val="FFFF00"/>
                </a:highlight>
              </a:rPr>
              <a:t>Todos los puntos en X son equidistantes</a:t>
            </a:r>
          </a:p>
          <a:p>
            <a:pPr algn="ctr"/>
            <a:endParaRPr lang="es-ES_tradnl" dirty="0">
              <a:highlight>
                <a:srgbClr val="FFFF00"/>
              </a:highlight>
            </a:endParaRPr>
          </a:p>
          <a:p>
            <a:pPr algn="ctr"/>
            <a:endParaRPr lang="es-ES_tradnl" dirty="0">
              <a:highlight>
                <a:srgbClr val="FFFF00"/>
              </a:highlight>
            </a:endParaRPr>
          </a:p>
          <a:p>
            <a:pPr algn="ctr"/>
            <a:r>
              <a:rPr lang="es-ES_tradnl" dirty="0">
                <a:highlight>
                  <a:srgbClr val="FFFF00"/>
                </a:highlight>
              </a:rPr>
              <a:t>k = veces que se aplica el método</a:t>
            </a:r>
            <a:endParaRPr lang="es-MX" dirty="0">
              <a:highlight>
                <a:srgbClr val="FFFF00"/>
              </a:highlight>
            </a:endParaRPr>
          </a:p>
          <a:p>
            <a:pPr algn="ctr"/>
            <a:endParaRPr lang="es-MX" dirty="0">
              <a:highlight>
                <a:srgbClr val="FFFF00"/>
              </a:highlight>
            </a:endParaRPr>
          </a:p>
          <a:p>
            <a:pPr algn="ctr"/>
            <a:r>
              <a:rPr lang="es-MX" dirty="0">
                <a:highlight>
                  <a:srgbClr val="FFFF00"/>
                </a:highlight>
              </a:rPr>
              <a:t>n = k*3</a:t>
            </a:r>
          </a:p>
          <a:p>
            <a:pPr algn="ctr"/>
            <a:endParaRPr lang="es-MX" dirty="0">
              <a:highlight>
                <a:srgbClr val="FFFF00"/>
              </a:highlight>
            </a:endParaRPr>
          </a:p>
          <a:p>
            <a:pPr algn="ctr"/>
            <a:r>
              <a:rPr lang="es-MX" dirty="0">
                <a:highlight>
                  <a:srgbClr val="FFFF00"/>
                </a:highlight>
              </a:rPr>
              <a:t>h = (b-a)/n</a:t>
            </a:r>
          </a:p>
          <a:p>
            <a:pPr algn="ctr"/>
            <a:endParaRPr lang="es-MX" dirty="0">
              <a:highlight>
                <a:srgbClr val="FFFF00"/>
              </a:highlight>
            </a:endParaRPr>
          </a:p>
          <a:p>
            <a:pPr algn="ctr"/>
            <a:r>
              <a:rPr lang="es-ES_tradnl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x1 = a</a:t>
            </a:r>
          </a:p>
          <a:p>
            <a:pPr algn="ctr"/>
            <a:r>
              <a:rPr lang="es-ES_tradnl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x2 = </a:t>
            </a:r>
            <a:r>
              <a:rPr lang="es-ES_tradnl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a+h</a:t>
            </a:r>
            <a:endParaRPr lang="es-ES_tradnl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_tradnl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x3 = a+2h</a:t>
            </a:r>
          </a:p>
          <a:p>
            <a:pPr algn="ctr"/>
            <a:r>
              <a:rPr lang="es-ES_tradnl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X4= a+3h</a:t>
            </a:r>
          </a:p>
          <a:p>
            <a:pPr algn="ctr"/>
            <a:endParaRPr lang="es-ES_tradnl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_tradnl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_tradnl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 = 1:3:n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0A9DA0-8D92-4D46-A441-8AC29E304AA0}"/>
              </a:ext>
            </a:extLst>
          </p:cNvPr>
          <p:cNvCxnSpPr>
            <a:cxnSpLocks/>
          </p:cNvCxnSpPr>
          <p:nvPr/>
        </p:nvCxnSpPr>
        <p:spPr>
          <a:xfrm flipH="1">
            <a:off x="3876812" y="2687196"/>
            <a:ext cx="7189" cy="3318912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27CB90-970C-4169-AE68-05F5903FF670}"/>
              </a:ext>
            </a:extLst>
          </p:cNvPr>
          <p:cNvCxnSpPr>
            <a:cxnSpLocks/>
          </p:cNvCxnSpPr>
          <p:nvPr/>
        </p:nvCxnSpPr>
        <p:spPr>
          <a:xfrm>
            <a:off x="7220305" y="2735106"/>
            <a:ext cx="0" cy="2890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A20341-19BA-40B3-97F7-7CD15FE4134B}"/>
              </a:ext>
            </a:extLst>
          </p:cNvPr>
          <p:cNvCxnSpPr>
            <a:cxnSpLocks/>
          </p:cNvCxnSpPr>
          <p:nvPr/>
        </p:nvCxnSpPr>
        <p:spPr>
          <a:xfrm>
            <a:off x="7984326" y="2735106"/>
            <a:ext cx="0" cy="282967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115FEA-CE18-4C99-AF83-0331375A71CD}"/>
              </a:ext>
            </a:extLst>
          </p:cNvPr>
          <p:cNvSpPr txBox="1"/>
          <p:nvPr/>
        </p:nvSpPr>
        <p:spPr>
          <a:xfrm>
            <a:off x="6321455" y="550836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DE112F-9D8C-47E2-AC09-CA1DDCCE6664}"/>
              </a:ext>
            </a:extLst>
          </p:cNvPr>
          <p:cNvSpPr txBox="1"/>
          <p:nvPr/>
        </p:nvSpPr>
        <p:spPr>
          <a:xfrm>
            <a:off x="8538275" y="55083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E0C5AB-BF67-4F5E-8BEE-1F243A36FC6C}"/>
              </a:ext>
            </a:extLst>
          </p:cNvPr>
          <p:cNvCxnSpPr/>
          <p:nvPr/>
        </p:nvCxnSpPr>
        <p:spPr>
          <a:xfrm>
            <a:off x="6462680" y="5344650"/>
            <a:ext cx="757625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F9708E9-1AE1-4693-8C6B-143C8F40F927}"/>
              </a:ext>
            </a:extLst>
          </p:cNvPr>
          <p:cNvSpPr txBox="1"/>
          <p:nvPr/>
        </p:nvSpPr>
        <p:spPr>
          <a:xfrm>
            <a:off x="6783055" y="5005605"/>
            <a:ext cx="329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h</a:t>
            </a:r>
            <a:endParaRPr lang="es-MX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20ABD0-463D-4F5D-854B-70F05CA20DC7}"/>
              </a:ext>
            </a:extLst>
          </p:cNvPr>
          <p:cNvGrpSpPr/>
          <p:nvPr/>
        </p:nvGrpSpPr>
        <p:grpSpPr>
          <a:xfrm>
            <a:off x="-226042" y="143681"/>
            <a:ext cx="4386176" cy="4150165"/>
            <a:chOff x="1340856" y="2964460"/>
            <a:chExt cx="4386176" cy="4150165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0AAFCEF-DDB0-4C3F-BCB0-BA43F7DB69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962"/>
            <a:stretch/>
          </p:blipFill>
          <p:spPr>
            <a:xfrm>
              <a:off x="1819187" y="2964460"/>
              <a:ext cx="3907845" cy="3502667"/>
            </a:xfrm>
            <a:prstGeom prst="rect">
              <a:avLst/>
            </a:prstGeom>
          </p:spPr>
        </p:pic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D5B672D-D58E-4225-A778-6274CC3D5454}"/>
                </a:ext>
              </a:extLst>
            </p:cNvPr>
            <p:cNvSpPr/>
            <p:nvPr/>
          </p:nvSpPr>
          <p:spPr>
            <a:xfrm>
              <a:off x="2913655" y="4421375"/>
              <a:ext cx="141119" cy="144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847821D-2FBC-4343-97D1-9A454FEE05FF}"/>
                </a:ext>
              </a:extLst>
            </p:cNvPr>
            <p:cNvSpPr/>
            <p:nvPr/>
          </p:nvSpPr>
          <p:spPr>
            <a:xfrm>
              <a:off x="4100847" y="4304959"/>
              <a:ext cx="141119" cy="144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B283A2-B72D-4A76-B95D-58DFEDB5C2D3}"/>
                </a:ext>
              </a:extLst>
            </p:cNvPr>
            <p:cNvSpPr/>
            <p:nvPr/>
          </p:nvSpPr>
          <p:spPr>
            <a:xfrm>
              <a:off x="5270855" y="3843084"/>
              <a:ext cx="141119" cy="144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A343AB20-9972-4602-B3FF-62D81F5B0CB6}"/>
                </a:ext>
              </a:extLst>
            </p:cNvPr>
            <p:cNvSpPr/>
            <p:nvPr/>
          </p:nvSpPr>
          <p:spPr>
            <a:xfrm>
              <a:off x="2518611" y="3705726"/>
              <a:ext cx="3208421" cy="820002"/>
            </a:xfrm>
            <a:custGeom>
              <a:avLst/>
              <a:gdLst>
                <a:gd name="connsiteX0" fmla="*/ 0 w 3208421"/>
                <a:gd name="connsiteY0" fmla="*/ 753979 h 820002"/>
                <a:gd name="connsiteX1" fmla="*/ 449178 w 3208421"/>
                <a:gd name="connsiteY1" fmla="*/ 818148 h 820002"/>
                <a:gd name="connsiteX2" fmla="*/ 1652336 w 3208421"/>
                <a:gd name="connsiteY2" fmla="*/ 689811 h 820002"/>
                <a:gd name="connsiteX3" fmla="*/ 2871536 w 3208421"/>
                <a:gd name="connsiteY3" fmla="*/ 240632 h 820002"/>
                <a:gd name="connsiteX4" fmla="*/ 3208421 w 3208421"/>
                <a:gd name="connsiteY4" fmla="*/ 0 h 820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8421" h="820002">
                  <a:moveTo>
                    <a:pt x="0" y="753979"/>
                  </a:moveTo>
                  <a:cubicBezTo>
                    <a:pt x="86894" y="791411"/>
                    <a:pt x="173789" y="828843"/>
                    <a:pt x="449178" y="818148"/>
                  </a:cubicBezTo>
                  <a:cubicBezTo>
                    <a:pt x="724567" y="807453"/>
                    <a:pt x="1248610" y="786064"/>
                    <a:pt x="1652336" y="689811"/>
                  </a:cubicBezTo>
                  <a:cubicBezTo>
                    <a:pt x="2056062" y="593558"/>
                    <a:pt x="2612189" y="355600"/>
                    <a:pt x="2871536" y="240632"/>
                  </a:cubicBezTo>
                  <a:cubicBezTo>
                    <a:pt x="3130883" y="125664"/>
                    <a:pt x="3169652" y="62832"/>
                    <a:pt x="3208421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7EF0F24-4428-4FAB-8468-51DD52297706}"/>
                </a:ext>
              </a:extLst>
            </p:cNvPr>
            <p:cNvCxnSpPr>
              <a:cxnSpLocks/>
            </p:cNvCxnSpPr>
            <p:nvPr/>
          </p:nvCxnSpPr>
          <p:spPr>
            <a:xfrm>
              <a:off x="4157590" y="4472771"/>
              <a:ext cx="13816" cy="96506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8DE6594-B8BF-4254-A365-89079FE89799}"/>
                    </a:ext>
                  </a:extLst>
                </p:cNvPr>
                <p:cNvSpPr txBox="1"/>
                <p:nvPr/>
              </p:nvSpPr>
              <p:spPr>
                <a:xfrm>
                  <a:off x="1340856" y="6683738"/>
                  <a:ext cx="175357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40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 =2</m:t>
                        </m:r>
                      </m:oMath>
                    </m:oMathPara>
                  </a14:m>
                  <a:endParaRPr lang="es-MX" sz="1400" b="0" dirty="0"/>
                </a:p>
                <a:p>
                  <a:pPr algn="ctr"/>
                  <a:r>
                    <a:rPr lang="es-ES_tradnl" sz="1400" dirty="0"/>
                    <a:t>n = k*3  = 6</a:t>
                  </a: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8DE6594-B8BF-4254-A365-89079FE897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856" y="6683738"/>
                  <a:ext cx="1753572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B13E477-F981-4A13-A882-1A97434D1EB3}"/>
              </a:ext>
            </a:extLst>
          </p:cNvPr>
          <p:cNvSpPr/>
          <p:nvPr/>
        </p:nvSpPr>
        <p:spPr>
          <a:xfrm>
            <a:off x="1361135" y="1094369"/>
            <a:ext cx="1276153" cy="1629284"/>
          </a:xfrm>
          <a:prstGeom prst="rect">
            <a:avLst/>
          </a:prstGeom>
          <a:solidFill>
            <a:srgbClr val="1A3260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AEDF27B-86C8-4E19-A3CC-1EB7D401A3CC}"/>
              </a:ext>
            </a:extLst>
          </p:cNvPr>
          <p:cNvSpPr/>
          <p:nvPr/>
        </p:nvSpPr>
        <p:spPr>
          <a:xfrm>
            <a:off x="2655182" y="1080372"/>
            <a:ext cx="1276153" cy="1629284"/>
          </a:xfrm>
          <a:prstGeom prst="rect">
            <a:avLst/>
          </a:prstGeom>
          <a:solidFill>
            <a:srgbClr val="1A3260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4D321AC-2B0A-45E3-8871-DC2470B97A55}"/>
              </a:ext>
            </a:extLst>
          </p:cNvPr>
          <p:cNvCxnSpPr/>
          <p:nvPr/>
        </p:nvCxnSpPr>
        <p:spPr>
          <a:xfrm>
            <a:off x="1860785" y="753830"/>
            <a:ext cx="0" cy="2389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6A5E721-2889-4A8A-B3C5-F5C3E8A05E4A}"/>
              </a:ext>
            </a:extLst>
          </p:cNvPr>
          <p:cNvCxnSpPr/>
          <p:nvPr/>
        </p:nvCxnSpPr>
        <p:spPr>
          <a:xfrm>
            <a:off x="2292130" y="874798"/>
            <a:ext cx="0" cy="2389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9B6766-D63E-4FF5-BC4B-D2307B0BC1A9}"/>
              </a:ext>
            </a:extLst>
          </p:cNvPr>
          <p:cNvCxnSpPr/>
          <p:nvPr/>
        </p:nvCxnSpPr>
        <p:spPr>
          <a:xfrm>
            <a:off x="3094155" y="831255"/>
            <a:ext cx="0" cy="2389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F0BD030-DCDE-4732-B6B4-164C6EE20D93}"/>
              </a:ext>
            </a:extLst>
          </p:cNvPr>
          <p:cNvCxnSpPr/>
          <p:nvPr/>
        </p:nvCxnSpPr>
        <p:spPr>
          <a:xfrm>
            <a:off x="3439887" y="900924"/>
            <a:ext cx="0" cy="2389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381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61F1-B9F8-4649-B125-930393BE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INTEGRACON POR REGLA DE Simpson 1/3  y 3/8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FF81AF4-FE66-4E30-8F06-4B9C743D512A}"/>
              </a:ext>
            </a:extLst>
          </p:cNvPr>
          <p:cNvGrpSpPr/>
          <p:nvPr/>
        </p:nvGrpSpPr>
        <p:grpSpPr>
          <a:xfrm>
            <a:off x="1738865" y="1763866"/>
            <a:ext cx="7815847" cy="5024986"/>
            <a:chOff x="2000121" y="1833014"/>
            <a:chExt cx="7815847" cy="50249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BCB0737-1ACD-B74C-BB3C-5B7FDDFBFA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r="1058" b="14846"/>
            <a:stretch/>
          </p:blipFill>
          <p:spPr>
            <a:xfrm>
              <a:off x="2000121" y="2573063"/>
              <a:ext cx="7815847" cy="328760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6050326-B922-9341-8BE0-477C0A1625FE}"/>
                </a:ext>
              </a:extLst>
            </p:cNvPr>
            <p:cNvSpPr txBox="1"/>
            <p:nvPr/>
          </p:nvSpPr>
          <p:spPr>
            <a:xfrm>
              <a:off x="2318214" y="1851537"/>
              <a:ext cx="39144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 dirty="0"/>
                <a:t>SIMPSON 1/3</a:t>
              </a:r>
              <a:r>
                <a:rPr lang="es-ES_tradnl" dirty="0"/>
                <a:t> </a:t>
              </a:r>
              <a:br>
                <a:rPr lang="es-ES_tradnl" dirty="0"/>
              </a:br>
              <a:r>
                <a:rPr lang="es-ES_tradnl" dirty="0"/>
                <a:t>Área bajo la parábola (</a:t>
              </a:r>
              <a:r>
                <a:rPr lang="es-ES_tradnl" dirty="0">
                  <a:highlight>
                    <a:srgbClr val="FFFF00"/>
                  </a:highlight>
                </a:rPr>
                <a:t>polinomio de orden 2</a:t>
              </a:r>
              <a:r>
                <a:rPr lang="es-ES_tradnl" dirty="0"/>
                <a:t>) que une 3 puntos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880122-D176-F94C-85F4-C2AF0977B2CD}"/>
                </a:ext>
              </a:extLst>
            </p:cNvPr>
            <p:cNvSpPr txBox="1"/>
            <p:nvPr/>
          </p:nvSpPr>
          <p:spPr>
            <a:xfrm>
              <a:off x="6388810" y="1833014"/>
              <a:ext cx="34271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 dirty="0"/>
                <a:t>SIMPSON 3/8 </a:t>
              </a:r>
            </a:p>
            <a:p>
              <a:pPr algn="ctr"/>
              <a:r>
                <a:rPr lang="es-ES_tradnl" dirty="0"/>
                <a:t>Área bajo una ecuación cúbica que une 4 puntos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C817B1-2E84-4638-906A-78F8744792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439" t="49205" r="21899" b="26330"/>
            <a:stretch/>
          </p:blipFill>
          <p:spPr>
            <a:xfrm>
              <a:off x="2792705" y="5878574"/>
              <a:ext cx="2460396" cy="86726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DB38C21-9328-4AE6-BDB4-916D799A6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801" t="76045" r="11882" b="682"/>
            <a:stretch/>
          </p:blipFill>
          <p:spPr>
            <a:xfrm>
              <a:off x="6388810" y="6033012"/>
              <a:ext cx="3290232" cy="824988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65FC487-0C9C-464E-9B7F-FCC0BEA297CB}"/>
                </a:ext>
              </a:extLst>
            </p:cNvPr>
            <p:cNvCxnSpPr/>
            <p:nvPr/>
          </p:nvCxnSpPr>
          <p:spPr>
            <a:xfrm flipH="1" flipV="1">
              <a:off x="3169920" y="4798423"/>
              <a:ext cx="522514" cy="12345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E140890-34E1-4FD1-B2B0-62C9B5B102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1510" y="4022171"/>
              <a:ext cx="155838" cy="20530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EA1B07-E4FC-4C1E-8E2B-F5EEB706C7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3529" y="4598126"/>
              <a:ext cx="213319" cy="15190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DD583C9-B30D-4F44-A7F9-2E920EE10D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4596" y="4654278"/>
              <a:ext cx="303907" cy="15190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5BDCB05-1EB9-41BA-AC8D-88576A8115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27520" y="4734199"/>
              <a:ext cx="377501" cy="15190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0380F39-C5B0-4B6A-A930-E89EAA4F1B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08558" y="3648033"/>
              <a:ext cx="316096" cy="25078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C8A578A-DECB-40D0-9A2D-F0E9641C08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1434" y="4362994"/>
              <a:ext cx="187173" cy="17928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7F9EA9-122C-42B4-AB3C-F3764306BE2D}"/>
                </a:ext>
              </a:extLst>
            </p:cNvPr>
            <p:cNvSpPr txBox="1"/>
            <p:nvPr/>
          </p:nvSpPr>
          <p:spPr>
            <a:xfrm>
              <a:off x="2560590" y="4172848"/>
              <a:ext cx="714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>
                  <a:solidFill>
                    <a:srgbClr val="FF0000"/>
                  </a:solidFill>
                </a:rPr>
                <a:t>x</a:t>
              </a:r>
              <a:r>
                <a:rPr lang="es-MX" sz="1400" baseline="-25000" dirty="0">
                  <a:solidFill>
                    <a:srgbClr val="FF0000"/>
                  </a:solidFill>
                </a:rPr>
                <a:t>0</a:t>
              </a:r>
              <a:r>
                <a:rPr lang="es-MX" sz="1400" dirty="0">
                  <a:solidFill>
                    <a:srgbClr val="FF0000"/>
                  </a:solidFill>
                </a:rPr>
                <a:t>, f(x</a:t>
              </a:r>
              <a:r>
                <a:rPr lang="es-MX" sz="1400" baseline="-25000" dirty="0">
                  <a:solidFill>
                    <a:srgbClr val="FF0000"/>
                  </a:solidFill>
                </a:rPr>
                <a:t>0</a:t>
              </a:r>
              <a:r>
                <a:rPr lang="es-MX" sz="14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1D9057-8B25-415F-A0F2-06D3F7431404}"/>
                </a:ext>
              </a:extLst>
            </p:cNvPr>
            <p:cNvSpPr txBox="1"/>
            <p:nvPr/>
          </p:nvSpPr>
          <p:spPr>
            <a:xfrm>
              <a:off x="4022903" y="3390290"/>
              <a:ext cx="714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>
                  <a:solidFill>
                    <a:srgbClr val="FF0000"/>
                  </a:solidFill>
                </a:rPr>
                <a:t>x</a:t>
              </a:r>
              <a:r>
                <a:rPr lang="es-MX" sz="1400" baseline="-25000" dirty="0">
                  <a:solidFill>
                    <a:srgbClr val="FF0000"/>
                  </a:solidFill>
                </a:rPr>
                <a:t>1</a:t>
              </a:r>
              <a:r>
                <a:rPr lang="es-MX" sz="1400" dirty="0">
                  <a:solidFill>
                    <a:srgbClr val="FF0000"/>
                  </a:solidFill>
                </a:rPr>
                <a:t>, f(x</a:t>
              </a:r>
              <a:r>
                <a:rPr lang="es-MX" sz="1400" baseline="-25000" dirty="0">
                  <a:solidFill>
                    <a:srgbClr val="FF0000"/>
                  </a:solidFill>
                </a:rPr>
                <a:t>1</a:t>
              </a:r>
              <a:r>
                <a:rPr lang="es-MX" sz="14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A8A9EB-A70C-45F1-9F96-AB83D9341FDB}"/>
                </a:ext>
              </a:extLst>
            </p:cNvPr>
            <p:cNvSpPr txBox="1"/>
            <p:nvPr/>
          </p:nvSpPr>
          <p:spPr>
            <a:xfrm>
              <a:off x="5223013" y="4194362"/>
              <a:ext cx="714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>
                  <a:solidFill>
                    <a:srgbClr val="FF0000"/>
                  </a:solidFill>
                </a:rPr>
                <a:t>x</a:t>
              </a:r>
              <a:r>
                <a:rPr lang="es-MX" sz="1400" baseline="-25000" dirty="0">
                  <a:solidFill>
                    <a:srgbClr val="FF0000"/>
                  </a:solidFill>
                </a:rPr>
                <a:t>2</a:t>
              </a:r>
              <a:r>
                <a:rPr lang="es-MX" sz="1400" dirty="0">
                  <a:solidFill>
                    <a:srgbClr val="FF0000"/>
                  </a:solidFill>
                </a:rPr>
                <a:t>, f(x</a:t>
              </a:r>
              <a:r>
                <a:rPr lang="es-MX" sz="1400" baseline="-25000" dirty="0">
                  <a:solidFill>
                    <a:srgbClr val="FF0000"/>
                  </a:solidFill>
                </a:rPr>
                <a:t>2</a:t>
              </a:r>
              <a:r>
                <a:rPr lang="es-MX" sz="14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967D76-08FF-4F39-A746-ACE934143D83}"/>
                </a:ext>
              </a:extLst>
            </p:cNvPr>
            <p:cNvSpPr txBox="1"/>
            <p:nvPr/>
          </p:nvSpPr>
          <p:spPr>
            <a:xfrm>
              <a:off x="6261355" y="4224629"/>
              <a:ext cx="714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>
                  <a:solidFill>
                    <a:srgbClr val="FF0000"/>
                  </a:solidFill>
                </a:rPr>
                <a:t>x</a:t>
              </a:r>
              <a:r>
                <a:rPr lang="es-MX" sz="1400" baseline="-25000" dirty="0">
                  <a:solidFill>
                    <a:srgbClr val="FF0000"/>
                  </a:solidFill>
                </a:rPr>
                <a:t>0</a:t>
              </a:r>
              <a:r>
                <a:rPr lang="es-MX" sz="1400" dirty="0">
                  <a:solidFill>
                    <a:srgbClr val="FF0000"/>
                  </a:solidFill>
                </a:rPr>
                <a:t>, f(x</a:t>
              </a:r>
              <a:r>
                <a:rPr lang="es-MX" sz="1400" baseline="-25000" dirty="0">
                  <a:solidFill>
                    <a:srgbClr val="FF0000"/>
                  </a:solidFill>
                </a:rPr>
                <a:t>0</a:t>
              </a:r>
              <a:r>
                <a:rPr lang="es-MX" sz="14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01CA2D-74FB-48A4-8024-165A037B7D5F}"/>
                </a:ext>
              </a:extLst>
            </p:cNvPr>
            <p:cNvSpPr txBox="1"/>
            <p:nvPr/>
          </p:nvSpPr>
          <p:spPr>
            <a:xfrm>
              <a:off x="7151088" y="3116150"/>
              <a:ext cx="714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>
                  <a:solidFill>
                    <a:srgbClr val="FF0000"/>
                  </a:solidFill>
                </a:rPr>
                <a:t>x</a:t>
              </a:r>
              <a:r>
                <a:rPr lang="es-MX" sz="1400" baseline="-25000" dirty="0">
                  <a:solidFill>
                    <a:srgbClr val="FF0000"/>
                  </a:solidFill>
                </a:rPr>
                <a:t>1</a:t>
              </a:r>
              <a:r>
                <a:rPr lang="es-MX" sz="1400" dirty="0">
                  <a:solidFill>
                    <a:srgbClr val="FF0000"/>
                  </a:solidFill>
                </a:rPr>
                <a:t>, f(x</a:t>
              </a:r>
              <a:r>
                <a:rPr lang="es-MX" sz="1400" baseline="-25000" dirty="0">
                  <a:solidFill>
                    <a:srgbClr val="FF0000"/>
                  </a:solidFill>
                </a:rPr>
                <a:t>1</a:t>
              </a:r>
              <a:r>
                <a:rPr lang="es-MX" sz="14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E944D9-B409-46B6-B268-95FD14E33ACB}"/>
                </a:ext>
              </a:extLst>
            </p:cNvPr>
            <p:cNvSpPr txBox="1"/>
            <p:nvPr/>
          </p:nvSpPr>
          <p:spPr>
            <a:xfrm>
              <a:off x="7987550" y="3815159"/>
              <a:ext cx="714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>
                  <a:solidFill>
                    <a:srgbClr val="FF0000"/>
                  </a:solidFill>
                </a:rPr>
                <a:t>x</a:t>
              </a:r>
              <a:r>
                <a:rPr lang="es-MX" sz="1400" baseline="-25000" dirty="0">
                  <a:solidFill>
                    <a:srgbClr val="FF0000"/>
                  </a:solidFill>
                </a:rPr>
                <a:t>2</a:t>
              </a:r>
              <a:r>
                <a:rPr lang="es-MX" sz="1400" dirty="0">
                  <a:solidFill>
                    <a:srgbClr val="FF0000"/>
                  </a:solidFill>
                </a:rPr>
                <a:t>, f(x</a:t>
              </a:r>
              <a:r>
                <a:rPr lang="es-MX" sz="1400" baseline="-25000" dirty="0">
                  <a:solidFill>
                    <a:srgbClr val="FF0000"/>
                  </a:solidFill>
                </a:rPr>
                <a:t>2</a:t>
              </a:r>
              <a:r>
                <a:rPr lang="es-MX" sz="14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EA66CAE-C5AC-48B3-B54C-529C9FA81024}"/>
                </a:ext>
              </a:extLst>
            </p:cNvPr>
            <p:cNvSpPr txBox="1"/>
            <p:nvPr/>
          </p:nvSpPr>
          <p:spPr>
            <a:xfrm>
              <a:off x="8937273" y="4022171"/>
              <a:ext cx="714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>
                  <a:solidFill>
                    <a:srgbClr val="FF0000"/>
                  </a:solidFill>
                </a:rPr>
                <a:t>x</a:t>
              </a:r>
              <a:r>
                <a:rPr lang="es-MX" sz="1400" baseline="-25000" dirty="0">
                  <a:solidFill>
                    <a:srgbClr val="FF0000"/>
                  </a:solidFill>
                </a:rPr>
                <a:t>3</a:t>
              </a:r>
              <a:r>
                <a:rPr lang="es-MX" sz="1400" dirty="0">
                  <a:solidFill>
                    <a:srgbClr val="FF0000"/>
                  </a:solidFill>
                </a:rPr>
                <a:t>, f(x</a:t>
              </a:r>
              <a:r>
                <a:rPr lang="es-MX" sz="1400" baseline="-25000" dirty="0">
                  <a:solidFill>
                    <a:srgbClr val="FF0000"/>
                  </a:solidFill>
                </a:rPr>
                <a:t>3</a:t>
              </a:r>
              <a:r>
                <a:rPr lang="es-MX" sz="1400" dirty="0">
                  <a:solidFill>
                    <a:srgbClr val="FF0000"/>
                  </a:solidFill>
                </a:rPr>
                <a:t>)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EAF0B23-277E-4C22-8C0F-A1E5A103C49A}"/>
              </a:ext>
            </a:extLst>
          </p:cNvPr>
          <p:cNvSpPr/>
          <p:nvPr/>
        </p:nvSpPr>
        <p:spPr>
          <a:xfrm>
            <a:off x="8089942" y="2008561"/>
            <a:ext cx="334019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dirty="0">
                <a:highlight>
                  <a:srgbClr val="FFFF00"/>
                </a:highlight>
              </a:rPr>
              <a:t>Todos los puntos en X son equidistantes</a:t>
            </a:r>
          </a:p>
          <a:p>
            <a:pPr algn="ctr"/>
            <a:endParaRPr lang="es-ES_tradnl" dirty="0">
              <a:highlight>
                <a:srgbClr val="FFFF00"/>
              </a:highlight>
            </a:endParaRPr>
          </a:p>
          <a:p>
            <a:pPr algn="ctr"/>
            <a:endParaRPr lang="es-ES_tradnl" dirty="0">
              <a:highlight>
                <a:srgbClr val="FFFF00"/>
              </a:highlight>
            </a:endParaRPr>
          </a:p>
          <a:p>
            <a:pPr algn="ctr"/>
            <a:r>
              <a:rPr lang="es-ES_tradnl" dirty="0">
                <a:highlight>
                  <a:srgbClr val="FFFF00"/>
                </a:highlight>
              </a:rPr>
              <a:t>K = veces que se aplica</a:t>
            </a:r>
            <a:endParaRPr lang="es-MX" dirty="0">
              <a:highlight>
                <a:srgbClr val="FFFF00"/>
              </a:highlight>
            </a:endParaRPr>
          </a:p>
          <a:p>
            <a:pPr algn="ctr"/>
            <a:endParaRPr lang="es-MX" dirty="0">
              <a:highlight>
                <a:srgbClr val="FFFF00"/>
              </a:highlight>
            </a:endParaRPr>
          </a:p>
          <a:p>
            <a:pPr algn="ctr"/>
            <a:r>
              <a:rPr lang="es-MX" dirty="0">
                <a:highlight>
                  <a:srgbClr val="FFFF00"/>
                </a:highlight>
              </a:rPr>
              <a:t>n = k     %*3</a:t>
            </a:r>
          </a:p>
          <a:p>
            <a:pPr algn="ctr"/>
            <a:endParaRPr lang="es-MX" dirty="0">
              <a:highlight>
                <a:srgbClr val="FFFF00"/>
              </a:highlight>
            </a:endParaRPr>
          </a:p>
          <a:p>
            <a:pPr algn="ctr"/>
            <a:r>
              <a:rPr lang="es-MX" dirty="0">
                <a:highlight>
                  <a:srgbClr val="FFFF00"/>
                </a:highlight>
              </a:rPr>
              <a:t>h = (b-a)/n</a:t>
            </a:r>
          </a:p>
          <a:p>
            <a:pPr algn="ctr"/>
            <a:endParaRPr lang="es-MX" dirty="0">
              <a:highlight>
                <a:srgbClr val="FFFF00"/>
              </a:highlight>
            </a:endParaRPr>
          </a:p>
          <a:p>
            <a:pPr algn="ctr"/>
            <a:r>
              <a:rPr lang="es-ES_tradnl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x1 = a</a:t>
            </a:r>
          </a:p>
          <a:p>
            <a:pPr algn="ctr"/>
            <a:r>
              <a:rPr lang="es-ES_tradnl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x2 = </a:t>
            </a:r>
            <a:r>
              <a:rPr lang="es-ES_tradnl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a+h</a:t>
            </a:r>
            <a:r>
              <a:rPr lang="es-ES_tradnl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/3</a:t>
            </a:r>
          </a:p>
          <a:p>
            <a:pPr algn="ctr"/>
            <a:r>
              <a:rPr lang="es-ES_tradnl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x3 = a+2*h/3</a:t>
            </a:r>
          </a:p>
          <a:p>
            <a:pPr algn="ctr"/>
            <a:r>
              <a:rPr lang="es-ES_tradnl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x4=</a:t>
            </a:r>
            <a:r>
              <a:rPr lang="es-ES_tradnl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a+h</a:t>
            </a:r>
            <a:endParaRPr lang="es-ES_tradnl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_tradnl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_tradnl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_tradnl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_tradnl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 = 1:n</a:t>
            </a:r>
          </a:p>
          <a:p>
            <a:pPr algn="ctr"/>
            <a:endParaRPr lang="es-ES_tradnl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0A9DA0-8D92-4D46-A441-8AC29E304AA0}"/>
              </a:ext>
            </a:extLst>
          </p:cNvPr>
          <p:cNvCxnSpPr>
            <a:cxnSpLocks/>
          </p:cNvCxnSpPr>
          <p:nvPr/>
        </p:nvCxnSpPr>
        <p:spPr>
          <a:xfrm flipH="1">
            <a:off x="3910748" y="2705719"/>
            <a:ext cx="7189" cy="3318912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27CB90-970C-4169-AE68-05F5903FF670}"/>
              </a:ext>
            </a:extLst>
          </p:cNvPr>
          <p:cNvCxnSpPr>
            <a:cxnSpLocks/>
          </p:cNvCxnSpPr>
          <p:nvPr/>
        </p:nvCxnSpPr>
        <p:spPr>
          <a:xfrm>
            <a:off x="7247302" y="2735106"/>
            <a:ext cx="0" cy="2890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A20341-19BA-40B3-97F7-7CD15FE4134B}"/>
              </a:ext>
            </a:extLst>
          </p:cNvPr>
          <p:cNvCxnSpPr>
            <a:cxnSpLocks/>
          </p:cNvCxnSpPr>
          <p:nvPr/>
        </p:nvCxnSpPr>
        <p:spPr>
          <a:xfrm>
            <a:off x="7990178" y="2796066"/>
            <a:ext cx="0" cy="282967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115FEA-CE18-4C99-AF83-0331375A71CD}"/>
              </a:ext>
            </a:extLst>
          </p:cNvPr>
          <p:cNvSpPr txBox="1"/>
          <p:nvPr/>
        </p:nvSpPr>
        <p:spPr>
          <a:xfrm>
            <a:off x="6321455" y="550836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DE112F-9D8C-47E2-AC09-CA1DDCCE6664}"/>
              </a:ext>
            </a:extLst>
          </p:cNvPr>
          <p:cNvSpPr txBox="1"/>
          <p:nvPr/>
        </p:nvSpPr>
        <p:spPr>
          <a:xfrm>
            <a:off x="8538275" y="55083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E0C5AB-BF67-4F5E-8BEE-1F243A36FC6C}"/>
              </a:ext>
            </a:extLst>
          </p:cNvPr>
          <p:cNvCxnSpPr>
            <a:cxnSpLocks/>
          </p:cNvCxnSpPr>
          <p:nvPr/>
        </p:nvCxnSpPr>
        <p:spPr>
          <a:xfrm>
            <a:off x="6462680" y="5344650"/>
            <a:ext cx="2220660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F9708E9-1AE1-4693-8C6B-143C8F40F927}"/>
              </a:ext>
            </a:extLst>
          </p:cNvPr>
          <p:cNvSpPr txBox="1"/>
          <p:nvPr/>
        </p:nvSpPr>
        <p:spPr>
          <a:xfrm>
            <a:off x="6783055" y="5005605"/>
            <a:ext cx="329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h</a:t>
            </a:r>
            <a:endParaRPr lang="es-MX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A526E9-461A-44C5-AF45-B513A641589D}"/>
              </a:ext>
            </a:extLst>
          </p:cNvPr>
          <p:cNvCxnSpPr>
            <a:cxnSpLocks/>
          </p:cNvCxnSpPr>
          <p:nvPr/>
        </p:nvCxnSpPr>
        <p:spPr>
          <a:xfrm>
            <a:off x="6494441" y="5508362"/>
            <a:ext cx="725864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00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61F1-B9F8-4649-B125-930393BE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INTEGRACON POR REGLA DE Simpson 1/3  y 3/8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14E70-46B8-9D43-9417-9B60FFECE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41146"/>
          </a:xfrm>
        </p:spPr>
        <p:txBody>
          <a:bodyPr/>
          <a:lstStyle/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B0737-1ACD-B74C-BB3C-5B7FDDFBFA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058" b="14846"/>
          <a:stretch/>
        </p:blipFill>
        <p:spPr>
          <a:xfrm>
            <a:off x="3042366" y="2345663"/>
            <a:ext cx="7815847" cy="32876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050326-B922-9341-8BE0-477C0A1625FE}"/>
              </a:ext>
            </a:extLst>
          </p:cNvPr>
          <p:cNvSpPr txBox="1"/>
          <p:nvPr/>
        </p:nvSpPr>
        <p:spPr>
          <a:xfrm>
            <a:off x="3519181" y="5839202"/>
            <a:ext cx="3080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/>
              <a:t>1/3 Área bajo la parábola que une 3 puntos</a:t>
            </a:r>
            <a:endParaRPr lang="es-ES_trad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80122-D176-F94C-85F4-C2AF0977B2CD}"/>
              </a:ext>
            </a:extLst>
          </p:cNvPr>
          <p:cNvSpPr txBox="1"/>
          <p:nvPr/>
        </p:nvSpPr>
        <p:spPr>
          <a:xfrm>
            <a:off x="7503805" y="5849786"/>
            <a:ext cx="3080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3/8 Área bajo una ecuación cúbica que une 4 puntos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BADEAE-D446-4AC1-9B03-214EDA08A71F}"/>
              </a:ext>
            </a:extLst>
          </p:cNvPr>
          <p:cNvSpPr/>
          <p:nvPr/>
        </p:nvSpPr>
        <p:spPr>
          <a:xfrm>
            <a:off x="132068" y="2785067"/>
            <a:ext cx="26901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dirty="0">
                <a:highlight>
                  <a:srgbClr val="FFFF00"/>
                </a:highlight>
              </a:rPr>
              <a:t>Cada segmento </a:t>
            </a:r>
            <a:r>
              <a:rPr lang="es-ES_tradnl" b="1" dirty="0">
                <a:solidFill>
                  <a:srgbClr val="0070C0"/>
                </a:solidFill>
                <a:highlight>
                  <a:srgbClr val="FFFF00"/>
                </a:highlight>
              </a:rPr>
              <a:t>(a b)</a:t>
            </a:r>
            <a:r>
              <a:rPr lang="es-ES_tradnl" dirty="0">
                <a:highlight>
                  <a:srgbClr val="FFFF00"/>
                </a:highlight>
              </a:rPr>
              <a:t> para el cual aplicaremos el método de Simpson se divide en 2 (para el método de 1/3) o 3 (para el de 3/8) para encontrar los puntos con los que encontraremos la parábola o la ecuación cúbica</a:t>
            </a:r>
            <a:endParaRPr lang="es-MX" dirty="0">
              <a:highlight>
                <a:srgbClr val="FFFF00"/>
              </a:highlight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30C5BF-6607-4339-B2C5-3C814EA0CD94}"/>
              </a:ext>
            </a:extLst>
          </p:cNvPr>
          <p:cNvCxnSpPr/>
          <p:nvPr/>
        </p:nvCxnSpPr>
        <p:spPr>
          <a:xfrm>
            <a:off x="5199017" y="3596640"/>
            <a:ext cx="0" cy="176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3207EF-F704-4391-8B78-BFF628A1A47B}"/>
              </a:ext>
            </a:extLst>
          </p:cNvPr>
          <p:cNvCxnSpPr>
            <a:cxnSpLocks/>
          </p:cNvCxnSpPr>
          <p:nvPr/>
        </p:nvCxnSpPr>
        <p:spPr>
          <a:xfrm>
            <a:off x="8538754" y="3278777"/>
            <a:ext cx="0" cy="2085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685A3F-E037-46EA-BAE7-E74EDE09B185}"/>
              </a:ext>
            </a:extLst>
          </p:cNvPr>
          <p:cNvCxnSpPr>
            <a:cxnSpLocks/>
          </p:cNvCxnSpPr>
          <p:nvPr/>
        </p:nvCxnSpPr>
        <p:spPr>
          <a:xfrm>
            <a:off x="9257213" y="3962400"/>
            <a:ext cx="0" cy="1402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33604BD-54D3-4268-A029-887F5AE6DB0F}"/>
              </a:ext>
            </a:extLst>
          </p:cNvPr>
          <p:cNvSpPr/>
          <p:nvPr/>
        </p:nvSpPr>
        <p:spPr>
          <a:xfrm>
            <a:off x="4065848" y="2202686"/>
            <a:ext cx="3139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>
                <a:highlight>
                  <a:srgbClr val="FFFF00"/>
                </a:highlight>
              </a:rPr>
              <a:t>Con 2 divisiones por segmento obtenemos 3 puntos para formar la parábola</a:t>
            </a:r>
            <a:endParaRPr lang="es-MX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2389B6-152B-4DF5-B48F-5F578BADA49D}"/>
              </a:ext>
            </a:extLst>
          </p:cNvPr>
          <p:cNvSpPr/>
          <p:nvPr/>
        </p:nvSpPr>
        <p:spPr>
          <a:xfrm>
            <a:off x="7940748" y="2142260"/>
            <a:ext cx="32540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>
                <a:highlight>
                  <a:srgbClr val="FFFF00"/>
                </a:highlight>
              </a:rPr>
              <a:t>Con 3 divisiones por segmento obtenemos 4 puntos para formar el polinomio de orden 3</a:t>
            </a:r>
            <a:endParaRPr lang="es-MX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7613FB-A962-446A-9EE6-0EB1F4A9270E}"/>
              </a:ext>
            </a:extLst>
          </p:cNvPr>
          <p:cNvSpPr/>
          <p:nvPr/>
        </p:nvSpPr>
        <p:spPr>
          <a:xfrm>
            <a:off x="3979467" y="5293076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/>
              <a:t>a</a:t>
            </a:r>
            <a:endParaRPr lang="es-MX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0D54E7-37F1-48F8-8197-46F74B5DDE79}"/>
              </a:ext>
            </a:extLst>
          </p:cNvPr>
          <p:cNvSpPr/>
          <p:nvPr/>
        </p:nvSpPr>
        <p:spPr>
          <a:xfrm>
            <a:off x="7679071" y="5278508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/>
              <a:t>a</a:t>
            </a:r>
            <a:endParaRPr lang="es-MX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EBA458-70AA-47DD-BF38-27C1AC707BA5}"/>
              </a:ext>
            </a:extLst>
          </p:cNvPr>
          <p:cNvSpPr/>
          <p:nvPr/>
        </p:nvSpPr>
        <p:spPr>
          <a:xfrm>
            <a:off x="6156594" y="529228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/>
              <a:t>b</a:t>
            </a:r>
            <a:endParaRPr lang="es-MX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6F42A9-6C56-4B7E-A4BD-124C142FF2DF}"/>
              </a:ext>
            </a:extLst>
          </p:cNvPr>
          <p:cNvSpPr/>
          <p:nvPr/>
        </p:nvSpPr>
        <p:spPr>
          <a:xfrm>
            <a:off x="9825631" y="530314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/>
              <a:t>b</a:t>
            </a:r>
            <a:endParaRPr lang="es-MX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96FF19-7723-49E4-9931-971C9FD23931}"/>
              </a:ext>
            </a:extLst>
          </p:cNvPr>
          <p:cNvSpPr/>
          <p:nvPr/>
        </p:nvSpPr>
        <p:spPr>
          <a:xfrm>
            <a:off x="4708605" y="5366905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highlight>
                  <a:srgbClr val="FFFF00"/>
                </a:highlight>
              </a:rPr>
              <a:t>segmento</a:t>
            </a:r>
            <a:endParaRPr lang="es-MX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9DC227-28F7-43D4-84E3-0045BE551B38}"/>
              </a:ext>
            </a:extLst>
          </p:cNvPr>
          <p:cNvSpPr/>
          <p:nvPr/>
        </p:nvSpPr>
        <p:spPr>
          <a:xfrm>
            <a:off x="8400282" y="5406917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highlight>
                  <a:srgbClr val="FFFF00"/>
                </a:highlight>
              </a:rPr>
              <a:t>segmento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448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7F0595-1092-0149-AA12-FCE5BDF9D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64" y="1618852"/>
            <a:ext cx="9313330" cy="2860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3CCCA3-74DF-5B42-A970-038E56C93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540" y="5101974"/>
            <a:ext cx="5614497" cy="11188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12E6C3-6B46-7F42-8727-CB3C1F52B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842" y="995951"/>
            <a:ext cx="3510489" cy="7767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C28823-B4F0-D94B-8AB0-B203F47E77E8}"/>
              </a:ext>
            </a:extLst>
          </p:cNvPr>
          <p:cNvSpPr txBox="1"/>
          <p:nvPr/>
        </p:nvSpPr>
        <p:spPr>
          <a:xfrm>
            <a:off x="1783180" y="4766490"/>
            <a:ext cx="7873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/>
              <a:t>Después de la integración y de las manipulaciones algebraicas, se obtiene la siguiente formula: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4531C-C21A-0348-840D-B08F6DBD869A}"/>
              </a:ext>
            </a:extLst>
          </p:cNvPr>
          <p:cNvSpPr txBox="1"/>
          <p:nvPr/>
        </p:nvSpPr>
        <p:spPr>
          <a:xfrm>
            <a:off x="7379745" y="6493329"/>
            <a:ext cx="47163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i="1" dirty="0"/>
              <a:t>Bibliografía: Métodos numéricos para ingenieros. Steven </a:t>
            </a:r>
            <a:r>
              <a:rPr lang="es-ES_tradnl" sz="1100" i="1" dirty="0" err="1"/>
              <a:t>Chapra</a:t>
            </a:r>
            <a:r>
              <a:rPr lang="es-ES_tradnl" sz="1100" i="1" dirty="0"/>
              <a:t> y Raymond P. </a:t>
            </a:r>
            <a:r>
              <a:rPr lang="es-ES_tradnl" sz="1100" i="1" dirty="0" err="1"/>
              <a:t>Canale</a:t>
            </a:r>
            <a:endParaRPr lang="es-ES_tradnl" sz="1100" i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F23811-C929-0F46-8716-3B3E67F61FA3}"/>
              </a:ext>
            </a:extLst>
          </p:cNvPr>
          <p:cNvSpPr/>
          <p:nvPr/>
        </p:nvSpPr>
        <p:spPr>
          <a:xfrm>
            <a:off x="603453" y="1251042"/>
            <a:ext cx="419548" cy="419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DFADC6-BC81-0F43-A483-39384B48FF6B}"/>
              </a:ext>
            </a:extLst>
          </p:cNvPr>
          <p:cNvSpPr/>
          <p:nvPr/>
        </p:nvSpPr>
        <p:spPr>
          <a:xfrm>
            <a:off x="603452" y="2393145"/>
            <a:ext cx="419548" cy="419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65E5DC-2789-B947-A632-906AA553823B}"/>
              </a:ext>
            </a:extLst>
          </p:cNvPr>
          <p:cNvSpPr/>
          <p:nvPr/>
        </p:nvSpPr>
        <p:spPr>
          <a:xfrm>
            <a:off x="603452" y="4808411"/>
            <a:ext cx="419548" cy="419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2320CD-A118-401A-9305-EA49AD361F15}"/>
              </a:ext>
            </a:extLst>
          </p:cNvPr>
          <p:cNvSpPr txBox="1"/>
          <p:nvPr/>
        </p:nvSpPr>
        <p:spPr>
          <a:xfrm>
            <a:off x="854934" y="57804"/>
            <a:ext cx="903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Deducción de la fórmula del método de Simpson 1/3, por medio de interpolación por Lagrange</a:t>
            </a:r>
          </a:p>
        </p:txBody>
      </p:sp>
    </p:spTree>
    <p:extLst>
      <p:ext uri="{BB962C8B-B14F-4D97-AF65-F5344CB8AC3E}">
        <p14:creationId xmlns:p14="http://schemas.microsoft.com/office/powerpoint/2010/main" val="372043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889F-B81E-4F68-82B0-EAF6B536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Integración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numérica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420BB-BA3B-4151-8DC4-8F309B6CB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07687"/>
          </a:xfrm>
        </p:spPr>
        <p:txBody>
          <a:bodyPr>
            <a:normAutofit/>
          </a:bodyPr>
          <a:lstStyle/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s-MX" sz="2800" dirty="0"/>
              <a:t>Funciones anónimas.</a:t>
            </a:r>
          </a:p>
          <a:p>
            <a:pPr algn="just">
              <a:spcBef>
                <a:spcPts val="0"/>
              </a:spcBef>
            </a:pPr>
            <a:r>
              <a:rPr lang="es-MX" sz="2800" dirty="0"/>
              <a:t>Introducción a los métodos numéricos.</a:t>
            </a:r>
          </a:p>
          <a:p>
            <a:pPr algn="just">
              <a:spcBef>
                <a:spcPts val="0"/>
              </a:spcBef>
            </a:pPr>
            <a:r>
              <a:rPr lang="es-MX" sz="2800" dirty="0"/>
              <a:t>Integración por las reglas rectangular y trapezoidal.</a:t>
            </a:r>
          </a:p>
          <a:p>
            <a:pPr algn="just">
              <a:spcBef>
                <a:spcPts val="0"/>
              </a:spcBef>
            </a:pPr>
            <a:r>
              <a:rPr lang="es-MX" sz="2800" dirty="0"/>
              <a:t>Integración por las reglas de Simpson 1/3 y 3/8.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20935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53C38-AD9B-2C48-AA65-0EE5A130987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9548" y="785308"/>
            <a:ext cx="11029950" cy="4583592"/>
          </a:xfrm>
        </p:spPr>
        <p:txBody>
          <a:bodyPr/>
          <a:lstStyle/>
          <a:p>
            <a:r>
              <a:rPr lang="en-US" dirty="0"/>
              <a:t>Al </a:t>
            </a:r>
            <a:r>
              <a:rPr lang="en-US" dirty="0" err="1"/>
              <a:t>sustituir</a:t>
            </a:r>
            <a:r>
              <a:rPr lang="en-US" dirty="0"/>
              <a:t> la </a:t>
            </a:r>
            <a:r>
              <a:rPr lang="en-US" dirty="0" err="1"/>
              <a:t>regla</a:t>
            </a:r>
            <a:r>
              <a:rPr lang="en-US" dirty="0"/>
              <a:t> de Simpson 1/3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integral se </a:t>
            </a:r>
            <a:r>
              <a:rPr lang="en-US" dirty="0" err="1"/>
              <a:t>obtiene</a:t>
            </a:r>
            <a:r>
              <a:rPr lang="en-US" dirty="0"/>
              <a:t> </a:t>
            </a:r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  <p:graphicFrame>
        <p:nvGraphicFramePr>
          <p:cNvPr id="4" name="Object 235">
            <a:extLst>
              <a:ext uri="{FF2B5EF4-FFF2-40B4-BE49-F238E27FC236}">
                <a16:creationId xmlns:a16="http://schemas.microsoft.com/office/drawing/2014/main" id="{FC8214D7-BB05-AD41-BB4F-CA695BED2B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192" y="3276600"/>
          <a:ext cx="1130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26035000" imgH="18135600" progId="Equation.3">
                  <p:embed/>
                </p:oleObj>
              </mc:Choice>
              <mc:Fallback>
                <p:oleObj name="Equation" r:id="rId3" imgW="26035000" imgH="18135600" progId="Equation.3">
                  <p:embed/>
                  <p:pic>
                    <p:nvPicPr>
                      <p:cNvPr id="4" name="Object 235">
                        <a:extLst>
                          <a:ext uri="{FF2B5EF4-FFF2-40B4-BE49-F238E27FC236}">
                            <a16:creationId xmlns:a16="http://schemas.microsoft.com/office/drawing/2014/main" id="{FC8214D7-BB05-AD41-BB4F-CA695BED2B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92" y="3276600"/>
                        <a:ext cx="11303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39">
            <a:extLst>
              <a:ext uri="{FF2B5EF4-FFF2-40B4-BE49-F238E27FC236}">
                <a16:creationId xmlns:a16="http://schemas.microsoft.com/office/drawing/2014/main" id="{2A7ECEC7-DC36-C745-9C57-4B459CA63A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9442" y="3276600"/>
          <a:ext cx="59817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137795000" imgH="16675100" progId="Equation.3">
                  <p:embed/>
                </p:oleObj>
              </mc:Choice>
              <mc:Fallback>
                <p:oleObj name="Equation" r:id="rId5" imgW="137795000" imgH="16675100" progId="Equation.3">
                  <p:embed/>
                  <p:pic>
                    <p:nvPicPr>
                      <p:cNvPr id="5" name="Object 239">
                        <a:extLst>
                          <a:ext uri="{FF2B5EF4-FFF2-40B4-BE49-F238E27FC236}">
                            <a16:creationId xmlns:a16="http://schemas.microsoft.com/office/drawing/2014/main" id="{2A7ECEC7-DC36-C745-9C57-4B459CA63A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442" y="3276600"/>
                        <a:ext cx="59817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41">
            <a:extLst>
              <a:ext uri="{FF2B5EF4-FFF2-40B4-BE49-F238E27FC236}">
                <a16:creationId xmlns:a16="http://schemas.microsoft.com/office/drawing/2014/main" id="{361CACB0-1434-2C4A-BD80-8632DDA9A0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2692" y="4267200"/>
          <a:ext cx="54403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7" imgW="125222000" imgH="8775700" progId="Equation.3">
                  <p:embed/>
                </p:oleObj>
              </mc:Choice>
              <mc:Fallback>
                <p:oleObj name="Equation" r:id="rId7" imgW="125222000" imgH="8775700" progId="Equation.3">
                  <p:embed/>
                  <p:pic>
                    <p:nvPicPr>
                      <p:cNvPr id="6" name="Object 241">
                        <a:extLst>
                          <a:ext uri="{FF2B5EF4-FFF2-40B4-BE49-F238E27FC236}">
                            <a16:creationId xmlns:a16="http://schemas.microsoft.com/office/drawing/2014/main" id="{361CACB0-1434-2C4A-BD80-8632DDA9A0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692" y="4267200"/>
                        <a:ext cx="54403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3">
            <a:extLst>
              <a:ext uri="{FF2B5EF4-FFF2-40B4-BE49-F238E27FC236}">
                <a16:creationId xmlns:a16="http://schemas.microsoft.com/office/drawing/2014/main" id="{F551C9A3-1C63-E84C-B170-0BF2C54E94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9442" y="5244899"/>
          <a:ext cx="56102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9" imgW="129311400" imgH="28092400" progId="Equation.3">
                  <p:embed/>
                </p:oleObj>
              </mc:Choice>
              <mc:Fallback>
                <p:oleObj name="Equation" r:id="rId9" imgW="129311400" imgH="28092400" progId="Equation.3">
                  <p:embed/>
                  <p:pic>
                    <p:nvPicPr>
                      <p:cNvPr id="7" name="Object 243">
                        <a:extLst>
                          <a:ext uri="{FF2B5EF4-FFF2-40B4-BE49-F238E27FC236}">
                            <a16:creationId xmlns:a16="http://schemas.microsoft.com/office/drawing/2014/main" id="{F551C9A3-1C63-E84C-B170-0BF2C54E94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442" y="5244899"/>
                        <a:ext cx="5610225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AABF18B-90F8-0844-9B33-6648B6DC08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32408" y="1841049"/>
            <a:ext cx="3747011" cy="214756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C0A928-8190-1746-9C86-01CE920030C7}"/>
              </a:ext>
            </a:extLst>
          </p:cNvPr>
          <p:cNvSpPr/>
          <p:nvPr/>
        </p:nvSpPr>
        <p:spPr>
          <a:xfrm>
            <a:off x="1584575" y="5148211"/>
            <a:ext cx="6079958" cy="14125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055B68-04F9-6D4E-B79A-69690ABBBE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8332" y="186768"/>
            <a:ext cx="5037668" cy="10038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262E2B-F2BC-3E46-9E09-16318CAECD7A}"/>
              </a:ext>
            </a:extLst>
          </p:cNvPr>
          <p:cNvSpPr txBox="1"/>
          <p:nvPr/>
        </p:nvSpPr>
        <p:spPr>
          <a:xfrm>
            <a:off x="8955812" y="3874214"/>
            <a:ext cx="2268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x0     x1      x2      …………             </a:t>
            </a:r>
            <a:r>
              <a:rPr lang="es-ES_tradnl" sz="1000" dirty="0" err="1"/>
              <a:t>xn</a:t>
            </a:r>
            <a:endParaRPr lang="es-ES_tradnl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D55B83-99F9-0E4E-9DB6-9F282A36E8D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" r="73573"/>
          <a:stretch/>
        </p:blipFill>
        <p:spPr>
          <a:xfrm>
            <a:off x="253302" y="1730611"/>
            <a:ext cx="1331273" cy="10038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F8CB9-60FA-2043-9EAD-0E659E6365CE}"/>
              </a:ext>
            </a:extLst>
          </p:cNvPr>
          <p:cNvSpPr txBox="1"/>
          <p:nvPr/>
        </p:nvSpPr>
        <p:spPr>
          <a:xfrm>
            <a:off x="1966798" y="1976012"/>
            <a:ext cx="2342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   f(x0) + 4f(x1) + f(x2)</a:t>
            </a:r>
          </a:p>
          <a:p>
            <a:r>
              <a:rPr lang="es-ES_tradnl" dirty="0"/>
              <a:t>+ f(x2) + 4f(x3) + f(x4)</a:t>
            </a:r>
          </a:p>
          <a:p>
            <a:r>
              <a:rPr lang="es-ES_tradnl" dirty="0"/>
              <a:t>+ f(x4) + 4f(x5) + f(x6)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C5FC775-73A3-4C48-99B7-7566B01314F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4674" r="36940"/>
          <a:stretch/>
        </p:blipFill>
        <p:spPr>
          <a:xfrm>
            <a:off x="1706205" y="1683531"/>
            <a:ext cx="113237" cy="14143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C6B5AC-B421-AA44-B691-CAAEBDEA38D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9018"/>
          <a:stretch/>
        </p:blipFill>
        <p:spPr>
          <a:xfrm>
            <a:off x="4372777" y="1690662"/>
            <a:ext cx="196922" cy="1389541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22B173-EF4B-4A49-A55A-95D0947CB5FD}"/>
              </a:ext>
            </a:extLst>
          </p:cNvPr>
          <p:cNvCxnSpPr>
            <a:cxnSpLocks/>
          </p:cNvCxnSpPr>
          <p:nvPr/>
        </p:nvCxnSpPr>
        <p:spPr>
          <a:xfrm flipH="1">
            <a:off x="7511068" y="5750474"/>
            <a:ext cx="79690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80FCBFB-B311-4240-9357-C3EDD170C095}"/>
              </a:ext>
            </a:extLst>
          </p:cNvPr>
          <p:cNvSpPr/>
          <p:nvPr/>
        </p:nvSpPr>
        <p:spPr>
          <a:xfrm>
            <a:off x="8363637" y="5018364"/>
            <a:ext cx="33207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dirty="0">
                <a:highlight>
                  <a:srgbClr val="00FFFF"/>
                </a:highlight>
              </a:rPr>
              <a:t>Esta fórmula la aplicamos cuando hacemos la interacción uno a uno, para el total de divisiones de todos los segmentos</a:t>
            </a:r>
          </a:p>
          <a:p>
            <a:pPr algn="ctr"/>
            <a:r>
              <a:rPr lang="es-ES_tradnl" sz="1600" dirty="0">
                <a:highlight>
                  <a:srgbClr val="00FF00"/>
                </a:highlight>
              </a:rPr>
              <a:t>El # de iteraciones se hace por total de divisiones </a:t>
            </a:r>
            <a:endParaRPr lang="es-MX" sz="1600" dirty="0">
              <a:highlight>
                <a:srgbClr val="00FF00"/>
              </a:highligh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93C085-4E34-4CEB-A36D-89383E44791D}"/>
              </a:ext>
            </a:extLst>
          </p:cNvPr>
          <p:cNvSpPr/>
          <p:nvPr/>
        </p:nvSpPr>
        <p:spPr>
          <a:xfrm>
            <a:off x="6968326" y="235419"/>
            <a:ext cx="471329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dirty="0">
                <a:highlight>
                  <a:srgbClr val="00FFFF"/>
                </a:highlight>
              </a:rPr>
              <a:t>Esta fórmula la aplicamos cuando tenemos un solo segmento o aplicamos el método múltiples veces tratando a cada segmento de manera independiente (como el ejercicio de clase)</a:t>
            </a:r>
          </a:p>
          <a:p>
            <a:pPr algn="ctr"/>
            <a:r>
              <a:rPr lang="es-ES_tradnl" sz="1400" dirty="0">
                <a:highlight>
                  <a:srgbClr val="00FF00"/>
                </a:highlight>
              </a:rPr>
              <a:t>El # de iteraciones se hace por total de divisiones / 2</a:t>
            </a:r>
            <a:endParaRPr lang="es-MX" sz="1400" dirty="0">
              <a:highlight>
                <a:srgbClr val="00FF00"/>
              </a:highlight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1A5503-629D-4D70-BF46-418CBE0C69A4}"/>
              </a:ext>
            </a:extLst>
          </p:cNvPr>
          <p:cNvCxnSpPr>
            <a:cxnSpLocks/>
          </p:cNvCxnSpPr>
          <p:nvPr/>
        </p:nvCxnSpPr>
        <p:spPr>
          <a:xfrm flipH="1">
            <a:off x="5756366" y="785308"/>
            <a:ext cx="113654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1A4AC5D-1FC3-4976-8A1E-069E3D284299}"/>
              </a:ext>
            </a:extLst>
          </p:cNvPr>
          <p:cNvSpPr/>
          <p:nvPr/>
        </p:nvSpPr>
        <p:spPr>
          <a:xfrm>
            <a:off x="10882692" y="1802034"/>
            <a:ext cx="16444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400" dirty="0">
                <a:highlight>
                  <a:srgbClr val="00FF00"/>
                </a:highlight>
              </a:rPr>
              <a:t>6 divisiones</a:t>
            </a:r>
            <a:endParaRPr lang="es-MX" sz="1400" dirty="0">
              <a:highlight>
                <a:srgbClr val="00FF00"/>
              </a:highligh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392500E-E2CA-4CC4-BB6C-41C9BFBA404F}"/>
              </a:ext>
            </a:extLst>
          </p:cNvPr>
          <p:cNvSpPr/>
          <p:nvPr/>
        </p:nvSpPr>
        <p:spPr>
          <a:xfrm>
            <a:off x="9607092" y="4481243"/>
            <a:ext cx="10983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400" dirty="0">
                <a:highlight>
                  <a:srgbClr val="00FF00"/>
                </a:highlight>
              </a:rPr>
              <a:t>3 segmentos</a:t>
            </a:r>
            <a:endParaRPr lang="es-MX" sz="14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5B6AF07-89C2-43C7-9997-5BE2CCCE1DCB}"/>
              </a:ext>
            </a:extLst>
          </p:cNvPr>
          <p:cNvCxnSpPr>
            <a:cxnSpLocks/>
          </p:cNvCxnSpPr>
          <p:nvPr/>
        </p:nvCxnSpPr>
        <p:spPr>
          <a:xfrm flipH="1">
            <a:off x="10970392" y="2166569"/>
            <a:ext cx="333409" cy="6375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145D54-CC89-42FD-BCDD-D715005B2712}"/>
              </a:ext>
            </a:extLst>
          </p:cNvPr>
          <p:cNvCxnSpPr>
            <a:cxnSpLocks/>
          </p:cNvCxnSpPr>
          <p:nvPr/>
        </p:nvCxnSpPr>
        <p:spPr>
          <a:xfrm flipH="1">
            <a:off x="10624538" y="2110236"/>
            <a:ext cx="417034" cy="469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393216-37EC-4488-8170-3F6E1550BEF9}"/>
              </a:ext>
            </a:extLst>
          </p:cNvPr>
          <p:cNvCxnSpPr>
            <a:cxnSpLocks/>
          </p:cNvCxnSpPr>
          <p:nvPr/>
        </p:nvCxnSpPr>
        <p:spPr>
          <a:xfrm flipH="1">
            <a:off x="10260973" y="2090716"/>
            <a:ext cx="622686" cy="643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>
            <a:extLst>
              <a:ext uri="{FF2B5EF4-FFF2-40B4-BE49-F238E27FC236}">
                <a16:creationId xmlns:a16="http://schemas.microsoft.com/office/drawing/2014/main" id="{5FBB7EA8-D55F-4F9A-A19A-D81C54A00333}"/>
              </a:ext>
            </a:extLst>
          </p:cNvPr>
          <p:cNvSpPr/>
          <p:nvPr/>
        </p:nvSpPr>
        <p:spPr>
          <a:xfrm rot="16200000">
            <a:off x="10671800" y="3970343"/>
            <a:ext cx="183713" cy="5558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0AF8BC5C-1ECC-4259-A80C-A18F81905BFD}"/>
              </a:ext>
            </a:extLst>
          </p:cNvPr>
          <p:cNvSpPr/>
          <p:nvPr/>
        </p:nvSpPr>
        <p:spPr>
          <a:xfrm rot="16200000">
            <a:off x="9993213" y="3968858"/>
            <a:ext cx="198444" cy="6462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5CF8AC88-3441-4710-8211-8DDABBC97A51}"/>
              </a:ext>
            </a:extLst>
          </p:cNvPr>
          <p:cNvSpPr/>
          <p:nvPr/>
        </p:nvSpPr>
        <p:spPr>
          <a:xfrm rot="16200000">
            <a:off x="9261177" y="3959000"/>
            <a:ext cx="220311" cy="6462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9A77235-3B30-4D4D-B332-282E3C587F6A}"/>
              </a:ext>
            </a:extLst>
          </p:cNvPr>
          <p:cNvCxnSpPr>
            <a:cxnSpLocks/>
          </p:cNvCxnSpPr>
          <p:nvPr/>
        </p:nvCxnSpPr>
        <p:spPr>
          <a:xfrm flipH="1">
            <a:off x="9890827" y="2029502"/>
            <a:ext cx="977876" cy="774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5EB4F18-9755-4533-835C-E44E1D57215D}"/>
              </a:ext>
            </a:extLst>
          </p:cNvPr>
          <p:cNvCxnSpPr>
            <a:cxnSpLocks/>
          </p:cNvCxnSpPr>
          <p:nvPr/>
        </p:nvCxnSpPr>
        <p:spPr>
          <a:xfrm flipH="1" flipV="1">
            <a:off x="9509760" y="4347019"/>
            <a:ext cx="692519" cy="1865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40E1FCC-F46D-4D95-9701-049BFB634372}"/>
              </a:ext>
            </a:extLst>
          </p:cNvPr>
          <p:cNvCxnSpPr>
            <a:cxnSpLocks/>
          </p:cNvCxnSpPr>
          <p:nvPr/>
        </p:nvCxnSpPr>
        <p:spPr>
          <a:xfrm flipH="1" flipV="1">
            <a:off x="10285264" y="4320839"/>
            <a:ext cx="14347" cy="2127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C563B4E-0971-4608-9621-FAE6D1B72882}"/>
              </a:ext>
            </a:extLst>
          </p:cNvPr>
          <p:cNvCxnSpPr>
            <a:cxnSpLocks/>
          </p:cNvCxnSpPr>
          <p:nvPr/>
        </p:nvCxnSpPr>
        <p:spPr>
          <a:xfrm flipV="1">
            <a:off x="10498544" y="4282123"/>
            <a:ext cx="117199" cy="2236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784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AD5C-D514-2F46-B3A3-F93BD4F5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#3 INTEGRACON POR REGLA DE Simpson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3B1FB-821A-9443-A3D5-F70A6206D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71974"/>
            <a:ext cx="11029615" cy="4761099"/>
          </a:xfrm>
        </p:spPr>
        <p:txBody>
          <a:bodyPr/>
          <a:lstStyle/>
          <a:p>
            <a:r>
              <a:rPr lang="es-ES_tradnl" dirty="0"/>
              <a:t>Esta ecuación se conoce como regla de Simpson 1/3 (fórmula no extendida)</a:t>
            </a:r>
          </a:p>
          <a:p>
            <a:endParaRPr lang="es-ES_tradnl" dirty="0"/>
          </a:p>
          <a:p>
            <a:endParaRPr lang="es-ES_tradnl" dirty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  <a:p>
            <a:pPr marL="1971400" lvl="6" indent="0">
              <a:buNone/>
            </a:pPr>
            <a:r>
              <a:rPr lang="es-ES_tradnl" sz="1600" dirty="0"/>
              <a:t>Donde para este caso</a:t>
            </a:r>
            <a:r>
              <a:rPr lang="es-ES_tradnl" dirty="0"/>
              <a:t>:</a:t>
            </a:r>
          </a:p>
          <a:p>
            <a:endParaRPr lang="es-ES_tradnl" dirty="0"/>
          </a:p>
          <a:p>
            <a:endParaRPr lang="es-ES_tradnl" dirty="0"/>
          </a:p>
          <a:p>
            <a:r>
              <a:rPr lang="es-ES_tradnl" i="1" dirty="0"/>
              <a:t>La especificación “1/3” de la regla se debe a h/3 de la ecuación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6C21E-C916-3648-ACEF-8687DF0BB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052" y="2632916"/>
            <a:ext cx="5614497" cy="1118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F149052-6E85-7742-A1D1-13E204474B69}"/>
                  </a:ext>
                </a:extLst>
              </p:cNvPr>
              <p:cNvSpPr/>
              <p:nvPr/>
            </p:nvSpPr>
            <p:spPr>
              <a:xfrm>
                <a:off x="4775053" y="4472682"/>
                <a:ext cx="1041247" cy="497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_tradnl" dirty="0"/>
                  <a:t>h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F149052-6E85-7742-A1D1-13E204474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053" y="4472682"/>
                <a:ext cx="1041247" cy="497765"/>
              </a:xfrm>
              <a:prstGeom prst="rect">
                <a:avLst/>
              </a:prstGeom>
              <a:blipFill>
                <a:blip r:embed="rId3"/>
                <a:stretch>
                  <a:fillRect l="-3614" b="-5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752B3B0D-95B5-C14A-9F5A-7C783224C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651" y="2403402"/>
            <a:ext cx="2056758" cy="184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91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E481-9035-2E47-862B-4977DD58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#3 INTEGRACON POR REGLA DE Simpson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CC81-5686-FE4C-9103-403502BF1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92875"/>
          </a:xfrm>
        </p:spPr>
        <p:txBody>
          <a:bodyPr/>
          <a:lstStyle/>
          <a:p>
            <a:r>
              <a:rPr lang="es-ES_tradnl" dirty="0"/>
              <a:t>La regla de 1/3 Simpson también se puede expresar de la siguiente manera:</a:t>
            </a:r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=</a:t>
            </a:r>
            <a:r>
              <a:rPr lang="en-US" i="1" dirty="0"/>
              <a:t>x</a:t>
            </a:r>
            <a:r>
              <a:rPr lang="en-US" dirty="0"/>
              <a:t>0, </a:t>
            </a:r>
            <a:r>
              <a:rPr lang="en-US" i="1" dirty="0"/>
              <a:t>b</a:t>
            </a:r>
            <a:r>
              <a:rPr lang="en-US" dirty="0"/>
              <a:t>=</a:t>
            </a:r>
            <a:r>
              <a:rPr lang="en-US" i="1" dirty="0"/>
              <a:t>x</a:t>
            </a:r>
            <a:r>
              <a:rPr lang="en-US" dirty="0"/>
              <a:t>2 y </a:t>
            </a:r>
            <a:r>
              <a:rPr lang="en-US" i="1" dirty="0"/>
              <a:t>x</a:t>
            </a:r>
            <a:r>
              <a:rPr lang="en-US" dirty="0"/>
              <a:t>1 =el punto a la </a:t>
            </a:r>
            <a:r>
              <a:rPr lang="en-US" dirty="0" err="1"/>
              <a:t>mitad</a:t>
            </a:r>
            <a:r>
              <a:rPr lang="en-US" dirty="0"/>
              <a:t> entre </a:t>
            </a:r>
            <a:r>
              <a:rPr lang="en-US" i="1" dirty="0"/>
              <a:t>a </a:t>
            </a:r>
            <a:r>
              <a:rPr lang="en-US" dirty="0"/>
              <a:t>y </a:t>
            </a:r>
            <a:r>
              <a:rPr lang="en-US" i="1" dirty="0"/>
              <a:t>b</a:t>
            </a:r>
            <a:r>
              <a:rPr lang="en-US" dirty="0"/>
              <a:t>, que </a:t>
            </a:r>
            <a:r>
              <a:rPr lang="en-US" dirty="0" err="1"/>
              <a:t>está</a:t>
            </a:r>
            <a:r>
              <a:rPr lang="en-US" dirty="0"/>
              <a:t> dado por (</a:t>
            </a:r>
            <a:r>
              <a:rPr lang="en-US" i="1" dirty="0" err="1"/>
              <a:t>b</a:t>
            </a:r>
            <a:r>
              <a:rPr lang="en-US" dirty="0" err="1"/>
              <a:t>+</a:t>
            </a:r>
            <a:r>
              <a:rPr lang="en-US" i="1" dirty="0" err="1"/>
              <a:t>a</a:t>
            </a:r>
            <a:r>
              <a:rPr lang="en-US" dirty="0"/>
              <a:t>)/2 </a:t>
            </a:r>
          </a:p>
          <a:p>
            <a:endParaRPr lang="es-ES_tradnl" dirty="0"/>
          </a:p>
          <a:p>
            <a:endParaRPr lang="es-ES_trad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74C82-12F6-9B4B-BF3F-1DA7FE8B8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349" y="3458584"/>
            <a:ext cx="3543300" cy="140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4CD84E-52CF-2B4D-9CEF-70BC72B9C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651" y="2403402"/>
            <a:ext cx="2056758" cy="1849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9FC1F8-AE46-A44F-982A-0E5EC1706964}"/>
              </a:ext>
            </a:extLst>
          </p:cNvPr>
          <p:cNvSpPr txBox="1"/>
          <p:nvPr/>
        </p:nvSpPr>
        <p:spPr>
          <a:xfrm>
            <a:off x="9369386" y="3923564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 err="1">
                <a:latin typeface="Arial Rounded MT Bold" panose="020F0704030504030204" pitchFamily="34" charset="77"/>
              </a:rPr>
              <a:t>Xo</a:t>
            </a:r>
            <a:endParaRPr lang="es-ES_tradnl" sz="1100" dirty="0">
              <a:latin typeface="Arial Rounded MT Bold" panose="020F0704030504030204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395E4C-9234-8745-A3C1-37D735C8EDB1}"/>
              </a:ext>
            </a:extLst>
          </p:cNvPr>
          <p:cNvSpPr txBox="1"/>
          <p:nvPr/>
        </p:nvSpPr>
        <p:spPr>
          <a:xfrm>
            <a:off x="10665442" y="3925698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>
                <a:latin typeface="Arial Rounded MT Bold" panose="020F0704030504030204" pitchFamily="34" charset="77"/>
              </a:rPr>
              <a:t>X2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C087-5E66-0D45-B4ED-2EAB47E26F2E}"/>
              </a:ext>
            </a:extLst>
          </p:cNvPr>
          <p:cNvSpPr txBox="1"/>
          <p:nvPr/>
        </p:nvSpPr>
        <p:spPr>
          <a:xfrm>
            <a:off x="10038328" y="3925698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>
                <a:latin typeface="Arial Rounded MT Bold" panose="020F0704030504030204" pitchFamily="34" charset="77"/>
              </a:rPr>
              <a:t>X1</a:t>
            </a:r>
          </a:p>
        </p:txBody>
      </p:sp>
    </p:spTree>
    <p:extLst>
      <p:ext uri="{BB962C8B-B14F-4D97-AF65-F5344CB8AC3E}">
        <p14:creationId xmlns:p14="http://schemas.microsoft.com/office/powerpoint/2010/main" val="2003195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2EC5-F8D5-5E4E-8387-AD3517F6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#3 INTEGRACON POR REGLA DE Simpson 1/3</a:t>
            </a:r>
            <a:br>
              <a:rPr lang="es-ES_tradnl" dirty="0"/>
            </a:br>
            <a:r>
              <a:rPr lang="es-ES_tradnl" dirty="0"/>
              <a:t>en aplicación múltiple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0AE53-C1E3-EE43-A5B7-8B8BBDE8A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24699"/>
          </a:xfrm>
        </p:spPr>
        <p:txBody>
          <a:bodyPr/>
          <a:lstStyle/>
          <a:p>
            <a:r>
              <a:rPr lang="es-ES_tradnl" dirty="0"/>
              <a:t>Al igual que el método del trapecio, para obtener mejores resultados de aproximación, podemos dividir el intervalo de integración en varios segmentos del mismo tamaño, n y aplicar la regla de Simpson cada 2 segmentos.</a:t>
            </a:r>
          </a:p>
          <a:p>
            <a:r>
              <a:rPr lang="es-ES_tradnl" dirty="0">
                <a:highlight>
                  <a:srgbClr val="FFFF00"/>
                </a:highlight>
              </a:rPr>
              <a:t>El método de Simpson 1/3 solamente funciona con n par.</a:t>
            </a:r>
          </a:p>
          <a:p>
            <a:r>
              <a:rPr lang="es-ES_tradnl" dirty="0"/>
              <a:t> </a:t>
            </a:r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6F5A8D-B901-C74A-A293-60349757F53E}"/>
                  </a:ext>
                </a:extLst>
              </p:cNvPr>
              <p:cNvSpPr/>
              <p:nvPr/>
            </p:nvSpPr>
            <p:spPr>
              <a:xfrm>
                <a:off x="1052908" y="3213230"/>
                <a:ext cx="1041247" cy="497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_tradnl" dirty="0"/>
                  <a:t>h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6F5A8D-B901-C74A-A293-60349757F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08" y="3213230"/>
                <a:ext cx="1041247" cy="497765"/>
              </a:xfrm>
              <a:prstGeom prst="rect">
                <a:avLst/>
              </a:prstGeom>
              <a:blipFill>
                <a:blip r:embed="rId2"/>
                <a:stretch>
                  <a:fillRect l="-4819" b="-25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F801554-BD39-D941-9C12-E1770B6603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78" r="3812"/>
          <a:stretch/>
        </p:blipFill>
        <p:spPr>
          <a:xfrm>
            <a:off x="6831106" y="3213230"/>
            <a:ext cx="4087906" cy="2699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49024F-3B1B-F649-80E2-EF352A2E4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42" y="4234478"/>
            <a:ext cx="5880100" cy="114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144DAB-AA6E-E24C-9C5B-E0B3930DA7D5}"/>
              </a:ext>
            </a:extLst>
          </p:cNvPr>
          <p:cNvSpPr txBox="1"/>
          <p:nvPr/>
        </p:nvSpPr>
        <p:spPr>
          <a:xfrm>
            <a:off x="7606572" y="5574434"/>
            <a:ext cx="27831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b="1" dirty="0">
                <a:solidFill>
                  <a:srgbClr val="0070C0"/>
                </a:solidFill>
              </a:rPr>
              <a:t>x0  x1  x2  …………                                     </a:t>
            </a:r>
            <a:r>
              <a:rPr lang="es-ES_tradnl" sz="1000" b="1" dirty="0" err="1">
                <a:solidFill>
                  <a:srgbClr val="0070C0"/>
                </a:solidFill>
              </a:rPr>
              <a:t>xn</a:t>
            </a:r>
            <a:endParaRPr lang="es-ES_tradnl" sz="1000" b="1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4C61BE-194D-4DD0-AB07-527A4C302767}"/>
              </a:ext>
            </a:extLst>
          </p:cNvPr>
          <p:cNvSpPr/>
          <p:nvPr/>
        </p:nvSpPr>
        <p:spPr>
          <a:xfrm>
            <a:off x="8509956" y="6276089"/>
            <a:ext cx="10983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400" dirty="0">
                <a:highlight>
                  <a:srgbClr val="00FF00"/>
                </a:highlight>
              </a:rPr>
              <a:t>5 segmentos</a:t>
            </a:r>
            <a:endParaRPr lang="es-MX" sz="1400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3FDFCCD-D956-4EE6-9241-DCFAEFB0DAAC}"/>
              </a:ext>
            </a:extLst>
          </p:cNvPr>
          <p:cNvSpPr/>
          <p:nvPr/>
        </p:nvSpPr>
        <p:spPr>
          <a:xfrm rot="16200000">
            <a:off x="8399800" y="5888981"/>
            <a:ext cx="220313" cy="4615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A7BFBE39-A83A-4505-A3F6-DE87CA1DAC12}"/>
              </a:ext>
            </a:extLst>
          </p:cNvPr>
          <p:cNvSpPr/>
          <p:nvPr/>
        </p:nvSpPr>
        <p:spPr>
          <a:xfrm rot="16200000">
            <a:off x="7896565" y="5888982"/>
            <a:ext cx="220311" cy="4615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4BD6EC1A-334E-4EED-A492-0927B982E7B5}"/>
              </a:ext>
            </a:extLst>
          </p:cNvPr>
          <p:cNvSpPr/>
          <p:nvPr/>
        </p:nvSpPr>
        <p:spPr>
          <a:xfrm rot="16200000">
            <a:off x="8893834" y="5876990"/>
            <a:ext cx="220313" cy="4615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7DC6F66E-F427-45A4-81F2-707B58F442B1}"/>
              </a:ext>
            </a:extLst>
          </p:cNvPr>
          <p:cNvSpPr/>
          <p:nvPr/>
        </p:nvSpPr>
        <p:spPr>
          <a:xfrm rot="16200000">
            <a:off x="9364394" y="5871707"/>
            <a:ext cx="220313" cy="4615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20A58830-3D9E-46A7-8398-42178BCBA2DE}"/>
              </a:ext>
            </a:extLst>
          </p:cNvPr>
          <p:cNvSpPr/>
          <p:nvPr/>
        </p:nvSpPr>
        <p:spPr>
          <a:xfrm rot="16200000">
            <a:off x="9865080" y="5876990"/>
            <a:ext cx="220313" cy="4615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1D62C6-68DF-41A5-9DED-7228F7FC4B5B}"/>
              </a:ext>
            </a:extLst>
          </p:cNvPr>
          <p:cNvSpPr/>
          <p:nvPr/>
        </p:nvSpPr>
        <p:spPr>
          <a:xfrm>
            <a:off x="8875059" y="3059668"/>
            <a:ext cx="374429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400" dirty="0">
                <a:highlight>
                  <a:srgbClr val="00FF00"/>
                </a:highlight>
              </a:rPr>
              <a:t>10 divisiones</a:t>
            </a:r>
            <a:br>
              <a:rPr lang="es-ES_tradnl" sz="1400" dirty="0">
                <a:highlight>
                  <a:srgbClr val="00FF00"/>
                </a:highlight>
              </a:rPr>
            </a:br>
            <a:r>
              <a:rPr lang="es-ES_tradnl" sz="1400" dirty="0">
                <a:highlight>
                  <a:srgbClr val="00FF00"/>
                </a:highlight>
              </a:rPr>
              <a:t>las cuales tocan 3 puntos cada una</a:t>
            </a:r>
            <a:br>
              <a:rPr lang="es-ES_tradnl" sz="1400" dirty="0">
                <a:highlight>
                  <a:srgbClr val="00FF00"/>
                </a:highlight>
              </a:rPr>
            </a:br>
            <a:r>
              <a:rPr lang="es-ES_tradnl" sz="1400" dirty="0">
                <a:highlight>
                  <a:srgbClr val="00FF00"/>
                </a:highlight>
              </a:rPr>
              <a:t>para formar 10 parábolas (ecuaciones diferentes)</a:t>
            </a:r>
            <a:endParaRPr lang="es-MX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0C4937-0164-4174-8DC3-3DCEA3A36644}"/>
              </a:ext>
            </a:extLst>
          </p:cNvPr>
          <p:cNvSpPr/>
          <p:nvPr/>
        </p:nvSpPr>
        <p:spPr>
          <a:xfrm>
            <a:off x="6748617" y="3741996"/>
            <a:ext cx="910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400" dirty="0">
                <a:highlight>
                  <a:srgbClr val="00FF00"/>
                </a:highlight>
              </a:rPr>
              <a:t>11 puntos</a:t>
            </a:r>
            <a:endParaRPr lang="es-MX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C49DAB-472D-4C4E-AF76-A00D4EB31C47}"/>
              </a:ext>
            </a:extLst>
          </p:cNvPr>
          <p:cNvSpPr/>
          <p:nvPr/>
        </p:nvSpPr>
        <p:spPr>
          <a:xfrm>
            <a:off x="1985988" y="5843720"/>
            <a:ext cx="3321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400" dirty="0">
                <a:highlight>
                  <a:srgbClr val="00FF00"/>
                </a:highlight>
              </a:rPr>
              <a:t>Aplicación del método para cada segmento</a:t>
            </a:r>
            <a:endParaRPr lang="es-MX" sz="1400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185CB348-8AF5-4A43-8BA8-629E07A41469}"/>
              </a:ext>
            </a:extLst>
          </p:cNvPr>
          <p:cNvSpPr/>
          <p:nvPr/>
        </p:nvSpPr>
        <p:spPr>
          <a:xfrm rot="16200000">
            <a:off x="2157831" y="5115385"/>
            <a:ext cx="220311" cy="8981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B332044E-DE7A-4EBF-9060-4134983CA876}"/>
              </a:ext>
            </a:extLst>
          </p:cNvPr>
          <p:cNvSpPr/>
          <p:nvPr/>
        </p:nvSpPr>
        <p:spPr>
          <a:xfrm rot="16200000">
            <a:off x="3297073" y="5077364"/>
            <a:ext cx="220311" cy="10058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4341B0E8-101A-407C-B06D-F702DAC19908}"/>
              </a:ext>
            </a:extLst>
          </p:cNvPr>
          <p:cNvSpPr/>
          <p:nvPr/>
        </p:nvSpPr>
        <p:spPr>
          <a:xfrm rot="16200000">
            <a:off x="4973475" y="5001740"/>
            <a:ext cx="220311" cy="11712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603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C61E-5F52-754A-91E1-464E689D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#4 INTEGRACON POR REGLA DE Simpson 3/8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752BB0-9BE9-D74C-B3FA-1AD0F88377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44609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De </a:t>
                </a:r>
                <a:r>
                  <a:rPr lang="en-US" dirty="0" err="1"/>
                  <a:t>manera</a:t>
                </a:r>
                <a:r>
                  <a:rPr lang="en-US" dirty="0"/>
                  <a:t> similar a la </a:t>
                </a:r>
                <a:r>
                  <a:rPr lang="en-US" dirty="0" err="1"/>
                  <a:t>obtención</a:t>
                </a:r>
                <a:r>
                  <a:rPr lang="en-US" dirty="0"/>
                  <a:t> de la </a:t>
                </a:r>
                <a:r>
                  <a:rPr lang="en-US" dirty="0" err="1"/>
                  <a:t>regla</a:t>
                </a:r>
                <a:r>
                  <a:rPr lang="en-US" dirty="0"/>
                  <a:t> del </a:t>
                </a:r>
                <a:r>
                  <a:rPr lang="en-US" dirty="0" err="1"/>
                  <a:t>trapecio</a:t>
                </a:r>
                <a:r>
                  <a:rPr lang="en-US" dirty="0"/>
                  <a:t> y Simpson 1/3, es </a:t>
                </a:r>
                <a:r>
                  <a:rPr lang="en-US" dirty="0" err="1"/>
                  <a:t>posible</a:t>
                </a:r>
                <a:r>
                  <a:rPr lang="en-US" dirty="0"/>
                  <a:t> </a:t>
                </a:r>
                <a:r>
                  <a:rPr lang="en-US" dirty="0" err="1"/>
                  <a:t>ajustar</a:t>
                </a:r>
                <a:r>
                  <a:rPr lang="en-US" dirty="0"/>
                  <a:t> un </a:t>
                </a:r>
                <a:r>
                  <a:rPr lang="en-US" dirty="0" err="1"/>
                  <a:t>polinomio</a:t>
                </a:r>
                <a:r>
                  <a:rPr lang="en-US" dirty="0"/>
                  <a:t> de Lagrange de </a:t>
                </a:r>
                <a:r>
                  <a:rPr lang="en-US" dirty="0" err="1"/>
                  <a:t>tercer</a:t>
                </a:r>
                <a:r>
                  <a:rPr lang="en-US" dirty="0"/>
                  <a:t> </a:t>
                </a:r>
                <a:r>
                  <a:rPr lang="en-US" dirty="0" err="1"/>
                  <a:t>grado</a:t>
                </a:r>
                <a:r>
                  <a:rPr lang="en-US" dirty="0"/>
                  <a:t> a </a:t>
                </a:r>
                <a:r>
                  <a:rPr lang="en-US" dirty="0" err="1"/>
                  <a:t>cuatro</a:t>
                </a:r>
                <a:r>
                  <a:rPr lang="en-US" dirty="0"/>
                  <a:t> puntos e </a:t>
                </a:r>
                <a:r>
                  <a:rPr lang="en-US" dirty="0" err="1"/>
                  <a:t>integrarlo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s-ES_tradnl" dirty="0"/>
              </a:p>
              <a:p>
                <a:pPr marL="0" indent="0">
                  <a:buNone/>
                </a:pPr>
                <a:r>
                  <a:rPr lang="es-ES_tradnl" dirty="0"/>
                  <a:t> </a:t>
                </a:r>
              </a:p>
              <a:p>
                <a:pPr marL="324000" lvl="1" indent="0">
                  <a:buNone/>
                </a:pPr>
                <a:r>
                  <a:rPr lang="es-ES_tradnl" dirty="0"/>
                  <a:t>						Donde:  h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s-ES_tradnl" dirty="0"/>
              </a:p>
              <a:p>
                <a:endParaRPr lang="en-US" dirty="0"/>
              </a:p>
              <a:p>
                <a:r>
                  <a:rPr lang="en-US" dirty="0" err="1"/>
                  <a:t>Esta</a:t>
                </a:r>
                <a:r>
                  <a:rPr lang="en-US" dirty="0"/>
                  <a:t> </a:t>
                </a:r>
                <a:r>
                  <a:rPr lang="en-US" dirty="0" err="1"/>
                  <a:t>ecuación</a:t>
                </a:r>
                <a:r>
                  <a:rPr lang="en-US" dirty="0"/>
                  <a:t> se llama </a:t>
                </a:r>
                <a:r>
                  <a:rPr lang="en-US" i="1" dirty="0" err="1"/>
                  <a:t>regla</a:t>
                </a:r>
                <a:r>
                  <a:rPr lang="en-US" i="1" dirty="0"/>
                  <a:t> de Simpson 3/8 </a:t>
                </a:r>
                <a:r>
                  <a:rPr lang="en-US" dirty="0" err="1"/>
                  <a:t>debido</a:t>
                </a:r>
                <a:r>
                  <a:rPr lang="en-US" dirty="0"/>
                  <a:t> a que </a:t>
                </a:r>
                <a:r>
                  <a:rPr lang="en-US" i="1" dirty="0"/>
                  <a:t>h </a:t>
                </a:r>
                <a:r>
                  <a:rPr lang="en-US" dirty="0"/>
                  <a:t>se </a:t>
                </a:r>
                <a:r>
                  <a:rPr lang="en-US" dirty="0" err="1"/>
                  <a:t>multiplica</a:t>
                </a:r>
                <a:r>
                  <a:rPr lang="en-US" dirty="0"/>
                  <a:t> por 3/8 </a:t>
                </a:r>
              </a:p>
              <a:p>
                <a:r>
                  <a:rPr lang="en-US" dirty="0"/>
                  <a:t>la </a:t>
                </a:r>
                <a:r>
                  <a:rPr lang="en-US" dirty="0" err="1"/>
                  <a:t>regla</a:t>
                </a:r>
                <a:r>
                  <a:rPr lang="en-US" dirty="0"/>
                  <a:t> de 3/8 es </a:t>
                </a:r>
                <a:r>
                  <a:rPr lang="en-US" dirty="0" err="1"/>
                  <a:t>útil</a:t>
                </a:r>
                <a:r>
                  <a:rPr lang="en-US" dirty="0"/>
                  <a:t> </a:t>
                </a:r>
                <a:r>
                  <a:rPr lang="en-US" dirty="0" err="1"/>
                  <a:t>cuando</a:t>
                </a:r>
                <a:r>
                  <a:rPr lang="en-US" dirty="0"/>
                  <a:t> el </a:t>
                </a:r>
                <a:r>
                  <a:rPr lang="en-US" dirty="0" err="1"/>
                  <a:t>número</a:t>
                </a:r>
                <a:r>
                  <a:rPr lang="en-US" dirty="0"/>
                  <a:t> de </a:t>
                </a:r>
                <a:r>
                  <a:rPr lang="en-US" dirty="0" err="1"/>
                  <a:t>segmentos</a:t>
                </a:r>
                <a:r>
                  <a:rPr lang="en-US" dirty="0"/>
                  <a:t> es impar. </a:t>
                </a:r>
              </a:p>
              <a:p>
                <a:endParaRPr lang="es-ES_tradnl" dirty="0"/>
              </a:p>
              <a:p>
                <a:pPr marL="324000" lvl="1" indent="0"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752BB0-9BE9-D74C-B3FA-1AD0F88377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4460936"/>
              </a:xfrm>
              <a:blipFill>
                <a:blip r:embed="rId2"/>
                <a:stretch>
                  <a:fillRect l="-115" t="-483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0C6A212-E42B-224A-A62A-8B14D90C7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961" y="2696464"/>
            <a:ext cx="48133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55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F12E-8FE1-0140-9775-79018FA3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2000" dirty="0"/>
              <a:t>#4 INTEGRACON POR REGLA DE Simpson 3/8</a:t>
            </a:r>
            <a:br>
              <a:rPr lang="es-ES_tradnl" sz="2000" dirty="0"/>
            </a:br>
            <a:r>
              <a:rPr lang="es-ES_tradnl" sz="2000" dirty="0"/>
              <a:t>Ejemplo de Cómo se pudieran utilizar en conjunto 1/3 y 3/8 de </a:t>
            </a:r>
            <a:r>
              <a:rPr lang="es-ES_tradnl" sz="2000" dirty="0" err="1"/>
              <a:t>simpson</a:t>
            </a:r>
            <a:endParaRPr lang="es-ES_tradn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1CA7E-E776-D44A-9DDE-A8D0DECAC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7780"/>
            <a:ext cx="7086934" cy="3678303"/>
          </a:xfrm>
        </p:spPr>
        <p:txBody>
          <a:bodyPr>
            <a:normAutofit/>
          </a:bodyPr>
          <a:lstStyle/>
          <a:p>
            <a:r>
              <a:rPr lang="es-ES_tradnl" sz="2000" dirty="0"/>
              <a:t>La regla de 1/3 no se puede utilizar con intervalos impares, por lo que que podemos realizar una combinación de las 2 reglas de Simpson.</a:t>
            </a:r>
          </a:p>
          <a:p>
            <a:r>
              <a:rPr lang="es-ES_tradnl" sz="2000" dirty="0"/>
              <a:t>Aplicamos la regla de 3/8, a los primeros 3 o a los últimos 3 intervalos y posteriormente aplicamos la regla de 1/3 extendida al resto de los </a:t>
            </a:r>
            <a:r>
              <a:rPr lang="es-ES_tradnl" sz="2000" dirty="0" err="1"/>
              <a:t>subintervalos</a:t>
            </a:r>
            <a:r>
              <a:rPr lang="es-ES_tradnl" sz="2000" dirty="0"/>
              <a:t>.</a:t>
            </a:r>
          </a:p>
          <a:p>
            <a:pPr marL="0" indent="0">
              <a:buNone/>
            </a:pPr>
            <a:endParaRPr lang="es-ES_tradnl" sz="2000" dirty="0"/>
          </a:p>
          <a:p>
            <a:pPr marL="0" indent="0">
              <a:buNone/>
            </a:pPr>
            <a:endParaRPr lang="es-ES_tradnl" sz="2000" dirty="0"/>
          </a:p>
          <a:p>
            <a:endParaRPr lang="es-ES_trad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17CD78-3297-544B-9E55-430C9E42E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726" y="1866336"/>
            <a:ext cx="3625515" cy="475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78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0D06-6002-2D40-9CA3-48710B3E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INTEGRACON POR REGLA DE Simpson 1/3 y 3/8</a:t>
            </a:r>
            <a:br>
              <a:rPr lang="es-ES_tradnl" dirty="0"/>
            </a:br>
            <a:r>
              <a:rPr lang="es-ES_tradnl" dirty="0"/>
              <a:t>variantes del método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9F3B9-E4DB-BB4B-A212-28CE68D98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344" y="2011272"/>
            <a:ext cx="8162982" cy="438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58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15BE-2E17-E347-A9EC-A725EE7F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INTEGRACON POR REGLA DE Simpson 1/3 y 3/8</a:t>
            </a:r>
            <a:br>
              <a:rPr lang="es-ES_tradnl" dirty="0"/>
            </a:br>
            <a:r>
              <a:rPr lang="es-ES_tradnl" dirty="0"/>
              <a:t>variantes del método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3BA00-87F8-C645-9074-1D4404FC5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350"/>
          <a:stretch/>
        </p:blipFill>
        <p:spPr>
          <a:xfrm>
            <a:off x="2021810" y="2222584"/>
            <a:ext cx="7695532" cy="411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43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CDCD-42EB-4563-80A5-33D28E16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 #1:  </a:t>
            </a:r>
            <a:br>
              <a:rPr lang="es-MX" dirty="0"/>
            </a:br>
            <a:r>
              <a:rPr lang="es-MX" dirty="0"/>
              <a:t>entrega domingo 15 de noviembre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645CB-F886-4950-A76E-FE9E885C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5767"/>
          </a:xfrm>
        </p:spPr>
        <p:txBody>
          <a:bodyPr anchor="t">
            <a:normAutofit fontScale="70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/>
              <a:t>Realizar un ejemplo de cada una de las funciones que vienen en el </a:t>
            </a:r>
            <a:r>
              <a:rPr lang="es-MX" dirty="0" err="1"/>
              <a:t>slide</a:t>
            </a:r>
            <a:r>
              <a:rPr lang="es-MX" dirty="0"/>
              <a:t> 7 de esta presentación, explicando dentro de los comentarios el funcionamiento de la misma.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Cambiar el script de integración por el método rectangular para que se evalúe la función en el punto medio y comparar los resultados.</a:t>
            </a:r>
          </a:p>
          <a:p>
            <a:pPr marL="342900" indent="-342900">
              <a:buFont typeface="+mj-lt"/>
              <a:buAutoNum type="arabicPeriod"/>
            </a:pPr>
            <a:endParaRPr lang="es-MX" dirty="0"/>
          </a:p>
          <a:p>
            <a:pPr marL="342900" indent="-342900">
              <a:buFont typeface="+mj-lt"/>
              <a:buAutoNum type="arabicPeriod"/>
            </a:pPr>
            <a:endParaRPr lang="es-MX" dirty="0"/>
          </a:p>
          <a:p>
            <a:pPr marL="342900" indent="-342900">
              <a:buFont typeface="+mj-lt"/>
              <a:buAutoNum type="arabicPeriod"/>
            </a:pPr>
            <a:endParaRPr lang="es-MX" dirty="0"/>
          </a:p>
          <a:p>
            <a:pPr marL="342900" indent="-342900">
              <a:buFont typeface="+mj-lt"/>
              <a:buAutoNum type="arabicPeriod"/>
            </a:pPr>
            <a:endParaRPr lang="es-MX" dirty="0"/>
          </a:p>
          <a:p>
            <a:pPr marL="342900" indent="-342900">
              <a:buFont typeface="+mj-lt"/>
              <a:buAutoNum type="arabicPeriod"/>
            </a:pPr>
            <a:endParaRPr lang="es-MX" dirty="0"/>
          </a:p>
          <a:p>
            <a:pPr marL="342900" indent="-342900">
              <a:buFont typeface="+mj-lt"/>
              <a:buAutoNum type="arabicPeriod"/>
            </a:pPr>
            <a:endParaRPr lang="es-MX" dirty="0"/>
          </a:p>
          <a:p>
            <a:pPr marL="342900" indent="-342900">
              <a:buFont typeface="+mj-lt"/>
              <a:buAutoNum type="arabicPeriod"/>
            </a:pPr>
            <a:endParaRPr lang="es-MX" dirty="0"/>
          </a:p>
          <a:p>
            <a:pPr marL="342900" indent="-342900">
              <a:buFont typeface="+mj-lt"/>
              <a:buAutoNum type="arabicPeriod"/>
            </a:pPr>
            <a:endParaRPr lang="es-MX" dirty="0"/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Utilizando como base el script del método rectangular, programar el script para la regla del trapecio.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Utilizando como base el script del método de integración por la regla de Simpson de 1/8, programar el de Simpson 3/8.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Para los scripts a entregar: calcular el error de aproximación del método en % y poner como comentarios dentro del programa, lo que se realiza en cada paso.  Explicar los valores utilizados en el FOR y los puntos en los que se evalúa la función.</a:t>
            </a:r>
          </a:p>
          <a:p>
            <a:pPr marL="342900" indent="-342900">
              <a:buFont typeface="+mj-lt"/>
              <a:buAutoNum type="arabicPeriod"/>
            </a:pPr>
            <a:r>
              <a:rPr lang="es-MX" b="1" dirty="0"/>
              <a:t>Puntos extras</a:t>
            </a:r>
            <a:r>
              <a:rPr lang="es-MX" dirty="0"/>
              <a:t> para quien lo entregue la gráfica animada y explicando, paso por paso, mostrando el área de cada segmento y el acumulado del área aproximada bajo la curva.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FCE4F-1224-44A2-A51C-F05649901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7" t="6996" r="10462" b="8626"/>
          <a:stretch/>
        </p:blipFill>
        <p:spPr>
          <a:xfrm>
            <a:off x="2720845" y="3095697"/>
            <a:ext cx="2837468" cy="1753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040088-50A0-4A32-927F-65E341D52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023" y="2892371"/>
            <a:ext cx="2289634" cy="210523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041CE74-A4E1-444A-A0D1-57DFB42F1132}"/>
              </a:ext>
            </a:extLst>
          </p:cNvPr>
          <p:cNvSpPr/>
          <p:nvPr/>
        </p:nvSpPr>
        <p:spPr>
          <a:xfrm>
            <a:off x="5636690" y="3172238"/>
            <a:ext cx="735291" cy="5373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064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4624-A960-8747-B499-5B4FEFFB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Bibliografía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956B1-0612-944D-8178-4470E807D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Chapra</a:t>
            </a:r>
            <a:r>
              <a:rPr lang="en-US" dirty="0"/>
              <a:t>, Steven C., and Raymond P. </a:t>
            </a:r>
            <a:r>
              <a:rPr lang="en-US" dirty="0" err="1"/>
              <a:t>Canale</a:t>
            </a:r>
            <a:r>
              <a:rPr lang="en-US" dirty="0"/>
              <a:t>. </a:t>
            </a:r>
            <a:r>
              <a:rPr lang="en-US" i="1" dirty="0" err="1"/>
              <a:t>Métodos</a:t>
            </a:r>
            <a:r>
              <a:rPr lang="en-US" i="1" dirty="0"/>
              <a:t> </a:t>
            </a:r>
            <a:r>
              <a:rPr lang="en-US" i="1" dirty="0" err="1"/>
              <a:t>numéricos</a:t>
            </a:r>
            <a:r>
              <a:rPr lang="en-US" i="1" dirty="0"/>
              <a:t> para </a:t>
            </a:r>
            <a:r>
              <a:rPr lang="en-US" i="1" dirty="0" err="1"/>
              <a:t>ingenieros</a:t>
            </a:r>
            <a:r>
              <a:rPr lang="en-US" i="1" dirty="0"/>
              <a:t> (7a. ed.)</a:t>
            </a:r>
            <a:r>
              <a:rPr lang="en-US" dirty="0"/>
              <a:t>, McGraw-Hill </a:t>
            </a:r>
            <a:r>
              <a:rPr lang="en-US" dirty="0" err="1"/>
              <a:t>Interamericana</a:t>
            </a:r>
            <a:r>
              <a:rPr lang="en-US" dirty="0"/>
              <a:t>, 2015. ProQuest </a:t>
            </a:r>
            <a:r>
              <a:rPr lang="en-US" dirty="0" err="1"/>
              <a:t>Ebook</a:t>
            </a:r>
            <a:r>
              <a:rPr lang="en-US" dirty="0"/>
              <a:t> Central, </a:t>
            </a:r>
            <a:r>
              <a:rPr lang="en-US" dirty="0">
                <a:hlinkClick r:id="rId2"/>
              </a:rPr>
              <a:t>https://0-ebookcentral-proquest-com.biblioteca-ils.tec.mx/lib/itesmmhe/detail.action?docID=4676072</a:t>
            </a:r>
            <a:r>
              <a:rPr lang="en-US" dirty="0"/>
              <a:t>.</a:t>
            </a:r>
            <a:endParaRPr lang="es-ES_tradnl" dirty="0">
              <a:hlinkClick r:id="rId3"/>
            </a:endParaRPr>
          </a:p>
          <a:p>
            <a:endParaRPr lang="es-ES_tradnl" dirty="0">
              <a:hlinkClick r:id="rId3"/>
            </a:endParaRPr>
          </a:p>
          <a:p>
            <a:endParaRPr lang="es-ES_tradnl" dirty="0">
              <a:hlinkClick r:id="rId3"/>
            </a:endParaRPr>
          </a:p>
          <a:p>
            <a:endParaRPr lang="es-ES_tradnl" dirty="0">
              <a:hlinkClick r:id="rId3"/>
            </a:endParaRPr>
          </a:p>
          <a:p>
            <a:endParaRPr lang="es-ES_tradnl" dirty="0">
              <a:hlinkClick r:id="rId4"/>
            </a:endParaRPr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3366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BCD9-7CD9-1C40-81AF-C4461C00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8283"/>
            <a:ext cx="11029616" cy="1013800"/>
          </a:xfrm>
        </p:spPr>
        <p:txBody>
          <a:bodyPr>
            <a:normAutofit/>
          </a:bodyPr>
          <a:lstStyle/>
          <a:p>
            <a:r>
              <a:rPr lang="es-ES_tradnl" dirty="0"/>
              <a:t>Otros comandos en Matlab</a:t>
            </a:r>
            <a:br>
              <a:rPr lang="es-ES_tradnl" dirty="0"/>
            </a:br>
            <a:r>
              <a:rPr lang="es-ES_tradnl" sz="2200" dirty="0"/>
              <a:t>(útiles para la programación de los métodos y la solución del reto)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DA41B-9989-944C-A924-5D19DC216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940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2400" b="1" dirty="0"/>
              <a:t>Otros comandos útiles:</a:t>
            </a:r>
            <a:endParaRPr lang="es-ES_tradnl" sz="2400" dirty="0"/>
          </a:p>
          <a:p>
            <a:r>
              <a:rPr lang="es-ES_tradnl" sz="2400" dirty="0" err="1"/>
              <a:t>fplot</a:t>
            </a:r>
            <a:endParaRPr lang="es-ES_tradnl" sz="2400" dirty="0"/>
          </a:p>
          <a:p>
            <a:r>
              <a:rPr lang="es-ES_tradnl" sz="2400" dirty="0" err="1"/>
              <a:t>fill</a:t>
            </a:r>
            <a:endParaRPr lang="es-ES_tradnl" sz="2400" dirty="0"/>
          </a:p>
          <a:p>
            <a:r>
              <a:rPr lang="es-ES_tradnl" sz="2400" dirty="0" err="1"/>
              <a:t>polyfit</a:t>
            </a:r>
            <a:endParaRPr lang="es-ES_tradnl" sz="2400" dirty="0"/>
          </a:p>
          <a:p>
            <a:r>
              <a:rPr lang="es-ES_tradnl" sz="2400" dirty="0" err="1"/>
              <a:t>inv</a:t>
            </a:r>
            <a:r>
              <a:rPr lang="es-ES_tradnl" sz="2400" dirty="0"/>
              <a:t> (matriz inversa)  “A\B”</a:t>
            </a:r>
          </a:p>
          <a:p>
            <a:pPr marL="0" indent="0">
              <a:buNone/>
            </a:pPr>
            <a:endParaRPr lang="es-ES_tradnl" sz="2400" dirty="0"/>
          </a:p>
          <a:p>
            <a:endParaRPr lang="es-MX" sz="2400" dirty="0"/>
          </a:p>
          <a:p>
            <a:pPr marL="0" indent="0">
              <a:buNone/>
            </a:pPr>
            <a:r>
              <a:rPr lang="es-MX" sz="2400" b="1" dirty="0"/>
              <a:t>Expresiones simbólicas:</a:t>
            </a:r>
            <a:endParaRPr lang="es-ES_tradnl" sz="2400" dirty="0"/>
          </a:p>
          <a:p>
            <a:r>
              <a:rPr lang="es-ES_tradnl" sz="2400" dirty="0"/>
              <a:t>syms</a:t>
            </a:r>
          </a:p>
          <a:p>
            <a:r>
              <a:rPr lang="es-ES_tradnl" sz="2400" dirty="0" err="1"/>
              <a:t>sym</a:t>
            </a:r>
            <a:endParaRPr lang="es-ES_tradnl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2C58D5-0D19-4467-869F-04E113538BAA}"/>
              </a:ext>
            </a:extLst>
          </p:cNvPr>
          <p:cNvSpPr/>
          <p:nvPr/>
        </p:nvSpPr>
        <p:spPr>
          <a:xfrm>
            <a:off x="6160007" y="3449074"/>
            <a:ext cx="5547360" cy="3125462"/>
          </a:xfrm>
          <a:prstGeom prst="rect">
            <a:avLst/>
          </a:prstGeom>
        </p:spPr>
        <p:txBody>
          <a:bodyPr wrap="square" numCol="2">
            <a:no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_tradnl" sz="2400" dirty="0" err="1">
                <a:solidFill>
                  <a:schemeClr val="tx2"/>
                </a:solidFill>
              </a:rPr>
              <a:t>subs</a:t>
            </a:r>
            <a:endParaRPr lang="es-ES_tradnl" sz="2400" dirty="0">
              <a:solidFill>
                <a:schemeClr val="tx2"/>
              </a:solidFill>
            </a:endParaRP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_tradnl" sz="2400" dirty="0" err="1">
                <a:solidFill>
                  <a:schemeClr val="tx2"/>
                </a:solidFill>
              </a:rPr>
              <a:t>solve</a:t>
            </a:r>
            <a:endParaRPr lang="es-ES_tradnl" sz="2400" dirty="0">
              <a:solidFill>
                <a:schemeClr val="tx2"/>
              </a:solidFill>
            </a:endParaRP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MX" sz="2400" dirty="0">
                <a:solidFill>
                  <a:schemeClr val="tx2"/>
                </a:solidFill>
              </a:rPr>
              <a:t>simplify</a:t>
            </a:r>
            <a:endParaRPr lang="es-ES_tradnl" sz="2400" dirty="0">
              <a:solidFill>
                <a:schemeClr val="tx2"/>
              </a:solidFill>
            </a:endParaRP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_tradnl" sz="2400" dirty="0" err="1">
                <a:solidFill>
                  <a:schemeClr val="tx2"/>
                </a:solidFill>
              </a:rPr>
              <a:t>expand</a:t>
            </a:r>
            <a:endParaRPr lang="es-ES_tradnl" sz="2400" dirty="0">
              <a:solidFill>
                <a:schemeClr val="tx2"/>
              </a:solidFill>
            </a:endParaRP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_tradnl" sz="2400" dirty="0">
                <a:solidFill>
                  <a:schemeClr val="tx2"/>
                </a:solidFill>
              </a:rPr>
              <a:t>factor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_tradnl" sz="2400" dirty="0" err="1">
                <a:solidFill>
                  <a:schemeClr val="tx2"/>
                </a:solidFill>
              </a:rPr>
              <a:t>collect</a:t>
            </a:r>
            <a:endParaRPr lang="es-ES_tradnl" sz="2400" dirty="0">
              <a:solidFill>
                <a:schemeClr val="tx2"/>
              </a:solidFill>
            </a:endParaRP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MX" sz="2400" dirty="0" err="1">
                <a:solidFill>
                  <a:schemeClr val="tx2"/>
                </a:solidFill>
              </a:rPr>
              <a:t>roots</a:t>
            </a:r>
            <a:endParaRPr lang="es-ES_tradnl" sz="2400" dirty="0">
              <a:solidFill>
                <a:schemeClr val="tx2"/>
              </a:solidFill>
            </a:endParaRP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_tradnl" sz="2400" dirty="0" err="1">
                <a:solidFill>
                  <a:schemeClr val="tx2"/>
                </a:solidFill>
              </a:rPr>
              <a:t>int</a:t>
            </a:r>
            <a:endParaRPr lang="es-ES_tradnl" sz="2400" dirty="0">
              <a:solidFill>
                <a:schemeClr val="tx2"/>
              </a:solidFill>
            </a:endParaRP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_tradnl" sz="2400" dirty="0" err="1">
                <a:solidFill>
                  <a:schemeClr val="tx2"/>
                </a:solidFill>
              </a:rPr>
              <a:t>diff</a:t>
            </a:r>
            <a:endParaRPr lang="es-ES_tradnl" sz="2400" dirty="0">
              <a:solidFill>
                <a:schemeClr val="tx2"/>
              </a:solidFill>
            </a:endParaRP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MX" sz="2400" dirty="0" err="1">
                <a:solidFill>
                  <a:schemeClr val="tx2"/>
                </a:solidFill>
              </a:rPr>
              <a:t>pretty</a:t>
            </a:r>
            <a:endParaRPr lang="es-MX" sz="2400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3DCBE4-3A89-4044-A4F5-B4A6ED29723B}"/>
              </a:ext>
            </a:extLst>
          </p:cNvPr>
          <p:cNvSpPr/>
          <p:nvPr/>
        </p:nvSpPr>
        <p:spPr>
          <a:xfrm>
            <a:off x="6095999" y="2345561"/>
            <a:ext cx="43384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tx2"/>
                </a:solidFill>
              </a:rPr>
              <a:t>Funciones que trabajan con expresiones simbólicas:</a:t>
            </a:r>
            <a:endParaRPr lang="es-ES_tradnl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93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9CFB-628D-0741-B82D-346D9E7F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MÉTODOS NUMÉRICOS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D9E53-5AAA-B446-A1EF-44C7FA01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400" dirty="0"/>
              <a:t>Los métodos numéricos son técnicas mediante las cuales es posible formular problemas matemáticos de tal forma que puedan resolverse usando operaciones aritméticas.</a:t>
            </a:r>
          </a:p>
          <a:p>
            <a:r>
              <a:rPr lang="es-ES_tradnl" sz="2400" b="1" dirty="0"/>
              <a:t>Los métodos numéricos son utilizados cuando no podemos resolver el problema por medio de una solución analítica</a:t>
            </a:r>
            <a:r>
              <a:rPr lang="es-ES_tradnl" sz="2400" dirty="0"/>
              <a:t>.</a:t>
            </a:r>
          </a:p>
          <a:p>
            <a:r>
              <a:rPr lang="es-ES_tradnl" sz="2400" dirty="0"/>
              <a:t>Utilizamos herramientas computacionales para resolver los problemas utilizando métodos numéricos.</a:t>
            </a:r>
          </a:p>
        </p:txBody>
      </p:sp>
    </p:spTree>
    <p:extLst>
      <p:ext uri="{BB962C8B-B14F-4D97-AF65-F5344CB8AC3E}">
        <p14:creationId xmlns:p14="http://schemas.microsoft.com/office/powerpoint/2010/main" val="156302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CF1-2594-F541-81A1-E03F001D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Tipos métodos numéricos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10EFE-BEE6-5845-B6CF-222E3CDF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2400" dirty="0"/>
              <a:t>Existen varios tipos de métodos numéricos para una variedad de problemas matemáticos. Cada uno representa una alternativa con ventajas y desventajas que se deben tomar en consideración al aplicar un método a un problema práctico.</a:t>
            </a:r>
          </a:p>
          <a:p>
            <a:r>
              <a:rPr lang="es-MX" sz="2400" dirty="0"/>
              <a:t>Para ecuaciones diferenciales podemos usar Euler, Runge </a:t>
            </a:r>
            <a:r>
              <a:rPr lang="es-MX" sz="2400" dirty="0" err="1"/>
              <a:t>Kutta</a:t>
            </a:r>
            <a:r>
              <a:rPr lang="es-MX" sz="2400" dirty="0"/>
              <a:t>.</a:t>
            </a:r>
          </a:p>
          <a:p>
            <a:r>
              <a:rPr lang="es-MX" sz="2400" dirty="0"/>
              <a:t>Para Ecuaciones no lineales: Newton Raphson, Punto Fijo, Bisección, entre otros</a:t>
            </a:r>
          </a:p>
          <a:p>
            <a:r>
              <a:rPr lang="es-MX" sz="2400" dirty="0"/>
              <a:t>Para Ecuaciones lineales: Gauss </a:t>
            </a:r>
            <a:r>
              <a:rPr lang="es-MX" sz="2400" dirty="0" err="1"/>
              <a:t>Jordan</a:t>
            </a:r>
            <a:endParaRPr lang="es-MX" sz="2400" dirty="0"/>
          </a:p>
          <a:p>
            <a:r>
              <a:rPr lang="es-MX" sz="2800" b="1" dirty="0"/>
              <a:t>Para integrales definidas (cerradas):</a:t>
            </a:r>
          </a:p>
          <a:p>
            <a:pPr lvl="1"/>
            <a:r>
              <a:rPr lang="es-MX" sz="2600" b="1" dirty="0"/>
              <a:t> Método del Rectángulo, Trapecio, Simpson, Romberg.</a:t>
            </a:r>
          </a:p>
        </p:txBody>
      </p:sp>
    </p:spTree>
    <p:extLst>
      <p:ext uri="{BB962C8B-B14F-4D97-AF65-F5344CB8AC3E}">
        <p14:creationId xmlns:p14="http://schemas.microsoft.com/office/powerpoint/2010/main" val="286406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3722-F5A6-4B43-A607-C8B19CE5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Métodos de integración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4A7B2-9D66-2949-93A6-92B904A32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400" dirty="0"/>
              <a:t>En este bloque veremos los siguientes métodos de integración:</a:t>
            </a:r>
          </a:p>
          <a:p>
            <a:pPr lvl="1"/>
            <a:r>
              <a:rPr lang="es-ES_tradnl" sz="2000" dirty="0">
                <a:highlight>
                  <a:srgbClr val="00FF00"/>
                </a:highlight>
              </a:rPr>
              <a:t>Método Rectangular</a:t>
            </a:r>
          </a:p>
          <a:p>
            <a:pPr lvl="1"/>
            <a:r>
              <a:rPr lang="es-ES_tradnl" sz="2000" dirty="0">
                <a:highlight>
                  <a:srgbClr val="00FF00"/>
                </a:highlight>
              </a:rPr>
              <a:t>Método Trapezoidal</a:t>
            </a:r>
          </a:p>
          <a:p>
            <a:pPr lvl="1"/>
            <a:r>
              <a:rPr lang="es-ES_tradnl" sz="2000" dirty="0">
                <a:highlight>
                  <a:srgbClr val="FFFF00"/>
                </a:highlight>
              </a:rPr>
              <a:t>Método Simpson 1/3 y 3/8</a:t>
            </a:r>
          </a:p>
          <a:p>
            <a:pPr lvl="1"/>
            <a:r>
              <a:rPr lang="es-ES_tradnl" sz="2000" dirty="0"/>
              <a:t>Método de </a:t>
            </a:r>
            <a:r>
              <a:rPr lang="es-ES_tradnl" sz="2000" dirty="0" err="1"/>
              <a:t>Romberg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35859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F49A-EF96-B94F-AE70-6FEB863F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#1 Método rectangular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E2856-2E17-E84E-9641-C41D35028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832669"/>
          </a:xfrm>
        </p:spPr>
        <p:txBody>
          <a:bodyPr/>
          <a:lstStyle/>
          <a:p>
            <a:r>
              <a:rPr lang="es-ES_tradnl" dirty="0"/>
              <a:t>La integral de una función </a:t>
            </a:r>
            <a:r>
              <a:rPr lang="es-ES_tradnl" dirty="0">
                <a:solidFill>
                  <a:srgbClr val="0070C0"/>
                </a:solidFill>
              </a:rPr>
              <a:t>f(x)</a:t>
            </a:r>
            <a:r>
              <a:rPr lang="es-ES_tradnl" dirty="0"/>
              <a:t> es equivalente al </a:t>
            </a:r>
            <a:r>
              <a:rPr lang="es-ES_tradnl" b="1" dirty="0">
                <a:highlight>
                  <a:srgbClr val="FFFF00"/>
                </a:highlight>
              </a:rPr>
              <a:t>área bajo la curva </a:t>
            </a:r>
            <a:r>
              <a:rPr lang="es-ES_tradnl" dirty="0"/>
              <a:t>de la función, del punto </a:t>
            </a:r>
            <a:r>
              <a:rPr lang="es-ES_tradnl" dirty="0">
                <a:solidFill>
                  <a:srgbClr val="0070C0"/>
                </a:solidFill>
              </a:rPr>
              <a:t>a </a:t>
            </a:r>
            <a:r>
              <a:rPr lang="es-ES_tradnl" dirty="0"/>
              <a:t>al </a:t>
            </a:r>
            <a:r>
              <a:rPr lang="es-ES_tradnl" dirty="0">
                <a:solidFill>
                  <a:srgbClr val="0070C0"/>
                </a:solidFill>
              </a:rPr>
              <a:t>b</a:t>
            </a:r>
            <a:r>
              <a:rPr lang="es-ES_tradnl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823671-E297-45BA-B8E7-89246D7103DF}"/>
              </a:ext>
            </a:extLst>
          </p:cNvPr>
          <p:cNvGrpSpPr/>
          <p:nvPr/>
        </p:nvGrpSpPr>
        <p:grpSpPr>
          <a:xfrm>
            <a:off x="3327122" y="3272435"/>
            <a:ext cx="5668832" cy="2937715"/>
            <a:chOff x="1263191" y="2837467"/>
            <a:chExt cx="5668832" cy="29377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360357-D7FF-442E-84B8-75306107B8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402" t="45040" r="36289" b="28838"/>
            <a:stretch/>
          </p:blipFill>
          <p:spPr>
            <a:xfrm>
              <a:off x="1263191" y="2837467"/>
              <a:ext cx="3178513" cy="293771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562AEB9-48E9-4D87-814D-FF06D549B5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779" t="65737" r="51366" b="30123"/>
            <a:stretch/>
          </p:blipFill>
          <p:spPr>
            <a:xfrm>
              <a:off x="4441704" y="3272435"/>
              <a:ext cx="2490319" cy="953682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59A9403-1E7B-45AF-8359-EF08D05A84E2}"/>
                </a:ext>
              </a:extLst>
            </p:cNvPr>
            <p:cNvCxnSpPr/>
            <p:nvPr/>
          </p:nvCxnSpPr>
          <p:spPr>
            <a:xfrm flipH="1">
              <a:off x="3195687" y="3844835"/>
              <a:ext cx="1517715" cy="6046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A73365-3C1B-42C2-B18D-BDEE21F10442}"/>
              </a:ext>
            </a:extLst>
          </p:cNvPr>
          <p:cNvCxnSpPr/>
          <p:nvPr/>
        </p:nvCxnSpPr>
        <p:spPr>
          <a:xfrm>
            <a:off x="4284617" y="4214949"/>
            <a:ext cx="14717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5890F5-BF46-43E0-9485-59CF62212682}"/>
              </a:ext>
            </a:extLst>
          </p:cNvPr>
          <p:cNvCxnSpPr/>
          <p:nvPr/>
        </p:nvCxnSpPr>
        <p:spPr>
          <a:xfrm flipV="1">
            <a:off x="5756366" y="4145280"/>
            <a:ext cx="0" cy="801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868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E6E3-1BB3-364F-BFA5-8DD367F4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#1 Método rectangular</a:t>
            </a:r>
            <a:br>
              <a:rPr lang="es-ES_tradnl" dirty="0"/>
            </a:br>
            <a:r>
              <a:rPr lang="es-ES_tradnl" dirty="0"/>
              <a:t>Pasos para realizar el método rectangular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075690-E843-EB43-AEA8-CE646A4D31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301" y="1955643"/>
                <a:ext cx="6255502" cy="4565078"/>
              </a:xfrm>
            </p:spPr>
            <p:txBody>
              <a:bodyPr>
                <a:normAutofit fontScale="62500" lnSpcReduction="20000"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s-ES_tradnl" dirty="0"/>
                  <a:t>Dividimos el área en n segmentos del mismo tamaño.</a:t>
                </a:r>
              </a:p>
              <a:p>
                <a:pPr marL="0" indent="0">
                  <a:buNone/>
                </a:pPr>
                <a:r>
                  <a:rPr lang="es-ES_tradnl" dirty="0"/>
                  <a:t>	El tamaño de cada segmento será de ancho del rectángulo = (b-a) / n.</a:t>
                </a:r>
              </a:p>
              <a:p>
                <a:pPr marL="0" indent="0">
                  <a:buNone/>
                </a:pPr>
                <a:r>
                  <a:rPr lang="es-ES_tradnl" dirty="0"/>
                  <a:t>	Donde:</a:t>
                </a:r>
              </a:p>
              <a:p>
                <a:pPr marL="0" indent="0">
                  <a:buNone/>
                </a:pPr>
                <a:r>
                  <a:rPr lang="es-ES_tradnl" dirty="0"/>
                  <a:t>		a = límite inferior de la integral</a:t>
                </a:r>
              </a:p>
              <a:p>
                <a:pPr marL="0" indent="0">
                  <a:buNone/>
                </a:pPr>
                <a:r>
                  <a:rPr lang="es-ES_tradnl" dirty="0"/>
                  <a:t>		b = límite superior de la integral</a:t>
                </a:r>
              </a:p>
              <a:p>
                <a:pPr marL="0" indent="0">
                  <a:buNone/>
                </a:pPr>
                <a:r>
                  <a:rPr lang="es-ES_tradnl" dirty="0"/>
                  <a:t>		n = número de segmentos a dividir el intervalo de integración (a b)</a:t>
                </a:r>
              </a:p>
              <a:p>
                <a:pPr marL="0" indent="0">
                  <a:buNone/>
                </a:pPr>
                <a:endParaRPr lang="es-ES_tradnl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es-ES_tradnl" dirty="0"/>
                  <a:t>Para calcular la integral sumamos las áreas de cada uno de los rectángulos.</a:t>
                </a:r>
              </a:p>
              <a:p>
                <a:pPr marL="0" indent="0">
                  <a:buNone/>
                </a:pPr>
                <a:r>
                  <a:rPr lang="es-ES_tradnl" dirty="0"/>
                  <a:t>	Área := base x altura</a:t>
                </a:r>
              </a:p>
              <a:p>
                <a:pPr marL="0" indent="0" algn="ctr">
                  <a:buNone/>
                </a:pPr>
                <a:r>
                  <a:rPr lang="es-ES_tradnl" sz="3400" b="1" dirty="0">
                    <a:solidFill>
                      <a:srgbClr val="0070C0"/>
                    </a:solidFill>
                  </a:rPr>
                  <a:t>Área </a:t>
                </a:r>
                <a14:m>
                  <m:oMath xmlns:m="http://schemas.openxmlformats.org/officeDocument/2006/math">
                    <m:r>
                      <a:rPr lang="es-ES_tradnl" sz="5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_tradnl" sz="5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5800" b="1" i="1" baseline="-250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s-ES_tradnl" sz="5800" b="1" i="1" baseline="300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s-ES_tradnl" sz="5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58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sz="58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s-ES" sz="58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sz="58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s-ES" sz="58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s-ES" sz="58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r>
                          <a:rPr lang="es-ES" sz="5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5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s-ES" sz="58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58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𝒙𝒊</m:t>
                            </m:r>
                          </m:e>
                        </m:d>
                      </m:e>
                    </m:nary>
                  </m:oMath>
                </a14:m>
                <a:endParaRPr lang="es-ES_tradnl" sz="3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s-ES_tradnl" dirty="0"/>
                  <a:t>	Donde:</a:t>
                </a:r>
              </a:p>
              <a:p>
                <a:pPr marL="594000" lvl="2" indent="0">
                  <a:buNone/>
                </a:pPr>
                <a:r>
                  <a:rPr lang="es-ES_tradnl" sz="2100" dirty="0"/>
                  <a:t>Base del rectángulo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_tradnl" sz="21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1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21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s-ES" sz="21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21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s-ES" sz="21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ES" sz="21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s-ES_tradnl" sz="2100" dirty="0"/>
              </a:p>
              <a:p>
                <a:pPr marL="594000" lvl="2" indent="0">
                  <a:buNone/>
                </a:pPr>
                <a:r>
                  <a:rPr lang="es-ES_tradnl" sz="2100" dirty="0"/>
                  <a:t>Altura del rectángulo </a:t>
                </a:r>
                <a:r>
                  <a:rPr lang="es-ES_tradnl" sz="1900" dirty="0"/>
                  <a:t>= </a:t>
                </a:r>
                <a14:m>
                  <m:oMath xmlns:m="http://schemas.openxmlformats.org/officeDocument/2006/math">
                    <m:r>
                      <a:rPr lang="es-ES" sz="19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s-ES" sz="19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9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𝒙𝒊</m:t>
                        </m:r>
                      </m:e>
                    </m:d>
                  </m:oMath>
                </a14:m>
                <a:r>
                  <a:rPr lang="es-ES_tradnl" dirty="0"/>
                  <a:t>   </a:t>
                </a:r>
                <a:r>
                  <a:rPr lang="es-ES_tradnl" sz="1800" dirty="0">
                    <a:highlight>
                      <a:srgbClr val="FFFF00"/>
                    </a:highlight>
                  </a:rPr>
                  <a:t>Es la función de la ecuación que se quiere integrar, evaluada en el punto x para el cual se desea obtener la altura del rectángulo.</a:t>
                </a:r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075690-E843-EB43-AEA8-CE646A4D3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301" y="1955643"/>
                <a:ext cx="6255502" cy="45650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CD751F8-91FC-D544-A0B5-21CD0CC26F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31" t="8222" r="8393" b="6339"/>
          <a:stretch/>
        </p:blipFill>
        <p:spPr>
          <a:xfrm>
            <a:off x="7350033" y="2020390"/>
            <a:ext cx="3239589" cy="213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8B5687-DC65-2B45-B1EB-4B4EE7E7E9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09" t="7631" r="5767" b="5162"/>
          <a:stretch/>
        </p:blipFill>
        <p:spPr>
          <a:xfrm>
            <a:off x="7206341" y="4598126"/>
            <a:ext cx="352697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7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FCA0B-22CB-3349-94A8-E9642332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#1 Método rectangular</a:t>
            </a:r>
            <a:br>
              <a:rPr lang="es-ES_tradnl" dirty="0"/>
            </a:br>
            <a:r>
              <a:rPr lang="es-ES_tradnl" dirty="0"/>
              <a:t>Minimizando el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346C8-C728-B44A-9FC7-B7091D13F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r>
              <a:rPr lang="es-ES_tradnl" dirty="0"/>
              <a:t>Entre más intervalos tengamos, menor es el error</a:t>
            </a:r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E5F975-C26A-894C-8F54-17E381D77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3" t="7903" r="6572" b="7313"/>
          <a:stretch/>
        </p:blipFill>
        <p:spPr>
          <a:xfrm>
            <a:off x="3230879" y="2882537"/>
            <a:ext cx="6540137" cy="38826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FD3ABA-FAD4-450F-AAE6-2BD671B19F87}"/>
              </a:ext>
            </a:extLst>
          </p:cNvPr>
          <p:cNvSpPr/>
          <p:nvPr/>
        </p:nvSpPr>
        <p:spPr>
          <a:xfrm>
            <a:off x="5828964" y="1976136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highlight>
                  <a:srgbClr val="FFFF00"/>
                </a:highlight>
              </a:rPr>
              <a:t>(Aplica para todos los métodos que veremos en el bloque)</a:t>
            </a:r>
            <a:endParaRPr lang="es-MX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364829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AC678918C42B4681B34ABD0DE652D7" ma:contentTypeVersion="4" ma:contentTypeDescription="Create a new document." ma:contentTypeScope="" ma:versionID="e8dd562d0983d5c3628214faf2b3a590">
  <xsd:schema xmlns:xsd="http://www.w3.org/2001/XMLSchema" xmlns:xs="http://www.w3.org/2001/XMLSchema" xmlns:p="http://schemas.microsoft.com/office/2006/metadata/properties" xmlns:ns2="c0008f83-4e58-48b0-9ef3-a241395e2d7e" targetNamespace="http://schemas.microsoft.com/office/2006/metadata/properties" ma:root="true" ma:fieldsID="137553e826da646f81f3ef81b2331178" ns2:_="">
    <xsd:import namespace="c0008f83-4e58-48b0-9ef3-a241395e2d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008f83-4e58-48b0-9ef3-a241395e2d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55569F-901F-4352-A222-7594CD62A1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E3FC49-0284-48CC-900D-CF26A3A872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008f83-4e58-48b0-9ef3-a241395e2d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528A6D-C0DC-4932-BF47-DB9A4E2DA63B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c0008f83-4e58-48b0-9ef3-a241395e2d7e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{16C897D7-08AC-5149-AB85-E7D9A2A97973}tf10001123</Template>
  <TotalTime>16440</TotalTime>
  <Words>2113</Words>
  <Application>Microsoft Office PowerPoint</Application>
  <PresentationFormat>Widescreen</PresentationFormat>
  <Paragraphs>297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 Rounded MT Bold</vt:lpstr>
      <vt:lpstr>Cambria Math</vt:lpstr>
      <vt:lpstr>Courier New</vt:lpstr>
      <vt:lpstr>Gill Sans MT</vt:lpstr>
      <vt:lpstr>Wingdings 2</vt:lpstr>
      <vt:lpstr>Dividend</vt:lpstr>
      <vt:lpstr>Equation</vt:lpstr>
      <vt:lpstr>Aplicación de las Leyes de Conservación en Sistemas ingenieriles</vt:lpstr>
      <vt:lpstr>Integración numérica:</vt:lpstr>
      <vt:lpstr>Otros comandos en Matlab (útiles para la programación de los métodos y la solución del reto)</vt:lpstr>
      <vt:lpstr>MÉTODOS NUMÉRICOS</vt:lpstr>
      <vt:lpstr>Tipos métodos numéricos</vt:lpstr>
      <vt:lpstr>Métodos de integración</vt:lpstr>
      <vt:lpstr>#1 Método rectangular</vt:lpstr>
      <vt:lpstr>#1 Método rectangular Pasos para realizar el método rectangular</vt:lpstr>
      <vt:lpstr>#1 Método rectangular Minimizando el error</vt:lpstr>
      <vt:lpstr>#2 Método de la regla trapeciodal</vt:lpstr>
      <vt:lpstr>#2 Método de la regla trapeciodal</vt:lpstr>
      <vt:lpstr>#3 INTEGRACON POR REGLA DE Simpson 1/3</vt:lpstr>
      <vt:lpstr>#3 INTEGRACON POR REGLA DE Simpson 1/3</vt:lpstr>
      <vt:lpstr>Método de la regla trapeciodal, Simpson 1/3 y 3/8</vt:lpstr>
      <vt:lpstr>#3 INTEGRACON POR REGLA DE Simpson 1/3 PSEUDOCÓDIGO </vt:lpstr>
      <vt:lpstr>INTEGRACON POR REGLA DE Simpson 1/3  y 3/8</vt:lpstr>
      <vt:lpstr>INTEGRACON POR REGLA DE Simpson 1/3  y 3/8</vt:lpstr>
      <vt:lpstr>INTEGRACON POR REGLA DE Simpson 1/3  y 3/8</vt:lpstr>
      <vt:lpstr>PowerPoint Presentation</vt:lpstr>
      <vt:lpstr>PowerPoint Presentation</vt:lpstr>
      <vt:lpstr>#3 INTEGRACON POR REGLA DE Simpson 1/3</vt:lpstr>
      <vt:lpstr>#3 INTEGRACON POR REGLA DE Simpson 1/3</vt:lpstr>
      <vt:lpstr>#3 INTEGRACON POR REGLA DE Simpson 1/3 en aplicación múltiple</vt:lpstr>
      <vt:lpstr>#4 INTEGRACON POR REGLA DE Simpson 3/8</vt:lpstr>
      <vt:lpstr>#4 INTEGRACON POR REGLA DE Simpson 3/8 Ejemplo de Cómo se pudieran utilizar en conjunto 1/3 y 3/8 de simpson</vt:lpstr>
      <vt:lpstr>INTEGRACON POR REGLA DE Simpson 1/3 y 3/8 variantes del método</vt:lpstr>
      <vt:lpstr>INTEGRACON POR REGLA DE Simpson 1/3 y 3/8 variantes del método</vt:lpstr>
      <vt:lpstr>TAREA #1:   entrega domingo 15 de noviembre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de Avenida Computación y Tecnologías de Información </dc:title>
  <dc:creator>Elvia Itzamná Rosas Herrera</dc:creator>
  <cp:lastModifiedBy>María de Lourdes Macario Abularach</cp:lastModifiedBy>
  <cp:revision>190</cp:revision>
  <dcterms:created xsi:type="dcterms:W3CDTF">2019-08-18T01:18:15Z</dcterms:created>
  <dcterms:modified xsi:type="dcterms:W3CDTF">2021-11-24T20:58:57Z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0x010100A4AC678918C42B4681B34ABD0DE652D7</vt:lpwstr>
  </property>
</Properties>
</file>