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  <p:sldId id="280" r:id="rId4"/>
    <p:sldId id="260" r:id="rId5"/>
    <p:sldId id="258" r:id="rId6"/>
    <p:sldId id="259" r:id="rId7"/>
    <p:sldId id="281" r:id="rId8"/>
    <p:sldId id="265" r:id="rId9"/>
    <p:sldId id="262" r:id="rId10"/>
    <p:sldId id="264" r:id="rId11"/>
    <p:sldId id="266" r:id="rId12"/>
    <p:sldId id="267" r:id="rId13"/>
    <p:sldId id="282" r:id="rId14"/>
    <p:sldId id="269" r:id="rId15"/>
    <p:sldId id="309" r:id="rId16"/>
    <p:sldId id="270" r:id="rId17"/>
    <p:sldId id="271" r:id="rId18"/>
    <p:sldId id="272" r:id="rId19"/>
    <p:sldId id="273" r:id="rId20"/>
    <p:sldId id="283" r:id="rId21"/>
    <p:sldId id="277" r:id="rId22"/>
    <p:sldId id="278" r:id="rId23"/>
    <p:sldId id="279" r:id="rId24"/>
    <p:sldId id="284" r:id="rId25"/>
    <p:sldId id="285" r:id="rId26"/>
    <p:sldId id="294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  <p:sldId id="299" r:id="rId36"/>
    <p:sldId id="300" r:id="rId37"/>
    <p:sldId id="301" r:id="rId38"/>
    <p:sldId id="303" r:id="rId39"/>
    <p:sldId id="310" r:id="rId40"/>
    <p:sldId id="304" r:id="rId41"/>
    <p:sldId id="305" r:id="rId42"/>
    <p:sldId id="306" r:id="rId43"/>
    <p:sldId id="307" r:id="rId44"/>
    <p:sldId id="30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Sochacki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50W Ku </a:t>
            </a:r>
            <a:r>
              <a:rPr lang="en-US" dirty="0" err="1" smtClean="0"/>
              <a:t>GaN</a:t>
            </a:r>
            <a:r>
              <a:rPr lang="en-US" dirty="0" smtClean="0"/>
              <a:t> </a:t>
            </a:r>
            <a:r>
              <a:rPr lang="en-US" smtClean="0"/>
              <a:t>Cascade Results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50W Cascade No </a:t>
            </a:r>
            <a:r>
              <a:rPr lang="en-US" dirty="0" err="1" smtClean="0"/>
              <a:t>Linearizer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447800"/>
            <a:ext cx="6826273" cy="4970006"/>
          </a:xfrm>
        </p:spPr>
      </p:pic>
      <p:sp>
        <p:nvSpPr>
          <p:cNvPr id="7" name="TextBox 6"/>
          <p:cNvSpPr txBox="1"/>
          <p:nvPr/>
        </p:nvSpPr>
        <p:spPr>
          <a:xfrm>
            <a:off x="228600" y="2362200"/>
            <a:ext cx="190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50W Cascade No </a:t>
            </a:r>
            <a:r>
              <a:rPr lang="en-US" dirty="0" err="1" smtClean="0"/>
              <a:t>Linearizer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447800"/>
            <a:ext cx="6826273" cy="4970005"/>
          </a:xfrm>
        </p:spPr>
      </p:pic>
      <p:sp>
        <p:nvSpPr>
          <p:cNvPr id="8" name="TextBox 7"/>
          <p:cNvSpPr txBox="1"/>
          <p:nvPr/>
        </p:nvSpPr>
        <p:spPr>
          <a:xfrm>
            <a:off x="228600" y="2362200"/>
            <a:ext cx="190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50W Cascade No </a:t>
            </a:r>
            <a:r>
              <a:rPr lang="en-US" dirty="0" err="1" smtClean="0"/>
              <a:t>Linearizer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1" cy="4970005"/>
          </a:xfrm>
        </p:spPr>
      </p:pic>
      <p:sp>
        <p:nvSpPr>
          <p:cNvPr id="5" name="TextBox 4"/>
          <p:cNvSpPr txBox="1"/>
          <p:nvPr/>
        </p:nvSpPr>
        <p:spPr>
          <a:xfrm>
            <a:off x="228600" y="2057400"/>
            <a:ext cx="1905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Of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sz="2000" dirty="0" smtClean="0"/>
              <a:t>Test Results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No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/>
              <a:t>With </a:t>
            </a:r>
            <a:r>
              <a:rPr lang="en-US" sz="1800" dirty="0" err="1" smtClean="0"/>
              <a:t>Linearizer</a:t>
            </a:r>
            <a:endParaRPr lang="en-US" sz="1800" dirty="0" smtClean="0"/>
          </a:p>
          <a:p>
            <a:pPr lvl="2"/>
            <a:r>
              <a:rPr lang="en-US" sz="1600" dirty="0" smtClean="0"/>
              <a:t>Single Setting</a:t>
            </a:r>
          </a:p>
          <a:p>
            <a:pPr lvl="3"/>
            <a:r>
              <a:rPr lang="en-US" sz="1600" dirty="0" smtClean="0"/>
              <a:t>Comparison of No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Vs. With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Comparison of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1 Vs.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2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Power Optimized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Single Setting and Power Optimized Setting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Setting</a:t>
            </a:r>
          </a:p>
          <a:p>
            <a:pPr lvl="1"/>
            <a:r>
              <a:rPr lang="en-US" dirty="0" smtClean="0"/>
              <a:t>All of the different </a:t>
            </a:r>
            <a:r>
              <a:rPr lang="en-US" dirty="0" err="1" smtClean="0"/>
              <a:t>linearizer</a:t>
            </a:r>
            <a:r>
              <a:rPr lang="en-US" dirty="0" smtClean="0"/>
              <a:t> control voltages were set for the setting that gave the lowest IMD3 at 3dB and 9dB </a:t>
            </a:r>
            <a:r>
              <a:rPr lang="en-US" dirty="0" err="1" smtClean="0"/>
              <a:t>backoff</a:t>
            </a:r>
            <a:r>
              <a:rPr lang="en-US" dirty="0" smtClean="0"/>
              <a:t> simultaneously at all 4 measurement frequencies</a:t>
            </a:r>
          </a:p>
          <a:p>
            <a:r>
              <a:rPr lang="en-US" dirty="0" smtClean="0"/>
              <a:t>Power Optimized Setting</a:t>
            </a:r>
          </a:p>
          <a:p>
            <a:pPr lvl="1"/>
            <a:r>
              <a:rPr lang="en-US" dirty="0" smtClean="0"/>
              <a:t>All of the different </a:t>
            </a:r>
            <a:r>
              <a:rPr lang="en-US" dirty="0" err="1" smtClean="0"/>
              <a:t>linearizer</a:t>
            </a:r>
            <a:r>
              <a:rPr lang="en-US" dirty="0" smtClean="0"/>
              <a:t> control voltages were set for three distinct output power ranges</a:t>
            </a:r>
          </a:p>
          <a:p>
            <a:pPr lvl="2"/>
            <a:r>
              <a:rPr lang="en-US" dirty="0" smtClean="0"/>
              <a:t>The first is from 3 dB output back off to </a:t>
            </a:r>
            <a:r>
              <a:rPr lang="en-US" dirty="0" err="1" smtClean="0"/>
              <a:t>Psat</a:t>
            </a:r>
            <a:endParaRPr lang="en-US" dirty="0" smtClean="0"/>
          </a:p>
          <a:p>
            <a:pPr lvl="2"/>
            <a:r>
              <a:rPr lang="en-US" dirty="0" smtClean="0"/>
              <a:t>The second was from 10 dB output back off to 3 dB back off</a:t>
            </a:r>
          </a:p>
          <a:p>
            <a:pPr lvl="2"/>
            <a:r>
              <a:rPr lang="en-US" dirty="0" smtClean="0"/>
              <a:t>The third was for output powers below 10 dB back off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No </a:t>
            </a:r>
            <a:r>
              <a:rPr lang="en-US" dirty="0" err="1" smtClean="0"/>
              <a:t>Linearizer</a:t>
            </a:r>
            <a:r>
              <a:rPr lang="en-US" dirty="0" smtClean="0"/>
              <a:t> Vs. With </a:t>
            </a:r>
            <a:r>
              <a:rPr lang="en-US" dirty="0" err="1" smtClean="0"/>
              <a:t>Linearizer</a:t>
            </a:r>
            <a:r>
              <a:rPr lang="en-US" dirty="0" smtClean="0"/>
              <a:t>: Single Setting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4698" y="1447800"/>
            <a:ext cx="6802915" cy="4952999"/>
          </a:xfrm>
        </p:spPr>
      </p:pic>
      <p:sp>
        <p:nvSpPr>
          <p:cNvPr id="7" name="TextBox 6"/>
          <p:cNvSpPr txBox="1"/>
          <p:nvPr/>
        </p:nvSpPr>
        <p:spPr>
          <a:xfrm>
            <a:off x="228600" y="3581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CW</a:t>
            </a:r>
          </a:p>
          <a:p>
            <a:pPr algn="ctr"/>
            <a:r>
              <a:rPr lang="en-US" dirty="0" smtClean="0"/>
              <a:t>AM - AM results.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No </a:t>
            </a:r>
            <a:r>
              <a:rPr lang="en-US" dirty="0" err="1" smtClean="0"/>
              <a:t>Linearizer</a:t>
            </a:r>
            <a:r>
              <a:rPr lang="en-US" dirty="0" smtClean="0"/>
              <a:t> Vs. With </a:t>
            </a:r>
            <a:r>
              <a:rPr lang="en-US" dirty="0" err="1" smtClean="0"/>
              <a:t>Linearizer</a:t>
            </a:r>
            <a:r>
              <a:rPr lang="en-US" dirty="0" smtClean="0"/>
              <a:t>: Single Setting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1453657"/>
            <a:ext cx="4760522" cy="4973679"/>
          </a:xfrm>
        </p:spPr>
      </p:pic>
      <p:sp>
        <p:nvSpPr>
          <p:cNvPr id="7" name="TextBox 6"/>
          <p:cNvSpPr txBox="1"/>
          <p:nvPr/>
        </p:nvSpPr>
        <p:spPr>
          <a:xfrm>
            <a:off x="381000" y="3733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Swept</a:t>
            </a:r>
          </a:p>
          <a:p>
            <a:pPr algn="ctr"/>
            <a:r>
              <a:rPr lang="en-US" dirty="0" smtClean="0"/>
              <a:t>AM - AM and AM - PM results.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No </a:t>
            </a:r>
            <a:r>
              <a:rPr lang="en-US" dirty="0" err="1" smtClean="0"/>
              <a:t>Linearizer</a:t>
            </a:r>
            <a:r>
              <a:rPr lang="en-US" dirty="0" smtClean="0"/>
              <a:t> Vs. With </a:t>
            </a:r>
            <a:r>
              <a:rPr lang="en-US" dirty="0" err="1" smtClean="0"/>
              <a:t>Linearizer</a:t>
            </a:r>
            <a:r>
              <a:rPr lang="en-US" dirty="0" smtClean="0"/>
              <a:t>: Single Setting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447800"/>
            <a:ext cx="6826273" cy="4970005"/>
          </a:xfrm>
        </p:spPr>
      </p:pic>
      <p:sp>
        <p:nvSpPr>
          <p:cNvPr id="5" name="TextBox 4"/>
          <p:cNvSpPr txBox="1"/>
          <p:nvPr/>
        </p:nvSpPr>
        <p:spPr>
          <a:xfrm>
            <a:off x="228600" y="2362200"/>
            <a:ext cx="190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The Single Setting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No </a:t>
            </a:r>
            <a:r>
              <a:rPr lang="en-US" dirty="0" err="1" smtClean="0"/>
              <a:t>Linearizer</a:t>
            </a:r>
            <a:r>
              <a:rPr lang="en-US" dirty="0" smtClean="0"/>
              <a:t> Vs. With </a:t>
            </a:r>
            <a:r>
              <a:rPr lang="en-US" dirty="0" err="1" smtClean="0"/>
              <a:t>Linearizer</a:t>
            </a:r>
            <a:r>
              <a:rPr lang="en-US" dirty="0" smtClean="0"/>
              <a:t>: Single Setting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1" cy="4970005"/>
          </a:xfrm>
        </p:spPr>
      </p:pic>
      <p:sp>
        <p:nvSpPr>
          <p:cNvPr id="8" name="TextBox 7"/>
          <p:cNvSpPr txBox="1"/>
          <p:nvPr/>
        </p:nvSpPr>
        <p:spPr>
          <a:xfrm>
            <a:off x="228600" y="2362200"/>
            <a:ext cx="190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The Single Setting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No </a:t>
            </a:r>
            <a:r>
              <a:rPr lang="en-US" dirty="0" err="1" smtClean="0"/>
              <a:t>Linearizer</a:t>
            </a:r>
            <a:r>
              <a:rPr lang="en-US" dirty="0" smtClean="0"/>
              <a:t> Vs. With </a:t>
            </a:r>
            <a:r>
              <a:rPr lang="en-US" dirty="0" err="1" smtClean="0"/>
              <a:t>Linearizer</a:t>
            </a:r>
            <a:r>
              <a:rPr lang="en-US" dirty="0" smtClean="0"/>
              <a:t>: Single Setting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1" cy="4970004"/>
          </a:xfrm>
        </p:spPr>
      </p:pic>
      <p:sp>
        <p:nvSpPr>
          <p:cNvPr id="8" name="TextBox 7"/>
          <p:cNvSpPr txBox="1"/>
          <p:nvPr/>
        </p:nvSpPr>
        <p:spPr>
          <a:xfrm>
            <a:off x="228600" y="1752600"/>
            <a:ext cx="1905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Of The Single Setting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Hardware</a:t>
            </a:r>
          </a:p>
          <a:p>
            <a:r>
              <a:rPr lang="en-US" sz="2000" dirty="0" smtClean="0"/>
              <a:t>Test Results</a:t>
            </a:r>
          </a:p>
          <a:p>
            <a:pPr lvl="1"/>
            <a:r>
              <a:rPr lang="en-US" sz="1800" dirty="0" smtClean="0"/>
              <a:t>No </a:t>
            </a:r>
            <a:r>
              <a:rPr lang="en-US" sz="1800" dirty="0" err="1" smtClean="0"/>
              <a:t>Linearizer</a:t>
            </a:r>
            <a:endParaRPr lang="en-US" sz="1800" dirty="0" smtClean="0"/>
          </a:p>
          <a:p>
            <a:pPr lvl="1"/>
            <a:r>
              <a:rPr lang="en-US" sz="1800" dirty="0" smtClean="0"/>
              <a:t>With </a:t>
            </a:r>
            <a:r>
              <a:rPr lang="en-US" sz="1800" dirty="0" err="1" smtClean="0"/>
              <a:t>Linearizer</a:t>
            </a:r>
            <a:endParaRPr lang="en-US" sz="1800" dirty="0" smtClean="0"/>
          </a:p>
          <a:p>
            <a:pPr lvl="2"/>
            <a:r>
              <a:rPr lang="en-US" sz="1600" dirty="0" smtClean="0"/>
              <a:t>Single Setting</a:t>
            </a:r>
          </a:p>
          <a:p>
            <a:pPr lvl="3"/>
            <a:r>
              <a:rPr lang="en-US" sz="1600" dirty="0" smtClean="0"/>
              <a:t>Comparison of No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Vs. With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3"/>
            <a:r>
              <a:rPr lang="en-US" sz="1600" dirty="0" smtClean="0"/>
              <a:t>Improvement of With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Over No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2"/>
            <a:r>
              <a:rPr lang="en-US" sz="1600" dirty="0" smtClean="0"/>
              <a:t>Power Optimized Settings</a:t>
            </a:r>
          </a:p>
          <a:p>
            <a:pPr lvl="3"/>
            <a:r>
              <a:rPr lang="en-US" sz="1600" dirty="0" smtClean="0"/>
              <a:t>Comparison of No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Vs. With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3"/>
            <a:r>
              <a:rPr lang="en-US" sz="1600" dirty="0" smtClean="0"/>
              <a:t>Improvement of With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Over No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1"/>
            <a:r>
              <a:rPr lang="en-US" sz="1800" dirty="0" smtClean="0"/>
              <a:t>Comparison of With </a:t>
            </a:r>
            <a:r>
              <a:rPr lang="en-US" sz="1800" dirty="0" err="1" smtClean="0"/>
              <a:t>Linearizer</a:t>
            </a:r>
            <a:r>
              <a:rPr lang="en-US" sz="1800" dirty="0" smtClean="0"/>
              <a:t> Type 1 Vs. With </a:t>
            </a:r>
            <a:r>
              <a:rPr lang="en-US" sz="1800" dirty="0" err="1" smtClean="0"/>
              <a:t>Linearizer</a:t>
            </a:r>
            <a:r>
              <a:rPr lang="en-US" sz="1800" dirty="0" smtClean="0"/>
              <a:t> Type 2</a:t>
            </a:r>
          </a:p>
          <a:p>
            <a:pPr lvl="2"/>
            <a:r>
              <a:rPr lang="en-US" sz="1600" dirty="0" smtClean="0"/>
              <a:t>Single Setting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Vs. Power Optimized Setting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2"/>
            <a:r>
              <a:rPr lang="en-US" sz="1600" dirty="0" smtClean="0"/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/>
              <a:t>Conclusion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sz="2000" dirty="0" smtClean="0"/>
              <a:t>Test Results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No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/>
              <a:t>With </a:t>
            </a:r>
            <a:r>
              <a:rPr lang="en-US" sz="1800" dirty="0" err="1" smtClean="0"/>
              <a:t>Linearizer</a:t>
            </a:r>
            <a:endParaRPr lang="en-US" sz="1800" dirty="0" smtClean="0"/>
          </a:p>
          <a:p>
            <a:pPr lvl="2"/>
            <a:r>
              <a:rPr lang="en-US" sz="1600" dirty="0" smtClean="0"/>
              <a:t>Single Setting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/>
              <a:t>Improvement of With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Over No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Comparison of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1 Vs.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2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Power Optimized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Improvement With </a:t>
            </a:r>
            <a:r>
              <a:rPr lang="en-US" dirty="0" err="1" smtClean="0"/>
              <a:t>Linearizer</a:t>
            </a:r>
            <a:r>
              <a:rPr lang="en-US" dirty="0" smtClean="0"/>
              <a:t> Over No </a:t>
            </a:r>
            <a:r>
              <a:rPr lang="en-US" dirty="0" err="1" smtClean="0"/>
              <a:t>Linearizer</a:t>
            </a:r>
            <a:r>
              <a:rPr lang="en-US" dirty="0" smtClean="0"/>
              <a:t>: Single Setting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1" cy="4970005"/>
          </a:xfrm>
        </p:spPr>
      </p:pic>
      <p:sp>
        <p:nvSpPr>
          <p:cNvPr id="5" name="TextBox 4"/>
          <p:cNvSpPr txBox="1"/>
          <p:nvPr/>
        </p:nvSpPr>
        <p:spPr>
          <a:xfrm>
            <a:off x="228600" y="2362200"/>
            <a:ext cx="190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The Single Setting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Improvement With </a:t>
            </a:r>
            <a:r>
              <a:rPr lang="en-US" dirty="0" err="1" smtClean="0"/>
              <a:t>Linearizer</a:t>
            </a:r>
            <a:r>
              <a:rPr lang="en-US" dirty="0" smtClean="0"/>
              <a:t> Over No </a:t>
            </a:r>
            <a:r>
              <a:rPr lang="en-US" dirty="0" err="1" smtClean="0"/>
              <a:t>Linearizer</a:t>
            </a:r>
            <a:r>
              <a:rPr lang="en-US" dirty="0" smtClean="0"/>
              <a:t>: Single Setting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1" cy="4970004"/>
          </a:xfrm>
        </p:spPr>
      </p:pic>
      <p:sp>
        <p:nvSpPr>
          <p:cNvPr id="7" name="TextBox 6"/>
          <p:cNvSpPr txBox="1"/>
          <p:nvPr/>
        </p:nvSpPr>
        <p:spPr>
          <a:xfrm>
            <a:off x="228600" y="2362200"/>
            <a:ext cx="1905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The Single Setting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Improvement With </a:t>
            </a:r>
            <a:r>
              <a:rPr lang="en-US" dirty="0" err="1" smtClean="0"/>
              <a:t>Linearizer</a:t>
            </a:r>
            <a:r>
              <a:rPr lang="en-US" dirty="0" smtClean="0"/>
              <a:t> Over No </a:t>
            </a:r>
            <a:r>
              <a:rPr lang="en-US" dirty="0" err="1" smtClean="0"/>
              <a:t>Linearizer</a:t>
            </a:r>
            <a:r>
              <a:rPr lang="en-US" dirty="0" smtClean="0"/>
              <a:t>: Single Setting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35999" y="1447800"/>
            <a:ext cx="6773875" cy="4970004"/>
          </a:xfrm>
        </p:spPr>
      </p:pic>
      <p:sp>
        <p:nvSpPr>
          <p:cNvPr id="7" name="TextBox 6"/>
          <p:cNvSpPr txBox="1"/>
          <p:nvPr/>
        </p:nvSpPr>
        <p:spPr>
          <a:xfrm>
            <a:off x="228600" y="1752600"/>
            <a:ext cx="1905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Of The Single Setting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sz="2000" dirty="0" smtClean="0"/>
              <a:t>Test Results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No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/>
              <a:t>With </a:t>
            </a:r>
            <a:r>
              <a:rPr lang="en-US" sz="1800" dirty="0" err="1" smtClean="0"/>
              <a:t>Linearizer</a:t>
            </a:r>
            <a:endParaRPr lang="en-US" sz="1800" dirty="0" smtClean="0"/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/>
              <a:t>Power Optimized Settings</a:t>
            </a:r>
          </a:p>
          <a:p>
            <a:pPr lvl="3"/>
            <a:r>
              <a:rPr lang="en-US" sz="1600" dirty="0" smtClean="0"/>
              <a:t>Comparison of No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Vs. With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Comparison of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1 Vs.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2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Power Optimized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No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 Vs.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4698" y="1447800"/>
            <a:ext cx="6802914" cy="4952999"/>
          </a:xfrm>
        </p:spPr>
      </p:pic>
      <p:sp>
        <p:nvSpPr>
          <p:cNvPr id="7" name="TextBox 6"/>
          <p:cNvSpPr txBox="1"/>
          <p:nvPr/>
        </p:nvSpPr>
        <p:spPr>
          <a:xfrm>
            <a:off x="228600" y="2286000"/>
            <a:ext cx="182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CW</a:t>
            </a:r>
          </a:p>
          <a:p>
            <a:pPr algn="ctr"/>
            <a:r>
              <a:rPr lang="en-US" dirty="0" smtClean="0"/>
              <a:t>AM - AM results.  AGC 1 is set to maintain flat gain for the mid band frequencies and live with what happens at the band edges.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No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 Vs.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4698" y="1447800"/>
            <a:ext cx="6802914" cy="4952998"/>
          </a:xfrm>
        </p:spPr>
      </p:pic>
      <p:sp>
        <p:nvSpPr>
          <p:cNvPr id="7" name="TextBox 6"/>
          <p:cNvSpPr txBox="1"/>
          <p:nvPr/>
        </p:nvSpPr>
        <p:spPr>
          <a:xfrm>
            <a:off x="228600" y="2362200"/>
            <a:ext cx="182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CW</a:t>
            </a:r>
          </a:p>
          <a:p>
            <a:pPr algn="ctr"/>
            <a:r>
              <a:rPr lang="en-US" dirty="0" smtClean="0"/>
              <a:t>AM - AM results.  AGC 2 is set to maintain flat gain for the band edge frequencies and live with what happens at the mid band.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No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 Vs.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1" cy="4970005"/>
          </a:xfrm>
        </p:spPr>
      </p:pic>
      <p:sp>
        <p:nvSpPr>
          <p:cNvPr id="5" name="TextBox 4"/>
          <p:cNvSpPr txBox="1"/>
          <p:nvPr/>
        </p:nvSpPr>
        <p:spPr>
          <a:xfrm>
            <a:off x="228600" y="1905000"/>
            <a:ext cx="1905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The Power Optimized Settings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  This is independent of AGC settings.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No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 Vs.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1" cy="4970004"/>
          </a:xfrm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1905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The Power Optimized Settings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 This is independent of AGC settings.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No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 Vs.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0" cy="4970004"/>
          </a:xfrm>
        </p:spPr>
      </p:pic>
      <p:sp>
        <p:nvSpPr>
          <p:cNvPr id="8" name="TextBox 7"/>
          <p:cNvSpPr txBox="1"/>
          <p:nvPr/>
        </p:nvSpPr>
        <p:spPr>
          <a:xfrm>
            <a:off x="228600" y="1371600"/>
            <a:ext cx="1905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Of The Power Optimized Settings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. This is independent of AGC settings.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Hardware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 Results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No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Comparison of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1 Vs.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2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Power Optimized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sz="2000" dirty="0" smtClean="0"/>
              <a:t>Test Results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No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/>
              <a:t>With </a:t>
            </a:r>
            <a:r>
              <a:rPr lang="en-US" sz="1800" dirty="0" err="1" smtClean="0"/>
              <a:t>Linearizer</a:t>
            </a:r>
            <a:endParaRPr lang="en-US" sz="1800" dirty="0" smtClean="0"/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/>
              <a:t>Power Optimized Settings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/>
              <a:t>Improvement of With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Over No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Comparison of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1 Vs.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2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Power Optimized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Improvement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 Over No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1" cy="4970004"/>
          </a:xfrm>
        </p:spPr>
      </p:pic>
      <p:sp>
        <p:nvSpPr>
          <p:cNvPr id="5" name="TextBox 4"/>
          <p:cNvSpPr txBox="1"/>
          <p:nvPr/>
        </p:nvSpPr>
        <p:spPr>
          <a:xfrm>
            <a:off x="228600" y="2362200"/>
            <a:ext cx="190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The Power Optimized Settings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Improvement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 Over No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0" cy="4970004"/>
          </a:xfrm>
        </p:spPr>
      </p:pic>
      <p:sp>
        <p:nvSpPr>
          <p:cNvPr id="7" name="TextBox 6"/>
          <p:cNvSpPr txBox="1"/>
          <p:nvPr/>
        </p:nvSpPr>
        <p:spPr>
          <a:xfrm>
            <a:off x="228600" y="2362200"/>
            <a:ext cx="190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The Power Optimized Settings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Improvement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 Over No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35999" y="1447800"/>
            <a:ext cx="6773875" cy="4970003"/>
          </a:xfrm>
        </p:spPr>
      </p:pic>
      <p:sp>
        <p:nvSpPr>
          <p:cNvPr id="7" name="TextBox 6"/>
          <p:cNvSpPr txBox="1"/>
          <p:nvPr/>
        </p:nvSpPr>
        <p:spPr>
          <a:xfrm>
            <a:off x="228600" y="1752600"/>
            <a:ext cx="1905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Of The Power Optimized Settings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Unlinearized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sz="2000" dirty="0" smtClean="0"/>
              <a:t>Test Results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No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/>
              <a:t>Comparison of With </a:t>
            </a:r>
            <a:r>
              <a:rPr lang="en-US" sz="1800" dirty="0" err="1" smtClean="0"/>
              <a:t>Linearizer</a:t>
            </a:r>
            <a:r>
              <a:rPr lang="en-US" sz="1800" dirty="0" smtClean="0"/>
              <a:t> Type 1 Vs. With </a:t>
            </a:r>
            <a:r>
              <a:rPr lang="en-US" sz="1800" dirty="0" err="1" smtClean="0"/>
              <a:t>Linearizer</a:t>
            </a:r>
            <a:r>
              <a:rPr lang="en-US" sz="1800" dirty="0" smtClean="0"/>
              <a:t> Type 2</a:t>
            </a:r>
          </a:p>
          <a:p>
            <a:pPr lvl="2"/>
            <a:r>
              <a:rPr lang="en-US" sz="1600" dirty="0" smtClean="0"/>
              <a:t>Single Setting </a:t>
            </a:r>
            <a:r>
              <a:rPr lang="en-US" sz="1600" dirty="0" err="1" smtClean="0"/>
              <a:t>Linearizer</a:t>
            </a:r>
            <a:r>
              <a:rPr lang="en-US" sz="1600" dirty="0" smtClean="0"/>
              <a:t> Vs. Power Optimized Setting </a:t>
            </a:r>
            <a:r>
              <a:rPr lang="en-US" sz="1600" dirty="0" err="1" smtClean="0"/>
              <a:t>Linearizer</a:t>
            </a:r>
            <a:endParaRPr lang="en-US" sz="1600" dirty="0" smtClean="0"/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Single Setting Vs.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70" cy="4970003"/>
          </a:xfrm>
        </p:spPr>
      </p:pic>
      <p:sp>
        <p:nvSpPr>
          <p:cNvPr id="8" name="TextBox 7"/>
          <p:cNvSpPr txBox="1"/>
          <p:nvPr/>
        </p:nvSpPr>
        <p:spPr>
          <a:xfrm>
            <a:off x="228600" y="2057400"/>
            <a:ext cx="1905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Third Order </a:t>
            </a:r>
            <a:r>
              <a:rPr lang="en-US" sz="1600" dirty="0" err="1" smtClean="0"/>
              <a:t>Intermodulation</a:t>
            </a:r>
            <a:r>
              <a:rPr lang="en-US" sz="1600" dirty="0" smtClean="0"/>
              <a:t> Products Of The Power Optimized Settings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And Single Setting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Third Order </a:t>
            </a:r>
            <a:r>
              <a:rPr lang="en-US" sz="1600" dirty="0" err="1" smtClean="0"/>
              <a:t>Intermodullation</a:t>
            </a:r>
            <a:r>
              <a:rPr lang="en-US" sz="1600" dirty="0" smtClean="0"/>
              <a:t> Products.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Comparison of With </a:t>
            </a:r>
            <a:r>
              <a:rPr lang="en-US" sz="3200" dirty="0" err="1" smtClean="0"/>
              <a:t>Linearizer</a:t>
            </a:r>
            <a:r>
              <a:rPr lang="en-US" sz="3200" dirty="0" smtClean="0"/>
              <a:t>: Single Setting Vs. Power Optimized Settings</a:t>
            </a:r>
            <a:endParaRPr lang="en-US" sz="32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69" cy="4970003"/>
          </a:xfrm>
        </p:spPr>
      </p:pic>
      <p:sp>
        <p:nvSpPr>
          <p:cNvPr id="8" name="TextBox 7"/>
          <p:cNvSpPr txBox="1"/>
          <p:nvPr/>
        </p:nvSpPr>
        <p:spPr>
          <a:xfrm>
            <a:off x="228600" y="1524000"/>
            <a:ext cx="1905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Difference Between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Of The Power Optimized Settings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And Single Setting </a:t>
            </a:r>
            <a:r>
              <a:rPr lang="en-US" sz="1600" dirty="0" err="1" smtClean="0"/>
              <a:t>Linearized</a:t>
            </a:r>
            <a:r>
              <a:rPr lang="en-US" sz="1600" dirty="0" smtClean="0"/>
              <a:t> 50W </a:t>
            </a:r>
            <a:r>
              <a:rPr lang="en-US" sz="1600" dirty="0" err="1" smtClean="0"/>
              <a:t>GaN</a:t>
            </a:r>
            <a:r>
              <a:rPr lang="en-US" sz="1600" dirty="0" smtClean="0"/>
              <a:t> Cascade And </a:t>
            </a:r>
            <a:r>
              <a:rPr lang="en-US" sz="1600" dirty="0" err="1" smtClean="0"/>
              <a:t>Plinear</a:t>
            </a:r>
            <a:r>
              <a:rPr lang="en-US" sz="1600" dirty="0" smtClean="0"/>
              <a:t> Specification For Spectral </a:t>
            </a:r>
            <a:r>
              <a:rPr lang="en-US" sz="1600" dirty="0" err="1" smtClean="0"/>
              <a:t>Regrowth</a:t>
            </a:r>
            <a:r>
              <a:rPr lang="en-US" sz="1600" dirty="0" smtClean="0"/>
              <a:t> at 1.0x Symbol Rate From The Center Of The Channel 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sz="2000" dirty="0" smtClean="0"/>
              <a:t>Test Results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No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/>
              <a:t>Comparison of With </a:t>
            </a:r>
            <a:r>
              <a:rPr lang="en-US" sz="1800" dirty="0" err="1" smtClean="0"/>
              <a:t>Linearizer</a:t>
            </a:r>
            <a:r>
              <a:rPr lang="en-US" sz="1800" dirty="0" smtClean="0"/>
              <a:t> Type 1 Vs. With </a:t>
            </a:r>
            <a:r>
              <a:rPr lang="en-US" sz="1800" dirty="0" err="1" smtClean="0"/>
              <a:t>Linearizer</a:t>
            </a:r>
            <a:r>
              <a:rPr lang="en-US" sz="1800" dirty="0" smtClean="0"/>
              <a:t> Type 2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Power Optimized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/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Comparison of With </a:t>
            </a:r>
            <a:r>
              <a:rPr lang="en-US" sz="2400" dirty="0" err="1" smtClean="0"/>
              <a:t>Linearizer</a:t>
            </a:r>
            <a:r>
              <a:rPr lang="en-US" sz="2400" dirty="0" smtClean="0"/>
              <a:t> Power Optimized Settings: Standard RRCOS PSF and POPAPR PSF</a:t>
            </a:r>
            <a:endParaRPr lang="en-US" sz="24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2" y="1447800"/>
            <a:ext cx="6826267" cy="4970002"/>
          </a:xfrm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1905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Difference Between Spectral </a:t>
            </a:r>
            <a:r>
              <a:rPr lang="en-US" sz="1400" dirty="0" err="1" smtClean="0"/>
              <a:t>Regrowth</a:t>
            </a:r>
            <a:r>
              <a:rPr lang="en-US" sz="1400" dirty="0" smtClean="0"/>
              <a:t> at 1.0x Symbol Rate From The Center Of The Channel Of The Power Optimized Settings </a:t>
            </a:r>
            <a:r>
              <a:rPr lang="en-US" sz="1400" dirty="0" err="1" smtClean="0"/>
              <a:t>Linearized</a:t>
            </a:r>
            <a:r>
              <a:rPr lang="en-US" sz="1400" dirty="0" smtClean="0"/>
              <a:t> 50W </a:t>
            </a:r>
            <a:r>
              <a:rPr lang="en-US" sz="1400" dirty="0" err="1" smtClean="0"/>
              <a:t>GaN</a:t>
            </a:r>
            <a:r>
              <a:rPr lang="en-US" sz="1400" dirty="0" smtClean="0"/>
              <a:t> Cascade With The Standard RRCOS Pulse Shaping Filters And The Pre-Optimized PAPR Pulse Shaping Filters And </a:t>
            </a:r>
            <a:r>
              <a:rPr lang="en-US" sz="1400" dirty="0" err="1" smtClean="0"/>
              <a:t>Plinear</a:t>
            </a:r>
            <a:r>
              <a:rPr lang="en-US" sz="1400" dirty="0" smtClean="0"/>
              <a:t> Specification For Spectral </a:t>
            </a:r>
            <a:r>
              <a:rPr lang="en-US" sz="1400" dirty="0" err="1" smtClean="0"/>
              <a:t>Regrowth</a:t>
            </a:r>
            <a:r>
              <a:rPr lang="en-US" sz="1400" dirty="0" smtClean="0"/>
              <a:t> at 1.0x Symbol Rate From The Center Of The Channel 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Comparison of With </a:t>
            </a:r>
            <a:r>
              <a:rPr lang="en-US" sz="2400" dirty="0" err="1" smtClean="0"/>
              <a:t>Linearizer</a:t>
            </a:r>
            <a:r>
              <a:rPr lang="en-US" sz="2400" dirty="0" smtClean="0"/>
              <a:t> Power Optimized Settings: Standard RRCOS PSF and POPAPR PSF</a:t>
            </a:r>
            <a:endParaRPr lang="en-US" sz="2400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1" y="1447800"/>
            <a:ext cx="6826269" cy="4970002"/>
          </a:xfrm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1905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Difference Between Spectral </a:t>
            </a:r>
            <a:r>
              <a:rPr lang="en-US" sz="1400" dirty="0" err="1" smtClean="0"/>
              <a:t>Regrowth</a:t>
            </a:r>
            <a:r>
              <a:rPr lang="en-US" sz="1400" dirty="0" smtClean="0"/>
              <a:t> at 1.0x Symbol Rate From The Center Of The Channel Of The Power Optimized Settings </a:t>
            </a:r>
            <a:r>
              <a:rPr lang="en-US" sz="1400" dirty="0" err="1" smtClean="0"/>
              <a:t>Linearized</a:t>
            </a:r>
            <a:r>
              <a:rPr lang="en-US" sz="1400" dirty="0" smtClean="0"/>
              <a:t> 50W </a:t>
            </a:r>
            <a:r>
              <a:rPr lang="en-US" sz="1400" dirty="0" err="1" smtClean="0"/>
              <a:t>GaN</a:t>
            </a:r>
            <a:r>
              <a:rPr lang="en-US" sz="1400" dirty="0" smtClean="0"/>
              <a:t> Cascade With The Standard RRCOS Pulse Shaping Filters And The Pre-Optimized PAPR Pulse Shaping Filters And </a:t>
            </a:r>
            <a:r>
              <a:rPr lang="en-US" sz="1400" dirty="0" err="1" smtClean="0"/>
              <a:t>Plinear</a:t>
            </a:r>
            <a:r>
              <a:rPr lang="en-US" sz="1400" dirty="0" smtClean="0"/>
              <a:t> Specification For Spectral </a:t>
            </a:r>
            <a:r>
              <a:rPr lang="en-US" sz="1400" dirty="0" err="1" smtClean="0"/>
              <a:t>Regrowth</a:t>
            </a:r>
            <a:r>
              <a:rPr lang="en-US" sz="1400" dirty="0" smtClean="0"/>
              <a:t> at 1.0x Symbol Rate From The Center Of The Channel 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50W Ku Band </a:t>
            </a:r>
            <a:r>
              <a:rPr lang="en-US" dirty="0" err="1" smtClean="0"/>
              <a:t>GaN</a:t>
            </a:r>
            <a:r>
              <a:rPr lang="en-US" dirty="0" smtClean="0"/>
              <a:t> Cascade Without </a:t>
            </a:r>
            <a:r>
              <a:rPr lang="en-US" dirty="0" err="1" smtClean="0"/>
              <a:t>Linearizer</a:t>
            </a:r>
            <a:endParaRPr lang="en-US" dirty="0"/>
          </a:p>
        </p:txBody>
      </p:sp>
      <p:pic>
        <p:nvPicPr>
          <p:cNvPr id="4" name="Content Placeholder 3" descr="Lineariz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362200"/>
            <a:ext cx="8236022" cy="2675126"/>
          </a:xfrm>
        </p:spPr>
      </p:pic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6096000" y="3886200"/>
            <a:ext cx="0" cy="2057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5943600"/>
            <a:ext cx="16764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TGI-1314-50L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5181600" y="3886200"/>
            <a:ext cx="0" cy="15240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43400" y="5410200"/>
            <a:ext cx="16764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TGI-1314-25L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7" idx="2"/>
          </p:cNvCxnSpPr>
          <p:nvPr/>
        </p:nvCxnSpPr>
        <p:spPr>
          <a:xfrm>
            <a:off x="4572000" y="1752600"/>
            <a:ext cx="0" cy="1752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57600" y="1371600"/>
            <a:ext cx="18288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TIM-1314-15UL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4" idx="2"/>
          </p:cNvCxnSpPr>
          <p:nvPr/>
        </p:nvCxnSpPr>
        <p:spPr>
          <a:xfrm>
            <a:off x="3733800" y="2209800"/>
            <a:ext cx="0" cy="1219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0" y="1828800"/>
            <a:ext cx="13716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TIM-1314-7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endCxn id="29" idx="0"/>
          </p:cNvCxnSpPr>
          <p:nvPr/>
        </p:nvCxnSpPr>
        <p:spPr>
          <a:xfrm>
            <a:off x="3124200" y="3810000"/>
            <a:ext cx="0" cy="16002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86000" y="5410200"/>
            <a:ext cx="16764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FMM-5054VF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 Results</a:t>
            </a: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No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Comparison of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1 Vs.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2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Power Optimized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/>
              <a:t>Conclusion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4799" y="1371601"/>
          <a:ext cx="7239001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1"/>
                <a:gridCol w="1143000"/>
                <a:gridCol w="1066800"/>
                <a:gridCol w="1447800"/>
                <a:gridCol w="1524000"/>
              </a:tblGrid>
              <a:tr h="53982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50 Watt Ku Band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GaN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 Cascade Worst Case</a:t>
                      </a:r>
                      <a:r>
                        <a:rPr lang="en-US" sz="1100" u="none" strike="noStrike" baseline="0" dirty="0" smtClean="0">
                          <a:solidFill>
                            <a:schemeClr val="tx1"/>
                          </a:solidFill>
                        </a:rPr>
                        <a:t> Over Frequency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 Results At Room Temperature (25C)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59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Pout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@ </a:t>
                      </a:r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</a:rPr>
                        <a:t>Plinear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Without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Linearizer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With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Single Setting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Linearizer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With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Power Optimized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Linearizer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 (250MHz instantaneous bandwidth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limit)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With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Power Optimized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Linearizer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modified RRCOS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250MHz instantaneous bandwidth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limit)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2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Single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Channel SRG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Spec 10.24Mbps QPSK 25% </a:t>
                      </a:r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</a:rPr>
                        <a:t>Rolloff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25.12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(44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31.62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(45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31.62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(45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39.81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(46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12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Single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Channel SRG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Spec 36Mbps QPSK 25% </a:t>
                      </a:r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</a:rPr>
                        <a:t>Rolloff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31.62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(45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39.81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(46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2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Multiple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Channel IMD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Spec 10MHz Tone Spacing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19.95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(43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25.12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(44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31.62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(45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5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Multiple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Channel IMD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Spec 1 MHz Tone Spacing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25.12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(44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31.62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(45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31.62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Watts</a:t>
                      </a:r>
                    </a:p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(45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dBm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7620000" y="1371600"/>
          <a:ext cx="1327727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7727"/>
              </a:tblGrid>
              <a:tr h="1281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Legend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9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Out of Spec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99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Meets Spec With Little</a:t>
                      </a:r>
                      <a:r>
                        <a:rPr lang="en-US" sz="1100" u="none" strike="noStrike" baseline="0" dirty="0" smtClean="0">
                          <a:solidFill>
                            <a:schemeClr val="tx1"/>
                          </a:solidFill>
                        </a:rPr>
                        <a:t> Margin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99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Exceeds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 With Margin For 60C Operation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9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Exceeds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 With Guaranteed Margin For 60C Operation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04800" y="1371601"/>
          <a:ext cx="7239000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1143000"/>
                <a:gridCol w="1143000"/>
                <a:gridCol w="1447800"/>
                <a:gridCol w="1447800"/>
              </a:tblGrid>
              <a:tr h="53596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50 Watt Ku Band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GaN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 Cascade Worst Case</a:t>
                      </a:r>
                      <a:r>
                        <a:rPr lang="en-US" sz="1100" u="none" strike="noStrike" baseline="0" dirty="0" smtClean="0">
                          <a:solidFill>
                            <a:schemeClr val="tx1"/>
                          </a:solidFill>
                        </a:rPr>
                        <a:t> Over Frequency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 Results At Room Temperature (25C)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6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Output Back Off </a:t>
                      </a:r>
                      <a:r>
                        <a:rPr lang="en-US" sz="1100" u="none" strike="noStrike" dirty="0" smtClean="0"/>
                        <a:t>From </a:t>
                      </a:r>
                      <a:r>
                        <a:rPr lang="en-US" sz="1100" u="none" strike="noStrike" dirty="0"/>
                        <a:t>50 Watts (47 </a:t>
                      </a:r>
                      <a:r>
                        <a:rPr lang="en-US" sz="1100" u="none" strike="noStrike" dirty="0" err="1"/>
                        <a:t>dBm</a:t>
                      </a:r>
                      <a:r>
                        <a:rPr lang="en-US" sz="1100" u="none" strike="noStrike" dirty="0"/>
                        <a:t>) @ </a:t>
                      </a:r>
                      <a:r>
                        <a:rPr lang="en-US" sz="1100" u="none" strike="noStrike" dirty="0" err="1"/>
                        <a:t>Plinear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Without </a:t>
                      </a:r>
                      <a:r>
                        <a:rPr lang="en-US" sz="1100" u="none" strike="noStrike" dirty="0" err="1"/>
                        <a:t>Linearizer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With </a:t>
                      </a:r>
                      <a:r>
                        <a:rPr lang="en-US" sz="1100" u="none" strike="noStrike" dirty="0" smtClean="0"/>
                        <a:t>Single Setting </a:t>
                      </a:r>
                      <a:r>
                        <a:rPr lang="en-US" sz="1100" u="none" strike="noStrike" dirty="0" err="1" smtClean="0"/>
                        <a:t>Linearizer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With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Power Optimized </a:t>
                      </a:r>
                      <a:r>
                        <a:rPr lang="en-US" sz="1100" u="none" strike="noStrike" dirty="0" err="1" smtClean="0"/>
                        <a:t>Linearizer</a:t>
                      </a:r>
                      <a:r>
                        <a:rPr lang="en-US" sz="1100" u="none" strike="noStrike" dirty="0" smtClean="0"/>
                        <a:t> </a:t>
                      </a:r>
                      <a:r>
                        <a:rPr lang="en-US" sz="1100" u="none" strike="noStrike" dirty="0"/>
                        <a:t>(250MHz instantaneous bandwidth limit)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With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Power Optimized </a:t>
                      </a:r>
                      <a:r>
                        <a:rPr lang="en-US" sz="1100" u="none" strike="noStrike" dirty="0" err="1" smtClean="0"/>
                        <a:t>Linearizer</a:t>
                      </a:r>
                      <a:r>
                        <a:rPr lang="en-US" sz="1100" u="none" strike="noStrike" dirty="0" smtClean="0"/>
                        <a:t> </a:t>
                      </a:r>
                      <a:r>
                        <a:rPr lang="en-US" sz="1100" u="none" strike="noStrike" dirty="0"/>
                        <a:t>and modified RRCOS (250MHz instantaneous bandwidth limit)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Single </a:t>
                      </a:r>
                      <a:r>
                        <a:rPr lang="en-US" sz="1100" u="none" strike="noStrike" dirty="0" smtClean="0"/>
                        <a:t>Channel SRG </a:t>
                      </a:r>
                      <a:r>
                        <a:rPr lang="en-US" sz="1100" u="none" strike="noStrike" dirty="0"/>
                        <a:t>Spec 10.24Mbps QPSK 25% </a:t>
                      </a:r>
                      <a:r>
                        <a:rPr lang="en-US" sz="1100" u="none" strike="noStrike" dirty="0" err="1"/>
                        <a:t>Rolloff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3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2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2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1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064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Multiple </a:t>
                      </a:r>
                      <a:r>
                        <a:rPr lang="en-US" sz="1100" u="none" strike="noStrike" dirty="0" smtClean="0"/>
                        <a:t>Channel IMD </a:t>
                      </a:r>
                      <a:r>
                        <a:rPr lang="en-US" sz="1100" u="none" strike="noStrike" dirty="0"/>
                        <a:t>Spec 10MHz Tone Spacing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4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3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2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511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Multiple </a:t>
                      </a:r>
                      <a:r>
                        <a:rPr lang="en-US" sz="1100" u="none" strike="noStrike" dirty="0" smtClean="0"/>
                        <a:t>Channel IMD </a:t>
                      </a:r>
                      <a:r>
                        <a:rPr lang="en-US" sz="1100" u="none" strike="noStrike" dirty="0"/>
                        <a:t>Spec 1 MHz Tone Spacing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3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2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2 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7620000" y="1371600"/>
          <a:ext cx="1327727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7727"/>
              </a:tblGrid>
              <a:tr h="1281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Legend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9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Out of Spec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99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Meets Spec With Little</a:t>
                      </a:r>
                      <a:r>
                        <a:rPr lang="en-US" sz="1100" u="none" strike="noStrike" baseline="0" dirty="0" smtClean="0">
                          <a:solidFill>
                            <a:schemeClr val="tx1"/>
                          </a:solidFill>
                        </a:rPr>
                        <a:t> Margin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99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Exceeds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 With Margin For 60C Operation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99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Exceeds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 With Guaranteed Margin For 60C Operation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381000" y="1371601"/>
          <a:ext cx="8458200" cy="4876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43011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50 Watt Ku Band </a:t>
                      </a:r>
                      <a:r>
                        <a:rPr lang="en-US" sz="1100" u="none" strike="noStrike" dirty="0" err="1" smtClean="0">
                          <a:solidFill>
                            <a:schemeClr val="tx1"/>
                          </a:solidFill>
                        </a:rPr>
                        <a:t>GaN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 Cascade Worst Case</a:t>
                      </a:r>
                      <a:r>
                        <a:rPr lang="en-US" sz="1100" u="none" strike="noStrike" baseline="0" dirty="0" smtClean="0">
                          <a:solidFill>
                            <a:schemeClr val="tx1"/>
                          </a:solidFill>
                        </a:rPr>
                        <a:t> Over Frequency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 Results At Room Temperature (25C)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0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Gain Deviation and Phase Deviation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Without </a:t>
                      </a:r>
                      <a:r>
                        <a:rPr lang="en-US" sz="1100" u="none" strike="noStrike" dirty="0" err="1"/>
                        <a:t>Linearizer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With </a:t>
                      </a:r>
                      <a:r>
                        <a:rPr lang="en-US" sz="1100" u="none" strike="noStrike" dirty="0" smtClean="0"/>
                        <a:t>Single Setting </a:t>
                      </a:r>
                      <a:r>
                        <a:rPr lang="en-US" sz="1100" u="none" strike="noStrike" dirty="0" err="1" smtClean="0"/>
                        <a:t>Linearizer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With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Power Optimized </a:t>
                      </a:r>
                      <a:r>
                        <a:rPr lang="en-US" sz="1100" u="none" strike="noStrike" dirty="0" err="1" smtClean="0"/>
                        <a:t>Linearizer</a:t>
                      </a:r>
                      <a:r>
                        <a:rPr lang="en-US" sz="1100" u="none" strike="noStrike" dirty="0" smtClean="0"/>
                        <a:t> </a:t>
                      </a:r>
                      <a:r>
                        <a:rPr lang="en-US" sz="1100" u="none" strike="noStrike" dirty="0"/>
                        <a:t>(250MHz instantaneous bandwidth limit)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With </a:t>
                      </a:r>
                      <a:r>
                        <a:rPr lang="en-US" sz="1100" u="none" strike="noStrike" dirty="0" smtClean="0">
                          <a:solidFill>
                            <a:schemeClr val="tx1"/>
                          </a:solidFill>
                        </a:rPr>
                        <a:t>Power Optimized </a:t>
                      </a:r>
                      <a:r>
                        <a:rPr lang="en-US" sz="1100" u="none" strike="noStrike" dirty="0" err="1" smtClean="0"/>
                        <a:t>Linearizer</a:t>
                      </a:r>
                      <a:r>
                        <a:rPr lang="en-US" sz="1100" u="none" strike="noStrike" dirty="0" smtClean="0"/>
                        <a:t> </a:t>
                      </a:r>
                      <a:r>
                        <a:rPr lang="en-US" sz="1100" u="none" strike="noStrike" dirty="0"/>
                        <a:t>and modified RRCOS (250MHz instantaneous bandwidth limit)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404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Maximum Deviation in Gain </a:t>
                      </a:r>
                      <a:r>
                        <a:rPr lang="en-US" sz="1100" u="none" strike="noStrike" dirty="0" smtClean="0"/>
                        <a:t>At</a:t>
                      </a:r>
                      <a:r>
                        <a:rPr lang="en-US" sz="1100" u="none" strike="noStrike" baseline="0" dirty="0" smtClean="0"/>
                        <a:t> 50 Watts (47 </a:t>
                      </a:r>
                      <a:r>
                        <a:rPr lang="en-US" sz="1100" u="none" strike="noStrike" baseline="0" dirty="0" err="1" smtClean="0"/>
                        <a:t>dBm</a:t>
                      </a:r>
                      <a:r>
                        <a:rPr lang="en-US" sz="1100" u="none" strike="noStrike" baseline="0" dirty="0" smtClean="0"/>
                        <a:t>) </a:t>
                      </a:r>
                      <a:r>
                        <a:rPr lang="en-US" sz="1100" u="none" strike="noStrike" dirty="0" smtClean="0"/>
                        <a:t>SCL Output Power From Gain @ 20dB Output </a:t>
                      </a:r>
                      <a:r>
                        <a:rPr lang="en-US" sz="1100" u="none" strike="noStrike" dirty="0" err="1" smtClean="0"/>
                        <a:t>Backoff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7.72 </a:t>
                      </a:r>
                      <a:r>
                        <a:rPr lang="en-US" sz="1100" u="none" strike="noStrike" dirty="0"/>
                        <a:t>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2.5 </a:t>
                      </a:r>
                      <a:r>
                        <a:rPr lang="en-US" sz="1100" u="none" strike="noStrike" dirty="0"/>
                        <a:t>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2.7 dB (full bandwidth) / </a:t>
                      </a:r>
                      <a:r>
                        <a:rPr lang="en-US" sz="1100" u="none" strike="noStrike" dirty="0" smtClean="0"/>
                        <a:t>0.5 </a:t>
                      </a:r>
                      <a:r>
                        <a:rPr lang="en-US" sz="1100" u="none" strike="noStrike" dirty="0"/>
                        <a:t>dB (250 MHz Bandwidth)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8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Deviation in Gain At 39.81 Watts (46 </a:t>
                      </a:r>
                      <a:r>
                        <a:rPr lang="en-US" sz="1100" u="none" strike="noStrike" dirty="0" err="1"/>
                        <a:t>dBm</a:t>
                      </a:r>
                      <a:r>
                        <a:rPr lang="en-US" sz="1100" u="none" strike="noStrike" dirty="0"/>
                        <a:t>) SCL Output Power From Gain @ 20dB Output </a:t>
                      </a:r>
                      <a:r>
                        <a:rPr lang="en-US" sz="1100" u="none" strike="noStrike" dirty="0" err="1"/>
                        <a:t>Backoff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5.96 </a:t>
                      </a:r>
                      <a:r>
                        <a:rPr lang="en-US" sz="1100" u="none" strike="noStrike" dirty="0"/>
                        <a:t>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2.1 </a:t>
                      </a:r>
                      <a:r>
                        <a:rPr lang="en-US" sz="1100" u="none" strike="noStrike" dirty="0"/>
                        <a:t>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2.7 dB (full bandwidth) / </a:t>
                      </a:r>
                      <a:r>
                        <a:rPr lang="en-US" sz="1100" u="none" strike="noStrike" dirty="0" smtClean="0"/>
                        <a:t>0.5 </a:t>
                      </a:r>
                      <a:r>
                        <a:rPr lang="en-US" sz="1100" u="none" strike="noStrike" dirty="0"/>
                        <a:t>dB (250 MHz Bandwidth)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78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Maximum Deviation in Phase From Phase </a:t>
                      </a:r>
                      <a:r>
                        <a:rPr lang="en-US" sz="1100" u="none" strike="noStrike" dirty="0" smtClean="0"/>
                        <a:t>At</a:t>
                      </a:r>
                      <a:r>
                        <a:rPr lang="en-US" sz="1100" u="none" strike="noStrike" baseline="0" dirty="0" smtClean="0"/>
                        <a:t> 50 Watts (47 </a:t>
                      </a:r>
                      <a:r>
                        <a:rPr lang="en-US" sz="1100" u="none" strike="noStrike" baseline="0" dirty="0" err="1" smtClean="0"/>
                        <a:t>dBm</a:t>
                      </a:r>
                      <a:r>
                        <a:rPr lang="en-US" sz="1100" u="none" strike="noStrike" baseline="0" dirty="0" smtClean="0"/>
                        <a:t>) </a:t>
                      </a:r>
                      <a:r>
                        <a:rPr lang="en-US" sz="1100" u="none" strike="noStrike" dirty="0" smtClean="0"/>
                        <a:t>SCL Output Power From Gain @ 20dB Output </a:t>
                      </a:r>
                      <a:r>
                        <a:rPr lang="en-US" sz="1100" u="none" strike="noStrike" dirty="0" err="1" smtClean="0"/>
                        <a:t>Backoff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20 degrees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7 degrees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8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Deviation in Phase At 39.81 Watts (46 </a:t>
                      </a:r>
                      <a:r>
                        <a:rPr lang="en-US" sz="1100" u="none" strike="noStrike" dirty="0" err="1"/>
                        <a:t>dBm</a:t>
                      </a:r>
                      <a:r>
                        <a:rPr lang="en-US" sz="1100" u="none" strike="noStrike" dirty="0"/>
                        <a:t>) SCL Output Power From Phase @ 20dB Output </a:t>
                      </a:r>
                      <a:r>
                        <a:rPr lang="en-US" sz="1100" u="none" strike="noStrike" dirty="0" err="1"/>
                        <a:t>Backoff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20 degrees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4 degrees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/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 sure to review the “SOTA_GaN_APD_Appendix.pptx” presentation for a full review of the most state of the art </a:t>
            </a:r>
            <a:r>
              <a:rPr lang="en-US" dirty="0" err="1" smtClean="0"/>
              <a:t>linearizers</a:t>
            </a:r>
            <a:r>
              <a:rPr lang="en-US" dirty="0" smtClean="0"/>
              <a:t> at the time of this presentation.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 Band </a:t>
            </a:r>
            <a:r>
              <a:rPr lang="en-US" dirty="0" err="1" smtClean="0"/>
              <a:t>GaN</a:t>
            </a:r>
            <a:r>
              <a:rPr lang="en-US" dirty="0" smtClean="0"/>
              <a:t> </a:t>
            </a:r>
            <a:r>
              <a:rPr lang="en-US" dirty="0" err="1" smtClean="0"/>
              <a:t>Linearizer</a:t>
            </a:r>
            <a:endParaRPr lang="en-US" dirty="0"/>
          </a:p>
        </p:txBody>
      </p:sp>
      <p:pic>
        <p:nvPicPr>
          <p:cNvPr id="4" name="Content Placeholder 3" descr="Lineariz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24000"/>
            <a:ext cx="7086600" cy="475788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50W Ku Band </a:t>
            </a:r>
            <a:r>
              <a:rPr lang="en-US" dirty="0" err="1" smtClean="0"/>
              <a:t>GaN</a:t>
            </a:r>
            <a:r>
              <a:rPr lang="en-US" dirty="0" smtClean="0"/>
              <a:t> Cascade With </a:t>
            </a:r>
            <a:r>
              <a:rPr lang="en-US" dirty="0" err="1" smtClean="0"/>
              <a:t>Linearizer</a:t>
            </a:r>
            <a:endParaRPr lang="en-US" dirty="0"/>
          </a:p>
        </p:txBody>
      </p:sp>
      <p:pic>
        <p:nvPicPr>
          <p:cNvPr id="4" name="Content Placeholder 3" descr="Lineariz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2514600"/>
            <a:ext cx="7865097" cy="2745727"/>
          </a:xfrm>
        </p:spPr>
      </p:pic>
      <p:cxnSp>
        <p:nvCxnSpPr>
          <p:cNvPr id="5" name="Straight Connector 4"/>
          <p:cNvCxnSpPr>
            <a:stCxn id="10" idx="2"/>
            <a:endCxn id="6" idx="0"/>
          </p:cNvCxnSpPr>
          <p:nvPr/>
        </p:nvCxnSpPr>
        <p:spPr>
          <a:xfrm>
            <a:off x="3505200" y="4419600"/>
            <a:ext cx="0" cy="13716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1200" y="5791200"/>
            <a:ext cx="30480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Ku Band </a:t>
            </a:r>
            <a:r>
              <a:rPr lang="en-US" dirty="0" err="1" smtClean="0">
                <a:solidFill>
                  <a:schemeClr val="tx1"/>
                </a:solidFill>
              </a:rPr>
              <a:t>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Linearizer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3886200"/>
            <a:ext cx="762000" cy="5334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20" idx="0"/>
            <a:endCxn id="19" idx="2"/>
          </p:cNvCxnSpPr>
          <p:nvPr/>
        </p:nvCxnSpPr>
        <p:spPr>
          <a:xfrm flipV="1">
            <a:off x="6286500" y="1828800"/>
            <a:ext cx="0" cy="1295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24400" y="1447800"/>
            <a:ext cx="31242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50W Ku Band </a:t>
            </a:r>
            <a:r>
              <a:rPr lang="en-US" dirty="0" err="1" smtClean="0">
                <a:solidFill>
                  <a:schemeClr val="tx1"/>
                </a:solidFill>
              </a:rPr>
              <a:t>GaN</a:t>
            </a:r>
            <a:r>
              <a:rPr lang="en-US" dirty="0" smtClean="0">
                <a:solidFill>
                  <a:schemeClr val="tx1"/>
                </a:solidFill>
              </a:rPr>
              <a:t> Cascade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0200" y="3124200"/>
            <a:ext cx="1752600" cy="8382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62400" y="3657600"/>
            <a:ext cx="685800" cy="5334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3" idx="0"/>
            <a:endCxn id="35" idx="2"/>
          </p:cNvCxnSpPr>
          <p:nvPr/>
        </p:nvCxnSpPr>
        <p:spPr>
          <a:xfrm flipV="1">
            <a:off x="4305300" y="2362200"/>
            <a:ext cx="0" cy="1295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743200" y="1981200"/>
            <a:ext cx="31242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Voltage Variable Attenuator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endCxn id="39" idx="0"/>
          </p:cNvCxnSpPr>
          <p:nvPr/>
        </p:nvCxnSpPr>
        <p:spPr>
          <a:xfrm>
            <a:off x="5029200" y="4038600"/>
            <a:ext cx="0" cy="1295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43400" y="5334000"/>
            <a:ext cx="13716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Gain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24400" y="3505200"/>
            <a:ext cx="609600" cy="5334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8" idx="2"/>
            <a:endCxn id="49" idx="0"/>
          </p:cNvCxnSpPr>
          <p:nvPr/>
        </p:nvCxnSpPr>
        <p:spPr>
          <a:xfrm>
            <a:off x="1485900" y="2362200"/>
            <a:ext cx="0" cy="205740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62000" y="1981200"/>
            <a:ext cx="1447800" cy="381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Gain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800" y="4419600"/>
            <a:ext cx="838200" cy="5334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sz="2000" dirty="0" smtClean="0"/>
              <a:t>Test Results</a:t>
            </a:r>
          </a:p>
          <a:p>
            <a:pPr lvl="1"/>
            <a:r>
              <a:rPr lang="en-US" sz="1800" dirty="0" smtClean="0"/>
              <a:t>No </a:t>
            </a:r>
            <a:r>
              <a:rPr lang="en-US" sz="1800" dirty="0" err="1" smtClean="0"/>
              <a:t>Linearizer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</a:t>
            </a: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Comparison of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3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Improvement of With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Over No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Comparison of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1 Vs. With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Type 2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Single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Vs. Power Optimized Setting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Linearizer</a:t>
            </a:r>
            <a:endParaRPr lang="en-US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Power Optimized Settings and Standard Pulse Shaping Filter Vs. Power Optimized Settings and POPAPR Pulse Shaping Filter</a:t>
            </a: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50W Cascade No </a:t>
            </a:r>
            <a:r>
              <a:rPr lang="en-US" dirty="0" err="1" smtClean="0"/>
              <a:t>Linearizer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4698" y="1447800"/>
            <a:ext cx="6802915" cy="4953000"/>
          </a:xfrm>
        </p:spPr>
      </p:pic>
      <p:sp>
        <p:nvSpPr>
          <p:cNvPr id="7" name="TextBox 6"/>
          <p:cNvSpPr txBox="1"/>
          <p:nvPr/>
        </p:nvSpPr>
        <p:spPr>
          <a:xfrm>
            <a:off x="228600" y="35814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CW</a:t>
            </a:r>
          </a:p>
          <a:p>
            <a:pPr algn="ctr"/>
            <a:r>
              <a:rPr lang="en-US" dirty="0" smtClean="0"/>
              <a:t>AM - AM results.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50W Cascade No </a:t>
            </a:r>
            <a:r>
              <a:rPr lang="en-US" dirty="0" err="1" smtClean="0"/>
              <a:t>Linearizer</a:t>
            </a:r>
            <a:r>
              <a:rPr lang="en-US" dirty="0" smtClean="0"/>
              <a:t> Results</a:t>
            </a:r>
            <a:endParaRPr lang="en-US" dirty="0"/>
          </a:p>
        </p:txBody>
      </p:sp>
      <p:pic>
        <p:nvPicPr>
          <p:cNvPr id="6" name="Content Placeholder 5" descr="Test_Results_GaN_Cascade_No_Lineariz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1447799"/>
            <a:ext cx="4760522" cy="4985395"/>
          </a:xfrm>
        </p:spPr>
      </p:pic>
      <p:sp>
        <p:nvSpPr>
          <p:cNvPr id="7" name="TextBox 6"/>
          <p:cNvSpPr txBox="1"/>
          <p:nvPr/>
        </p:nvSpPr>
        <p:spPr>
          <a:xfrm>
            <a:off x="381000" y="3733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Swept</a:t>
            </a:r>
          </a:p>
          <a:p>
            <a:pPr algn="ctr"/>
            <a:r>
              <a:rPr lang="en-US" dirty="0" smtClean="0"/>
              <a:t>AM - AM and AM - PM results.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473</TotalTime>
  <Words>2472</Words>
  <Application>Microsoft Office PowerPoint</Application>
  <PresentationFormat>On-screen Show (4:3)</PresentationFormat>
  <Paragraphs>329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50W Ku GaN Cascade Results</vt:lpstr>
      <vt:lpstr>Outline</vt:lpstr>
      <vt:lpstr>Outline</vt:lpstr>
      <vt:lpstr>50W Ku Band GaN Cascade Without Linearizer</vt:lpstr>
      <vt:lpstr>Ku Band GaN Linearizer</vt:lpstr>
      <vt:lpstr>50W Ku Band GaN Cascade With Linearizer</vt:lpstr>
      <vt:lpstr>Outline</vt:lpstr>
      <vt:lpstr>50W Cascade No Linearizer Results</vt:lpstr>
      <vt:lpstr>50W Cascade No Linearizer Results</vt:lpstr>
      <vt:lpstr>50W Cascade No Linearizer Results</vt:lpstr>
      <vt:lpstr>50W Cascade No Linearizer Results</vt:lpstr>
      <vt:lpstr>50W Cascade No Linearizer Results</vt:lpstr>
      <vt:lpstr>Outline</vt:lpstr>
      <vt:lpstr>Definition of Single Setting and Power Optimized Setting</vt:lpstr>
      <vt:lpstr>Comparison of No Linearizer Vs. With Linearizer: Single Setting</vt:lpstr>
      <vt:lpstr>Comparison of No Linearizer Vs. With Linearizer: Single Setting</vt:lpstr>
      <vt:lpstr>Comparison of No Linearizer Vs. With Linearizer: Single Setting</vt:lpstr>
      <vt:lpstr>Comparison of No Linearizer Vs. With Linearizer: Single Setting</vt:lpstr>
      <vt:lpstr>Comparison of No Linearizer Vs. With Linearizer: Single Setting</vt:lpstr>
      <vt:lpstr>Outline</vt:lpstr>
      <vt:lpstr>Improvement With Linearizer Over No Linearizer: Single Setting</vt:lpstr>
      <vt:lpstr>Improvement With Linearizer Over No Linearizer: Single Setting</vt:lpstr>
      <vt:lpstr>Improvement With Linearizer Over No Linearizer: Single Setting</vt:lpstr>
      <vt:lpstr>Outline</vt:lpstr>
      <vt:lpstr>Comparison of No Linearizer Vs. With Linearizer: Power Optimized Settings</vt:lpstr>
      <vt:lpstr>Comparison of No Linearizer Vs. With Linearizer: Power Optimized Settings</vt:lpstr>
      <vt:lpstr>Comparison of No Linearizer Vs. With Linearizer: Power Optimized Settings</vt:lpstr>
      <vt:lpstr>Comparison of No Linearizer Vs. With Linearizer: Power Optimized Settings</vt:lpstr>
      <vt:lpstr>Comparison of No Linearizer Vs. With Linearizer: Power Optimized Settings</vt:lpstr>
      <vt:lpstr>Outline</vt:lpstr>
      <vt:lpstr>Improvement With Linearizer Over No Linearizer: Power Optimized Settings</vt:lpstr>
      <vt:lpstr>Improvement With Linearizer Over No Linearizer: Power Optimized Settings</vt:lpstr>
      <vt:lpstr>Improvement With Linearizer Over No Linearizer: Power Optimized Settings</vt:lpstr>
      <vt:lpstr>Outline</vt:lpstr>
      <vt:lpstr>Comparison of With Linearizer: Single Setting Vs. Power Optimized Settings</vt:lpstr>
      <vt:lpstr>Comparison of With Linearizer: Single Setting Vs. Power Optimized Settings</vt:lpstr>
      <vt:lpstr>Outline</vt:lpstr>
      <vt:lpstr>Comparison of With Linearizer Power Optimized Settings: Standard RRCOS PSF and POPAPR PSF</vt:lpstr>
      <vt:lpstr>Comparison of With Linearizer Power Optimized Settings: Standard RRCOS PSF and POPAPR PSF</vt:lpstr>
      <vt:lpstr>Outline</vt:lpstr>
      <vt:lpstr>Conclusion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GaN Linearizer Results</dc:title>
  <dc:creator>John Sochacki</dc:creator>
  <cp:lastModifiedBy>John Sochacki</cp:lastModifiedBy>
  <cp:revision>119</cp:revision>
  <dcterms:created xsi:type="dcterms:W3CDTF">2006-08-16T00:00:00Z</dcterms:created>
  <dcterms:modified xsi:type="dcterms:W3CDTF">2017-02-21T13:57:59Z</dcterms:modified>
</cp:coreProperties>
</file>