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42"/>
  </p:notesMasterIdLst>
  <p:sldIdLst>
    <p:sldId id="256" r:id="rId2"/>
    <p:sldId id="257" r:id="rId3"/>
    <p:sldId id="310" r:id="rId4"/>
    <p:sldId id="268" r:id="rId5"/>
    <p:sldId id="311" r:id="rId6"/>
    <p:sldId id="259" r:id="rId7"/>
    <p:sldId id="260" r:id="rId8"/>
    <p:sldId id="261" r:id="rId9"/>
    <p:sldId id="263" r:id="rId10"/>
    <p:sldId id="312" r:id="rId11"/>
    <p:sldId id="290" r:id="rId12"/>
    <p:sldId id="281" r:id="rId13"/>
    <p:sldId id="287" r:id="rId14"/>
    <p:sldId id="313" r:id="rId15"/>
    <p:sldId id="267" r:id="rId16"/>
    <p:sldId id="293" r:id="rId17"/>
    <p:sldId id="314" r:id="rId18"/>
    <p:sldId id="294" r:id="rId19"/>
    <p:sldId id="295" r:id="rId20"/>
    <p:sldId id="315" r:id="rId21"/>
    <p:sldId id="275" r:id="rId22"/>
    <p:sldId id="296" r:id="rId23"/>
    <p:sldId id="297" r:id="rId24"/>
    <p:sldId id="316" r:id="rId25"/>
    <p:sldId id="298" r:id="rId26"/>
    <p:sldId id="299" r:id="rId27"/>
    <p:sldId id="319" r:id="rId28"/>
    <p:sldId id="318" r:id="rId29"/>
    <p:sldId id="320" r:id="rId30"/>
    <p:sldId id="276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954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C0D63-34B6-4EFD-82CA-C46287440005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88A400-F6F2-4E85-8991-7432DF407D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72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 improper scale for </a:t>
            </a:r>
            <a:r>
              <a:rPr lang="en-US" dirty="0" err="1" smtClean="0"/>
              <a:t>clors</a:t>
            </a:r>
            <a:r>
              <a:rPr lang="en-US" baseline="0" dirty="0" smtClean="0"/>
              <a:t> on 5880 results but max temp accurate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8A400-F6F2-4E85-8991-7432DF407DA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improper scale for </a:t>
            </a:r>
            <a:r>
              <a:rPr lang="en-US" dirty="0" err="1" smtClean="0"/>
              <a:t>clors</a:t>
            </a:r>
            <a:r>
              <a:rPr lang="en-US" baseline="0" dirty="0" smtClean="0"/>
              <a:t> on 5880 results but max temp accurate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8A400-F6F2-4E85-8991-7432DF407DA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improper scale for </a:t>
            </a:r>
            <a:r>
              <a:rPr lang="en-US" dirty="0" err="1" smtClean="0"/>
              <a:t>clors</a:t>
            </a:r>
            <a:r>
              <a:rPr lang="en-US" baseline="0" dirty="0" smtClean="0"/>
              <a:t> on 5880 results but max temp accurate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8A400-F6F2-4E85-8991-7432DF407DA2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F42FDE4-A7DD-41A7-A0A6-9B649FB43336}" type="slidenum">
              <a:rPr kumimoji="0" lang="en-US" smtClean="0"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John </a:t>
            </a:r>
            <a:r>
              <a:rPr lang="en-US" dirty="0" err="1" smtClean="0"/>
              <a:t>Sochacki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Board Material Thermal Characteristics Comparison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371600"/>
            <a:ext cx="7772400" cy="4267200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Test Set Up</a:t>
            </a:r>
          </a:p>
          <a:p>
            <a:pPr marL="342900" lvl="1" indent="-342900">
              <a:buClr>
                <a:srgbClr val="005293"/>
              </a:buClr>
              <a:buFontTx/>
              <a:buChar char="•"/>
            </a:pP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46.45W At Input Of Board In Housing</a:t>
            </a:r>
          </a:p>
          <a:p>
            <a:pPr lvl="1"/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Taconics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TLY-5 20 Mils Thick</a:t>
            </a:r>
          </a:p>
          <a:p>
            <a:r>
              <a:rPr lang="en-US" sz="1800" dirty="0" smtClean="0"/>
              <a:t>40W At Input Of Test Board Outside Of Housing</a:t>
            </a:r>
          </a:p>
          <a:p>
            <a:pPr lvl="1"/>
            <a:r>
              <a:rPr lang="en-US" sz="1600" dirty="0" smtClean="0"/>
              <a:t>Physical vs. Thermal</a:t>
            </a:r>
          </a:p>
          <a:p>
            <a:pPr lvl="1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Comparison</a:t>
            </a:r>
          </a:p>
          <a:p>
            <a:pPr lvl="2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RO5880 vs. RF35TC/TSM-DS3</a:t>
            </a:r>
          </a:p>
          <a:p>
            <a:pPr lvl="3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With Cap</a:t>
            </a:r>
          </a:p>
          <a:p>
            <a:pPr lvl="3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No Cap</a:t>
            </a:r>
          </a:p>
          <a:p>
            <a:pPr lvl="2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Material With Cap vs. No Cap</a:t>
            </a:r>
          </a:p>
          <a:p>
            <a:pPr lvl="3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RF35TC</a:t>
            </a:r>
          </a:p>
          <a:p>
            <a:pPr lvl="3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RO5880</a:t>
            </a:r>
          </a:p>
          <a:p>
            <a:pPr lvl="3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TSM-DS3</a:t>
            </a:r>
          </a:p>
          <a:p>
            <a:pPr lvl="2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TSM-DS3 vs. RF35TC</a:t>
            </a:r>
          </a:p>
          <a:p>
            <a:pPr lvl="3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With Cap</a:t>
            </a:r>
          </a:p>
          <a:p>
            <a:pPr lvl="3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No Cap</a:t>
            </a:r>
          </a:p>
          <a:p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  <a:p>
            <a:pPr lvl="2">
              <a:buNone/>
            </a:pPr>
            <a:endParaRPr lang="en-US" sz="1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"/>
            <a:ext cx="8229600" cy="1143000"/>
          </a:xfrm>
        </p:spPr>
        <p:txBody>
          <a:bodyPr/>
          <a:lstStyle/>
          <a:p>
            <a:r>
              <a:rPr lang="en-US" dirty="0" smtClean="0"/>
              <a:t>RO5880 30 mils Thick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1371600"/>
            <a:ext cx="1524000" cy="639762"/>
          </a:xfrm>
        </p:spPr>
        <p:txBody>
          <a:bodyPr/>
          <a:lstStyle/>
          <a:p>
            <a:r>
              <a:rPr lang="en-US" dirty="0" smtClean="0"/>
              <a:t>Physical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172200" y="1371600"/>
            <a:ext cx="1447800" cy="639762"/>
          </a:xfrm>
        </p:spPr>
        <p:txBody>
          <a:bodyPr/>
          <a:lstStyle/>
          <a:p>
            <a:r>
              <a:rPr lang="en-US" dirty="0" smtClean="0"/>
              <a:t>Thermal</a:t>
            </a:r>
            <a:endParaRPr lang="en-US" dirty="0"/>
          </a:p>
        </p:txBody>
      </p:sp>
      <p:pic>
        <p:nvPicPr>
          <p:cNvPr id="9" name="Content Placeholder 8" descr="photo 1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1340832" y="2247900"/>
            <a:ext cx="2880936" cy="3886200"/>
          </a:xfrm>
        </p:spPr>
      </p:pic>
      <p:pic>
        <p:nvPicPr>
          <p:cNvPr id="7" name="Content Placeholder 6" descr="6_with_Guage.bmp"/>
          <p:cNvPicPr>
            <a:picLocks noGrp="1" noChangeAspect="1"/>
          </p:cNvPicPr>
          <p:nvPr>
            <p:ph sz="half" idx="4"/>
          </p:nvPr>
        </p:nvPicPr>
        <p:blipFill>
          <a:blip r:embed="rId3" cstate="print"/>
          <a:stretch>
            <a:fillRect/>
          </a:stretch>
        </p:blipFill>
        <p:spPr>
          <a:xfrm>
            <a:off x="5822324" y="2858821"/>
            <a:ext cx="1995151" cy="2664358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"/>
            <a:ext cx="8229600" cy="1143000"/>
          </a:xfrm>
        </p:spPr>
        <p:txBody>
          <a:bodyPr/>
          <a:lstStyle/>
          <a:p>
            <a:r>
              <a:rPr lang="en-US" dirty="0" smtClean="0"/>
              <a:t>TSM-DS3 20 mils Thick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1371600"/>
            <a:ext cx="1524000" cy="639762"/>
          </a:xfrm>
        </p:spPr>
        <p:txBody>
          <a:bodyPr/>
          <a:lstStyle/>
          <a:p>
            <a:r>
              <a:rPr lang="en-US" dirty="0" smtClean="0"/>
              <a:t>Physical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172200" y="1371600"/>
            <a:ext cx="1447800" cy="639762"/>
          </a:xfrm>
        </p:spPr>
        <p:txBody>
          <a:bodyPr/>
          <a:lstStyle/>
          <a:p>
            <a:r>
              <a:rPr lang="en-US" dirty="0" smtClean="0"/>
              <a:t>Thermal</a:t>
            </a:r>
            <a:endParaRPr lang="en-US" dirty="0"/>
          </a:p>
        </p:txBody>
      </p:sp>
      <p:pic>
        <p:nvPicPr>
          <p:cNvPr id="9" name="Content Placeholder 8" descr="photo 1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1336745" y="2247900"/>
            <a:ext cx="2889109" cy="3886200"/>
          </a:xfrm>
        </p:spPr>
      </p:pic>
      <p:pic>
        <p:nvPicPr>
          <p:cNvPr id="7" name="Content Placeholder 6" descr="6_with_Guage.bmp"/>
          <p:cNvPicPr>
            <a:picLocks noGrp="1" noChangeAspect="1"/>
          </p:cNvPicPr>
          <p:nvPr>
            <p:ph sz="half" idx="4"/>
          </p:nvPr>
        </p:nvPicPr>
        <p:blipFill>
          <a:blip r:embed="rId3" cstate="print"/>
          <a:stretch>
            <a:fillRect/>
          </a:stretch>
        </p:blipFill>
        <p:spPr>
          <a:xfrm>
            <a:off x="5362575" y="2247900"/>
            <a:ext cx="2914649" cy="388620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"/>
            <a:ext cx="8229600" cy="1143000"/>
          </a:xfrm>
        </p:spPr>
        <p:txBody>
          <a:bodyPr/>
          <a:lstStyle/>
          <a:p>
            <a:r>
              <a:rPr lang="en-US" dirty="0" smtClean="0"/>
              <a:t>RF35TC 30 mils Thick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1371600"/>
            <a:ext cx="1524000" cy="639762"/>
          </a:xfrm>
        </p:spPr>
        <p:txBody>
          <a:bodyPr/>
          <a:lstStyle/>
          <a:p>
            <a:r>
              <a:rPr lang="en-US" dirty="0" smtClean="0"/>
              <a:t>Physical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172200" y="1371600"/>
            <a:ext cx="1447800" cy="639762"/>
          </a:xfrm>
        </p:spPr>
        <p:txBody>
          <a:bodyPr/>
          <a:lstStyle/>
          <a:p>
            <a:r>
              <a:rPr lang="en-US" dirty="0" smtClean="0"/>
              <a:t>Thermal</a:t>
            </a:r>
            <a:endParaRPr lang="en-US" dirty="0"/>
          </a:p>
        </p:txBody>
      </p:sp>
      <p:pic>
        <p:nvPicPr>
          <p:cNvPr id="9" name="Content Placeholder 8" descr="photo 1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1316182" y="2403763"/>
            <a:ext cx="2930236" cy="3574473"/>
          </a:xfrm>
        </p:spPr>
      </p:pic>
      <p:pic>
        <p:nvPicPr>
          <p:cNvPr id="7" name="Content Placeholder 6" descr="6_with_Guage.bmp"/>
          <p:cNvPicPr>
            <a:picLocks noGrp="1" noChangeAspect="1"/>
          </p:cNvPicPr>
          <p:nvPr>
            <p:ph sz="half" idx="4"/>
          </p:nvPr>
        </p:nvPicPr>
        <p:blipFill>
          <a:blip r:embed="rId3" cstate="print"/>
          <a:stretch>
            <a:fillRect/>
          </a:stretch>
        </p:blipFill>
        <p:spPr>
          <a:xfrm>
            <a:off x="5358786" y="2247900"/>
            <a:ext cx="2922228" cy="388620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371600"/>
            <a:ext cx="7772400" cy="4267200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Test Set Up</a:t>
            </a:r>
          </a:p>
          <a:p>
            <a:pPr marL="342900" lvl="1" indent="-342900">
              <a:buClr>
                <a:srgbClr val="005293"/>
              </a:buClr>
              <a:buFontTx/>
              <a:buChar char="•"/>
            </a:pP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46.45W At Input Of Board In Housing</a:t>
            </a:r>
          </a:p>
          <a:p>
            <a:pPr lvl="1"/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Taconics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TLY-5 20 Mils Thick</a:t>
            </a:r>
          </a:p>
          <a:p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40W At Input Of Test Board Outside Of Housing</a:t>
            </a:r>
          </a:p>
          <a:p>
            <a:pPr lvl="1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Physical vs. Thermal</a:t>
            </a:r>
          </a:p>
          <a:p>
            <a:pPr lvl="1"/>
            <a:r>
              <a:rPr lang="en-US" sz="1600" dirty="0" smtClean="0"/>
              <a:t>Comparison</a:t>
            </a:r>
          </a:p>
          <a:p>
            <a:pPr lvl="2"/>
            <a:r>
              <a:rPr lang="en-US" sz="1400" dirty="0" smtClean="0"/>
              <a:t>RO5880 vs. RF35TC/TSM-DS3</a:t>
            </a:r>
          </a:p>
          <a:p>
            <a:pPr lvl="3"/>
            <a:r>
              <a:rPr lang="en-US" sz="1400" dirty="0" smtClean="0"/>
              <a:t>With Cap</a:t>
            </a:r>
          </a:p>
          <a:p>
            <a:pPr lvl="3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No Cap</a:t>
            </a:r>
          </a:p>
          <a:p>
            <a:pPr lvl="2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Material With Cap vs. No Cap</a:t>
            </a:r>
          </a:p>
          <a:p>
            <a:pPr lvl="3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RF35TC</a:t>
            </a:r>
          </a:p>
          <a:p>
            <a:pPr lvl="3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RO5880</a:t>
            </a:r>
          </a:p>
          <a:p>
            <a:pPr lvl="3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TSM-DS3</a:t>
            </a:r>
          </a:p>
          <a:p>
            <a:pPr lvl="2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TSM-DS3 vs. RF35TC</a:t>
            </a:r>
          </a:p>
          <a:p>
            <a:pPr lvl="3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With Cap</a:t>
            </a:r>
          </a:p>
          <a:p>
            <a:pPr lvl="3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No Cap</a:t>
            </a:r>
          </a:p>
          <a:p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  <a:p>
            <a:pPr lvl="2">
              <a:buNone/>
            </a:pPr>
            <a:endParaRPr lang="en-US" sz="1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Comparison: RO5880 VS. RF35TC/TSM-DS3 – With Cap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RF35TC 30 Mils Thick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en-US" dirty="0" smtClean="0"/>
              <a:t>RO5880 30 Mils Thick</a:t>
            </a:r>
            <a:endParaRPr lang="en-US" dirty="0"/>
          </a:p>
        </p:txBody>
      </p:sp>
      <p:pic>
        <p:nvPicPr>
          <p:cNvPr id="7" name="Content Placeholder 6" descr="6_with_guage.bmp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914400" y="2526347"/>
            <a:ext cx="3733800" cy="3329305"/>
          </a:xfrm>
        </p:spPr>
      </p:pic>
      <p:pic>
        <p:nvPicPr>
          <p:cNvPr id="8" name="Content Placeholder 7" descr="6_with_Guage.bmp"/>
          <p:cNvPicPr>
            <a:picLocks noGrp="1" noChangeAspect="1"/>
          </p:cNvPicPr>
          <p:nvPr>
            <p:ph sz="half" idx="4"/>
          </p:nvPr>
        </p:nvPicPr>
        <p:blipFill>
          <a:blip r:embed="rId4" cstate="print"/>
          <a:stretch>
            <a:fillRect/>
          </a:stretch>
        </p:blipFill>
        <p:spPr>
          <a:xfrm>
            <a:off x="5331850" y="2858821"/>
            <a:ext cx="2976100" cy="2664358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Comparison: RO5880 VS. RF35TC/TSM-DS3 – With Cap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TSM-DS3 20 Mils Thick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en-US" dirty="0" smtClean="0"/>
              <a:t>RO5880 30 Mils Thick</a:t>
            </a:r>
            <a:endParaRPr lang="en-US" dirty="0"/>
          </a:p>
        </p:txBody>
      </p:sp>
      <p:pic>
        <p:nvPicPr>
          <p:cNvPr id="7" name="Content Placeholder 6" descr="6_with_guage.bmp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914400" y="2515976"/>
            <a:ext cx="3733800" cy="3350048"/>
          </a:xfrm>
        </p:spPr>
      </p:pic>
      <p:pic>
        <p:nvPicPr>
          <p:cNvPr id="8" name="Content Placeholder 7" descr="6_with_Guage.bmp"/>
          <p:cNvPicPr>
            <a:picLocks noGrp="1" noChangeAspect="1"/>
          </p:cNvPicPr>
          <p:nvPr>
            <p:ph sz="half" idx="4"/>
          </p:nvPr>
        </p:nvPicPr>
        <p:blipFill>
          <a:blip r:embed="rId4" cstate="print"/>
          <a:stretch>
            <a:fillRect/>
          </a:stretch>
        </p:blipFill>
        <p:spPr>
          <a:xfrm>
            <a:off x="5331850" y="2858821"/>
            <a:ext cx="2976100" cy="2664358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371600"/>
            <a:ext cx="7772400" cy="4267200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Test Set Up</a:t>
            </a:r>
          </a:p>
          <a:p>
            <a:pPr marL="342900" lvl="1" indent="-342900">
              <a:buClr>
                <a:srgbClr val="005293"/>
              </a:buClr>
              <a:buFontTx/>
              <a:buChar char="•"/>
            </a:pP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46.45W At Input Of Board In Housing</a:t>
            </a:r>
          </a:p>
          <a:p>
            <a:pPr lvl="1"/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Taconics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TLY-5 20 Mils Thick</a:t>
            </a:r>
          </a:p>
          <a:p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40W At Input Of Test Board Outside Of Housing</a:t>
            </a:r>
          </a:p>
          <a:p>
            <a:pPr lvl="1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Physical vs. Thermal</a:t>
            </a:r>
          </a:p>
          <a:p>
            <a:pPr lvl="1"/>
            <a:r>
              <a:rPr lang="en-US" sz="1600" dirty="0" smtClean="0"/>
              <a:t>Comparison</a:t>
            </a:r>
          </a:p>
          <a:p>
            <a:pPr lvl="2"/>
            <a:r>
              <a:rPr lang="en-US" sz="1400" dirty="0" smtClean="0"/>
              <a:t>RO5880 vs. RF35TC/TSM-DS3</a:t>
            </a:r>
          </a:p>
          <a:p>
            <a:pPr lvl="3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With Cap</a:t>
            </a:r>
          </a:p>
          <a:p>
            <a:pPr lvl="3"/>
            <a:r>
              <a:rPr lang="en-US" sz="1400" dirty="0" smtClean="0"/>
              <a:t>No Cap</a:t>
            </a:r>
          </a:p>
          <a:p>
            <a:pPr lvl="2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Material With Cap vs. No Cap</a:t>
            </a:r>
          </a:p>
          <a:p>
            <a:pPr lvl="3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RF35TC</a:t>
            </a:r>
          </a:p>
          <a:p>
            <a:pPr lvl="3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RO5880</a:t>
            </a:r>
          </a:p>
          <a:p>
            <a:pPr lvl="3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TSM-DS3</a:t>
            </a:r>
          </a:p>
          <a:p>
            <a:pPr lvl="2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TSM-DS3 vs. RF35TC</a:t>
            </a:r>
          </a:p>
          <a:p>
            <a:pPr lvl="3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With Cap</a:t>
            </a:r>
          </a:p>
          <a:p>
            <a:pPr lvl="3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No Cap</a:t>
            </a:r>
          </a:p>
          <a:p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  <a:p>
            <a:pPr lvl="2">
              <a:buNone/>
            </a:pPr>
            <a:endParaRPr lang="en-US" sz="1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Comparison: RO5880 VS. RF35TC/TSM-DS3 – No Cap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RF35TC 30 Mils Thick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en-US" dirty="0" smtClean="0"/>
              <a:t>RO5880 30 Mils Thick</a:t>
            </a:r>
            <a:endParaRPr lang="en-US" dirty="0"/>
          </a:p>
        </p:txBody>
      </p:sp>
      <p:pic>
        <p:nvPicPr>
          <p:cNvPr id="7" name="Content Placeholder 6" descr="6_with_guage.bmp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914400" y="2587574"/>
            <a:ext cx="3733800" cy="3206852"/>
          </a:xfrm>
        </p:spPr>
      </p:pic>
      <p:pic>
        <p:nvPicPr>
          <p:cNvPr id="8" name="Content Placeholder 7" descr="6_with_Guage.bmp"/>
          <p:cNvPicPr>
            <a:picLocks noGrp="1" noChangeAspect="1"/>
          </p:cNvPicPr>
          <p:nvPr>
            <p:ph sz="half" idx="4"/>
          </p:nvPr>
        </p:nvPicPr>
        <p:blipFill>
          <a:blip r:embed="rId3" cstate="print"/>
          <a:stretch>
            <a:fillRect/>
          </a:stretch>
        </p:blipFill>
        <p:spPr>
          <a:xfrm>
            <a:off x="4953000" y="2568042"/>
            <a:ext cx="3733800" cy="3245916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Comparison: RO5880 VS. RF35TC/TSM-DS3 – No Cap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TSM-DS3 20 Mils Thick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en-US" dirty="0" smtClean="0"/>
              <a:t>RO5880 30 Mils Thick</a:t>
            </a:r>
            <a:endParaRPr lang="en-US" dirty="0"/>
          </a:p>
        </p:txBody>
      </p:sp>
      <p:pic>
        <p:nvPicPr>
          <p:cNvPr id="7" name="Content Placeholder 6" descr="6_with_guage.bmp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914400" y="2529819"/>
            <a:ext cx="3733800" cy="3322361"/>
          </a:xfrm>
        </p:spPr>
      </p:pic>
      <p:pic>
        <p:nvPicPr>
          <p:cNvPr id="8" name="Content Placeholder 7" descr="6_with_Guage.bmp"/>
          <p:cNvPicPr>
            <a:picLocks noGrp="1" noChangeAspect="1"/>
          </p:cNvPicPr>
          <p:nvPr>
            <p:ph sz="half" idx="4"/>
          </p:nvPr>
        </p:nvPicPr>
        <p:blipFill>
          <a:blip r:embed="rId3" cstate="print"/>
          <a:stretch>
            <a:fillRect/>
          </a:stretch>
        </p:blipFill>
        <p:spPr>
          <a:xfrm>
            <a:off x="4953000" y="2568042"/>
            <a:ext cx="3733800" cy="3245916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371600"/>
            <a:ext cx="7772400" cy="4267200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 smtClean="0"/>
              <a:t>Test Set Up</a:t>
            </a:r>
          </a:p>
          <a:p>
            <a:pPr marL="342900" lvl="1" indent="-342900">
              <a:buClr>
                <a:srgbClr val="005293"/>
              </a:buClr>
              <a:buFontTx/>
              <a:buChar char="•"/>
            </a:pPr>
            <a:r>
              <a:rPr lang="en-US" sz="1800" dirty="0" smtClean="0"/>
              <a:t>46.45W At Input Of Board In Housing</a:t>
            </a:r>
          </a:p>
          <a:p>
            <a:pPr lvl="1"/>
            <a:r>
              <a:rPr lang="en-US" sz="1600" dirty="0" err="1" smtClean="0"/>
              <a:t>Taconics</a:t>
            </a:r>
            <a:r>
              <a:rPr lang="en-US" sz="1600" dirty="0" smtClean="0"/>
              <a:t> TLY-5 20 Mils Thick</a:t>
            </a:r>
          </a:p>
          <a:p>
            <a:r>
              <a:rPr lang="en-US" sz="1800" dirty="0" smtClean="0"/>
              <a:t>40W At Input Of Test Board Outside Of Housing</a:t>
            </a:r>
          </a:p>
          <a:p>
            <a:pPr lvl="1"/>
            <a:r>
              <a:rPr lang="en-US" sz="1600" dirty="0" smtClean="0"/>
              <a:t>Physical vs. Thermal</a:t>
            </a:r>
          </a:p>
          <a:p>
            <a:pPr lvl="1"/>
            <a:r>
              <a:rPr lang="en-US" sz="1600" dirty="0" smtClean="0"/>
              <a:t>Comparison</a:t>
            </a:r>
          </a:p>
          <a:p>
            <a:pPr lvl="2"/>
            <a:r>
              <a:rPr lang="en-US" sz="1400" dirty="0" smtClean="0"/>
              <a:t>RO5880 vs. RF35TC/TSM-DS3</a:t>
            </a:r>
          </a:p>
          <a:p>
            <a:pPr lvl="3"/>
            <a:r>
              <a:rPr lang="en-US" sz="1400" dirty="0" smtClean="0"/>
              <a:t>With Cap</a:t>
            </a:r>
          </a:p>
          <a:p>
            <a:pPr lvl="3"/>
            <a:r>
              <a:rPr lang="en-US" sz="1400" dirty="0" smtClean="0"/>
              <a:t>No Cap</a:t>
            </a:r>
          </a:p>
          <a:p>
            <a:pPr lvl="2"/>
            <a:r>
              <a:rPr lang="en-US" sz="1400" dirty="0" smtClean="0"/>
              <a:t>Material With Cap vs. No Cap</a:t>
            </a:r>
          </a:p>
          <a:p>
            <a:pPr lvl="3"/>
            <a:r>
              <a:rPr lang="en-US" sz="1400" dirty="0" smtClean="0"/>
              <a:t>RF35TC</a:t>
            </a:r>
          </a:p>
          <a:p>
            <a:pPr lvl="3"/>
            <a:r>
              <a:rPr lang="en-US" sz="1400" dirty="0" smtClean="0"/>
              <a:t>RO5880</a:t>
            </a:r>
          </a:p>
          <a:p>
            <a:pPr lvl="3"/>
            <a:r>
              <a:rPr lang="en-US" sz="1400" dirty="0" smtClean="0"/>
              <a:t>TSM-DS3</a:t>
            </a:r>
          </a:p>
          <a:p>
            <a:pPr lvl="2"/>
            <a:r>
              <a:rPr lang="en-US" sz="1400" dirty="0" smtClean="0"/>
              <a:t>TSM-DS3 vs. RF35TC</a:t>
            </a:r>
          </a:p>
          <a:p>
            <a:pPr lvl="3"/>
            <a:r>
              <a:rPr lang="en-US" sz="1400" dirty="0" smtClean="0"/>
              <a:t>With Cap</a:t>
            </a:r>
          </a:p>
          <a:p>
            <a:pPr lvl="3"/>
            <a:r>
              <a:rPr lang="en-US" sz="1400" dirty="0" smtClean="0"/>
              <a:t>No Cap</a:t>
            </a:r>
          </a:p>
          <a:p>
            <a:r>
              <a:rPr lang="en-US" sz="1800" dirty="0" smtClean="0"/>
              <a:t>Conclusion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371600"/>
            <a:ext cx="7772400" cy="4267200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Test Set Up</a:t>
            </a:r>
          </a:p>
          <a:p>
            <a:pPr marL="342900" lvl="1" indent="-342900">
              <a:buClr>
                <a:srgbClr val="005293"/>
              </a:buClr>
              <a:buFontTx/>
              <a:buChar char="•"/>
            </a:pP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46.45W At Input Of Board In Housing</a:t>
            </a:r>
          </a:p>
          <a:p>
            <a:pPr lvl="1"/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Taconics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TLY-5 20 Mils Thick</a:t>
            </a:r>
          </a:p>
          <a:p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40W At Input Of Test Board Outside Of Housing</a:t>
            </a:r>
          </a:p>
          <a:p>
            <a:pPr lvl="1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Physical vs. Thermal</a:t>
            </a:r>
          </a:p>
          <a:p>
            <a:pPr lvl="1"/>
            <a:r>
              <a:rPr lang="en-US" sz="1600" dirty="0" smtClean="0"/>
              <a:t>Comparison</a:t>
            </a:r>
          </a:p>
          <a:p>
            <a:pPr lvl="2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RO5880 vs. RF35TC/TSM-DS3</a:t>
            </a:r>
          </a:p>
          <a:p>
            <a:pPr lvl="3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With Cap</a:t>
            </a:r>
          </a:p>
          <a:p>
            <a:pPr lvl="3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No Cap</a:t>
            </a:r>
          </a:p>
          <a:p>
            <a:pPr lvl="2"/>
            <a:r>
              <a:rPr lang="en-US" sz="1400" dirty="0" smtClean="0"/>
              <a:t>Material With Cap vs. No Cap</a:t>
            </a:r>
          </a:p>
          <a:p>
            <a:pPr lvl="3"/>
            <a:r>
              <a:rPr lang="en-US" sz="1400" dirty="0" smtClean="0"/>
              <a:t>RF35TC</a:t>
            </a:r>
          </a:p>
          <a:p>
            <a:pPr lvl="3"/>
            <a:r>
              <a:rPr lang="en-US" sz="1400" dirty="0" smtClean="0"/>
              <a:t>RO5880</a:t>
            </a:r>
          </a:p>
          <a:p>
            <a:pPr lvl="3"/>
            <a:r>
              <a:rPr lang="en-US" sz="1400" dirty="0" smtClean="0"/>
              <a:t>TSM-DS3</a:t>
            </a:r>
          </a:p>
          <a:p>
            <a:pPr lvl="2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TSM-DS3 vs. RF35TC</a:t>
            </a:r>
          </a:p>
          <a:p>
            <a:pPr lvl="3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With Cap</a:t>
            </a:r>
          </a:p>
          <a:p>
            <a:pPr lvl="3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No Cap</a:t>
            </a:r>
          </a:p>
          <a:p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Comparison: Cap VS. No Cap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RF35TC 30 Mils Thick No Capacitor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en-US" dirty="0" smtClean="0"/>
              <a:t>RF35TC 30 Mils Thick With Capacitor</a:t>
            </a:r>
            <a:endParaRPr lang="en-US" dirty="0"/>
          </a:p>
        </p:txBody>
      </p:sp>
      <p:pic>
        <p:nvPicPr>
          <p:cNvPr id="7" name="Content Placeholder 6" descr="6_with_guage.bmp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914400" y="2587574"/>
            <a:ext cx="3733800" cy="3206852"/>
          </a:xfrm>
        </p:spPr>
      </p:pic>
      <p:pic>
        <p:nvPicPr>
          <p:cNvPr id="8" name="Content Placeholder 7" descr="6_with_Guage.bmp"/>
          <p:cNvPicPr>
            <a:picLocks noGrp="1" noChangeAspect="1"/>
          </p:cNvPicPr>
          <p:nvPr>
            <p:ph sz="half" idx="4"/>
          </p:nvPr>
        </p:nvPicPr>
        <p:blipFill>
          <a:blip r:embed="rId3" cstate="print"/>
          <a:stretch>
            <a:fillRect/>
          </a:stretch>
        </p:blipFill>
        <p:spPr>
          <a:xfrm>
            <a:off x="4953000" y="2526347"/>
            <a:ext cx="3733800" cy="3329305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Comparison: Cap VS. No Cap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RO5880 30 Mils Thick No Capacitor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en-US" dirty="0" smtClean="0"/>
              <a:t>RO5880 30 Mils Thick With Capacitor</a:t>
            </a:r>
            <a:endParaRPr lang="en-US" dirty="0"/>
          </a:p>
        </p:txBody>
      </p:sp>
      <p:pic>
        <p:nvPicPr>
          <p:cNvPr id="7" name="Content Placeholder 6" descr="6_with_guage.bmp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914400" y="2568042"/>
            <a:ext cx="3733800" cy="3245916"/>
          </a:xfrm>
        </p:spPr>
      </p:pic>
      <p:pic>
        <p:nvPicPr>
          <p:cNvPr id="8" name="Content Placeholder 7" descr="6_with_Guage.bmp"/>
          <p:cNvPicPr>
            <a:picLocks noGrp="1" noChangeAspect="1"/>
          </p:cNvPicPr>
          <p:nvPr>
            <p:ph sz="half" idx="4"/>
          </p:nvPr>
        </p:nvPicPr>
        <p:blipFill>
          <a:blip r:embed="rId3" cstate="print"/>
          <a:stretch>
            <a:fillRect/>
          </a:stretch>
        </p:blipFill>
        <p:spPr>
          <a:xfrm>
            <a:off x="5331850" y="2858821"/>
            <a:ext cx="2976100" cy="2664358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Comparison: Cap VS. No Cap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TSM-DS3 20 Mils Thick No Capacitor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en-US" dirty="0" smtClean="0"/>
              <a:t>TSM-DS3 20 Mils Thick With Capacitor</a:t>
            </a:r>
            <a:endParaRPr lang="en-US" dirty="0"/>
          </a:p>
        </p:txBody>
      </p:sp>
      <p:pic>
        <p:nvPicPr>
          <p:cNvPr id="7" name="Content Placeholder 6" descr="6_with_guage.bmp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914400" y="2529819"/>
            <a:ext cx="3733800" cy="3322361"/>
          </a:xfrm>
        </p:spPr>
      </p:pic>
      <p:pic>
        <p:nvPicPr>
          <p:cNvPr id="8" name="Content Placeholder 7" descr="6_with_Guage.bmp"/>
          <p:cNvPicPr>
            <a:picLocks noGrp="1" noChangeAspect="1"/>
          </p:cNvPicPr>
          <p:nvPr>
            <p:ph sz="half" idx="4"/>
          </p:nvPr>
        </p:nvPicPr>
        <p:blipFill>
          <a:blip r:embed="rId3" cstate="print"/>
          <a:stretch>
            <a:fillRect/>
          </a:stretch>
        </p:blipFill>
        <p:spPr>
          <a:xfrm>
            <a:off x="4953000" y="2515976"/>
            <a:ext cx="3733800" cy="3350048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371600"/>
            <a:ext cx="7772400" cy="4267200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Test Set Up</a:t>
            </a:r>
          </a:p>
          <a:p>
            <a:pPr marL="342900" lvl="1" indent="-342900">
              <a:buClr>
                <a:srgbClr val="005293"/>
              </a:buClr>
              <a:buFontTx/>
              <a:buChar char="•"/>
            </a:pP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46.45W At Input Of Board In Housing</a:t>
            </a:r>
          </a:p>
          <a:p>
            <a:pPr lvl="1"/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Taconics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TLY-5 20 Mils Thick</a:t>
            </a:r>
          </a:p>
          <a:p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40W At Input Of Test Board Outside Of Housing</a:t>
            </a:r>
          </a:p>
          <a:p>
            <a:pPr lvl="1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Physical vs. Thermal</a:t>
            </a:r>
          </a:p>
          <a:p>
            <a:pPr lvl="1"/>
            <a:r>
              <a:rPr lang="en-US" sz="1600" dirty="0" smtClean="0"/>
              <a:t>Comparison</a:t>
            </a:r>
          </a:p>
          <a:p>
            <a:pPr lvl="2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RO5880 vs. RF35TC/TSM-DS3</a:t>
            </a:r>
          </a:p>
          <a:p>
            <a:pPr lvl="3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With Cap</a:t>
            </a:r>
          </a:p>
          <a:p>
            <a:pPr lvl="3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No Cap</a:t>
            </a:r>
          </a:p>
          <a:p>
            <a:pPr lvl="2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Material With Cap vs. No Cap</a:t>
            </a:r>
          </a:p>
          <a:p>
            <a:pPr lvl="3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RF35TC</a:t>
            </a:r>
          </a:p>
          <a:p>
            <a:pPr lvl="3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RO5880</a:t>
            </a:r>
          </a:p>
          <a:p>
            <a:pPr lvl="3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TSM-DS3</a:t>
            </a:r>
          </a:p>
          <a:p>
            <a:pPr lvl="2"/>
            <a:r>
              <a:rPr lang="en-US" sz="1400" dirty="0" smtClean="0"/>
              <a:t>TSM-DS3 vs. RF35TC</a:t>
            </a:r>
          </a:p>
          <a:p>
            <a:pPr lvl="3"/>
            <a:r>
              <a:rPr lang="en-US" sz="1400" dirty="0" smtClean="0"/>
              <a:t>With Cap</a:t>
            </a:r>
          </a:p>
          <a:p>
            <a:pPr lvl="3"/>
            <a:r>
              <a:rPr lang="en-US" sz="1400" dirty="0" smtClean="0"/>
              <a:t>No Cap</a:t>
            </a:r>
          </a:p>
          <a:p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Comparison: TSM-DS3 VS. RF35TC – With Cap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TSM-DS3 20 Mils Thick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en-US" dirty="0" smtClean="0"/>
              <a:t>RF35TC 30 Mils Thick</a:t>
            </a:r>
            <a:endParaRPr lang="en-US" dirty="0"/>
          </a:p>
        </p:txBody>
      </p:sp>
      <p:pic>
        <p:nvPicPr>
          <p:cNvPr id="7" name="Content Placeholder 6" descr="6_with_guage.bmp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914400" y="2515976"/>
            <a:ext cx="3733800" cy="3350048"/>
          </a:xfrm>
        </p:spPr>
      </p:pic>
      <p:pic>
        <p:nvPicPr>
          <p:cNvPr id="8" name="Content Placeholder 7" descr="6_with_Guage.bmp"/>
          <p:cNvPicPr>
            <a:picLocks noGrp="1" noChangeAspect="1"/>
          </p:cNvPicPr>
          <p:nvPr>
            <p:ph sz="half" idx="4"/>
          </p:nvPr>
        </p:nvPicPr>
        <p:blipFill>
          <a:blip r:embed="rId4" cstate="print"/>
          <a:stretch>
            <a:fillRect/>
          </a:stretch>
        </p:blipFill>
        <p:spPr>
          <a:xfrm>
            <a:off x="4953000" y="2526347"/>
            <a:ext cx="3733800" cy="3329305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Comparison: TSM-DS3 VS. RF35TC – No Cap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TSM-DS3 20 Mils Thick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en-US" dirty="0" smtClean="0"/>
              <a:t>RF35TC 30 Mils Thick</a:t>
            </a:r>
            <a:endParaRPr lang="en-US" dirty="0"/>
          </a:p>
        </p:txBody>
      </p:sp>
      <p:pic>
        <p:nvPicPr>
          <p:cNvPr id="7" name="Content Placeholder 6" descr="6_with_guage.bmp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914400" y="2529819"/>
            <a:ext cx="3733800" cy="3322361"/>
          </a:xfrm>
        </p:spPr>
      </p:pic>
      <p:pic>
        <p:nvPicPr>
          <p:cNvPr id="8" name="Content Placeholder 7" descr="6_with_Guage.bmp"/>
          <p:cNvPicPr>
            <a:picLocks noGrp="1" noChangeAspect="1"/>
          </p:cNvPicPr>
          <p:nvPr>
            <p:ph sz="half" idx="4"/>
          </p:nvPr>
        </p:nvPicPr>
        <p:blipFill>
          <a:blip r:embed="rId3" cstate="print"/>
          <a:stretch>
            <a:fillRect/>
          </a:stretch>
        </p:blipFill>
        <p:spPr>
          <a:xfrm>
            <a:off x="4953000" y="2568042"/>
            <a:ext cx="3733800" cy="3245916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371600"/>
            <a:ext cx="7772400" cy="4267200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Test Set Up</a:t>
            </a:r>
          </a:p>
          <a:p>
            <a:pPr marL="342900" lvl="1" indent="-342900">
              <a:buClr>
                <a:srgbClr val="005293"/>
              </a:buClr>
              <a:buFontTx/>
              <a:buChar char="•"/>
            </a:pP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46.45W At Input Of Board In Housing</a:t>
            </a:r>
          </a:p>
          <a:p>
            <a:pPr lvl="1"/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Taconics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TLY-5 20 Mils Thick</a:t>
            </a:r>
          </a:p>
          <a:p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40W At Input Of Test Board Outside Of Housing</a:t>
            </a:r>
          </a:p>
          <a:p>
            <a:pPr lvl="1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Physical vs. Thermal</a:t>
            </a:r>
          </a:p>
          <a:p>
            <a:pPr lvl="1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Comparison</a:t>
            </a:r>
          </a:p>
          <a:p>
            <a:pPr lvl="2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RO5880 vs. RF35TC/TSM-DS3</a:t>
            </a:r>
          </a:p>
          <a:p>
            <a:pPr lvl="3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With Cap</a:t>
            </a:r>
          </a:p>
          <a:p>
            <a:pPr lvl="3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No Cap</a:t>
            </a:r>
          </a:p>
          <a:p>
            <a:pPr lvl="2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Material With Cap vs. No Cap</a:t>
            </a:r>
          </a:p>
          <a:p>
            <a:pPr lvl="3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RF35TC</a:t>
            </a:r>
          </a:p>
          <a:p>
            <a:pPr lvl="3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RO5880</a:t>
            </a:r>
          </a:p>
          <a:p>
            <a:pPr lvl="3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TSM-DS3</a:t>
            </a:r>
          </a:p>
          <a:p>
            <a:pPr lvl="2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TSM-DS3 vs. RF35TC</a:t>
            </a:r>
          </a:p>
          <a:p>
            <a:pPr lvl="3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With Cap</a:t>
            </a:r>
          </a:p>
          <a:p>
            <a:pPr lvl="3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No Cap</a:t>
            </a:r>
          </a:p>
          <a:p>
            <a:r>
              <a:rPr lang="en-US" sz="1800" dirty="0" smtClean="0"/>
              <a:t>Conclusion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524000"/>
            <a:ext cx="7772400" cy="4267200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/>
              <a:t>The maximum temperature of the TSM-DS3 is 14 degrees cooler than the RO5880/TLY-5 when there is no capacitor and 40 degrees cooler than the RO5880/TLY-5 when there is a capacitor.</a:t>
            </a:r>
          </a:p>
          <a:p>
            <a:r>
              <a:rPr lang="en-US" sz="1800" dirty="0" smtClean="0"/>
              <a:t>The maximum temperature of the RF35TC is 23 degrees cooler than the RO5880/TLY-5 when there is no capacitor and 40 degrees cooler than the RO5880/TLY-5 when there is a capacitor.</a:t>
            </a:r>
          </a:p>
          <a:p>
            <a:r>
              <a:rPr lang="en-US" sz="1800" dirty="0" smtClean="0"/>
              <a:t>The maximum temperature of the TSM-DS3 rises 10 degrees when a capacitor is added to the trace.</a:t>
            </a:r>
          </a:p>
          <a:p>
            <a:r>
              <a:rPr lang="en-US" sz="1800" dirty="0" smtClean="0"/>
              <a:t>The maximum temperature of the RF35TC rises 18 degrees when a capacitor is added to the trace.</a:t>
            </a:r>
          </a:p>
          <a:p>
            <a:r>
              <a:rPr lang="en-US" sz="1800" dirty="0" smtClean="0"/>
              <a:t>When there is no capacitor added to the trace the temperature of the RF35TC is 13 degrees cooler than that of the TSM-DS3.</a:t>
            </a:r>
          </a:p>
          <a:p>
            <a:r>
              <a:rPr lang="en-US" sz="1800" dirty="0" smtClean="0"/>
              <a:t>When there is a capacitor added to the trace the temperature of the RF35TC is 1 degrees cooler than that of the TSM-DS3.</a:t>
            </a:r>
          </a:p>
          <a:p>
            <a:endParaRPr lang="en-US" sz="1800" dirty="0" smtClean="0"/>
          </a:p>
          <a:p>
            <a:endParaRPr lang="en-US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TSM-DS3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371600"/>
            <a:ext cx="7772400" cy="4267200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 smtClean="0"/>
              <a:t>Test Set Up</a:t>
            </a:r>
          </a:p>
          <a:p>
            <a:pPr marL="342900" lvl="1" indent="-342900">
              <a:buClr>
                <a:srgbClr val="005293"/>
              </a:buClr>
              <a:buFontTx/>
              <a:buChar char="•"/>
            </a:pP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46.45W At Input Of Board In Housing</a:t>
            </a:r>
          </a:p>
          <a:p>
            <a:pPr lvl="1"/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Taconics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TLY-5 20 Mils Thick</a:t>
            </a:r>
          </a:p>
          <a:p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40W At Input Of Test Board Outside Of Housing</a:t>
            </a:r>
          </a:p>
          <a:p>
            <a:pPr lvl="1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Physical vs. Thermal</a:t>
            </a:r>
          </a:p>
          <a:p>
            <a:pPr lvl="1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Comparison</a:t>
            </a:r>
          </a:p>
          <a:p>
            <a:pPr lvl="2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RO5880 vs. RF35TC/TSM-DS3</a:t>
            </a:r>
          </a:p>
          <a:p>
            <a:pPr lvl="3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With Cap</a:t>
            </a:r>
          </a:p>
          <a:p>
            <a:pPr lvl="3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No Cap</a:t>
            </a:r>
          </a:p>
          <a:p>
            <a:pPr lvl="2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Material With Cap vs. No Cap</a:t>
            </a:r>
          </a:p>
          <a:p>
            <a:pPr lvl="3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RF35TC</a:t>
            </a:r>
          </a:p>
          <a:p>
            <a:pPr lvl="3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RO5880</a:t>
            </a:r>
          </a:p>
          <a:p>
            <a:pPr lvl="3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TSM-DS3</a:t>
            </a:r>
          </a:p>
          <a:p>
            <a:pPr lvl="2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TSM-DS3 vs. RF35TC</a:t>
            </a:r>
          </a:p>
          <a:p>
            <a:pPr lvl="3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With Cap</a:t>
            </a:r>
          </a:p>
          <a:p>
            <a:pPr lvl="3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No Cap</a:t>
            </a:r>
          </a:p>
          <a:p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  <a:p>
            <a:pPr lvl="2">
              <a:buNone/>
            </a:pPr>
            <a:endParaRPr lang="en-US" sz="16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and Action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371600"/>
            <a:ext cx="7772400" cy="42672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Good measurements with good IR camera and Emissivity Dots</a:t>
            </a:r>
          </a:p>
          <a:p>
            <a:r>
              <a:rPr lang="en-US" sz="1800" dirty="0" smtClean="0"/>
              <a:t>Maybe do some measurements with “thermal tape-measure”</a:t>
            </a:r>
          </a:p>
          <a:p>
            <a:r>
              <a:rPr lang="en-US" sz="2000" dirty="0" smtClean="0"/>
              <a:t>Note </a:t>
            </a:r>
            <a:r>
              <a:rPr lang="en-US" sz="2000" dirty="0" smtClean="0"/>
              <a:t>not fair comparison between TSM-DS3 and RF35TC</a:t>
            </a:r>
          </a:p>
          <a:p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Slides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"/>
            <a:ext cx="8229600" cy="1143000"/>
          </a:xfrm>
        </p:spPr>
        <p:txBody>
          <a:bodyPr/>
          <a:lstStyle/>
          <a:p>
            <a:r>
              <a:rPr lang="en-US" dirty="0" smtClean="0"/>
              <a:t>RO5880 30 mils Thick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1371600"/>
            <a:ext cx="1524000" cy="639762"/>
          </a:xfrm>
        </p:spPr>
        <p:txBody>
          <a:bodyPr/>
          <a:lstStyle/>
          <a:p>
            <a:r>
              <a:rPr lang="en-US" dirty="0" smtClean="0"/>
              <a:t>Physical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172200" y="1371600"/>
            <a:ext cx="1447800" cy="639762"/>
          </a:xfrm>
        </p:spPr>
        <p:txBody>
          <a:bodyPr/>
          <a:lstStyle/>
          <a:p>
            <a:r>
              <a:rPr lang="en-US" dirty="0" smtClean="0"/>
              <a:t>Thermal</a:t>
            </a:r>
            <a:endParaRPr lang="en-US" dirty="0"/>
          </a:p>
        </p:txBody>
      </p:sp>
      <p:pic>
        <p:nvPicPr>
          <p:cNvPr id="9" name="Content Placeholder 8" descr="photo 1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1340832" y="2247900"/>
            <a:ext cx="2880936" cy="3886200"/>
          </a:xfrm>
        </p:spPr>
      </p:pic>
      <p:pic>
        <p:nvPicPr>
          <p:cNvPr id="7" name="Content Placeholder 6" descr="6_with_Guage.bmp"/>
          <p:cNvPicPr>
            <a:picLocks noGrp="1" noChangeAspect="1"/>
          </p:cNvPicPr>
          <p:nvPr>
            <p:ph sz="half" idx="4"/>
          </p:nvPr>
        </p:nvPicPr>
        <p:blipFill>
          <a:blip r:embed="rId3" cstate="print"/>
          <a:stretch>
            <a:fillRect/>
          </a:stretch>
        </p:blipFill>
        <p:spPr>
          <a:xfrm>
            <a:off x="5822324" y="2858821"/>
            <a:ext cx="1995151" cy="2664358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077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RO5880 30 mils Thick Performance With Capacitor</a:t>
            </a:r>
            <a:endParaRPr lang="en-US" dirty="0"/>
          </a:p>
        </p:txBody>
      </p:sp>
      <p:pic>
        <p:nvPicPr>
          <p:cNvPr id="4" name="Content Placeholder 3" descr="6_with_Guage.bmp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113446" y="1569202"/>
            <a:ext cx="5278335" cy="4725437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077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RO5880 30 mils Thick Performance Without Capacitor</a:t>
            </a:r>
            <a:endParaRPr lang="en-US" dirty="0"/>
          </a:p>
        </p:txBody>
      </p:sp>
      <p:pic>
        <p:nvPicPr>
          <p:cNvPr id="4" name="Content Placeholder 3" descr="6_with_Guage.bmp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970167" y="1554480"/>
            <a:ext cx="5469571" cy="475488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"/>
            <a:ext cx="8229600" cy="1143000"/>
          </a:xfrm>
        </p:spPr>
        <p:txBody>
          <a:bodyPr/>
          <a:lstStyle/>
          <a:p>
            <a:r>
              <a:rPr lang="en-US" dirty="0" smtClean="0"/>
              <a:t>TSM-DS3 20 mils Thick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1371600"/>
            <a:ext cx="1524000" cy="639762"/>
          </a:xfrm>
        </p:spPr>
        <p:txBody>
          <a:bodyPr/>
          <a:lstStyle/>
          <a:p>
            <a:r>
              <a:rPr lang="en-US" dirty="0" smtClean="0"/>
              <a:t>Physical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172200" y="1371600"/>
            <a:ext cx="1447800" cy="639762"/>
          </a:xfrm>
        </p:spPr>
        <p:txBody>
          <a:bodyPr/>
          <a:lstStyle/>
          <a:p>
            <a:r>
              <a:rPr lang="en-US" dirty="0" smtClean="0"/>
              <a:t>Thermal</a:t>
            </a:r>
            <a:endParaRPr lang="en-US" dirty="0"/>
          </a:p>
        </p:txBody>
      </p:sp>
      <p:pic>
        <p:nvPicPr>
          <p:cNvPr id="9" name="Content Placeholder 8" descr="photo 1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1302011" y="2247900"/>
            <a:ext cx="2958578" cy="3886200"/>
          </a:xfrm>
        </p:spPr>
      </p:pic>
      <p:pic>
        <p:nvPicPr>
          <p:cNvPr id="7" name="Content Placeholder 6" descr="6_with_Guage.bmp"/>
          <p:cNvPicPr>
            <a:picLocks noGrp="1" noChangeAspect="1"/>
          </p:cNvPicPr>
          <p:nvPr>
            <p:ph sz="half" idx="4"/>
          </p:nvPr>
        </p:nvPicPr>
        <p:blipFill>
          <a:blip r:embed="rId3" cstate="print"/>
          <a:stretch>
            <a:fillRect/>
          </a:stretch>
        </p:blipFill>
        <p:spPr>
          <a:xfrm>
            <a:off x="5362575" y="2247900"/>
            <a:ext cx="2914649" cy="388620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077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TSM-DS3 20 mils Thick Performance With Capacitor</a:t>
            </a:r>
            <a:endParaRPr lang="en-US" dirty="0"/>
          </a:p>
        </p:txBody>
      </p:sp>
      <p:pic>
        <p:nvPicPr>
          <p:cNvPr id="4" name="Content Placeholder 3" descr="6_with_Guage.bmp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102836" y="1554480"/>
            <a:ext cx="5299556" cy="475488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077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TSM-DS3 20 mils Thick Performance Without Capacitor</a:t>
            </a:r>
            <a:endParaRPr lang="en-US" dirty="0"/>
          </a:p>
        </p:txBody>
      </p:sp>
      <p:pic>
        <p:nvPicPr>
          <p:cNvPr id="4" name="Content Placeholder 3" descr="6_with_Guage.bmp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033093" y="1554480"/>
            <a:ext cx="5343719" cy="475488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"/>
            <a:ext cx="8229600" cy="1143000"/>
          </a:xfrm>
        </p:spPr>
        <p:txBody>
          <a:bodyPr/>
          <a:lstStyle/>
          <a:p>
            <a:r>
              <a:rPr lang="en-US" dirty="0" smtClean="0"/>
              <a:t>RF35TC 30 mils Thick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1371600"/>
            <a:ext cx="1524000" cy="639762"/>
          </a:xfrm>
        </p:spPr>
        <p:txBody>
          <a:bodyPr/>
          <a:lstStyle/>
          <a:p>
            <a:r>
              <a:rPr lang="en-US" dirty="0" smtClean="0"/>
              <a:t>Physical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172200" y="1371600"/>
            <a:ext cx="1447800" cy="639762"/>
          </a:xfrm>
        </p:spPr>
        <p:txBody>
          <a:bodyPr/>
          <a:lstStyle/>
          <a:p>
            <a:r>
              <a:rPr lang="en-US" dirty="0" smtClean="0"/>
              <a:t>Thermal</a:t>
            </a:r>
            <a:endParaRPr lang="en-US" dirty="0"/>
          </a:p>
        </p:txBody>
      </p:sp>
      <p:pic>
        <p:nvPicPr>
          <p:cNvPr id="9" name="Content Placeholder 8" descr="photo 1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1340832" y="2247900"/>
            <a:ext cx="2880936" cy="3886200"/>
          </a:xfrm>
        </p:spPr>
      </p:pic>
      <p:pic>
        <p:nvPicPr>
          <p:cNvPr id="7" name="Content Placeholder 6" descr="6_with_Guage.bmp"/>
          <p:cNvPicPr>
            <a:picLocks noGrp="1" noChangeAspect="1"/>
          </p:cNvPicPr>
          <p:nvPr>
            <p:ph sz="half" idx="4"/>
          </p:nvPr>
        </p:nvPicPr>
        <p:blipFill>
          <a:blip r:embed="rId3" cstate="print"/>
          <a:stretch>
            <a:fillRect/>
          </a:stretch>
        </p:blipFill>
        <p:spPr>
          <a:xfrm>
            <a:off x="5358786" y="2247900"/>
            <a:ext cx="2922228" cy="388620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077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RF35TC 30 mils Thick Performance With Capacitor</a:t>
            </a:r>
            <a:endParaRPr lang="en-US" dirty="0"/>
          </a:p>
        </p:txBody>
      </p:sp>
      <p:pic>
        <p:nvPicPr>
          <p:cNvPr id="4" name="Content Placeholder 3" descr="6_with_Guage.bmp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102836" y="1569202"/>
            <a:ext cx="5299556" cy="4725437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Set Up</a:t>
            </a:r>
            <a:endParaRPr lang="en-US" dirty="0"/>
          </a:p>
        </p:txBody>
      </p:sp>
      <p:pic>
        <p:nvPicPr>
          <p:cNvPr id="4" name="Content Placeholder 3" descr="photo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63040" y="1463040"/>
            <a:ext cx="6339840" cy="475488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077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RF35TC 30 mils Thick Performance Without Capacitor</a:t>
            </a:r>
            <a:endParaRPr lang="en-US" dirty="0"/>
          </a:p>
        </p:txBody>
      </p:sp>
      <p:pic>
        <p:nvPicPr>
          <p:cNvPr id="4" name="Content Placeholder 3" descr="6_with_Guage.bmp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033093" y="1637137"/>
            <a:ext cx="5343719" cy="4589565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371600"/>
            <a:ext cx="7772400" cy="4267200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Test Set Up</a:t>
            </a:r>
          </a:p>
          <a:p>
            <a:pPr marL="342900" lvl="1" indent="-342900">
              <a:buClr>
                <a:srgbClr val="005293"/>
              </a:buClr>
              <a:buFontTx/>
              <a:buChar char="•"/>
            </a:pPr>
            <a:r>
              <a:rPr lang="en-US" sz="1800" dirty="0" smtClean="0"/>
              <a:t>46.45W At Input Of Board In Housing</a:t>
            </a:r>
          </a:p>
          <a:p>
            <a:pPr lvl="1"/>
            <a:r>
              <a:rPr lang="en-US" sz="1600" dirty="0" err="1" smtClean="0"/>
              <a:t>Taconics</a:t>
            </a:r>
            <a:r>
              <a:rPr lang="en-US" sz="1600" dirty="0" smtClean="0"/>
              <a:t> TLY-5 20 Mils Thick</a:t>
            </a:r>
          </a:p>
          <a:p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40W At Input Of Test Board Outside Of Housing</a:t>
            </a:r>
          </a:p>
          <a:p>
            <a:pPr lvl="1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Physical vs. Thermal</a:t>
            </a:r>
          </a:p>
          <a:p>
            <a:pPr lvl="1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Comparison</a:t>
            </a:r>
          </a:p>
          <a:p>
            <a:pPr lvl="2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RO5880 vs. RF35TC/TSM-DS3</a:t>
            </a:r>
          </a:p>
          <a:p>
            <a:pPr lvl="3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With Cap</a:t>
            </a:r>
          </a:p>
          <a:p>
            <a:pPr lvl="3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No Cap</a:t>
            </a:r>
          </a:p>
          <a:p>
            <a:pPr lvl="2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Material With Cap vs. No Cap</a:t>
            </a:r>
          </a:p>
          <a:p>
            <a:pPr lvl="3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RF35TC</a:t>
            </a:r>
          </a:p>
          <a:p>
            <a:pPr lvl="3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RO5880</a:t>
            </a:r>
          </a:p>
          <a:p>
            <a:pPr lvl="3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TSM-DS3</a:t>
            </a:r>
          </a:p>
          <a:p>
            <a:pPr lvl="2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TSM-DS3 vs. RF35TC</a:t>
            </a:r>
          </a:p>
          <a:p>
            <a:pPr lvl="3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With Cap</a:t>
            </a:r>
          </a:p>
          <a:p>
            <a:pPr lvl="3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No Cap</a:t>
            </a:r>
          </a:p>
          <a:p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  <a:p>
            <a:pPr lvl="2">
              <a:buNone/>
            </a:pPr>
            <a:endParaRPr lang="en-US" sz="16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TLY-5 20 mils Thick Performance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0" y="1371600"/>
            <a:ext cx="1828800" cy="639762"/>
          </a:xfrm>
        </p:spPr>
        <p:txBody>
          <a:bodyPr/>
          <a:lstStyle/>
          <a:p>
            <a:r>
              <a:rPr lang="en-US" dirty="0" smtClean="0"/>
              <a:t>Physical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5943600" y="1371600"/>
            <a:ext cx="1371600" cy="639762"/>
          </a:xfrm>
        </p:spPr>
        <p:txBody>
          <a:bodyPr/>
          <a:lstStyle/>
          <a:p>
            <a:r>
              <a:rPr lang="en-US" dirty="0" smtClean="0"/>
              <a:t>Thermal</a:t>
            </a:r>
            <a:endParaRPr lang="en-US" dirty="0"/>
          </a:p>
        </p:txBody>
      </p:sp>
      <p:pic>
        <p:nvPicPr>
          <p:cNvPr id="8" name="Content Placeholder 7" descr="photo 2_1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1371600" y="2011680"/>
            <a:ext cx="2050274" cy="4206240"/>
          </a:xfrm>
        </p:spPr>
      </p:pic>
      <p:pic>
        <p:nvPicPr>
          <p:cNvPr id="7" name="Content Placeholder 6" descr="6.bmp"/>
          <p:cNvPicPr>
            <a:picLocks noGrp="1" noChangeAspect="1"/>
          </p:cNvPicPr>
          <p:nvPr>
            <p:ph sz="half" idx="4"/>
          </p:nvPr>
        </p:nvPicPr>
        <p:blipFill>
          <a:blip r:embed="rId3" cstate="print"/>
          <a:stretch>
            <a:fillRect/>
          </a:stretch>
        </p:blipFill>
        <p:spPr>
          <a:xfrm>
            <a:off x="5029200" y="2011680"/>
            <a:ext cx="3154679" cy="420624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TLY-5 20 mils Thick Performance</a:t>
            </a:r>
            <a:endParaRPr lang="en-US" dirty="0"/>
          </a:p>
        </p:txBody>
      </p:sp>
      <p:pic>
        <p:nvPicPr>
          <p:cNvPr id="4" name="Content Placeholder 3" descr="6_with_guage.bmp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011904" y="1554480"/>
            <a:ext cx="5469227" cy="475488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TLY-5 20 mils Thick Performance</a:t>
            </a:r>
            <a:endParaRPr lang="en-US" dirty="0"/>
          </a:p>
        </p:txBody>
      </p:sp>
      <p:pic>
        <p:nvPicPr>
          <p:cNvPr id="4" name="Content Placeholder 3" descr="8_with_guage.bmp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029986" y="1554480"/>
            <a:ext cx="5386386" cy="475488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TLY-5 20 mils Thick Performance</a:t>
            </a:r>
            <a:endParaRPr lang="en-US" dirty="0"/>
          </a:p>
        </p:txBody>
      </p:sp>
      <p:pic>
        <p:nvPicPr>
          <p:cNvPr id="4" name="Content Placeholder 3" descr="12_with_guage.bmp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954583" y="1554480"/>
            <a:ext cx="5512688" cy="475488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202</TotalTime>
  <Words>1003</Words>
  <Application>Microsoft Office PowerPoint</Application>
  <PresentationFormat>On-screen Show (4:3)</PresentationFormat>
  <Paragraphs>242</Paragraphs>
  <Slides>40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Equity</vt:lpstr>
      <vt:lpstr>Board Material Thermal Characteristics Comparison</vt:lpstr>
      <vt:lpstr>Outline</vt:lpstr>
      <vt:lpstr>Outline</vt:lpstr>
      <vt:lpstr>Test Set Up</vt:lpstr>
      <vt:lpstr>Outline</vt:lpstr>
      <vt:lpstr>TLY-5 20 mils Thick Performance</vt:lpstr>
      <vt:lpstr>TLY-5 20 mils Thick Performance</vt:lpstr>
      <vt:lpstr>TLY-5 20 mils Thick Performance</vt:lpstr>
      <vt:lpstr>TLY-5 20 mils Thick Performance</vt:lpstr>
      <vt:lpstr>Outline</vt:lpstr>
      <vt:lpstr>RO5880 30 mils Thick</vt:lpstr>
      <vt:lpstr>TSM-DS3 20 mils Thick</vt:lpstr>
      <vt:lpstr>RF35TC 30 mils Thick</vt:lpstr>
      <vt:lpstr>Outline</vt:lpstr>
      <vt:lpstr>Comparison: RO5880 VS. RF35TC/TSM-DS3 – With Cap</vt:lpstr>
      <vt:lpstr>Comparison: RO5880 VS. RF35TC/TSM-DS3 – With Cap</vt:lpstr>
      <vt:lpstr>Outline</vt:lpstr>
      <vt:lpstr>Comparison: RO5880 VS. RF35TC/TSM-DS3 – No Cap</vt:lpstr>
      <vt:lpstr>Comparison: RO5880 VS. RF35TC/TSM-DS3 – No Cap</vt:lpstr>
      <vt:lpstr>Outline</vt:lpstr>
      <vt:lpstr>Comparison: Cap VS. No Cap</vt:lpstr>
      <vt:lpstr>Comparison: Cap VS. No Cap</vt:lpstr>
      <vt:lpstr>Comparison: Cap VS. No Cap</vt:lpstr>
      <vt:lpstr>Outline</vt:lpstr>
      <vt:lpstr>Comparison: TSM-DS3 VS. RF35TC – With Cap</vt:lpstr>
      <vt:lpstr>Comparison: TSM-DS3 VS. RF35TC – No Cap</vt:lpstr>
      <vt:lpstr>Outline</vt:lpstr>
      <vt:lpstr>Conclusion</vt:lpstr>
      <vt:lpstr>Result</vt:lpstr>
      <vt:lpstr>Notes and Action Items</vt:lpstr>
      <vt:lpstr>Extra Slides</vt:lpstr>
      <vt:lpstr>RO5880 30 mils Thick</vt:lpstr>
      <vt:lpstr>RO5880 30 mils Thick Performance With Capacitor</vt:lpstr>
      <vt:lpstr>RO5880 30 mils Thick Performance Without Capacitor</vt:lpstr>
      <vt:lpstr>TSM-DS3 20 mils Thick</vt:lpstr>
      <vt:lpstr>TSM-DS3 20 mils Thick Performance With Capacitor</vt:lpstr>
      <vt:lpstr>TSM-DS3 20 mils Thick Performance Without Capacitor</vt:lpstr>
      <vt:lpstr>RF35TC 30 mils Thick</vt:lpstr>
      <vt:lpstr>RF35TC 30 mils Thick Performance With Capacitor</vt:lpstr>
      <vt:lpstr>RF35TC 30 mils Thick Performance Without Capacitor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Board Material Thermal Comparison</dc:title>
  <dc:creator>John Sochacki</dc:creator>
  <cp:lastModifiedBy>John Sochacki</cp:lastModifiedBy>
  <cp:revision>107</cp:revision>
  <dcterms:created xsi:type="dcterms:W3CDTF">2006-08-16T00:00:00Z</dcterms:created>
  <dcterms:modified xsi:type="dcterms:W3CDTF">2017-02-21T14:13:37Z</dcterms:modified>
</cp:coreProperties>
</file>