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8" r:id="rId2"/>
    <p:sldId id="420" r:id="rId3"/>
    <p:sldId id="422" r:id="rId4"/>
    <p:sldId id="446" r:id="rId5"/>
    <p:sldId id="463" r:id="rId6"/>
    <p:sldId id="459" r:id="rId7"/>
    <p:sldId id="453" r:id="rId8"/>
    <p:sldId id="454" r:id="rId9"/>
    <p:sldId id="460" r:id="rId10"/>
    <p:sldId id="461" r:id="rId11"/>
    <p:sldId id="462" r:id="rId12"/>
    <p:sldId id="423" r:id="rId13"/>
    <p:sldId id="447" r:id="rId14"/>
    <p:sldId id="448" r:id="rId15"/>
    <p:sldId id="425" r:id="rId16"/>
    <p:sldId id="427" r:id="rId17"/>
    <p:sldId id="440" r:id="rId18"/>
    <p:sldId id="450" r:id="rId19"/>
    <p:sldId id="441" r:id="rId20"/>
    <p:sldId id="442" r:id="rId21"/>
    <p:sldId id="451" r:id="rId22"/>
    <p:sldId id="452" r:id="rId23"/>
    <p:sldId id="449" r:id="rId24"/>
    <p:sldId id="434" r:id="rId25"/>
    <p:sldId id="435" r:id="rId26"/>
    <p:sldId id="436" r:id="rId27"/>
    <p:sldId id="438" r:id="rId28"/>
    <p:sldId id="437" r:id="rId29"/>
    <p:sldId id="433" r:id="rId30"/>
    <p:sldId id="464" r:id="rId31"/>
    <p:sldId id="465" r:id="rId32"/>
    <p:sldId id="46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566" autoAdjust="0"/>
    <p:restoredTop sz="94347" autoAdjust="0"/>
  </p:normalViewPr>
  <p:slideViewPr>
    <p:cSldViewPr snapToObjects="1">
      <p:cViewPr varScale="1">
        <p:scale>
          <a:sx n="102" d="100"/>
          <a:sy n="102" d="100"/>
        </p:scale>
        <p:origin x="9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74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63D24-8326-C040-B625-797DC9696D32}" type="datetimeFigureOut">
              <a:rPr lang="en-US" smtClean="0"/>
              <a:t>10/2/16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88F39-EDB3-A846-9258-F4DE45E1A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9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CC211-E0E6-FC4D-90D1-B1982944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4A728A-DBAF-4883-974D-25C74C57FD4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74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7763DD-E989-4F07-B123-377FF6A0259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32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7763DD-E989-4F07-B123-377FF6A0259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01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7763DD-E989-4F07-B123-377FF6A0259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687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7763DD-E989-4F07-B123-377FF6A0259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6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7685-DE76-804A-A646-C5031D0FC8FD}" type="datetime1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2005-2012 W. J. Dally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3CE0-6AD6-9341-94B4-AE3105F642F0}" type="datetime1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2005-2012 W. J. Dally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CC44-3FC7-E64D-8EC4-88403EEBD08D}" type="datetime1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2005-2012 W. J. Dally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7A86-2984-8643-80F9-383E266D3369}" type="datetime1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2005-2012 W. J. Dally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8729-D3B6-C24D-BAD8-80235D95A73F}" type="datetime1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2005-2012 W. J. Dally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296-5132-A843-B2DC-C245F57ACECF}" type="datetime1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2005-2012 W. J. Dally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B149-5B4B-E44C-9164-DDB396828EC5}" type="datetime1">
              <a:rPr lang="en-US" smtClean="0"/>
              <a:t>10/2/16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2005-2012 W. J. Dally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DBB9-CD24-2245-9C64-2F2DA98B0BEE}" type="datetime1">
              <a:rPr lang="en-US" smtClean="0"/>
              <a:t>10/2/16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2005-2012 W. J. Dally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2D90-2B9C-0549-BE54-0CDFA6731A59}" type="datetime1">
              <a:rPr lang="en-US" smtClean="0"/>
              <a:t>10/2/16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2005-2012 W. J. Dally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3B57-4CB4-0D4B-B2DD-990013EE6CBD}" type="datetime1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2005-2012 W. J. Dally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B50-1771-E844-8DEB-099A6C782431}" type="datetime1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2005-2012 W. J. Dally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E2A9-2FFE-254B-A65F-32A6DCB4BE6B}" type="datetime1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2005-2012 W. J. Dally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35814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CPEN 211: Introduction to Microcomputers</a:t>
            </a:r>
            <a:r>
              <a:rPr lang="en-US" sz="2800" dirty="0" smtClean="0">
                <a:solidFill>
                  <a:srgbClr val="FFFF00"/>
                </a:solidFill>
              </a:rPr>
              <a:t/>
            </a:r>
            <a:br>
              <a:rPr lang="en-US" sz="2800" dirty="0" smtClean="0">
                <a:solidFill>
                  <a:srgbClr val="FFFF00"/>
                </a:solidFill>
              </a:rPr>
            </a:br>
            <a:r>
              <a:rPr lang="en-US" sz="2800" dirty="0" smtClean="0">
                <a:solidFill>
                  <a:srgbClr val="FFFF00"/>
                </a:solidFill>
              </a:rPr>
              <a:t/>
            </a:r>
            <a:br>
              <a:rPr lang="en-US" sz="2800" dirty="0" smtClean="0">
                <a:solidFill>
                  <a:srgbClr val="FFFF00"/>
                </a:solidFill>
              </a:rPr>
            </a:br>
            <a:r>
              <a:rPr lang="en-US" sz="3600" dirty="0" smtClean="0">
                <a:solidFill>
                  <a:srgbClr val="FFFF00"/>
                </a:solidFill>
              </a:rPr>
              <a:t>Lab 5 </a:t>
            </a:r>
            <a:r>
              <a:rPr lang="en-US" sz="3600" dirty="0" smtClean="0">
                <a:solidFill>
                  <a:srgbClr val="FFFF00"/>
                </a:solidFill>
              </a:rPr>
              <a:t>Introduction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Prof. Tor </a:t>
            </a:r>
            <a:r>
              <a:rPr lang="en-US" dirty="0" err="1" smtClean="0">
                <a:solidFill>
                  <a:srgbClr val="FFFF00"/>
                </a:solidFill>
              </a:rPr>
              <a:t>Aamodt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7735"/>
            <a:ext cx="9144000" cy="2480265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8600" y="745055"/>
            <a:ext cx="9067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en-US" sz="2400" smtClean="0">
                <a:cs typeface="Comic Sans MS" panose="030F0702030302020204" pitchFamily="66" charset="0"/>
              </a:rPr>
              <a:t>Writing to the register file:</a:t>
            </a:r>
          </a:p>
          <a:p>
            <a:pPr marL="0" indent="0">
              <a:buFont typeface="Arial"/>
              <a:buNone/>
            </a:pPr>
            <a:r>
              <a:rPr lang="en-US" altLang="en-US" sz="2400" smtClean="0">
                <a:cs typeface="Comic Sans MS" panose="030F0702030302020204" pitchFamily="66" charset="0"/>
              </a:rPr>
              <a:t>	- Put the data you want to write on the input bus</a:t>
            </a:r>
          </a:p>
          <a:p>
            <a:pPr marL="0" indent="0">
              <a:buFont typeface="Arial"/>
              <a:buNone/>
            </a:pPr>
            <a:r>
              <a:rPr lang="en-US" altLang="en-US" sz="2400" smtClean="0">
                <a:cs typeface="Comic Sans MS" panose="030F0702030302020204" pitchFamily="66" charset="0"/>
              </a:rPr>
              <a:t>	- Put the register number on the writenum control signals (3 bits)</a:t>
            </a:r>
          </a:p>
          <a:p>
            <a:pPr marL="0" indent="0">
              <a:buFont typeface="Arial"/>
              <a:buNone/>
            </a:pPr>
            <a:r>
              <a:rPr lang="en-US" altLang="en-US" sz="2400" smtClean="0">
                <a:cs typeface="Comic Sans MS" panose="030F0702030302020204" pitchFamily="66" charset="0"/>
              </a:rPr>
              <a:t>	- When the clock goes high, the data is written</a:t>
            </a:r>
          </a:p>
          <a:p>
            <a:pPr marL="0" indent="0">
              <a:buFont typeface="Arial"/>
              <a:buNone/>
            </a:pPr>
            <a:endParaRPr lang="en-US" altLang="en-US" sz="2400" smtClean="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marL="0" indent="0">
              <a:buFont typeface="Arial"/>
              <a:buNone/>
            </a:pPr>
            <a:endParaRPr lang="en-US" altLang="en-US" sz="2400" dirty="0" smtClean="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45055"/>
            <a:ext cx="9067800" cy="452596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400" dirty="0" smtClean="0">
                <a:cs typeface="Comic Sans MS" panose="030F0702030302020204" pitchFamily="66" charset="0"/>
              </a:rPr>
              <a:t>Writing to the register file:</a:t>
            </a:r>
          </a:p>
          <a:p>
            <a:pPr marL="0" indent="0" eaLnBrk="1" hangingPunct="1">
              <a:buNone/>
            </a:pPr>
            <a:r>
              <a:rPr lang="en-US" altLang="en-US" sz="2400" dirty="0" smtClean="0">
                <a:cs typeface="Comic Sans MS" panose="030F0702030302020204" pitchFamily="66" charset="0"/>
              </a:rPr>
              <a:t>	- Put the data you want to write on the input bus</a:t>
            </a:r>
          </a:p>
          <a:p>
            <a:pPr marL="0" indent="0" eaLnBrk="1" hangingPunct="1">
              <a:buNone/>
            </a:pPr>
            <a:r>
              <a:rPr lang="en-US" altLang="en-US" sz="2400" dirty="0" smtClean="0">
                <a:cs typeface="Comic Sans MS" panose="030F0702030302020204" pitchFamily="66" charset="0"/>
              </a:rPr>
              <a:t>	- Put the register number on the </a:t>
            </a:r>
            <a:r>
              <a:rPr lang="en-US" altLang="en-US" sz="2400" dirty="0" err="1" smtClean="0">
                <a:cs typeface="Comic Sans MS" panose="030F0702030302020204" pitchFamily="66" charset="0"/>
              </a:rPr>
              <a:t>writenum</a:t>
            </a:r>
            <a:r>
              <a:rPr lang="en-US" altLang="en-US" sz="2400" dirty="0" smtClean="0">
                <a:cs typeface="Comic Sans MS" panose="030F0702030302020204" pitchFamily="66" charset="0"/>
              </a:rPr>
              <a:t> control signals (3 bits)</a:t>
            </a:r>
          </a:p>
          <a:p>
            <a:pPr marL="0" indent="0" eaLnBrk="1" hangingPunct="1">
              <a:buNone/>
            </a:pPr>
            <a:r>
              <a:rPr lang="en-US" altLang="en-US" sz="2400" dirty="0" smtClean="0">
                <a:cs typeface="Comic Sans MS" panose="030F0702030302020204" pitchFamily="66" charset="0"/>
              </a:rPr>
              <a:t>	- When the clock goes high, the data is written</a:t>
            </a:r>
          </a:p>
          <a:p>
            <a:pPr marL="0" indent="0" eaLnBrk="1" hangingPunct="1">
              <a:buNone/>
            </a:pPr>
            <a:endParaRPr lang="en-US" altLang="en-US" sz="2400" dirty="0" smtClean="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Register File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4904"/>
            <a:ext cx="9144000" cy="43188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1" y="1949151"/>
            <a:ext cx="8686800" cy="4102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Register File: Writing 5 into R0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298" y="3825041"/>
            <a:ext cx="986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16’d5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01979" y="2758471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3’b000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3820328"/>
            <a:ext cx="2971800" cy="0"/>
          </a:xfrm>
          <a:prstGeom prst="line">
            <a:avLst/>
          </a:prstGeom>
          <a:ln w="50800"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886200" y="3820328"/>
            <a:ext cx="0" cy="446872"/>
          </a:xfrm>
          <a:prstGeom prst="line">
            <a:avLst/>
          </a:prstGeom>
          <a:ln w="50800">
            <a:solidFill>
              <a:srgbClr val="FF00FF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38200" y="3214914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00" y="34290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8016" y="3657600"/>
            <a:ext cx="1728984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974" y="3273923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1’b1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67000" y="3563258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667000" y="3563258"/>
            <a:ext cx="0" cy="943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29000" y="4267200"/>
            <a:ext cx="152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48000" y="3535533"/>
            <a:ext cx="381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29000" y="3535533"/>
            <a:ext cx="0" cy="731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10000" y="43252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5</a:t>
            </a:r>
            <a:endParaRPr lang="en-US" sz="2800" dirty="0">
              <a:solidFill>
                <a:srgbClr val="FF00FF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26371" y="4642944"/>
            <a:ext cx="2602629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29000" y="4419600"/>
            <a:ext cx="0" cy="23286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429000" y="4419600"/>
            <a:ext cx="152400" cy="0"/>
          </a:xfrm>
          <a:prstGeom prst="line">
            <a:avLst/>
          </a:prstGeom>
          <a:ln>
            <a:solidFill>
              <a:srgbClr val="0000FF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flipV="1">
            <a:off x="277249" y="4348261"/>
            <a:ext cx="521571" cy="500209"/>
          </a:xfrm>
          <a:prstGeom prst="bentConnector3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7298" y="5866094"/>
            <a:ext cx="4167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Writing a value into the register file is clock edge sensitive!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1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/>
      <p:bldP spid="33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1" y="1949151"/>
            <a:ext cx="8686800" cy="4102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Register File: Writing </a:t>
            </a:r>
            <a:r>
              <a:rPr lang="en-US" dirty="0" smtClean="0"/>
              <a:t>7 </a:t>
            </a:r>
            <a:r>
              <a:rPr lang="en-US" dirty="0"/>
              <a:t>into </a:t>
            </a:r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298" y="3825041"/>
            <a:ext cx="986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16’d7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01979" y="2758471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3’b001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3820328"/>
            <a:ext cx="3810000" cy="4713"/>
          </a:xfrm>
          <a:prstGeom prst="line">
            <a:avLst/>
          </a:prstGeom>
          <a:ln w="50800"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724400" y="3820328"/>
            <a:ext cx="0" cy="360566"/>
          </a:xfrm>
          <a:prstGeom prst="line">
            <a:avLst/>
          </a:prstGeom>
          <a:ln w="50800">
            <a:solidFill>
              <a:srgbClr val="FF00FF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38200" y="3214914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00" y="32004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8016" y="3657600"/>
            <a:ext cx="1728984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974" y="3273923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1’b1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67000" y="3279593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667000" y="3273923"/>
            <a:ext cx="0" cy="3836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43400" y="4267200"/>
            <a:ext cx="152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48000" y="3214914"/>
            <a:ext cx="13199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3400" y="3197424"/>
            <a:ext cx="0" cy="1069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26371" y="4633517"/>
            <a:ext cx="3517029" cy="942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343400" y="4400648"/>
            <a:ext cx="0" cy="23286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343400" y="4400648"/>
            <a:ext cx="152400" cy="0"/>
          </a:xfrm>
          <a:prstGeom prst="line">
            <a:avLst/>
          </a:prstGeom>
          <a:ln>
            <a:solidFill>
              <a:srgbClr val="0000FF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flipV="1">
            <a:off x="277249" y="4348261"/>
            <a:ext cx="521571" cy="500209"/>
          </a:xfrm>
          <a:prstGeom prst="bentConnector3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10000" y="43252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5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20333" y="43252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FF"/>
                </a:solidFill>
              </a:rPr>
              <a:t>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9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1" y="1949151"/>
            <a:ext cx="8686800" cy="4102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Register File: Reading R0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40079" y="4963181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3’b000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10000" y="4406577"/>
            <a:ext cx="0" cy="360566"/>
          </a:xfrm>
          <a:prstGeom prst="line">
            <a:avLst/>
          </a:prstGeom>
          <a:ln w="50800">
            <a:solidFill>
              <a:srgbClr val="FF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38016" y="5029200"/>
            <a:ext cx="1424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91349" y="5029200"/>
            <a:ext cx="8186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34828" y="5209931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8’b00000001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0000" y="43252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5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20333" y="43252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FF"/>
                </a:solidFill>
              </a:rPr>
              <a:t>7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3810000" y="4726320"/>
            <a:ext cx="2286000" cy="402284"/>
          </a:xfrm>
          <a:prstGeom prst="line">
            <a:avLst/>
          </a:prstGeom>
          <a:ln w="50800">
            <a:solidFill>
              <a:srgbClr val="FF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96000" y="5128604"/>
            <a:ext cx="0" cy="881313"/>
          </a:xfrm>
          <a:prstGeom prst="line">
            <a:avLst/>
          </a:prstGeom>
          <a:ln w="50800">
            <a:solidFill>
              <a:srgbClr val="FF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82353" y="58260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5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298" y="5950803"/>
            <a:ext cx="5338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Reading a value out of register file is purely combinational – no clock!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only </a:t>
            </a:r>
            <a:r>
              <a:rPr lang="en-US" dirty="0"/>
              <a:t>8</a:t>
            </a:r>
            <a:r>
              <a:rPr lang="en-US" dirty="0" smtClean="0"/>
              <a:t> Registers?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Smaller is faster</a:t>
            </a:r>
          </a:p>
          <a:p>
            <a:r>
              <a:rPr lang="en-US" dirty="0" smtClean="0"/>
              <a:t>Reason: delay increases with length of wires</a:t>
            </a:r>
          </a:p>
          <a:p>
            <a:r>
              <a:rPr lang="en-US" dirty="0" smtClean="0"/>
              <a:t>(Generally, all others things being equal, prefer computers to be faster.)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For arithmetic instructions in the Simple RISC Machine ISA all “operands” must be in the register file.  </a:t>
            </a:r>
          </a:p>
          <a:p>
            <a:r>
              <a:rPr lang="en-US" dirty="0" smtClean="0"/>
              <a:t>Other ISAs do not make same choice (x86).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7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w/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variables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f, 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h,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and j are assigned to the registers r0, r1, r2, r3,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r4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respectively. What is the compiled ARM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code for the following C?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(g + h) – (i + j);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Solution:</a:t>
            </a:r>
            <a:endParaRPr lang="en-US" dirty="0"/>
          </a:p>
          <a:p>
            <a:pPr marL="0" indent="0">
              <a:buNone/>
            </a:pPr>
            <a:r>
              <a:rPr lang="pt-BR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R5,R1,R2 </a:t>
            </a:r>
            <a:r>
              <a:rPr lang="pt-BR" sz="2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2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 </a:t>
            </a:r>
            <a:r>
              <a:rPr lang="pt-BR" sz="2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 </a:t>
            </a:r>
            <a:r>
              <a:rPr lang="pt-BR" sz="2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 g + h</a:t>
            </a:r>
          </a:p>
          <a:p>
            <a:pPr marL="0" indent="0">
              <a:buNone/>
            </a:pPr>
            <a:r>
              <a:rPr lang="pt-BR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R6,R3,R4 </a:t>
            </a:r>
            <a:r>
              <a:rPr lang="pt-BR" sz="2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2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 </a:t>
            </a:r>
            <a:r>
              <a:rPr lang="pt-BR" sz="2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 </a:t>
            </a:r>
            <a:r>
              <a:rPr lang="pt-BR" sz="2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 i + j</a:t>
            </a:r>
          </a:p>
          <a:p>
            <a:pPr marL="0" indent="0">
              <a:buNone/>
            </a:pPr>
            <a:r>
              <a:rPr lang="pt-BR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pt-BR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R0,R5,R6 </a:t>
            </a:r>
            <a:r>
              <a:rPr lang="pt-BR" sz="2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2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sz="2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pt-BR" sz="2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 </a:t>
            </a:r>
            <a:r>
              <a:rPr lang="pt-BR" sz="2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 </a:t>
            </a:r>
            <a:r>
              <a:rPr lang="pt-BR" sz="2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pt-BR" sz="2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pt-BR" sz="2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pt-BR" sz="2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which </a:t>
            </a:r>
            <a:r>
              <a:rPr lang="pt-BR" sz="2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(</a:t>
            </a:r>
            <a:r>
              <a:rPr lang="pt-BR" sz="2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+ </a:t>
            </a:r>
            <a:r>
              <a:rPr lang="pt-BR" sz="2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2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– (</a:t>
            </a:r>
            <a:r>
              <a:rPr lang="pt-BR" sz="2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+ j)</a:t>
            </a:r>
            <a:endParaRPr lang="en-US" sz="2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952"/>
            <a:ext cx="9144000" cy="571877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3571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Simple RISC Machine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85800" y="2743200"/>
            <a:ext cx="6096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47800" y="2065452"/>
            <a:ext cx="990600" cy="10587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73071" y="2123259"/>
            <a:ext cx="990600" cy="391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698342" y="2146907"/>
            <a:ext cx="990600" cy="391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774542" y="2782614"/>
            <a:ext cx="1302658" cy="391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850742" y="3812543"/>
            <a:ext cx="1302658" cy="391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581400" y="3812543"/>
            <a:ext cx="1302658" cy="391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232729" y="4866120"/>
            <a:ext cx="1302658" cy="391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232729" y="5927241"/>
            <a:ext cx="1302658" cy="391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037613" y="5927241"/>
            <a:ext cx="1302658" cy="391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952"/>
            <a:ext cx="9144000" cy="571877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3571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Control Inputs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609600"/>
            <a:ext cx="80010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dirty="0">
                <a:cs typeface="Comic Sans MS" panose="030F0702030302020204" pitchFamily="66" charset="0"/>
              </a:rPr>
              <a:t>Each instruction takes between 1 </a:t>
            </a:r>
            <a:r>
              <a:rPr lang="en-US" altLang="en-US" dirty="0" smtClean="0">
                <a:cs typeface="Comic Sans MS" panose="030F0702030302020204" pitchFamily="66" charset="0"/>
              </a:rPr>
              <a:t>and 4 </a:t>
            </a:r>
            <a:r>
              <a:rPr lang="en-US" altLang="en-US" dirty="0">
                <a:cs typeface="Comic Sans MS" panose="030F0702030302020204" pitchFamily="66" charset="0"/>
              </a:rPr>
              <a:t>cycles to </a:t>
            </a:r>
            <a:r>
              <a:rPr lang="en-US" altLang="en-US" dirty="0" smtClean="0">
                <a:cs typeface="Comic Sans MS" panose="030F0702030302020204" pitchFamily="66" charset="0"/>
              </a:rPr>
              <a:t>execute: Each </a:t>
            </a:r>
            <a:r>
              <a:rPr lang="en-US" altLang="en-US" dirty="0">
                <a:cs typeface="Comic Sans MS" panose="030F0702030302020204" pitchFamily="66" charset="0"/>
              </a:rPr>
              <a:t>cycle, certain control </a:t>
            </a:r>
            <a:r>
              <a:rPr lang="en-US" altLang="en-US" dirty="0" smtClean="0">
                <a:cs typeface="Comic Sans MS" panose="030F0702030302020204" pitchFamily="66" charset="0"/>
              </a:rPr>
              <a:t>signals </a:t>
            </a:r>
            <a:r>
              <a:rPr lang="en-US" altLang="en-US" dirty="0">
                <a:cs typeface="Comic Sans MS" panose="030F0702030302020204" pitchFamily="66" charset="0"/>
              </a:rPr>
              <a:t>are asserted to perform the </a:t>
            </a:r>
            <a:r>
              <a:rPr lang="en-US" altLang="en-US" dirty="0" smtClean="0">
                <a:cs typeface="Comic Sans MS" panose="030F0702030302020204" pitchFamily="66" charset="0"/>
              </a:rPr>
              <a:t>required </a:t>
            </a:r>
            <a:r>
              <a:rPr lang="en-US" altLang="en-US" dirty="0">
                <a:cs typeface="Comic Sans MS" panose="030F0702030302020204" pitchFamily="66" charset="0"/>
              </a:rPr>
              <a:t>operations</a:t>
            </a:r>
          </a:p>
          <a:p>
            <a:pPr marL="0" indent="0">
              <a:buNone/>
            </a:pPr>
            <a:endParaRPr lang="en-US" altLang="en-US" dirty="0">
              <a:cs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en-US" dirty="0">
                <a:cs typeface="Comic Sans MS" panose="030F0702030302020204" pitchFamily="66" charset="0"/>
              </a:rPr>
              <a:t>Which control signals are </a:t>
            </a:r>
            <a:r>
              <a:rPr lang="en-US" altLang="en-US" dirty="0" smtClean="0">
                <a:cs typeface="Comic Sans MS" panose="030F0702030302020204" pitchFamily="66" charset="0"/>
              </a:rPr>
              <a:t>asserted depends </a:t>
            </a:r>
            <a:r>
              <a:rPr lang="en-US" altLang="en-US" dirty="0">
                <a:cs typeface="Comic Sans MS" panose="030F0702030302020204" pitchFamily="66" charset="0"/>
              </a:rPr>
              <a:t>on which instruction is </a:t>
            </a:r>
            <a:r>
              <a:rPr lang="en-US" altLang="en-US" dirty="0" smtClean="0">
                <a:cs typeface="Comic Sans MS" panose="030F0702030302020204" pitchFamily="66" charset="0"/>
              </a:rPr>
              <a:t>being executed.  A </a:t>
            </a:r>
            <a:r>
              <a:rPr lang="en-US" altLang="en-US" dirty="0">
                <a:cs typeface="Comic Sans MS" panose="030F0702030302020204" pitchFamily="66" charset="0"/>
              </a:rPr>
              <a:t>decoder and state </a:t>
            </a:r>
            <a:r>
              <a:rPr lang="en-US" altLang="en-US" dirty="0" smtClean="0">
                <a:cs typeface="Comic Sans MS" panose="030F0702030302020204" pitchFamily="66" charset="0"/>
              </a:rPr>
              <a:t>machine drives </a:t>
            </a:r>
            <a:r>
              <a:rPr lang="en-US" altLang="en-US" dirty="0">
                <a:cs typeface="Comic Sans MS" panose="030F0702030302020204" pitchFamily="66" charset="0"/>
              </a:rPr>
              <a:t>the signals at the right </a:t>
            </a:r>
            <a:r>
              <a:rPr lang="en-US" altLang="en-US" dirty="0" smtClean="0">
                <a:cs typeface="Comic Sans MS" panose="030F0702030302020204" pitchFamily="66" charset="0"/>
              </a:rPr>
              <a:t>time. You’ll </a:t>
            </a:r>
            <a:r>
              <a:rPr lang="en-US" altLang="en-US" dirty="0">
                <a:cs typeface="Comic Sans MS" panose="030F0702030302020204" pitchFamily="66" charset="0"/>
              </a:rPr>
              <a:t>design that part in Lab </a:t>
            </a:r>
            <a:r>
              <a:rPr lang="en-US" altLang="en-US" dirty="0" smtClean="0">
                <a:cs typeface="Comic Sans MS" panose="030F0702030302020204" pitchFamily="66" charset="0"/>
              </a:rPr>
              <a:t>6.</a:t>
            </a:r>
            <a:endParaRPr lang="en-US" altLang="en-US" dirty="0">
              <a:cs typeface="Comic Sans MS" panose="030F0702030302020204" pitchFamily="66" charset="0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7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the following line of “C” code:</a:t>
            </a:r>
          </a:p>
          <a:p>
            <a:endParaRPr lang="en-US" dirty="0"/>
          </a:p>
          <a:p>
            <a:pPr marL="0" indent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		f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= (g + h) – (i + j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+mj-lt"/>
                <a:cs typeface="Consolas" panose="020B0609020204030204" pitchFamily="49" charset="0"/>
              </a:rPr>
              <a:t>Question: How does a computer take this line and actually compute “f” given values for “g”, “h”, “i”, and “j” using digital logic?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95800" y="3505200"/>
            <a:ext cx="11430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096000" y="3530082"/>
            <a:ext cx="11430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" y="990600"/>
            <a:ext cx="1143000" cy="2133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81400" y="35767"/>
            <a:ext cx="5334000" cy="1242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Multiplexers: Purely combinational logic: you could design these blocks with your eyes closed.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228"/>
            <a:ext cx="9144000" cy="571877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191000" y="4495800"/>
            <a:ext cx="27432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0" y="41022"/>
            <a:ext cx="5334000" cy="1640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Arithmetic Logic Unit (ALU): Does the actual computing.  E.g., adding, subtracting numbers and performing logical operations (AND, NOT, </a:t>
            </a:r>
            <a:r>
              <a:rPr lang="en-US" altLang="en-US" sz="2400" dirty="0" err="1" smtClean="0">
                <a:solidFill>
                  <a:srgbClr val="0000FF"/>
                </a:solidFill>
                <a:cs typeface="Comic Sans MS" panose="030F0702030302020204" pitchFamily="66" charset="0"/>
              </a:rPr>
              <a:t>etc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…)  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228"/>
            <a:ext cx="9144000" cy="571877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3546"/>
              </p:ext>
            </p:extLst>
          </p:nvPr>
        </p:nvGraphicFramePr>
        <p:xfrm>
          <a:off x="852651" y="4382814"/>
          <a:ext cx="22570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497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ALUop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Ain + Bin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Ain - Bin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Ain &amp; Bin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~ Bin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6781800" y="5486400"/>
            <a:ext cx="488546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70346" y="5038397"/>
            <a:ext cx="1789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 if result of ALU </a:t>
            </a:r>
          </a:p>
          <a:p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dirty="0" smtClean="0">
                <a:solidFill>
                  <a:srgbClr val="0000FF"/>
                </a:solidFill>
              </a:rPr>
              <a:t>peration is 0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and 0 otherwise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943600" y="2743200"/>
            <a:ext cx="12192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0" y="41022"/>
            <a:ext cx="5334000" cy="1640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Shifter unit:  Useful to multiply one ALU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o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perand by 2 (or divide by 2).  We can do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t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his by shifting 1-bit left or right.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228"/>
            <a:ext cx="9144000" cy="571877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79" y="2743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MOV</a:t>
            </a:r>
            <a:r>
              <a:rPr lang="en-US" sz="2600" dirty="0" smtClean="0"/>
              <a:t> </a:t>
            </a:r>
            <a:r>
              <a:rPr lang="en-US" sz="2600" dirty="0"/>
              <a:t>R3, #42 </a:t>
            </a:r>
            <a:r>
              <a:rPr lang="en-US" sz="2600" dirty="0" smtClean="0"/>
              <a:t>       </a:t>
            </a:r>
            <a:r>
              <a:rPr lang="pt-BR" sz="2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2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 </a:t>
            </a:r>
            <a:r>
              <a:rPr lang="pt-BR" sz="2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 </a:t>
            </a:r>
            <a:r>
              <a:rPr lang="pt-BR" sz="2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 </a:t>
            </a:r>
            <a:r>
              <a:rPr lang="pt-BR" sz="2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endParaRPr lang="pt-BR" sz="2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</a:t>
            </a:r>
            <a:r>
              <a:rPr lang="pt-B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R5,#13   </a:t>
            </a:r>
            <a:r>
              <a:rPr lang="pt-BR" sz="2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2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 </a:t>
            </a:r>
            <a:r>
              <a:rPr lang="pt-BR" sz="2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 contains 13</a:t>
            </a:r>
            <a:endParaRPr lang="pt-BR" sz="26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pt-B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R2,R5,R3 </a:t>
            </a:r>
            <a:r>
              <a:rPr lang="pt-BR" sz="2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</a:t>
            </a:r>
            <a:r>
              <a:rPr lang="pt-BR" sz="2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sz="2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 </a:t>
            </a:r>
            <a:r>
              <a:rPr lang="pt-BR" sz="2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42 + 13 = 55</a:t>
            </a:r>
          </a:p>
          <a:p>
            <a:pPr marL="0" indent="0">
              <a:buNone/>
            </a:pPr>
            <a:r>
              <a:rPr lang="pt-BR" sz="2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pt-B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R7,R3    </a:t>
            </a:r>
            <a:r>
              <a:rPr lang="pt-BR" sz="2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register R7 contains 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1216152"/>
            <a:ext cx="8158379" cy="51023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905000" y="2362200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41221" y="2057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5000" y="2612924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7592" y="23622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295400" y="2319010"/>
            <a:ext cx="10886" cy="56641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22582" y="292861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89990" y="1981200"/>
            <a:ext cx="1177010" cy="0"/>
          </a:xfrm>
          <a:prstGeom prst="straightConnector1">
            <a:avLst/>
          </a:prstGeom>
          <a:ln w="47625"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1122582" y="1752600"/>
            <a:ext cx="367408" cy="228600"/>
          </a:xfrm>
          <a:prstGeom prst="line">
            <a:avLst/>
          </a:prstGeom>
          <a:ln w="47625"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92624" y="1752175"/>
            <a:ext cx="367408" cy="0"/>
          </a:xfrm>
          <a:prstGeom prst="line">
            <a:avLst/>
          </a:prstGeom>
          <a:ln w="47625"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2624" y="1294834"/>
            <a:ext cx="5269" cy="437550"/>
          </a:xfrm>
          <a:prstGeom prst="line">
            <a:avLst/>
          </a:prstGeom>
          <a:ln w="47625"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7620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FF"/>
                </a:solidFill>
              </a:rPr>
              <a:t>42</a:t>
            </a:r>
            <a:endParaRPr lang="en-US" sz="3200" dirty="0">
              <a:solidFill>
                <a:srgbClr val="FF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87835" y="0"/>
            <a:ext cx="4256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Suppose we want to load the </a:t>
            </a:r>
          </a:p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actual value 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“42” </a:t>
            </a:r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into Register 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3.</a:t>
            </a:r>
            <a:endParaRPr lang="en-US" altLang="en-US" sz="2400" dirty="0">
              <a:solidFill>
                <a:srgbClr val="0000FF"/>
              </a:solidFill>
              <a:cs typeface="Comic Sans MS" panose="030F0702030302020204" pitchFamily="66" charset="0"/>
            </a:endParaRPr>
          </a:p>
          <a:p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We </a:t>
            </a:r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can do this in one cycle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!</a:t>
            </a:r>
          </a:p>
          <a:p>
            <a:r>
              <a:rPr lang="en-US" sz="2400" dirty="0">
                <a:solidFill>
                  <a:srgbClr val="0000FF"/>
                </a:solidFill>
              </a:rPr>
              <a:t>C</a:t>
            </a:r>
            <a:r>
              <a:rPr lang="en-US" sz="2400" dirty="0" smtClean="0">
                <a:solidFill>
                  <a:srgbClr val="0000FF"/>
                </a:solidFill>
              </a:rPr>
              <a:t>all this “MOV </a:t>
            </a:r>
            <a:r>
              <a:rPr lang="en-US" sz="2400" dirty="0">
                <a:solidFill>
                  <a:srgbClr val="0000FF"/>
                </a:solidFill>
              </a:rPr>
              <a:t>R3, #</a:t>
            </a:r>
            <a:r>
              <a:rPr lang="en-US" sz="2400" dirty="0" smtClean="0">
                <a:solidFill>
                  <a:srgbClr val="0000FF"/>
                </a:solidFill>
              </a:rPr>
              <a:t>42”</a:t>
            </a:r>
            <a:endParaRPr lang="en-US" altLang="en-US" sz="2400" dirty="0">
              <a:solidFill>
                <a:srgbClr val="0000FF"/>
              </a:solidFill>
              <a:cs typeface="Comic Sans MS" panose="030F0702030302020204" pitchFamily="66" charset="0"/>
            </a:endParaRPr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1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1216152"/>
            <a:ext cx="8158379" cy="51023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905000" y="2362200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41221" y="2057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5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5000" y="2612924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7592" y="23622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295400" y="2319010"/>
            <a:ext cx="10886" cy="56641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22582" y="292861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89990" y="1981200"/>
            <a:ext cx="1177010" cy="0"/>
          </a:xfrm>
          <a:prstGeom prst="straightConnector1">
            <a:avLst/>
          </a:prstGeom>
          <a:ln w="47625"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1122582" y="1752600"/>
            <a:ext cx="367408" cy="228600"/>
          </a:xfrm>
          <a:prstGeom prst="line">
            <a:avLst/>
          </a:prstGeom>
          <a:ln w="47625"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92624" y="1752175"/>
            <a:ext cx="367408" cy="0"/>
          </a:xfrm>
          <a:prstGeom prst="line">
            <a:avLst/>
          </a:prstGeom>
          <a:ln w="47625"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2624" y="1294834"/>
            <a:ext cx="5269" cy="437550"/>
          </a:xfrm>
          <a:prstGeom prst="line">
            <a:avLst/>
          </a:prstGeom>
          <a:ln w="47625"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7620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FF"/>
                </a:solidFill>
              </a:rPr>
              <a:t>13</a:t>
            </a:r>
            <a:endParaRPr lang="en-US" sz="3200" dirty="0">
              <a:solidFill>
                <a:srgbClr val="FF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87835" y="0"/>
            <a:ext cx="42561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Suppose we want to load the </a:t>
            </a:r>
          </a:p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actual value 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“13” </a:t>
            </a:r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into Register 5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.</a:t>
            </a:r>
            <a:endParaRPr lang="en-US" altLang="en-US" sz="2400" dirty="0">
              <a:solidFill>
                <a:srgbClr val="0000FF"/>
              </a:solidFill>
              <a:cs typeface="Comic Sans MS" panose="030F0702030302020204" pitchFamily="66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(i.e., “MOV R5, #13”)</a:t>
            </a:r>
            <a:endParaRPr lang="en-US" altLang="en-US" sz="2400" dirty="0">
              <a:solidFill>
                <a:srgbClr val="0000FF"/>
              </a:solidFill>
              <a:cs typeface="Comic Sans MS" panose="030F0702030302020204" pitchFamily="66" charset="0"/>
            </a:endParaRPr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1216152"/>
            <a:ext cx="8158379" cy="51023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905000" y="2971800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41221" y="262381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48400" y="1981200"/>
            <a:ext cx="0" cy="248816"/>
          </a:xfrm>
          <a:prstGeom prst="straightConnector1">
            <a:avLst/>
          </a:prstGeom>
          <a:ln w="47625"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00926" y="20675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810000" y="1981200"/>
            <a:ext cx="2438400" cy="0"/>
          </a:xfrm>
          <a:prstGeom prst="line">
            <a:avLst/>
          </a:prstGeom>
          <a:ln w="47625"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46230" y="139642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FF"/>
                </a:solidFill>
              </a:rPr>
              <a:t>42</a:t>
            </a:r>
            <a:endParaRPr lang="en-US" sz="3200" dirty="0">
              <a:solidFill>
                <a:srgbClr val="FF00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553200" y="2286000"/>
            <a:ext cx="9144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29555" y="0"/>
            <a:ext cx="49293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Suppose we want to add the value in </a:t>
            </a:r>
          </a:p>
          <a:p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R3 </a:t>
            </a:r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to the value in 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R5, </a:t>
            </a:r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and store the </a:t>
            </a:r>
          </a:p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result in 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R2 (“</a:t>
            </a:r>
            <a:r>
              <a:rPr lang="en-US" sz="2400" dirty="0" smtClean="0">
                <a:solidFill>
                  <a:srgbClr val="0000FF"/>
                </a:solidFill>
              </a:rPr>
              <a:t>ADD </a:t>
            </a:r>
            <a:r>
              <a:rPr lang="en-US" sz="2400" dirty="0">
                <a:solidFill>
                  <a:srgbClr val="0000FF"/>
                </a:solidFill>
              </a:rPr>
              <a:t>R2, R5, </a:t>
            </a:r>
            <a:r>
              <a:rPr lang="en-US" sz="2400" dirty="0" smtClean="0">
                <a:solidFill>
                  <a:srgbClr val="0000FF"/>
                </a:solidFill>
              </a:rPr>
              <a:t>R3”)</a:t>
            </a:r>
            <a:endParaRPr lang="en-US" altLang="en-US" sz="2400" dirty="0">
              <a:solidFill>
                <a:srgbClr val="0000FF"/>
              </a:solidFill>
              <a:cs typeface="Comic Sans MS" panose="030F0702030302020204" pitchFamily="66" charset="0"/>
            </a:endParaRPr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8200" y="3417023"/>
            <a:ext cx="3162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Cycle 1:  </a:t>
            </a:r>
            <a:r>
              <a:rPr lang="en-US" altLang="en-US" dirty="0" err="1" smtClean="0">
                <a:solidFill>
                  <a:srgbClr val="0000FF"/>
                </a:solidFill>
                <a:cs typeface="Comic Sans MS" panose="030F0702030302020204" pitchFamily="66" charset="0"/>
              </a:rPr>
              <a:t>readnum</a:t>
            </a:r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=3, </a:t>
            </a:r>
            <a:r>
              <a:rPr lang="en-US" altLang="en-US" dirty="0" err="1" smtClean="0">
                <a:solidFill>
                  <a:srgbClr val="0000FF"/>
                </a:solidFill>
                <a:cs typeface="Comic Sans MS" panose="030F0702030302020204" pitchFamily="66" charset="0"/>
              </a:rPr>
              <a:t>loadb</a:t>
            </a:r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=1</a:t>
            </a:r>
            <a:endParaRPr lang="en-US" altLang="en-US" dirty="0">
              <a:solidFill>
                <a:srgbClr val="0000FF"/>
              </a:solidFill>
              <a:cs typeface="Comic Sans MS" panose="030F0702030302020204" pitchFamily="66" charset="0"/>
            </a:endParaRPr>
          </a:p>
          <a:p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Value </a:t>
            </a:r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in Register </a:t>
            </a:r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3 </a:t>
            </a:r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is stored in </a:t>
            </a:r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B</a:t>
            </a:r>
            <a:endParaRPr lang="en-US" altLang="en-US" dirty="0">
              <a:solidFill>
                <a:srgbClr val="0000FF"/>
              </a:solidFill>
              <a:cs typeface="Comic Sans MS" panose="030F0702030302020204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1216152"/>
            <a:ext cx="8158379" cy="51023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905000" y="2885420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41221" y="262381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5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81600" y="1981200"/>
            <a:ext cx="0" cy="248816"/>
          </a:xfrm>
          <a:prstGeom prst="straightConnector1">
            <a:avLst/>
          </a:prstGeom>
          <a:ln w="47625"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29339" y="22635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810000" y="1981200"/>
            <a:ext cx="1371600" cy="0"/>
          </a:xfrm>
          <a:prstGeom prst="line">
            <a:avLst/>
          </a:prstGeom>
          <a:ln w="47625"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80877" y="139642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FF"/>
                </a:solidFill>
              </a:rPr>
              <a:t>13</a:t>
            </a:r>
            <a:endParaRPr lang="en-US" sz="3200" dirty="0">
              <a:solidFill>
                <a:srgbClr val="FF00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67200" y="2329190"/>
            <a:ext cx="6858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29555" y="0"/>
            <a:ext cx="49293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Suppose we want to add the value in </a:t>
            </a:r>
          </a:p>
          <a:p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R3 </a:t>
            </a:r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to the value in 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R5, </a:t>
            </a:r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and store the </a:t>
            </a:r>
          </a:p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result in 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R2 (“</a:t>
            </a:r>
            <a:r>
              <a:rPr lang="en-US" sz="2400" dirty="0" smtClean="0">
                <a:solidFill>
                  <a:srgbClr val="0000FF"/>
                </a:solidFill>
              </a:rPr>
              <a:t>ADD </a:t>
            </a:r>
            <a:r>
              <a:rPr lang="en-US" sz="2400" dirty="0">
                <a:solidFill>
                  <a:srgbClr val="0000FF"/>
                </a:solidFill>
              </a:rPr>
              <a:t>R2, R5, </a:t>
            </a:r>
            <a:r>
              <a:rPr lang="en-US" sz="2400" dirty="0" smtClean="0">
                <a:solidFill>
                  <a:srgbClr val="0000FF"/>
                </a:solidFill>
              </a:rPr>
              <a:t>R3”)</a:t>
            </a:r>
            <a:endParaRPr lang="en-US" altLang="en-US" sz="2400" dirty="0">
              <a:solidFill>
                <a:srgbClr val="0000FF"/>
              </a:solidFill>
              <a:cs typeface="Comic Sans MS" panose="030F0702030302020204" pitchFamily="66" charset="0"/>
            </a:endParaRPr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3417023"/>
            <a:ext cx="3162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Cycle 1: 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readnum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=3,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loadb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=1</a:t>
            </a:r>
            <a:endParaRPr lang="en-US" altLang="en-US" dirty="0">
              <a:solidFill>
                <a:schemeClr val="tx2">
                  <a:lumMod val="75000"/>
                </a:schemeClr>
              </a:solidFill>
              <a:cs typeface="Comic Sans MS" panose="030F0702030302020204" pitchFamily="66" charset="0"/>
            </a:endParaRPr>
          </a:p>
          <a:p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Value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in Register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3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is stored in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B</a:t>
            </a:r>
            <a:endParaRPr lang="en-US" altLang="en-US" dirty="0">
              <a:solidFill>
                <a:schemeClr val="tx2">
                  <a:lumMod val="75000"/>
                </a:schemeClr>
              </a:solidFill>
              <a:cs typeface="Comic Sans MS" panose="030F0702030302020204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00" y="4041249"/>
            <a:ext cx="3170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Cycle 2:  </a:t>
            </a:r>
            <a:r>
              <a:rPr lang="en-US" altLang="en-US" dirty="0" err="1" smtClean="0">
                <a:solidFill>
                  <a:srgbClr val="0000FF"/>
                </a:solidFill>
                <a:cs typeface="Comic Sans MS" panose="030F0702030302020204" pitchFamily="66" charset="0"/>
              </a:rPr>
              <a:t>readnum</a:t>
            </a:r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=5, </a:t>
            </a:r>
            <a:r>
              <a:rPr lang="en-US" altLang="en-US" dirty="0" err="1" smtClean="0">
                <a:solidFill>
                  <a:srgbClr val="0000FF"/>
                </a:solidFill>
                <a:cs typeface="Comic Sans MS" panose="030F0702030302020204" pitchFamily="66" charset="0"/>
              </a:rPr>
              <a:t>loada</a:t>
            </a:r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=1</a:t>
            </a:r>
            <a:endParaRPr lang="en-US" altLang="en-US" dirty="0">
              <a:solidFill>
                <a:srgbClr val="0000FF"/>
              </a:solidFill>
              <a:cs typeface="Comic Sans MS" panose="030F0702030302020204" pitchFamily="66" charset="0"/>
            </a:endParaRPr>
          </a:p>
          <a:p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Value </a:t>
            </a:r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in Register 5</a:t>
            </a:r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is stored in 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5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1216152"/>
            <a:ext cx="8158379" cy="51023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038600" y="3733800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12616" y="378604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00926" y="2590800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2’b00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553200" y="2885420"/>
            <a:ext cx="9144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610326" y="3767686"/>
            <a:ext cx="9906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36693" y="35060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0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19600" y="4648200"/>
            <a:ext cx="9144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77951" y="4621380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2’b00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24400" y="5715000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04128" y="543181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181600" y="2499402"/>
            <a:ext cx="0" cy="1234398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39880" y="3678874"/>
            <a:ext cx="141720" cy="271520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39879" y="3950394"/>
            <a:ext cx="1" cy="256045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005668" y="4141503"/>
            <a:ext cx="480732" cy="49497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70849" y="4141504"/>
            <a:ext cx="0" cy="506696"/>
          </a:xfrm>
          <a:prstGeom prst="straightConnector1">
            <a:avLst/>
          </a:prstGeom>
          <a:ln w="47625">
            <a:solidFill>
              <a:srgbClr val="FF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19800" y="4141504"/>
            <a:ext cx="0" cy="506696"/>
          </a:xfrm>
          <a:prstGeom prst="straightConnector1">
            <a:avLst/>
          </a:prstGeom>
          <a:ln w="47625">
            <a:solidFill>
              <a:srgbClr val="FF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055919" y="4141503"/>
            <a:ext cx="268681" cy="12795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324600" y="2496821"/>
            <a:ext cx="0" cy="1234398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89777" y="3695531"/>
            <a:ext cx="118189" cy="238205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367937" y="3934955"/>
            <a:ext cx="1" cy="256045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44194" y="243784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FF"/>
                </a:solidFill>
              </a:rPr>
              <a:t>13</a:t>
            </a:r>
            <a:endParaRPr lang="en-US" sz="3200" dirty="0">
              <a:solidFill>
                <a:srgbClr val="FF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14314" y="2412569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FF"/>
                </a:solidFill>
              </a:rPr>
              <a:t>42</a:t>
            </a:r>
            <a:endParaRPr lang="en-US" sz="3200" dirty="0">
              <a:solidFill>
                <a:srgbClr val="FF00FF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15000" y="4913272"/>
            <a:ext cx="0" cy="780150"/>
          </a:xfrm>
          <a:prstGeom prst="straightConnector1">
            <a:avLst/>
          </a:prstGeom>
          <a:ln w="47625">
            <a:solidFill>
              <a:srgbClr val="FF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61153" y="49530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FF"/>
                </a:solidFill>
              </a:rPr>
              <a:t>55</a:t>
            </a:r>
            <a:endParaRPr lang="en-US" sz="3200" dirty="0">
              <a:solidFill>
                <a:srgbClr val="FF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9555" y="0"/>
            <a:ext cx="49293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Suppose we want to add the value in </a:t>
            </a:r>
          </a:p>
          <a:p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R3 </a:t>
            </a:r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to the value in 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R5, </a:t>
            </a:r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and store the </a:t>
            </a:r>
          </a:p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result in 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R2 (“</a:t>
            </a:r>
            <a:r>
              <a:rPr lang="en-US" sz="2400" dirty="0" smtClean="0">
                <a:solidFill>
                  <a:srgbClr val="0000FF"/>
                </a:solidFill>
              </a:rPr>
              <a:t>ADD </a:t>
            </a:r>
            <a:r>
              <a:rPr lang="en-US" sz="2400" dirty="0">
                <a:solidFill>
                  <a:srgbClr val="0000FF"/>
                </a:solidFill>
              </a:rPr>
              <a:t>R2, R5, </a:t>
            </a:r>
            <a:r>
              <a:rPr lang="en-US" sz="2400" dirty="0" smtClean="0">
                <a:solidFill>
                  <a:srgbClr val="0000FF"/>
                </a:solidFill>
              </a:rPr>
              <a:t>R3”)</a:t>
            </a:r>
            <a:endParaRPr lang="en-US" altLang="en-US" sz="2400" dirty="0">
              <a:solidFill>
                <a:srgbClr val="0000FF"/>
              </a:solidFill>
              <a:cs typeface="Comic Sans MS" panose="030F0702030302020204" pitchFamily="66" charset="0"/>
            </a:endParaRPr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8200" y="3417023"/>
            <a:ext cx="3162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Cycle 1: 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readnum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=3,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loadb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=1</a:t>
            </a:r>
            <a:endParaRPr lang="en-US" altLang="en-US" dirty="0">
              <a:solidFill>
                <a:schemeClr val="tx2">
                  <a:lumMod val="75000"/>
                </a:schemeClr>
              </a:solidFill>
              <a:cs typeface="Comic Sans MS" panose="030F0702030302020204" pitchFamily="66" charset="0"/>
            </a:endParaRPr>
          </a:p>
          <a:p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Value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in Register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3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is stored in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B</a:t>
            </a:r>
            <a:endParaRPr lang="en-US" altLang="en-US" dirty="0">
              <a:solidFill>
                <a:schemeClr val="tx2">
                  <a:lumMod val="75000"/>
                </a:schemeClr>
              </a:solidFill>
              <a:cs typeface="Comic Sans MS" panose="030F0702030302020204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50468" y="4639270"/>
            <a:ext cx="3208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Cycle 3:  shift=00, </a:t>
            </a:r>
            <a:r>
              <a:rPr lang="en-US" altLang="en-US" dirty="0" err="1" smtClean="0">
                <a:solidFill>
                  <a:srgbClr val="0000FF"/>
                </a:solidFill>
                <a:cs typeface="Comic Sans MS" panose="030F0702030302020204" pitchFamily="66" charset="0"/>
              </a:rPr>
              <a:t>asel</a:t>
            </a:r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=0, </a:t>
            </a:r>
            <a:r>
              <a:rPr lang="en-US" altLang="en-US" dirty="0" err="1" smtClean="0">
                <a:solidFill>
                  <a:srgbClr val="0000FF"/>
                </a:solidFill>
                <a:cs typeface="Comic Sans MS" panose="030F0702030302020204" pitchFamily="66" charset="0"/>
              </a:rPr>
              <a:t>bsel</a:t>
            </a:r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=0</a:t>
            </a:r>
            <a:endParaRPr lang="en-US" altLang="en-US" dirty="0">
              <a:solidFill>
                <a:srgbClr val="0000FF"/>
              </a:solidFill>
              <a:cs typeface="Comic Sans MS" panose="030F0702030302020204" pitchFamily="66" charset="0"/>
            </a:endParaRPr>
          </a:p>
          <a:p>
            <a:r>
              <a:rPr lang="en-US" altLang="en-US" dirty="0" err="1" smtClean="0">
                <a:solidFill>
                  <a:srgbClr val="0000FF"/>
                </a:solidFill>
                <a:cs typeface="Comic Sans MS" panose="030F0702030302020204" pitchFamily="66" charset="0"/>
              </a:rPr>
              <a:t>ALUop</a:t>
            </a:r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=00, </a:t>
            </a:r>
            <a:r>
              <a:rPr lang="en-US" altLang="en-US" dirty="0" err="1" smtClean="0">
                <a:solidFill>
                  <a:srgbClr val="0000FF"/>
                </a:solidFill>
                <a:cs typeface="Comic Sans MS" panose="030F0702030302020204" pitchFamily="66" charset="0"/>
              </a:rPr>
              <a:t>loadc</a:t>
            </a:r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=1</a:t>
            </a:r>
          </a:p>
          <a:p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Sum of R3 and R5 loaded in C.</a:t>
            </a:r>
            <a:endParaRPr lang="en-US" altLang="en-US" dirty="0">
              <a:solidFill>
                <a:srgbClr val="0000FF"/>
              </a:solidFill>
              <a:cs typeface="Comic Sans MS" panose="030F0702030302020204" pitchFamily="66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38200" y="4041249"/>
            <a:ext cx="3170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Cycle 2: 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readnum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=5,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loada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=1</a:t>
            </a:r>
            <a:endParaRPr lang="en-US" altLang="en-US" dirty="0">
              <a:solidFill>
                <a:schemeClr val="tx2">
                  <a:lumMod val="75000"/>
                </a:schemeClr>
              </a:solidFill>
              <a:cs typeface="Comic Sans MS" panose="030F0702030302020204" pitchFamily="66" charset="0"/>
            </a:endParaRPr>
          </a:p>
          <a:p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Value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in Register 5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is stored in 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1216152"/>
            <a:ext cx="8158379" cy="5102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0143" y="125329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FF"/>
                </a:solidFill>
              </a:rPr>
              <a:t>55</a:t>
            </a:r>
            <a:endParaRPr lang="en-US" sz="3200" dirty="0">
              <a:solidFill>
                <a:srgbClr val="FF00FF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2333205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2514600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1221" y="2057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7592" y="23622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295400" y="2286000"/>
            <a:ext cx="10886" cy="56641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22582" y="292861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0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0868" y="5867400"/>
            <a:ext cx="6220" cy="374837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85800" y="6178479"/>
            <a:ext cx="5055068" cy="0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800" y="2204033"/>
            <a:ext cx="0" cy="3974447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82690" y="2204033"/>
            <a:ext cx="550362" cy="5766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231237" y="1940642"/>
            <a:ext cx="258753" cy="269158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446115" y="1961409"/>
            <a:ext cx="1220885" cy="5766"/>
          </a:xfrm>
          <a:prstGeom prst="straightConnector1">
            <a:avLst/>
          </a:prstGeom>
          <a:ln w="47625">
            <a:solidFill>
              <a:srgbClr val="FF00FF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8200" y="3417023"/>
            <a:ext cx="3162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Cycle 1: 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readnum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=3,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loadb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=1</a:t>
            </a:r>
            <a:endParaRPr lang="en-US" altLang="en-US" dirty="0">
              <a:solidFill>
                <a:schemeClr val="tx2">
                  <a:lumMod val="75000"/>
                </a:schemeClr>
              </a:solidFill>
              <a:cs typeface="Comic Sans MS" panose="030F0702030302020204" pitchFamily="66" charset="0"/>
            </a:endParaRPr>
          </a:p>
          <a:p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Value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in Register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3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is stored in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B</a:t>
            </a:r>
            <a:endParaRPr lang="en-US" altLang="en-US" dirty="0">
              <a:solidFill>
                <a:schemeClr val="tx2">
                  <a:lumMod val="75000"/>
                </a:schemeClr>
              </a:solidFill>
              <a:cs typeface="Comic Sans MS" panose="030F0702030302020204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0468" y="4639270"/>
            <a:ext cx="3208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Cycle 3:  shift=00,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asel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=0,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bsel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=0</a:t>
            </a:r>
            <a:endParaRPr lang="en-US" altLang="en-US" dirty="0">
              <a:solidFill>
                <a:schemeClr val="tx2">
                  <a:lumMod val="75000"/>
                </a:schemeClr>
              </a:solidFill>
              <a:cs typeface="Comic Sans MS" panose="030F0702030302020204" pitchFamily="66" charset="0"/>
            </a:endParaRPr>
          </a:p>
          <a:p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ALUop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=00,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loadc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=1</a:t>
            </a:r>
          </a:p>
          <a:p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Sum of R3 and R5 loaded in C.</a:t>
            </a:r>
            <a:endParaRPr lang="en-US" altLang="en-US" dirty="0">
              <a:solidFill>
                <a:schemeClr val="tx2">
                  <a:lumMod val="75000"/>
                </a:schemeClr>
              </a:solidFill>
              <a:cs typeface="Comic Sans MS" panose="030F0702030302020204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200" y="4041249"/>
            <a:ext cx="3170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Cycle 2: 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readnum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=5,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loada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=1</a:t>
            </a:r>
            <a:endParaRPr lang="en-US" altLang="en-US" dirty="0">
              <a:solidFill>
                <a:schemeClr val="tx2">
                  <a:lumMod val="75000"/>
                </a:schemeClr>
              </a:solidFill>
              <a:cs typeface="Comic Sans MS" panose="030F0702030302020204" pitchFamily="66" charset="0"/>
            </a:endParaRPr>
          </a:p>
          <a:p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Value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in Register 5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is stored in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9517" y="5482429"/>
            <a:ext cx="390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Cycle 4:  </a:t>
            </a:r>
            <a:r>
              <a:rPr lang="en-US" altLang="en-US" dirty="0" err="1" smtClean="0">
                <a:solidFill>
                  <a:srgbClr val="0000FF"/>
                </a:solidFill>
                <a:cs typeface="Comic Sans MS" panose="030F0702030302020204" pitchFamily="66" charset="0"/>
              </a:rPr>
              <a:t>writenum</a:t>
            </a:r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=2, write=1,</a:t>
            </a:r>
          </a:p>
          <a:p>
            <a:r>
              <a:rPr lang="en-US" altLang="en-US" dirty="0" err="1" smtClean="0">
                <a:solidFill>
                  <a:srgbClr val="0000FF"/>
                </a:solidFill>
                <a:cs typeface="Comic Sans MS" panose="030F0702030302020204" pitchFamily="66" charset="0"/>
              </a:rPr>
              <a:t>Vsel</a:t>
            </a:r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=0; Sum of R3 and R5 written to R2.</a:t>
            </a:r>
            <a:endParaRPr lang="en-US" altLang="en-US" dirty="0">
              <a:solidFill>
                <a:srgbClr val="0000FF"/>
              </a:solidFill>
              <a:cs typeface="Comic Sans MS" panose="030F0702030302020204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29555" y="0"/>
            <a:ext cx="49293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Suppose we want to add the value in </a:t>
            </a:r>
          </a:p>
          <a:p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R3 </a:t>
            </a:r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to the value in 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R5, </a:t>
            </a:r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and store the </a:t>
            </a:r>
          </a:p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result in 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R2 (“</a:t>
            </a:r>
            <a:r>
              <a:rPr lang="en-US" sz="2400" dirty="0" smtClean="0">
                <a:solidFill>
                  <a:srgbClr val="0000FF"/>
                </a:solidFill>
              </a:rPr>
              <a:t>ADD </a:t>
            </a:r>
            <a:r>
              <a:rPr lang="en-US" sz="2400" dirty="0">
                <a:solidFill>
                  <a:srgbClr val="0000FF"/>
                </a:solidFill>
              </a:rPr>
              <a:t>R2, R5, </a:t>
            </a:r>
            <a:r>
              <a:rPr lang="en-US" sz="2400" dirty="0" smtClean="0">
                <a:solidFill>
                  <a:srgbClr val="0000FF"/>
                </a:solidFill>
              </a:rPr>
              <a:t>R3”)</a:t>
            </a:r>
            <a:endParaRPr lang="en-US" altLang="en-US" sz="2400" dirty="0">
              <a:solidFill>
                <a:srgbClr val="0000FF"/>
              </a:solidFill>
              <a:cs typeface="Comic Sans MS" panose="030F0702030302020204" pitchFamily="66" charset="0"/>
            </a:endParaRPr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(Lab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Convert this program (in C or Java) into ARM: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(g + h) – (i + j);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+mj-lt"/>
                <a:cs typeface="Consolas" panose="020B0609020204030204" pitchFamily="49" charset="0"/>
              </a:rPr>
              <a:t>Solution:</a:t>
            </a:r>
          </a:p>
          <a:p>
            <a:pPr marL="0" indent="0">
              <a:buNone/>
            </a:pP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t0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, g, h  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t0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 + 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t1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, i, j  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t1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+ 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 marL="0" indent="0">
              <a:buNone/>
            </a:pP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t0, t1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gets t0 – t1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is (g + h) – (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9555" y="0"/>
            <a:ext cx="5009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Suppose we want to 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copy </a:t>
            </a:r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the 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contents</a:t>
            </a:r>
          </a:p>
          <a:p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of R3 </a:t>
            </a:r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to 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R7 (“MOV R7, R3”)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1216152"/>
            <a:ext cx="8158379" cy="51023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905000" y="2971800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1221" y="262381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0926" y="20675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810000" y="1981200"/>
            <a:ext cx="2438400" cy="0"/>
          </a:xfrm>
          <a:prstGeom prst="line">
            <a:avLst/>
          </a:prstGeom>
          <a:ln w="47625"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6230" y="139642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FF"/>
                </a:solidFill>
              </a:rPr>
              <a:t>42</a:t>
            </a:r>
            <a:endParaRPr lang="en-US" sz="3200" dirty="0">
              <a:solidFill>
                <a:srgbClr val="FF00FF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553200" y="2286000"/>
            <a:ext cx="9144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200" y="3417023"/>
            <a:ext cx="3162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Cycle 1:  </a:t>
            </a:r>
            <a:r>
              <a:rPr lang="en-US" altLang="en-US" dirty="0" err="1" smtClean="0">
                <a:solidFill>
                  <a:srgbClr val="0000FF"/>
                </a:solidFill>
                <a:cs typeface="Comic Sans MS" panose="030F0702030302020204" pitchFamily="66" charset="0"/>
              </a:rPr>
              <a:t>readnum</a:t>
            </a:r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=3, </a:t>
            </a:r>
            <a:r>
              <a:rPr lang="en-US" altLang="en-US" dirty="0" err="1" smtClean="0">
                <a:solidFill>
                  <a:srgbClr val="0000FF"/>
                </a:solidFill>
                <a:cs typeface="Comic Sans MS" panose="030F0702030302020204" pitchFamily="66" charset="0"/>
              </a:rPr>
              <a:t>loadb</a:t>
            </a:r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=1</a:t>
            </a:r>
            <a:endParaRPr lang="en-US" altLang="en-US" dirty="0">
              <a:solidFill>
                <a:srgbClr val="0000FF"/>
              </a:solidFill>
              <a:cs typeface="Comic Sans MS" panose="030F0702030302020204" pitchFamily="66" charset="0"/>
            </a:endParaRPr>
          </a:p>
          <a:p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Value </a:t>
            </a:r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in Register </a:t>
            </a:r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3 </a:t>
            </a:r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is stored in </a:t>
            </a:r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B</a:t>
            </a:r>
            <a:endParaRPr lang="en-US" altLang="en-US" dirty="0">
              <a:solidFill>
                <a:srgbClr val="0000FF"/>
              </a:solidFill>
              <a:cs typeface="Comic Sans MS" panose="030F0702030302020204" pitchFamily="66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48400" y="1981200"/>
            <a:ext cx="0" cy="248816"/>
          </a:xfrm>
          <a:prstGeom prst="straightConnector1">
            <a:avLst/>
          </a:prstGeom>
          <a:ln w="47625"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9555" y="0"/>
            <a:ext cx="5009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Suppose we want to 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copy </a:t>
            </a:r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the 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contents</a:t>
            </a:r>
          </a:p>
          <a:p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of R3 </a:t>
            </a:r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to 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R7 </a:t>
            </a:r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(“MOV R7, R3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”)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1216152"/>
            <a:ext cx="8158379" cy="5102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417023"/>
            <a:ext cx="3162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rgbClr val="002060"/>
                </a:solidFill>
                <a:cs typeface="Comic Sans MS" panose="030F0702030302020204" pitchFamily="66" charset="0"/>
              </a:rPr>
              <a:t>Cycle 1:  </a:t>
            </a:r>
            <a:r>
              <a:rPr lang="en-US" altLang="en-US" dirty="0" err="1" smtClean="0">
                <a:solidFill>
                  <a:srgbClr val="002060"/>
                </a:solidFill>
                <a:cs typeface="Comic Sans MS" panose="030F0702030302020204" pitchFamily="66" charset="0"/>
              </a:rPr>
              <a:t>readnum</a:t>
            </a:r>
            <a:r>
              <a:rPr lang="en-US" altLang="en-US" dirty="0" smtClean="0">
                <a:solidFill>
                  <a:srgbClr val="002060"/>
                </a:solidFill>
                <a:cs typeface="Comic Sans MS" panose="030F0702030302020204" pitchFamily="66" charset="0"/>
              </a:rPr>
              <a:t>=3, </a:t>
            </a:r>
            <a:r>
              <a:rPr lang="en-US" altLang="en-US" dirty="0" err="1" smtClean="0">
                <a:solidFill>
                  <a:srgbClr val="002060"/>
                </a:solidFill>
                <a:cs typeface="Comic Sans MS" panose="030F0702030302020204" pitchFamily="66" charset="0"/>
              </a:rPr>
              <a:t>loadb</a:t>
            </a:r>
            <a:r>
              <a:rPr lang="en-US" altLang="en-US" dirty="0" smtClean="0">
                <a:solidFill>
                  <a:srgbClr val="002060"/>
                </a:solidFill>
                <a:cs typeface="Comic Sans MS" panose="030F0702030302020204" pitchFamily="66" charset="0"/>
              </a:rPr>
              <a:t>=1</a:t>
            </a:r>
            <a:endParaRPr lang="en-US" altLang="en-US" dirty="0">
              <a:solidFill>
                <a:srgbClr val="002060"/>
              </a:solidFill>
              <a:cs typeface="Comic Sans MS" panose="030F0702030302020204" pitchFamily="66" charset="0"/>
            </a:endParaRPr>
          </a:p>
          <a:p>
            <a:r>
              <a:rPr lang="en-US" altLang="en-US" dirty="0" smtClean="0">
                <a:solidFill>
                  <a:srgbClr val="002060"/>
                </a:solidFill>
                <a:cs typeface="Comic Sans MS" panose="030F0702030302020204" pitchFamily="66" charset="0"/>
              </a:rPr>
              <a:t>Value </a:t>
            </a:r>
            <a:r>
              <a:rPr lang="en-US" altLang="en-US" dirty="0">
                <a:solidFill>
                  <a:srgbClr val="002060"/>
                </a:solidFill>
                <a:cs typeface="Comic Sans MS" panose="030F0702030302020204" pitchFamily="66" charset="0"/>
              </a:rPr>
              <a:t>in Register </a:t>
            </a:r>
            <a:r>
              <a:rPr lang="en-US" altLang="en-US" dirty="0" smtClean="0">
                <a:solidFill>
                  <a:srgbClr val="002060"/>
                </a:solidFill>
                <a:cs typeface="Comic Sans MS" panose="030F0702030302020204" pitchFamily="66" charset="0"/>
              </a:rPr>
              <a:t>3 </a:t>
            </a:r>
            <a:r>
              <a:rPr lang="en-US" altLang="en-US" dirty="0">
                <a:solidFill>
                  <a:srgbClr val="002060"/>
                </a:solidFill>
                <a:cs typeface="Comic Sans MS" panose="030F0702030302020204" pitchFamily="66" charset="0"/>
              </a:rPr>
              <a:t>is stored in </a:t>
            </a:r>
            <a:r>
              <a:rPr lang="en-US" altLang="en-US" dirty="0" smtClean="0">
                <a:solidFill>
                  <a:srgbClr val="002060"/>
                </a:solidFill>
                <a:cs typeface="Comic Sans MS" panose="030F0702030302020204" pitchFamily="66" charset="0"/>
              </a:rPr>
              <a:t>B</a:t>
            </a:r>
            <a:endParaRPr lang="en-US" altLang="en-US" dirty="0">
              <a:solidFill>
                <a:srgbClr val="002060"/>
              </a:solidFill>
              <a:cs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468" y="4063354"/>
            <a:ext cx="3208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Cycle 2:  shift=00, </a:t>
            </a:r>
            <a:r>
              <a:rPr lang="en-US" altLang="en-US" dirty="0" err="1" smtClean="0">
                <a:solidFill>
                  <a:srgbClr val="0000FF"/>
                </a:solidFill>
                <a:cs typeface="Comic Sans MS" panose="030F0702030302020204" pitchFamily="66" charset="0"/>
              </a:rPr>
              <a:t>asel</a:t>
            </a:r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=1, </a:t>
            </a:r>
            <a:r>
              <a:rPr lang="en-US" altLang="en-US" dirty="0" err="1" smtClean="0">
                <a:solidFill>
                  <a:srgbClr val="0000FF"/>
                </a:solidFill>
                <a:cs typeface="Comic Sans MS" panose="030F0702030302020204" pitchFamily="66" charset="0"/>
              </a:rPr>
              <a:t>bsel</a:t>
            </a:r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=0</a:t>
            </a:r>
            <a:endParaRPr lang="en-US" altLang="en-US" dirty="0">
              <a:solidFill>
                <a:srgbClr val="0000FF"/>
              </a:solidFill>
              <a:cs typeface="Comic Sans MS" panose="030F0702030302020204" pitchFamily="66" charset="0"/>
            </a:endParaRPr>
          </a:p>
          <a:p>
            <a:r>
              <a:rPr lang="en-US" altLang="en-US" dirty="0" err="1" smtClean="0">
                <a:solidFill>
                  <a:srgbClr val="0000FF"/>
                </a:solidFill>
                <a:cs typeface="Comic Sans MS" panose="030F0702030302020204" pitchFamily="66" charset="0"/>
              </a:rPr>
              <a:t>ALUop</a:t>
            </a:r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=00, </a:t>
            </a:r>
            <a:r>
              <a:rPr lang="en-US" altLang="en-US" dirty="0" err="1" smtClean="0">
                <a:solidFill>
                  <a:srgbClr val="0000FF"/>
                </a:solidFill>
                <a:cs typeface="Comic Sans MS" panose="030F0702030302020204" pitchFamily="66" charset="0"/>
              </a:rPr>
              <a:t>loadc</a:t>
            </a:r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=1,status=1</a:t>
            </a:r>
          </a:p>
          <a:p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Sum of 0 and R3 loaded in C.</a:t>
            </a:r>
            <a:endParaRPr lang="en-US" altLang="en-US" dirty="0">
              <a:solidFill>
                <a:srgbClr val="0000FF"/>
              </a:solidFill>
              <a:cs typeface="Comic Sans MS" panose="030F0702030302020204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38600" y="3733800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12616" y="378604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0926" y="2590800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2’b00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553200" y="2885420"/>
            <a:ext cx="9144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610326" y="3767686"/>
            <a:ext cx="9906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36693" y="35060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0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19600" y="4648200"/>
            <a:ext cx="9144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77951" y="4621380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2’b00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24400" y="5715000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04128" y="543181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961153" y="3678874"/>
            <a:ext cx="78727" cy="271520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39879" y="3950394"/>
            <a:ext cx="1" cy="256045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005668" y="4141503"/>
            <a:ext cx="480732" cy="49497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70849" y="4141504"/>
            <a:ext cx="0" cy="506696"/>
          </a:xfrm>
          <a:prstGeom prst="straightConnector1">
            <a:avLst/>
          </a:prstGeom>
          <a:ln w="47625">
            <a:solidFill>
              <a:srgbClr val="FF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19800" y="4141504"/>
            <a:ext cx="0" cy="506696"/>
          </a:xfrm>
          <a:prstGeom prst="straightConnector1">
            <a:avLst/>
          </a:prstGeom>
          <a:ln w="47625">
            <a:solidFill>
              <a:srgbClr val="FF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055919" y="4141503"/>
            <a:ext cx="268681" cy="12795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24600" y="2496821"/>
            <a:ext cx="0" cy="1234398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289777" y="3695531"/>
            <a:ext cx="118189" cy="238205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67937" y="3934955"/>
            <a:ext cx="1" cy="256045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14314" y="2412569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FF"/>
                </a:solidFill>
              </a:rPr>
              <a:t>42</a:t>
            </a:r>
            <a:endParaRPr lang="en-US" sz="3200" dirty="0">
              <a:solidFill>
                <a:srgbClr val="FF00FF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715000" y="4913272"/>
            <a:ext cx="0" cy="780150"/>
          </a:xfrm>
          <a:prstGeom prst="straightConnector1">
            <a:avLst/>
          </a:prstGeom>
          <a:ln w="47625">
            <a:solidFill>
              <a:srgbClr val="FF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61153" y="49530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FF"/>
                </a:solidFill>
              </a:rPr>
              <a:t>42</a:t>
            </a:r>
            <a:endParaRPr lang="en-US" sz="3200" dirty="0">
              <a:solidFill>
                <a:srgbClr val="FF00FF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398359" y="3427709"/>
            <a:ext cx="512178" cy="1292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10537" y="3429000"/>
            <a:ext cx="1" cy="256045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45454" y="28524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FF"/>
                </a:solidFill>
              </a:rPr>
              <a:t>0</a:t>
            </a:r>
            <a:endParaRPr lang="en-US" sz="3200" dirty="0">
              <a:solidFill>
                <a:srgbClr val="FF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9555" y="0"/>
            <a:ext cx="5009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Suppose we want to 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copy </a:t>
            </a:r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the 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contents</a:t>
            </a:r>
          </a:p>
          <a:p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of R3 </a:t>
            </a:r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to 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R7 </a:t>
            </a:r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(“MOV R7, R3</a:t>
            </a:r>
            <a:r>
              <a:rPr lang="en-US" altLang="en-US" sz="2400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”)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1216152"/>
            <a:ext cx="8158379" cy="5102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417023"/>
            <a:ext cx="3162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rgbClr val="002060"/>
                </a:solidFill>
                <a:cs typeface="Comic Sans MS" panose="030F0702030302020204" pitchFamily="66" charset="0"/>
              </a:rPr>
              <a:t>Cycle 1:  </a:t>
            </a:r>
            <a:r>
              <a:rPr lang="en-US" altLang="en-US" dirty="0" err="1" smtClean="0">
                <a:solidFill>
                  <a:srgbClr val="002060"/>
                </a:solidFill>
                <a:cs typeface="Comic Sans MS" panose="030F0702030302020204" pitchFamily="66" charset="0"/>
              </a:rPr>
              <a:t>readnum</a:t>
            </a:r>
            <a:r>
              <a:rPr lang="en-US" altLang="en-US" dirty="0" smtClean="0">
                <a:solidFill>
                  <a:srgbClr val="002060"/>
                </a:solidFill>
                <a:cs typeface="Comic Sans MS" panose="030F0702030302020204" pitchFamily="66" charset="0"/>
              </a:rPr>
              <a:t>=3, </a:t>
            </a:r>
            <a:r>
              <a:rPr lang="en-US" altLang="en-US" dirty="0" err="1" smtClean="0">
                <a:solidFill>
                  <a:srgbClr val="002060"/>
                </a:solidFill>
                <a:cs typeface="Comic Sans MS" panose="030F0702030302020204" pitchFamily="66" charset="0"/>
              </a:rPr>
              <a:t>loadb</a:t>
            </a:r>
            <a:r>
              <a:rPr lang="en-US" altLang="en-US" dirty="0" smtClean="0">
                <a:solidFill>
                  <a:srgbClr val="002060"/>
                </a:solidFill>
                <a:cs typeface="Comic Sans MS" panose="030F0702030302020204" pitchFamily="66" charset="0"/>
              </a:rPr>
              <a:t>=1</a:t>
            </a:r>
            <a:endParaRPr lang="en-US" altLang="en-US" dirty="0">
              <a:solidFill>
                <a:srgbClr val="002060"/>
              </a:solidFill>
              <a:cs typeface="Comic Sans MS" panose="030F0702030302020204" pitchFamily="66" charset="0"/>
            </a:endParaRPr>
          </a:p>
          <a:p>
            <a:r>
              <a:rPr lang="en-US" altLang="en-US" dirty="0" smtClean="0">
                <a:solidFill>
                  <a:srgbClr val="002060"/>
                </a:solidFill>
                <a:cs typeface="Comic Sans MS" panose="030F0702030302020204" pitchFamily="66" charset="0"/>
              </a:rPr>
              <a:t>Value </a:t>
            </a:r>
            <a:r>
              <a:rPr lang="en-US" altLang="en-US" dirty="0">
                <a:solidFill>
                  <a:srgbClr val="002060"/>
                </a:solidFill>
                <a:cs typeface="Comic Sans MS" panose="030F0702030302020204" pitchFamily="66" charset="0"/>
              </a:rPr>
              <a:t>in Register </a:t>
            </a:r>
            <a:r>
              <a:rPr lang="en-US" altLang="en-US" dirty="0" smtClean="0">
                <a:solidFill>
                  <a:srgbClr val="002060"/>
                </a:solidFill>
                <a:cs typeface="Comic Sans MS" panose="030F0702030302020204" pitchFamily="66" charset="0"/>
              </a:rPr>
              <a:t>3 </a:t>
            </a:r>
            <a:r>
              <a:rPr lang="en-US" altLang="en-US" dirty="0">
                <a:solidFill>
                  <a:srgbClr val="002060"/>
                </a:solidFill>
                <a:cs typeface="Comic Sans MS" panose="030F0702030302020204" pitchFamily="66" charset="0"/>
              </a:rPr>
              <a:t>is stored in </a:t>
            </a:r>
            <a:r>
              <a:rPr lang="en-US" altLang="en-US" dirty="0" smtClean="0">
                <a:solidFill>
                  <a:srgbClr val="002060"/>
                </a:solidFill>
                <a:cs typeface="Comic Sans MS" panose="030F0702030302020204" pitchFamily="66" charset="0"/>
              </a:rPr>
              <a:t>B</a:t>
            </a:r>
            <a:endParaRPr lang="en-US" altLang="en-US" dirty="0">
              <a:solidFill>
                <a:srgbClr val="002060"/>
              </a:solidFill>
              <a:cs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468" y="4063354"/>
            <a:ext cx="3208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Cycle 2:  shift=00,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asel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=1,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bsel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=0</a:t>
            </a:r>
            <a:endParaRPr lang="en-US" altLang="en-US" dirty="0">
              <a:solidFill>
                <a:schemeClr val="tx2">
                  <a:lumMod val="75000"/>
                </a:schemeClr>
              </a:solidFill>
              <a:cs typeface="Comic Sans MS" panose="030F0702030302020204" pitchFamily="66" charset="0"/>
            </a:endParaRPr>
          </a:p>
          <a:p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ALUop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=00, </a:t>
            </a:r>
            <a:r>
              <a:rPr lang="en-US" altLang="en-US" dirty="0" err="1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loadc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=1,status=1</a:t>
            </a:r>
          </a:p>
          <a:p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Sum of 0 and R3 loaded in C.</a:t>
            </a:r>
            <a:endParaRPr lang="en-US" altLang="en-US" dirty="0">
              <a:solidFill>
                <a:schemeClr val="tx2">
                  <a:lumMod val="75000"/>
                </a:schemeClr>
              </a:solidFill>
              <a:cs typeface="Comic Sans MS" panose="030F0702030302020204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00143" y="125329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FF"/>
                </a:solidFill>
              </a:rPr>
              <a:t>42</a:t>
            </a:r>
            <a:endParaRPr lang="en-US" sz="3200" dirty="0">
              <a:solidFill>
                <a:srgbClr val="FF00FF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905000" y="2333205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905000" y="2514600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41221" y="2057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37592" y="23622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1295400" y="2286000"/>
            <a:ext cx="10886" cy="56641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22582" y="292861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0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40868" y="5867400"/>
            <a:ext cx="6220" cy="374837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85800" y="6178479"/>
            <a:ext cx="5055068" cy="0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85800" y="2204033"/>
            <a:ext cx="0" cy="3974447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82690" y="2204033"/>
            <a:ext cx="550362" cy="5766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231237" y="1940642"/>
            <a:ext cx="258753" cy="269158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1446115" y="1961409"/>
            <a:ext cx="1220885" cy="5766"/>
          </a:xfrm>
          <a:prstGeom prst="straightConnector1">
            <a:avLst/>
          </a:prstGeom>
          <a:ln w="47625">
            <a:solidFill>
              <a:srgbClr val="FF00FF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14956" y="4953000"/>
            <a:ext cx="3904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Cycle 3: </a:t>
            </a:r>
            <a:r>
              <a:rPr lang="en-US" altLang="en-US" dirty="0" err="1" smtClean="0">
                <a:solidFill>
                  <a:srgbClr val="0000FF"/>
                </a:solidFill>
                <a:cs typeface="Comic Sans MS" panose="030F0702030302020204" pitchFamily="66" charset="0"/>
              </a:rPr>
              <a:t>writenum</a:t>
            </a:r>
            <a:r>
              <a:rPr lang="en-US" altLang="en-US" dirty="0" smtClean="0">
                <a:solidFill>
                  <a:srgbClr val="0000FF"/>
                </a:solidFill>
                <a:cs typeface="Comic Sans MS" panose="030F0702030302020204" pitchFamily="66" charset="0"/>
              </a:rPr>
              <a:t>=2</a:t>
            </a:r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, write=1,</a:t>
            </a:r>
          </a:p>
          <a:p>
            <a:r>
              <a:rPr lang="en-US" altLang="en-US" dirty="0" err="1">
                <a:solidFill>
                  <a:srgbClr val="0000FF"/>
                </a:solidFill>
                <a:cs typeface="Comic Sans MS" panose="030F0702030302020204" pitchFamily="66" charset="0"/>
              </a:rPr>
              <a:t>Vsel</a:t>
            </a:r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=0; Sum of R3 and R5 written to R2.</a:t>
            </a:r>
          </a:p>
          <a:p>
            <a:endParaRPr lang="en-US" altLang="en-US" dirty="0">
              <a:solidFill>
                <a:schemeClr val="tx2">
                  <a:lumMod val="75000"/>
                </a:schemeClr>
              </a:solidFill>
              <a:cs typeface="Comic Sans MS" panose="030F0702030302020204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2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229600" cy="1143000"/>
          </a:xfrm>
        </p:spPr>
        <p:txBody>
          <a:bodyPr/>
          <a:lstStyle/>
          <a:p>
            <a:r>
              <a:rPr lang="en-US" dirty="0" smtClean="0"/>
              <a:t>Suppose: g = 5, h = 7, </a:t>
            </a:r>
            <a:r>
              <a:rPr lang="en-US" dirty="0" err="1" smtClean="0"/>
              <a:t>i</a:t>
            </a:r>
            <a:r>
              <a:rPr lang="en-US" dirty="0" smtClean="0"/>
              <a:t> = 10, j =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67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How might the computer remember these values?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with Load </a:t>
            </a:r>
            <a:r>
              <a:rPr lang="en-US" dirty="0"/>
              <a:t>E</a:t>
            </a:r>
            <a:r>
              <a:rPr lang="en-US" dirty="0" smtClean="0"/>
              <a:t>nable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1" y="2702767"/>
            <a:ext cx="4209769" cy="1918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469495"/>
            <a:ext cx="2044959" cy="215191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14400" y="3581400"/>
            <a:ext cx="777241" cy="0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3276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5</a:t>
            </a:r>
            <a:endParaRPr lang="en-US" sz="2800" dirty="0">
              <a:solidFill>
                <a:srgbClr val="FF00FF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44041" y="3657600"/>
            <a:ext cx="0" cy="3048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" y="3962400"/>
            <a:ext cx="1158241" cy="0"/>
          </a:xfrm>
          <a:prstGeom prst="straightConnector1">
            <a:avLst/>
          </a:prstGeom>
          <a:ln w="47625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8392" y="36873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08214" y="3429000"/>
            <a:ext cx="611301" cy="0"/>
          </a:xfrm>
          <a:prstGeom prst="straightConnector1">
            <a:avLst/>
          </a:prstGeom>
          <a:ln w="47625"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660336" y="3429000"/>
            <a:ext cx="388621" cy="153955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81215" y="4343400"/>
            <a:ext cx="1281141" cy="0"/>
          </a:xfrm>
          <a:prstGeom prst="straightConnector1">
            <a:avLst/>
          </a:prstGeom>
          <a:ln w="47625">
            <a:solidFill>
              <a:srgbClr val="00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13864" y="3810000"/>
            <a:ext cx="317423" cy="0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362356" y="3810000"/>
            <a:ext cx="0" cy="533400"/>
          </a:xfrm>
          <a:prstGeom prst="straightConnector1">
            <a:avLst/>
          </a:prstGeom>
          <a:ln w="47625">
            <a:solidFill>
              <a:srgbClr val="00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514631" y="4621405"/>
            <a:ext cx="1145705" cy="63639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20598" y="34115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5</a:t>
            </a:r>
            <a:endParaRPr lang="en-US" sz="2800" dirty="0">
              <a:solidFill>
                <a:srgbClr val="FF00FF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619515" y="3352800"/>
            <a:ext cx="611301" cy="0"/>
          </a:xfrm>
          <a:prstGeom prst="straightConnector1">
            <a:avLst/>
          </a:prstGeom>
          <a:ln w="47625"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08213" y="3352800"/>
            <a:ext cx="611301" cy="0"/>
          </a:xfrm>
          <a:prstGeom prst="straightConnector1">
            <a:avLst/>
          </a:prstGeom>
          <a:ln w="47625"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393966" y="2819400"/>
            <a:ext cx="2187434" cy="0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581400" y="2819400"/>
            <a:ext cx="4223" cy="609600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048000" y="3411521"/>
            <a:ext cx="562268" cy="17479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386876" y="2790571"/>
            <a:ext cx="7090" cy="452588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393966" y="3217121"/>
            <a:ext cx="614248" cy="135679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2342" y="37007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0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086600" y="2702767"/>
            <a:ext cx="0" cy="648611"/>
          </a:xfrm>
          <a:prstGeom prst="straightConnector1">
            <a:avLst/>
          </a:prstGeom>
          <a:ln w="47625"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79096" y="20629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5</a:t>
            </a:r>
            <a:endParaRPr lang="en-US" sz="2800" dirty="0">
              <a:solidFill>
                <a:srgbClr val="FF00FF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1200" y="3420260"/>
            <a:ext cx="793879" cy="8740"/>
          </a:xfrm>
          <a:prstGeom prst="straightConnector1">
            <a:avLst/>
          </a:prstGeom>
          <a:ln w="47625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56035" y="316564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943600" y="3614057"/>
            <a:ext cx="754537" cy="0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flipV="1">
            <a:off x="5300971" y="3962400"/>
            <a:ext cx="1145705" cy="63639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097486" y="3687392"/>
            <a:ext cx="0" cy="648611"/>
          </a:xfrm>
          <a:prstGeom prst="straightConnector1">
            <a:avLst/>
          </a:prstGeom>
          <a:ln w="47625"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94409" y="37573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5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1559" y="332600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FF"/>
                </a:solidFill>
              </a:rPr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91512" y="29108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5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56993" y="20490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FF"/>
                </a:solidFill>
              </a:rPr>
              <a:t>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0043" y="31364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8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4" grpId="0"/>
      <p:bldP spid="14" grpId="1"/>
      <p:bldP spid="14" grpId="2"/>
      <p:bldP spid="30" grpId="0"/>
      <p:bldP spid="48" grpId="0"/>
      <p:bldP spid="52" grpId="0"/>
      <p:bldP spid="52" grpId="1"/>
      <p:bldP spid="55" grpId="0"/>
      <p:bldP spid="55" grpId="1"/>
      <p:bldP spid="60" grpId="0"/>
      <p:bldP spid="61" grpId="0"/>
      <p:bldP spid="62" grpId="0"/>
      <p:bldP spid="63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81200"/>
            <a:ext cx="6289240" cy="3657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93837"/>
            <a:ext cx="9144000" cy="452596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400" dirty="0" smtClean="0">
                <a:cs typeface="Comic Sans MS" panose="030F0702030302020204" pitchFamily="66" charset="0"/>
              </a:rPr>
              <a:t>Contains eight 16-bit registers</a:t>
            </a:r>
          </a:p>
          <a:p>
            <a:pPr marL="0" indent="0" eaLnBrk="1" hangingPunct="1">
              <a:buNone/>
            </a:pPr>
            <a:r>
              <a:rPr lang="en-US" altLang="en-US" sz="2400" dirty="0" smtClean="0">
                <a:cs typeface="Comic Sans MS" panose="030F0702030302020204" pitchFamily="66" charset="0"/>
              </a:rPr>
              <a:t>To read a register:</a:t>
            </a:r>
          </a:p>
          <a:p>
            <a:pPr marL="0" indent="0" eaLnBrk="1" hangingPunct="1">
              <a:buNone/>
            </a:pPr>
            <a:r>
              <a:rPr lang="en-US" altLang="en-US" sz="2400" dirty="0" smtClean="0">
                <a:cs typeface="Comic Sans MS" panose="030F0702030302020204" pitchFamily="66" charset="0"/>
              </a:rPr>
              <a:t>	Put the register number on the </a:t>
            </a:r>
            <a:r>
              <a:rPr lang="en-US" altLang="en-US" sz="2400" dirty="0" err="1" smtClean="0">
                <a:cs typeface="Comic Sans MS" panose="030F0702030302020204" pitchFamily="66" charset="0"/>
              </a:rPr>
              <a:t>readnum</a:t>
            </a:r>
            <a:r>
              <a:rPr lang="en-US" altLang="en-US" sz="2400" dirty="0" smtClean="0">
                <a:cs typeface="Comic Sans MS" panose="030F0702030302020204" pitchFamily="66" charset="0"/>
              </a:rPr>
              <a:t> control signal (3 bits)</a:t>
            </a:r>
          </a:p>
          <a:p>
            <a:pPr marL="0" indent="0" eaLnBrk="1" hangingPunct="1">
              <a:buNone/>
            </a:pPr>
            <a:r>
              <a:rPr lang="en-US" altLang="en-US" sz="2400" dirty="0" smtClean="0">
                <a:cs typeface="Comic Sans MS" panose="030F0702030302020204" pitchFamily="66" charset="0"/>
              </a:rPr>
              <a:t>	The value in the selected register will be driven on the output bus</a:t>
            </a:r>
          </a:p>
          <a:p>
            <a:pPr marL="0" indent="0" eaLnBrk="1" hangingPunct="1">
              <a:buNone/>
            </a:pPr>
            <a:r>
              <a:rPr lang="en-US" altLang="en-US" sz="2400" dirty="0" smtClean="0">
                <a:cs typeface="Comic Sans MS" panose="030F0702030302020204" pitchFamily="66" charset="0"/>
              </a:rPr>
              <a:t>		(not aligned to the clock at all)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0"/>
            <a:ext cx="9144000" cy="2201359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6641"/>
            <a:ext cx="9144000" cy="2201359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28600" y="745055"/>
            <a:ext cx="9067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en-US" sz="2400" smtClean="0">
                <a:cs typeface="Comic Sans MS" panose="030F0702030302020204" pitchFamily="66" charset="0"/>
              </a:rPr>
              <a:t>Writing to the register file:</a:t>
            </a:r>
          </a:p>
          <a:p>
            <a:pPr marL="0" indent="0">
              <a:buFont typeface="Arial"/>
              <a:buNone/>
            </a:pPr>
            <a:r>
              <a:rPr lang="en-US" altLang="en-US" sz="2400" smtClean="0">
                <a:cs typeface="Comic Sans MS" panose="030F0702030302020204" pitchFamily="66" charset="0"/>
              </a:rPr>
              <a:t>	- Put the data you want to write on the input bus</a:t>
            </a:r>
          </a:p>
          <a:p>
            <a:pPr marL="0" indent="0">
              <a:buFont typeface="Arial"/>
              <a:buNone/>
            </a:pPr>
            <a:r>
              <a:rPr lang="en-US" altLang="en-US" sz="2400" smtClean="0">
                <a:cs typeface="Comic Sans MS" panose="030F0702030302020204" pitchFamily="66" charset="0"/>
              </a:rPr>
              <a:t>	- Put the register number on the writenum control signals (3 bits)</a:t>
            </a:r>
          </a:p>
          <a:p>
            <a:pPr marL="0" indent="0">
              <a:buFont typeface="Arial"/>
              <a:buNone/>
            </a:pPr>
            <a:r>
              <a:rPr lang="en-US" altLang="en-US" sz="2400" smtClean="0">
                <a:cs typeface="Comic Sans MS" panose="030F0702030302020204" pitchFamily="66" charset="0"/>
              </a:rPr>
              <a:t>	- When the clock goes high, the data is written</a:t>
            </a:r>
          </a:p>
          <a:p>
            <a:pPr marL="0" indent="0">
              <a:buFont typeface="Arial"/>
              <a:buNone/>
            </a:pPr>
            <a:endParaRPr lang="en-US" altLang="en-US" sz="2400" smtClean="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marL="0" indent="0">
              <a:buFont typeface="Arial"/>
              <a:buNone/>
            </a:pPr>
            <a:endParaRPr lang="en-US" altLang="en-US" sz="2400" dirty="0" smtClean="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6641"/>
            <a:ext cx="9144000" cy="2201359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8600" y="745055"/>
            <a:ext cx="9067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en-US" sz="2400" smtClean="0">
                <a:cs typeface="Comic Sans MS" panose="030F0702030302020204" pitchFamily="66" charset="0"/>
              </a:rPr>
              <a:t>Writing to the register file:</a:t>
            </a:r>
          </a:p>
          <a:p>
            <a:pPr marL="0" indent="0">
              <a:buFont typeface="Arial"/>
              <a:buNone/>
            </a:pPr>
            <a:r>
              <a:rPr lang="en-US" altLang="en-US" sz="2400" smtClean="0">
                <a:cs typeface="Comic Sans MS" panose="030F0702030302020204" pitchFamily="66" charset="0"/>
              </a:rPr>
              <a:t>	- Put the data you want to write on the input bus</a:t>
            </a:r>
          </a:p>
          <a:p>
            <a:pPr marL="0" indent="0">
              <a:buFont typeface="Arial"/>
              <a:buNone/>
            </a:pPr>
            <a:r>
              <a:rPr lang="en-US" altLang="en-US" sz="2400" smtClean="0">
                <a:cs typeface="Comic Sans MS" panose="030F0702030302020204" pitchFamily="66" charset="0"/>
              </a:rPr>
              <a:t>	- Put the register number on the writenum control signals (3 bits)</a:t>
            </a:r>
          </a:p>
          <a:p>
            <a:pPr marL="0" indent="0">
              <a:buFont typeface="Arial"/>
              <a:buNone/>
            </a:pPr>
            <a:r>
              <a:rPr lang="en-US" altLang="en-US" sz="2400" smtClean="0">
                <a:cs typeface="Comic Sans MS" panose="030F0702030302020204" pitchFamily="66" charset="0"/>
              </a:rPr>
              <a:t>	- When the clock goes high, the data is written</a:t>
            </a:r>
          </a:p>
          <a:p>
            <a:pPr marL="0" indent="0">
              <a:buFont typeface="Arial"/>
              <a:buNone/>
            </a:pPr>
            <a:endParaRPr lang="en-US" altLang="en-US" sz="2400" smtClean="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marL="0" indent="0">
              <a:buFont typeface="Arial"/>
              <a:buNone/>
            </a:pPr>
            <a:endParaRPr lang="en-US" altLang="en-US" sz="2400" dirty="0" smtClean="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57356</TotalTime>
  <Words>1128</Words>
  <Application>Microsoft Macintosh PowerPoint</Application>
  <PresentationFormat>On-screen Show (4:3)</PresentationFormat>
  <Paragraphs>261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Comic Sans MS</vt:lpstr>
      <vt:lpstr>Consolas</vt:lpstr>
      <vt:lpstr>ＭＳ Ｐゴシック</vt:lpstr>
      <vt:lpstr>Arial</vt:lpstr>
      <vt:lpstr>Office Theme</vt:lpstr>
      <vt:lpstr>CPEN 211: Introduction to Microcomputers  Lab 5 Introduction</vt:lpstr>
      <vt:lpstr>PowerPoint Presentation</vt:lpstr>
      <vt:lpstr>Example (Lab 5)</vt:lpstr>
      <vt:lpstr>Suppose: g = 5, h = 7, i = 10, j = 2</vt:lpstr>
      <vt:lpstr>Register with Load Enable</vt:lpstr>
      <vt:lpstr>Register File</vt:lpstr>
      <vt:lpstr>Register File</vt:lpstr>
      <vt:lpstr>Register File</vt:lpstr>
      <vt:lpstr>Register File</vt:lpstr>
      <vt:lpstr>Register File</vt:lpstr>
      <vt:lpstr>Register File</vt:lpstr>
      <vt:lpstr>Register File: Writing 5 into R0</vt:lpstr>
      <vt:lpstr>Register File: Writing 7 into R1</vt:lpstr>
      <vt:lpstr>Register File: Reading R0</vt:lpstr>
      <vt:lpstr>Why only 8 Registers?</vt:lpstr>
      <vt:lpstr>Example w/ Registers</vt:lpstr>
      <vt:lpstr>Simple RISC Machine Datapath</vt:lpstr>
      <vt:lpstr>Datapath Control Inputs</vt:lpstr>
      <vt:lpstr>PowerPoint Presentation</vt:lpstr>
      <vt:lpstr>PowerPoint Presentation</vt:lpstr>
      <vt:lpstr>PowerPoint Presentation</vt:lpstr>
      <vt:lpstr>PowerPoint Presentation</vt:lpstr>
      <vt:lpstr>Datapath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British Columbia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 259: Introduction to Microcomputers  Slide Set 4:  Combinational logic in VHDL Combinational Logic Building Blocks</dc:title>
  <dc:creator>Tor M. Aamodt</dc:creator>
  <cp:lastModifiedBy>Tor Aamodt</cp:lastModifiedBy>
  <cp:revision>493</cp:revision>
  <dcterms:created xsi:type="dcterms:W3CDTF">2014-08-25T09:22:09Z</dcterms:created>
  <dcterms:modified xsi:type="dcterms:W3CDTF">2016-10-03T04:19:55Z</dcterms:modified>
</cp:coreProperties>
</file>