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72" r:id="rId9"/>
    <p:sldId id="261" r:id="rId10"/>
    <p:sldId id="262" r:id="rId11"/>
    <p:sldId id="263" r:id="rId12"/>
    <p:sldId id="264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0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6BD44-E704-4532-9D1B-34C30318442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7F48D9-EC3F-40EB-94EC-D6B14476D757}">
      <dgm:prSet/>
      <dgm:spPr/>
      <dgm:t>
        <a:bodyPr/>
        <a:lstStyle/>
        <a:p>
          <a:r>
            <a:rPr lang="en-US"/>
            <a:t>Global median salary: $88,000 USD</a:t>
          </a:r>
        </a:p>
      </dgm:t>
    </dgm:pt>
    <dgm:pt modelId="{96FD5C29-7279-47D1-A148-6245F4B2A910}" type="parTrans" cxnId="{038E19F4-A7BA-4744-B4E4-F3EB230F1C84}">
      <dgm:prSet/>
      <dgm:spPr/>
      <dgm:t>
        <a:bodyPr/>
        <a:lstStyle/>
        <a:p>
          <a:endParaRPr lang="en-US"/>
        </a:p>
      </dgm:t>
    </dgm:pt>
    <dgm:pt modelId="{C9B568F6-30DA-41DC-B436-A4F1DA4C1508}" type="sibTrans" cxnId="{038E19F4-A7BA-4744-B4E4-F3EB230F1C84}">
      <dgm:prSet/>
      <dgm:spPr/>
      <dgm:t>
        <a:bodyPr/>
        <a:lstStyle/>
        <a:p>
          <a:endParaRPr lang="en-US"/>
        </a:p>
      </dgm:t>
    </dgm:pt>
    <dgm:pt modelId="{55F2C801-4B16-45C4-9623-522B429C97F7}">
      <dgm:prSet/>
      <dgm:spPr/>
      <dgm:t>
        <a:bodyPr/>
        <a:lstStyle/>
        <a:p>
          <a:r>
            <a:rPr lang="en-US"/>
            <a:t>US median salary: $150,000 USD – ~70% higher</a:t>
          </a:r>
        </a:p>
      </dgm:t>
    </dgm:pt>
    <dgm:pt modelId="{774345E8-5297-4B3F-9326-863C28AC033C}" type="parTrans" cxnId="{923B9683-E30F-4ABC-94CE-7DBE552DE6C9}">
      <dgm:prSet/>
      <dgm:spPr/>
      <dgm:t>
        <a:bodyPr/>
        <a:lstStyle/>
        <a:p>
          <a:endParaRPr lang="en-US"/>
        </a:p>
      </dgm:t>
    </dgm:pt>
    <dgm:pt modelId="{E519B7EC-0EFB-4B4F-8D33-6374C79E0503}" type="sibTrans" cxnId="{923B9683-E30F-4ABC-94CE-7DBE552DE6C9}">
      <dgm:prSet/>
      <dgm:spPr/>
      <dgm:t>
        <a:bodyPr/>
        <a:lstStyle/>
        <a:p>
          <a:endParaRPr lang="en-US"/>
        </a:p>
      </dgm:t>
    </dgm:pt>
    <dgm:pt modelId="{0B6206F6-4AE9-4A11-9131-0461E3E698A7}">
      <dgm:prSet/>
      <dgm:spPr/>
      <dgm:t>
        <a:bodyPr/>
        <a:lstStyle/>
        <a:p>
          <a:r>
            <a:rPr lang="en-US"/>
            <a:t>U.S.-based companies face steep competition for talent from Big Tech.</a:t>
          </a:r>
        </a:p>
      </dgm:t>
    </dgm:pt>
    <dgm:pt modelId="{276D488A-D22B-4BB1-B36A-D1EB54C50FBB}" type="parTrans" cxnId="{2F19921E-6B10-4E8D-B60A-A23EDE446495}">
      <dgm:prSet/>
      <dgm:spPr/>
      <dgm:t>
        <a:bodyPr/>
        <a:lstStyle/>
        <a:p>
          <a:endParaRPr lang="en-US"/>
        </a:p>
      </dgm:t>
    </dgm:pt>
    <dgm:pt modelId="{4DEF1996-C3F2-44D8-A812-48D4E5DBDCB2}" type="sibTrans" cxnId="{2F19921E-6B10-4E8D-B60A-A23EDE446495}">
      <dgm:prSet/>
      <dgm:spPr/>
      <dgm:t>
        <a:bodyPr/>
        <a:lstStyle/>
        <a:p>
          <a:endParaRPr lang="en-US"/>
        </a:p>
      </dgm:t>
    </dgm:pt>
    <dgm:pt modelId="{9655954D-061E-4633-8E23-B9E099243CD2}">
      <dgm:prSet/>
      <dgm:spPr/>
      <dgm:t>
        <a:bodyPr/>
        <a:lstStyle/>
        <a:p>
          <a:r>
            <a:rPr lang="en-US"/>
            <a:t>Offshore hiring can be more cost-effective, but role-specific.</a:t>
          </a:r>
        </a:p>
      </dgm:t>
    </dgm:pt>
    <dgm:pt modelId="{AE0E09B3-768D-4F20-868F-5DFF7317C513}" type="parTrans" cxnId="{5EC562D8-6336-41A8-BD32-5F242B9D5C35}">
      <dgm:prSet/>
      <dgm:spPr/>
      <dgm:t>
        <a:bodyPr/>
        <a:lstStyle/>
        <a:p>
          <a:endParaRPr lang="en-US"/>
        </a:p>
      </dgm:t>
    </dgm:pt>
    <dgm:pt modelId="{A923B203-F8BF-4141-ADDF-4A0B87682C88}" type="sibTrans" cxnId="{5EC562D8-6336-41A8-BD32-5F242B9D5C35}">
      <dgm:prSet/>
      <dgm:spPr/>
      <dgm:t>
        <a:bodyPr/>
        <a:lstStyle/>
        <a:p>
          <a:endParaRPr lang="en-US"/>
        </a:p>
      </dgm:t>
    </dgm:pt>
    <dgm:pt modelId="{1D5EE085-68B5-4CD7-8084-A9708F82B713}" type="pres">
      <dgm:prSet presAssocID="{3536BD44-E704-4532-9D1B-34C303184423}" presName="root" presStyleCnt="0">
        <dgm:presLayoutVars>
          <dgm:dir/>
          <dgm:resizeHandles val="exact"/>
        </dgm:presLayoutVars>
      </dgm:prSet>
      <dgm:spPr/>
    </dgm:pt>
    <dgm:pt modelId="{FB2FE0BA-7B2B-4C7C-AB19-DFAFE20189ED}" type="pres">
      <dgm:prSet presAssocID="{3536BD44-E704-4532-9D1B-34C303184423}" presName="container" presStyleCnt="0">
        <dgm:presLayoutVars>
          <dgm:dir/>
          <dgm:resizeHandles val="exact"/>
        </dgm:presLayoutVars>
      </dgm:prSet>
      <dgm:spPr/>
    </dgm:pt>
    <dgm:pt modelId="{BBEC060C-3888-45E9-BA45-770D3DB4BC93}" type="pres">
      <dgm:prSet presAssocID="{E37F48D9-EC3F-40EB-94EC-D6B14476D757}" presName="compNode" presStyleCnt="0"/>
      <dgm:spPr/>
    </dgm:pt>
    <dgm:pt modelId="{FD96DAF6-C3F1-423B-9A78-2B6D14CA90C1}" type="pres">
      <dgm:prSet presAssocID="{E37F48D9-EC3F-40EB-94EC-D6B14476D757}" presName="iconBgRect" presStyleLbl="bgShp" presStyleIdx="0" presStyleCnt="4"/>
      <dgm:spPr/>
    </dgm:pt>
    <dgm:pt modelId="{8DA8FB8F-2232-422E-931A-03EA3435F8F6}" type="pres">
      <dgm:prSet presAssocID="{E37F48D9-EC3F-40EB-94EC-D6B14476D7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59C3487-F6E2-45AF-90BA-38903A673456}" type="pres">
      <dgm:prSet presAssocID="{E37F48D9-EC3F-40EB-94EC-D6B14476D757}" presName="spaceRect" presStyleCnt="0"/>
      <dgm:spPr/>
    </dgm:pt>
    <dgm:pt modelId="{1BE302D7-0126-4DDF-98AC-D9B99B9878C5}" type="pres">
      <dgm:prSet presAssocID="{E37F48D9-EC3F-40EB-94EC-D6B14476D757}" presName="textRect" presStyleLbl="revTx" presStyleIdx="0" presStyleCnt="4">
        <dgm:presLayoutVars>
          <dgm:chMax val="1"/>
          <dgm:chPref val="1"/>
        </dgm:presLayoutVars>
      </dgm:prSet>
      <dgm:spPr/>
    </dgm:pt>
    <dgm:pt modelId="{2B4C53ED-37EA-4F7D-88EB-BD133ADDC205}" type="pres">
      <dgm:prSet presAssocID="{C9B568F6-30DA-41DC-B436-A4F1DA4C1508}" presName="sibTrans" presStyleLbl="sibTrans2D1" presStyleIdx="0" presStyleCnt="0"/>
      <dgm:spPr/>
    </dgm:pt>
    <dgm:pt modelId="{6A79D85A-F456-4091-8178-D8AAAFB7D8E9}" type="pres">
      <dgm:prSet presAssocID="{55F2C801-4B16-45C4-9623-522B429C97F7}" presName="compNode" presStyleCnt="0"/>
      <dgm:spPr/>
    </dgm:pt>
    <dgm:pt modelId="{4FBC2B3B-613D-4334-AE0E-F3CDC4B9218F}" type="pres">
      <dgm:prSet presAssocID="{55F2C801-4B16-45C4-9623-522B429C97F7}" presName="iconBgRect" presStyleLbl="bgShp" presStyleIdx="1" presStyleCnt="4"/>
      <dgm:spPr/>
    </dgm:pt>
    <dgm:pt modelId="{8B0A1026-AF01-4A39-B197-1C624BAAC92B}" type="pres">
      <dgm:prSet presAssocID="{55F2C801-4B16-45C4-9623-522B429C97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4F9534F-DEA3-4041-8B4F-22BEA8D0C707}" type="pres">
      <dgm:prSet presAssocID="{55F2C801-4B16-45C4-9623-522B429C97F7}" presName="spaceRect" presStyleCnt="0"/>
      <dgm:spPr/>
    </dgm:pt>
    <dgm:pt modelId="{43DDC0C9-E72A-4838-80E7-D06703522478}" type="pres">
      <dgm:prSet presAssocID="{55F2C801-4B16-45C4-9623-522B429C97F7}" presName="textRect" presStyleLbl="revTx" presStyleIdx="1" presStyleCnt="4">
        <dgm:presLayoutVars>
          <dgm:chMax val="1"/>
          <dgm:chPref val="1"/>
        </dgm:presLayoutVars>
      </dgm:prSet>
      <dgm:spPr/>
    </dgm:pt>
    <dgm:pt modelId="{99C62A3D-D7F4-4CEF-942A-94B3129A5B25}" type="pres">
      <dgm:prSet presAssocID="{E519B7EC-0EFB-4B4F-8D33-6374C79E0503}" presName="sibTrans" presStyleLbl="sibTrans2D1" presStyleIdx="0" presStyleCnt="0"/>
      <dgm:spPr/>
    </dgm:pt>
    <dgm:pt modelId="{8A3175D8-B731-4C54-A282-111B6EDACCA3}" type="pres">
      <dgm:prSet presAssocID="{0B6206F6-4AE9-4A11-9131-0461E3E698A7}" presName="compNode" presStyleCnt="0"/>
      <dgm:spPr/>
    </dgm:pt>
    <dgm:pt modelId="{19D035CD-04BC-4B22-88AF-E2631D803F93}" type="pres">
      <dgm:prSet presAssocID="{0B6206F6-4AE9-4A11-9131-0461E3E698A7}" presName="iconBgRect" presStyleLbl="bgShp" presStyleIdx="2" presStyleCnt="4"/>
      <dgm:spPr/>
    </dgm:pt>
    <dgm:pt modelId="{8204744F-7478-4CE5-A91B-F8EB77FE6754}" type="pres">
      <dgm:prSet presAssocID="{0B6206F6-4AE9-4A11-9131-0461E3E698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F1719240-92BC-4E59-A758-40E6A2F23281}" type="pres">
      <dgm:prSet presAssocID="{0B6206F6-4AE9-4A11-9131-0461E3E698A7}" presName="spaceRect" presStyleCnt="0"/>
      <dgm:spPr/>
    </dgm:pt>
    <dgm:pt modelId="{66965401-5E52-4DA5-8BD1-FDD718D5F899}" type="pres">
      <dgm:prSet presAssocID="{0B6206F6-4AE9-4A11-9131-0461E3E698A7}" presName="textRect" presStyleLbl="revTx" presStyleIdx="2" presStyleCnt="4">
        <dgm:presLayoutVars>
          <dgm:chMax val="1"/>
          <dgm:chPref val="1"/>
        </dgm:presLayoutVars>
      </dgm:prSet>
      <dgm:spPr/>
    </dgm:pt>
    <dgm:pt modelId="{4B1DC7E6-E5A8-4B76-AC4B-2FE48DA90867}" type="pres">
      <dgm:prSet presAssocID="{4DEF1996-C3F2-44D8-A812-48D4E5DBDCB2}" presName="sibTrans" presStyleLbl="sibTrans2D1" presStyleIdx="0" presStyleCnt="0"/>
      <dgm:spPr/>
    </dgm:pt>
    <dgm:pt modelId="{294EE2DA-B8E2-4364-BBD2-44FC0C53E72C}" type="pres">
      <dgm:prSet presAssocID="{9655954D-061E-4633-8E23-B9E099243CD2}" presName="compNode" presStyleCnt="0"/>
      <dgm:spPr/>
    </dgm:pt>
    <dgm:pt modelId="{50F2D553-19C2-4D41-8BDD-50A14907CFFE}" type="pres">
      <dgm:prSet presAssocID="{9655954D-061E-4633-8E23-B9E099243CD2}" presName="iconBgRect" presStyleLbl="bgShp" presStyleIdx="3" presStyleCnt="4"/>
      <dgm:spPr/>
    </dgm:pt>
    <dgm:pt modelId="{06C5805A-CCA7-45D3-958C-A3C437A86487}" type="pres">
      <dgm:prSet presAssocID="{9655954D-061E-4633-8E23-B9E099243C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CC0CEA6-87B0-469F-982C-4383AE00B249}" type="pres">
      <dgm:prSet presAssocID="{9655954D-061E-4633-8E23-B9E099243CD2}" presName="spaceRect" presStyleCnt="0"/>
      <dgm:spPr/>
    </dgm:pt>
    <dgm:pt modelId="{04F9F84F-2870-430E-9546-5F6A5BDD540E}" type="pres">
      <dgm:prSet presAssocID="{9655954D-061E-4633-8E23-B9E099243C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19921E-6B10-4E8D-B60A-A23EDE446495}" srcId="{3536BD44-E704-4532-9D1B-34C303184423}" destId="{0B6206F6-4AE9-4A11-9131-0461E3E698A7}" srcOrd="2" destOrd="0" parTransId="{276D488A-D22B-4BB1-B36A-D1EB54C50FBB}" sibTransId="{4DEF1996-C3F2-44D8-A812-48D4E5DBDCB2}"/>
    <dgm:cxn modelId="{7609413F-700F-4D0A-9321-C851B9EF5986}" type="presOf" srcId="{E519B7EC-0EFB-4B4F-8D33-6374C79E0503}" destId="{99C62A3D-D7F4-4CEF-942A-94B3129A5B25}" srcOrd="0" destOrd="0" presId="urn:microsoft.com/office/officeart/2018/2/layout/IconCircleList"/>
    <dgm:cxn modelId="{D8355244-0112-4F95-BC10-3BED152DFF02}" type="presOf" srcId="{55F2C801-4B16-45C4-9623-522B429C97F7}" destId="{43DDC0C9-E72A-4838-80E7-D06703522478}" srcOrd="0" destOrd="0" presId="urn:microsoft.com/office/officeart/2018/2/layout/IconCircleList"/>
    <dgm:cxn modelId="{923B9683-E30F-4ABC-94CE-7DBE552DE6C9}" srcId="{3536BD44-E704-4532-9D1B-34C303184423}" destId="{55F2C801-4B16-45C4-9623-522B429C97F7}" srcOrd="1" destOrd="0" parTransId="{774345E8-5297-4B3F-9326-863C28AC033C}" sibTransId="{E519B7EC-0EFB-4B4F-8D33-6374C79E0503}"/>
    <dgm:cxn modelId="{78EC378C-64F9-43EB-95A4-C499E7023DA4}" type="presOf" srcId="{0B6206F6-4AE9-4A11-9131-0461E3E698A7}" destId="{66965401-5E52-4DA5-8BD1-FDD718D5F899}" srcOrd="0" destOrd="0" presId="urn:microsoft.com/office/officeart/2018/2/layout/IconCircleList"/>
    <dgm:cxn modelId="{4459EAA5-63CD-4733-82DD-CC89A25564F5}" type="presOf" srcId="{9655954D-061E-4633-8E23-B9E099243CD2}" destId="{04F9F84F-2870-430E-9546-5F6A5BDD540E}" srcOrd="0" destOrd="0" presId="urn:microsoft.com/office/officeart/2018/2/layout/IconCircleList"/>
    <dgm:cxn modelId="{06E85FD3-D25F-4ED8-B349-EE745344C5B3}" type="presOf" srcId="{4DEF1996-C3F2-44D8-A812-48D4E5DBDCB2}" destId="{4B1DC7E6-E5A8-4B76-AC4B-2FE48DA90867}" srcOrd="0" destOrd="0" presId="urn:microsoft.com/office/officeart/2018/2/layout/IconCircleList"/>
    <dgm:cxn modelId="{79EC38D4-CD11-46C5-9562-F2F3C8EA0BEC}" type="presOf" srcId="{C9B568F6-30DA-41DC-B436-A4F1DA4C1508}" destId="{2B4C53ED-37EA-4F7D-88EB-BD133ADDC205}" srcOrd="0" destOrd="0" presId="urn:microsoft.com/office/officeart/2018/2/layout/IconCircleList"/>
    <dgm:cxn modelId="{5EC562D8-6336-41A8-BD32-5F242B9D5C35}" srcId="{3536BD44-E704-4532-9D1B-34C303184423}" destId="{9655954D-061E-4633-8E23-B9E099243CD2}" srcOrd="3" destOrd="0" parTransId="{AE0E09B3-768D-4F20-868F-5DFF7317C513}" sibTransId="{A923B203-F8BF-4141-ADDF-4A0B87682C88}"/>
    <dgm:cxn modelId="{5291ECED-9F5C-4729-AF53-FD012AB04A39}" type="presOf" srcId="{E37F48D9-EC3F-40EB-94EC-D6B14476D757}" destId="{1BE302D7-0126-4DDF-98AC-D9B99B9878C5}" srcOrd="0" destOrd="0" presId="urn:microsoft.com/office/officeart/2018/2/layout/IconCircleList"/>
    <dgm:cxn modelId="{6D62EBF2-8602-4D05-B32F-2DF2FA1B7B31}" type="presOf" srcId="{3536BD44-E704-4532-9D1B-34C303184423}" destId="{1D5EE085-68B5-4CD7-8084-A9708F82B713}" srcOrd="0" destOrd="0" presId="urn:microsoft.com/office/officeart/2018/2/layout/IconCircleList"/>
    <dgm:cxn modelId="{038E19F4-A7BA-4744-B4E4-F3EB230F1C84}" srcId="{3536BD44-E704-4532-9D1B-34C303184423}" destId="{E37F48D9-EC3F-40EB-94EC-D6B14476D757}" srcOrd="0" destOrd="0" parTransId="{96FD5C29-7279-47D1-A148-6245F4B2A910}" sibTransId="{C9B568F6-30DA-41DC-B436-A4F1DA4C1508}"/>
    <dgm:cxn modelId="{64CDD382-1E5E-4512-AD75-45B71776DEB9}" type="presParOf" srcId="{1D5EE085-68B5-4CD7-8084-A9708F82B713}" destId="{FB2FE0BA-7B2B-4C7C-AB19-DFAFE20189ED}" srcOrd="0" destOrd="0" presId="urn:microsoft.com/office/officeart/2018/2/layout/IconCircleList"/>
    <dgm:cxn modelId="{3D10D906-695F-4A62-89A0-50E4262CE168}" type="presParOf" srcId="{FB2FE0BA-7B2B-4C7C-AB19-DFAFE20189ED}" destId="{BBEC060C-3888-45E9-BA45-770D3DB4BC93}" srcOrd="0" destOrd="0" presId="urn:microsoft.com/office/officeart/2018/2/layout/IconCircleList"/>
    <dgm:cxn modelId="{9BC2439E-54FC-4634-8743-1D31F72AF696}" type="presParOf" srcId="{BBEC060C-3888-45E9-BA45-770D3DB4BC93}" destId="{FD96DAF6-C3F1-423B-9A78-2B6D14CA90C1}" srcOrd="0" destOrd="0" presId="urn:microsoft.com/office/officeart/2018/2/layout/IconCircleList"/>
    <dgm:cxn modelId="{E6BD315F-23EB-4989-BDD6-F10FAD80660D}" type="presParOf" srcId="{BBEC060C-3888-45E9-BA45-770D3DB4BC93}" destId="{8DA8FB8F-2232-422E-931A-03EA3435F8F6}" srcOrd="1" destOrd="0" presId="urn:microsoft.com/office/officeart/2018/2/layout/IconCircleList"/>
    <dgm:cxn modelId="{CE8163F6-44C8-415C-A072-96DE2F7475B0}" type="presParOf" srcId="{BBEC060C-3888-45E9-BA45-770D3DB4BC93}" destId="{959C3487-F6E2-45AF-90BA-38903A673456}" srcOrd="2" destOrd="0" presId="urn:microsoft.com/office/officeart/2018/2/layout/IconCircleList"/>
    <dgm:cxn modelId="{8BA184FD-BB5E-488C-AAC6-4A321437BB3B}" type="presParOf" srcId="{BBEC060C-3888-45E9-BA45-770D3DB4BC93}" destId="{1BE302D7-0126-4DDF-98AC-D9B99B9878C5}" srcOrd="3" destOrd="0" presId="urn:microsoft.com/office/officeart/2018/2/layout/IconCircleList"/>
    <dgm:cxn modelId="{C4AA9309-32C3-406C-A7E4-A194A006E7DF}" type="presParOf" srcId="{FB2FE0BA-7B2B-4C7C-AB19-DFAFE20189ED}" destId="{2B4C53ED-37EA-4F7D-88EB-BD133ADDC205}" srcOrd="1" destOrd="0" presId="urn:microsoft.com/office/officeart/2018/2/layout/IconCircleList"/>
    <dgm:cxn modelId="{24270755-5A5C-4A43-8B81-8DC2324EB683}" type="presParOf" srcId="{FB2FE0BA-7B2B-4C7C-AB19-DFAFE20189ED}" destId="{6A79D85A-F456-4091-8178-D8AAAFB7D8E9}" srcOrd="2" destOrd="0" presId="urn:microsoft.com/office/officeart/2018/2/layout/IconCircleList"/>
    <dgm:cxn modelId="{654E86E8-A6D1-439C-AF17-81BA2E4888D4}" type="presParOf" srcId="{6A79D85A-F456-4091-8178-D8AAAFB7D8E9}" destId="{4FBC2B3B-613D-4334-AE0E-F3CDC4B9218F}" srcOrd="0" destOrd="0" presId="urn:microsoft.com/office/officeart/2018/2/layout/IconCircleList"/>
    <dgm:cxn modelId="{7CDBBEBB-3267-4385-81C7-C9BA872AC134}" type="presParOf" srcId="{6A79D85A-F456-4091-8178-D8AAAFB7D8E9}" destId="{8B0A1026-AF01-4A39-B197-1C624BAAC92B}" srcOrd="1" destOrd="0" presId="urn:microsoft.com/office/officeart/2018/2/layout/IconCircleList"/>
    <dgm:cxn modelId="{E440E2EA-BE3E-4593-8950-3C0BB6EC6389}" type="presParOf" srcId="{6A79D85A-F456-4091-8178-D8AAAFB7D8E9}" destId="{A4F9534F-DEA3-4041-8B4F-22BEA8D0C707}" srcOrd="2" destOrd="0" presId="urn:microsoft.com/office/officeart/2018/2/layout/IconCircleList"/>
    <dgm:cxn modelId="{D9824796-5E38-4432-AB74-3FB87528152F}" type="presParOf" srcId="{6A79D85A-F456-4091-8178-D8AAAFB7D8E9}" destId="{43DDC0C9-E72A-4838-80E7-D06703522478}" srcOrd="3" destOrd="0" presId="urn:microsoft.com/office/officeart/2018/2/layout/IconCircleList"/>
    <dgm:cxn modelId="{D6E6290F-5330-46BA-98DC-1A53021A04B8}" type="presParOf" srcId="{FB2FE0BA-7B2B-4C7C-AB19-DFAFE20189ED}" destId="{99C62A3D-D7F4-4CEF-942A-94B3129A5B25}" srcOrd="3" destOrd="0" presId="urn:microsoft.com/office/officeart/2018/2/layout/IconCircleList"/>
    <dgm:cxn modelId="{9F77C301-4312-4AE9-BF33-E32E8D1DEFFC}" type="presParOf" srcId="{FB2FE0BA-7B2B-4C7C-AB19-DFAFE20189ED}" destId="{8A3175D8-B731-4C54-A282-111B6EDACCA3}" srcOrd="4" destOrd="0" presId="urn:microsoft.com/office/officeart/2018/2/layout/IconCircleList"/>
    <dgm:cxn modelId="{E89EA19F-E0E8-4791-81CC-8F29CCD06AD4}" type="presParOf" srcId="{8A3175D8-B731-4C54-A282-111B6EDACCA3}" destId="{19D035CD-04BC-4B22-88AF-E2631D803F93}" srcOrd="0" destOrd="0" presId="urn:microsoft.com/office/officeart/2018/2/layout/IconCircleList"/>
    <dgm:cxn modelId="{A8BB3460-2F65-40D4-99F6-94E78C2D4BA7}" type="presParOf" srcId="{8A3175D8-B731-4C54-A282-111B6EDACCA3}" destId="{8204744F-7478-4CE5-A91B-F8EB77FE6754}" srcOrd="1" destOrd="0" presId="urn:microsoft.com/office/officeart/2018/2/layout/IconCircleList"/>
    <dgm:cxn modelId="{7EFB3D74-4C98-400D-87AE-222514F1C4A1}" type="presParOf" srcId="{8A3175D8-B731-4C54-A282-111B6EDACCA3}" destId="{F1719240-92BC-4E59-A758-40E6A2F23281}" srcOrd="2" destOrd="0" presId="urn:microsoft.com/office/officeart/2018/2/layout/IconCircleList"/>
    <dgm:cxn modelId="{87F91502-CBDF-4275-B59B-EBB6709633C9}" type="presParOf" srcId="{8A3175D8-B731-4C54-A282-111B6EDACCA3}" destId="{66965401-5E52-4DA5-8BD1-FDD718D5F899}" srcOrd="3" destOrd="0" presId="urn:microsoft.com/office/officeart/2018/2/layout/IconCircleList"/>
    <dgm:cxn modelId="{E0C40C81-0E2D-49FF-B2BC-7562F9EDA1F8}" type="presParOf" srcId="{FB2FE0BA-7B2B-4C7C-AB19-DFAFE20189ED}" destId="{4B1DC7E6-E5A8-4B76-AC4B-2FE48DA90867}" srcOrd="5" destOrd="0" presId="urn:microsoft.com/office/officeart/2018/2/layout/IconCircleList"/>
    <dgm:cxn modelId="{2B014C55-FA15-47FF-AF50-9BC38630543B}" type="presParOf" srcId="{FB2FE0BA-7B2B-4C7C-AB19-DFAFE20189ED}" destId="{294EE2DA-B8E2-4364-BBD2-44FC0C53E72C}" srcOrd="6" destOrd="0" presId="urn:microsoft.com/office/officeart/2018/2/layout/IconCircleList"/>
    <dgm:cxn modelId="{3D90BD49-A738-4D70-807F-86AE166ED583}" type="presParOf" srcId="{294EE2DA-B8E2-4364-BBD2-44FC0C53E72C}" destId="{50F2D553-19C2-4D41-8BDD-50A14907CFFE}" srcOrd="0" destOrd="0" presId="urn:microsoft.com/office/officeart/2018/2/layout/IconCircleList"/>
    <dgm:cxn modelId="{ADEF7430-A629-40AF-A90D-A1BF0584EFE8}" type="presParOf" srcId="{294EE2DA-B8E2-4364-BBD2-44FC0C53E72C}" destId="{06C5805A-CCA7-45D3-958C-A3C437A86487}" srcOrd="1" destOrd="0" presId="urn:microsoft.com/office/officeart/2018/2/layout/IconCircleList"/>
    <dgm:cxn modelId="{381B0C28-241D-44D4-A107-DED54A58AE7D}" type="presParOf" srcId="{294EE2DA-B8E2-4364-BBD2-44FC0C53E72C}" destId="{7CC0CEA6-87B0-469F-982C-4383AE00B249}" srcOrd="2" destOrd="0" presId="urn:microsoft.com/office/officeart/2018/2/layout/IconCircleList"/>
    <dgm:cxn modelId="{4B1414B7-7A34-4138-99AF-493677A9EAA0}" type="presParOf" srcId="{294EE2DA-B8E2-4364-BBD2-44FC0C53E72C}" destId="{04F9F84F-2870-430E-9546-5F6A5BDD54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6DAF6-C3F1-423B-9A78-2B6D14CA90C1}">
      <dsp:nvSpPr>
        <dsp:cNvPr id="0" name=""/>
        <dsp:cNvSpPr/>
      </dsp:nvSpPr>
      <dsp:spPr>
        <a:xfrm>
          <a:off x="155926" y="723949"/>
          <a:ext cx="1008869" cy="10088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8FB8F-2232-422E-931A-03EA3435F8F6}">
      <dsp:nvSpPr>
        <dsp:cNvPr id="0" name=""/>
        <dsp:cNvSpPr/>
      </dsp:nvSpPr>
      <dsp:spPr>
        <a:xfrm>
          <a:off x="367788" y="935812"/>
          <a:ext cx="585144" cy="585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302D7-0126-4DDF-98AC-D9B99B9878C5}">
      <dsp:nvSpPr>
        <dsp:cNvPr id="0" name=""/>
        <dsp:cNvSpPr/>
      </dsp:nvSpPr>
      <dsp:spPr>
        <a:xfrm>
          <a:off x="1380981" y="723949"/>
          <a:ext cx="2378049" cy="100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Global median salary: $88,000 USD</a:t>
          </a:r>
        </a:p>
      </dsp:txBody>
      <dsp:txXfrm>
        <a:off x="1380981" y="723949"/>
        <a:ext cx="2378049" cy="1008869"/>
      </dsp:txXfrm>
    </dsp:sp>
    <dsp:sp modelId="{4FBC2B3B-613D-4334-AE0E-F3CDC4B9218F}">
      <dsp:nvSpPr>
        <dsp:cNvPr id="0" name=""/>
        <dsp:cNvSpPr/>
      </dsp:nvSpPr>
      <dsp:spPr>
        <a:xfrm>
          <a:off x="4173388" y="723949"/>
          <a:ext cx="1008869" cy="10088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A1026-AF01-4A39-B197-1C624BAAC92B}">
      <dsp:nvSpPr>
        <dsp:cNvPr id="0" name=""/>
        <dsp:cNvSpPr/>
      </dsp:nvSpPr>
      <dsp:spPr>
        <a:xfrm>
          <a:off x="4385250" y="935812"/>
          <a:ext cx="585144" cy="585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DC0C9-E72A-4838-80E7-D06703522478}">
      <dsp:nvSpPr>
        <dsp:cNvPr id="0" name=""/>
        <dsp:cNvSpPr/>
      </dsp:nvSpPr>
      <dsp:spPr>
        <a:xfrm>
          <a:off x="5398443" y="723949"/>
          <a:ext cx="2378049" cy="100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 median salary: $150,000 USD – ~70% higher</a:t>
          </a:r>
        </a:p>
      </dsp:txBody>
      <dsp:txXfrm>
        <a:off x="5398443" y="723949"/>
        <a:ext cx="2378049" cy="1008869"/>
      </dsp:txXfrm>
    </dsp:sp>
    <dsp:sp modelId="{19D035CD-04BC-4B22-88AF-E2631D803F93}">
      <dsp:nvSpPr>
        <dsp:cNvPr id="0" name=""/>
        <dsp:cNvSpPr/>
      </dsp:nvSpPr>
      <dsp:spPr>
        <a:xfrm>
          <a:off x="155926" y="2442648"/>
          <a:ext cx="1008869" cy="10088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4744F-7478-4CE5-A91B-F8EB77FE6754}">
      <dsp:nvSpPr>
        <dsp:cNvPr id="0" name=""/>
        <dsp:cNvSpPr/>
      </dsp:nvSpPr>
      <dsp:spPr>
        <a:xfrm>
          <a:off x="367788" y="2654511"/>
          <a:ext cx="585144" cy="585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65401-5E52-4DA5-8BD1-FDD718D5F899}">
      <dsp:nvSpPr>
        <dsp:cNvPr id="0" name=""/>
        <dsp:cNvSpPr/>
      </dsp:nvSpPr>
      <dsp:spPr>
        <a:xfrm>
          <a:off x="1380981" y="2442648"/>
          <a:ext cx="2378049" cy="100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U.S.-based companies face steep competition for talent from Big Tech.</a:t>
          </a:r>
        </a:p>
      </dsp:txBody>
      <dsp:txXfrm>
        <a:off x="1380981" y="2442648"/>
        <a:ext cx="2378049" cy="1008869"/>
      </dsp:txXfrm>
    </dsp:sp>
    <dsp:sp modelId="{50F2D553-19C2-4D41-8BDD-50A14907CFFE}">
      <dsp:nvSpPr>
        <dsp:cNvPr id="0" name=""/>
        <dsp:cNvSpPr/>
      </dsp:nvSpPr>
      <dsp:spPr>
        <a:xfrm>
          <a:off x="4173388" y="2442648"/>
          <a:ext cx="1008869" cy="10088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5805A-CCA7-45D3-958C-A3C437A86487}">
      <dsp:nvSpPr>
        <dsp:cNvPr id="0" name=""/>
        <dsp:cNvSpPr/>
      </dsp:nvSpPr>
      <dsp:spPr>
        <a:xfrm>
          <a:off x="4385250" y="2654511"/>
          <a:ext cx="585144" cy="5851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9F84F-2870-430E-9546-5F6A5BDD540E}">
      <dsp:nvSpPr>
        <dsp:cNvPr id="0" name=""/>
        <dsp:cNvSpPr/>
      </dsp:nvSpPr>
      <dsp:spPr>
        <a:xfrm>
          <a:off x="5398443" y="2442648"/>
          <a:ext cx="2378049" cy="100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Offshore hiring can be more cost-effective, but role-specific.</a:t>
          </a:r>
        </a:p>
      </dsp:txBody>
      <dsp:txXfrm>
        <a:off x="5398443" y="2442648"/>
        <a:ext cx="2378049" cy="1008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6CCC3-3FD0-4840-81BA-F5A19F96BBB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FCAA4-0AF0-D44B-A049-8C721FEAB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8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9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8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0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7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1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4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207" y="2061838"/>
            <a:ext cx="5219585" cy="1662475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latin typeface="Calibri"/>
              </a:rPr>
              <a:t>Phoenix Technologies Data Scientist Salary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703" y="3783690"/>
            <a:ext cx="4060594" cy="1196717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Calibri"/>
              </a:rPr>
              <a:t>Prepared for the CEO</a:t>
            </a:r>
          </a:p>
          <a:p>
            <a:r>
              <a:rPr lang="en-US" sz="1700" dirty="0">
                <a:latin typeface="Calibri"/>
              </a:rPr>
              <a:t>Joshua Soiro – April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Strategic Hiring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sz="2000" dirty="0">
                <a:solidFill>
                  <a:srgbClr val="003366"/>
                </a:solidFill>
                <a:latin typeface="Calibri"/>
              </a:rPr>
              <a:t>U.S. Senior Data Scientist: $150k–$180k + stock/options.</a:t>
            </a:r>
          </a:p>
          <a:p>
            <a:r>
              <a:rPr sz="2000" dirty="0">
                <a:solidFill>
                  <a:srgbClr val="003366"/>
                </a:solidFill>
                <a:latin typeface="Calibri"/>
              </a:rPr>
              <a:t>Mid-Level (U.S. or Offshore): $80k–$100k depending on skills &amp; location.</a:t>
            </a:r>
          </a:p>
          <a:p>
            <a:r>
              <a:rPr sz="2000" dirty="0">
                <a:solidFill>
                  <a:srgbClr val="003366"/>
                </a:solidFill>
                <a:latin typeface="Calibri"/>
              </a:rPr>
              <a:t>Offshore Entry-Level Support: $55k–$70k, ideal for analytics or dashboard roles.</a:t>
            </a:r>
          </a:p>
          <a:p>
            <a:r>
              <a:rPr lang="en-US" sz="2000" dirty="0">
                <a:solidFill>
                  <a:srgbClr val="003366"/>
                </a:solidFill>
                <a:latin typeface="Calibri"/>
              </a:rPr>
              <a:t>Start with U.S. Senior Data Scientist able to be in office, and fill other positions gradually.</a:t>
            </a:r>
          </a:p>
          <a:p>
            <a:r>
              <a:rPr sz="2000" dirty="0">
                <a:solidFill>
                  <a:srgbClr val="003366"/>
                </a:solidFill>
                <a:latin typeface="Calibri"/>
              </a:rPr>
              <a:t>Offer growth paths and learning budgets to retain talent.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Proposed Hiring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>
                <a:solidFill>
                  <a:srgbClr val="003366"/>
                </a:solidFill>
                <a:latin typeface="Calibri"/>
              </a:rPr>
              <a:t>1 U.S.-based Senior Data Scientist (Team Lead): $160k base + 10% bonus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1 Offshore Mid-Level Data Analyst: $80k USD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1 Entry-Level Analyst (Remote): $60k USD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Total Annual Cost Estimate: ~$300k for a scalable 3-person team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Potential cost savings vs. all-U.S. team: ~35% annually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Final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sz="2000" dirty="0">
                <a:solidFill>
                  <a:srgbClr val="003366"/>
                </a:solidFill>
                <a:latin typeface="Calibri"/>
              </a:rPr>
              <a:t>To lead in data science, we must invest in both leadership and operational talent.</a:t>
            </a:r>
          </a:p>
          <a:p>
            <a:r>
              <a:rPr lang="en-US" sz="2000" dirty="0">
                <a:solidFill>
                  <a:srgbClr val="003366"/>
                </a:solidFill>
                <a:latin typeface="Calibri"/>
              </a:rPr>
              <a:t>Initially hire Senior-level data scientist offering $130,000-145,000 USD</a:t>
            </a:r>
          </a:p>
          <a:p>
            <a:r>
              <a:rPr lang="en-US" sz="2000" dirty="0">
                <a:solidFill>
                  <a:srgbClr val="003366"/>
                </a:solidFill>
                <a:latin typeface="Calibri"/>
              </a:rPr>
              <a:t>Able to take ownership of data science strategies and mentor future 3-person team</a:t>
            </a:r>
          </a:p>
          <a:p>
            <a:r>
              <a:rPr lang="en-US" sz="2000" dirty="0">
                <a:solidFill>
                  <a:srgbClr val="003366"/>
                </a:solidFill>
                <a:latin typeface="Calibri"/>
              </a:rPr>
              <a:t>Best balance of skill, cost, and leadership for company’s growth</a:t>
            </a:r>
          </a:p>
          <a:p>
            <a:r>
              <a:rPr lang="en-US" sz="2000" dirty="0">
                <a:solidFill>
                  <a:srgbClr val="003366"/>
                </a:solidFill>
                <a:latin typeface="Calibri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/>
              </a:rPr>
              <a:t>Compensation should be aligned with industry standards to attract top-tier candidates.</a:t>
            </a:r>
            <a:endParaRPr lang="en-US" sz="2000" dirty="0">
              <a:solidFill>
                <a:srgbClr val="00336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5796"/>
            <a:ext cx="5933937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6726"/>
            <a:ext cx="4448744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3116"/>
            <a:ext cx="5075230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196" y="1134142"/>
            <a:ext cx="2592091" cy="4589717"/>
          </a:xfrm>
        </p:spPr>
        <p:txBody>
          <a:bodyPr>
            <a:normAutofit/>
          </a:bodyPr>
          <a:lstStyle/>
          <a:p>
            <a:pPr algn="l"/>
            <a:r>
              <a:rPr lang="en-US" sz="3300"/>
              <a:t>Thank You – Let’s Build the Future of Phoenix 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932" y="803186"/>
            <a:ext cx="4070353" cy="5248622"/>
          </a:xfrm>
        </p:spPr>
        <p:txBody>
          <a:bodyPr>
            <a:normAutofit/>
          </a:bodyPr>
          <a:lstStyle/>
          <a:p>
            <a:endParaRPr lang="en-US" sz="1400"/>
          </a:p>
          <a:p>
            <a:r>
              <a:rPr lang="en-US" sz="1400"/>
              <a:t>For questions or further discussion, contact:</a:t>
            </a:r>
            <a:br>
              <a:rPr lang="en-US" sz="1400"/>
            </a:br>
            <a:r>
              <a:rPr lang="en-US" sz="1400"/>
              <a:t>Joshua Soiro</a:t>
            </a:r>
            <a:br>
              <a:rPr lang="en-US" sz="1400"/>
            </a:br>
            <a:r>
              <a:rPr lang="en-US" sz="1400"/>
              <a:t>soirojo@merrimack.edu</a:t>
            </a:r>
            <a:br>
              <a:rPr lang="en-US" sz="1400"/>
            </a:br>
            <a:br>
              <a:rPr lang="en-US" sz="1400"/>
            </a:br>
            <a:r>
              <a:rPr lang="en-US" sz="1400"/>
              <a:t>Prepared for the CEO –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Global Data Science Talent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>
                <a:solidFill>
                  <a:srgbClr val="003366"/>
                </a:solidFill>
                <a:latin typeface="Calibri"/>
              </a:rPr>
              <a:t>Demand for data science professionals has surged post-COVID and recession.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Tech, healthcare, and finance industries lead the hiring boom.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Global salaries reflect this demand, with sharp increases in recent years.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Remote work and digital transformation broaden the hiring pool.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581" y="529058"/>
            <a:ext cx="6505070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/>
              </a:rPr>
              <a:t>Salary Comparison: Global vs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E0E621-9E22-1080-7710-EA34F5905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63547"/>
              </p:ext>
            </p:extLst>
          </p:nvPr>
        </p:nvGraphicFramePr>
        <p:xfrm>
          <a:off x="0" y="1342562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2A542811-E6BF-63D5-020B-35957E55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452"/>
            <a:ext cx="8661399" cy="54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5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Pay by Experience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>
                <a:solidFill>
                  <a:srgbClr val="003366"/>
                </a:solidFill>
                <a:latin typeface="Calibri"/>
              </a:rPr>
              <a:t>Entry-Level (EN): $55k Global | $95k U.S. – recommended for junior analysts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Mid-Level (MI): $80k Global | $120k U.S. – suitable for operational projects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Senior-Level (SE): $120k Global | $170k U.S. – ideal for key leadership roles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Executive-Level (EX): $175k–250k+ – critical for strategic vision and team-building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boxes&#10;&#10;Description automatically generated with medium confidence">
            <a:extLst>
              <a:ext uri="{FF2B5EF4-FFF2-40B4-BE49-F238E27FC236}">
                <a16:creationId xmlns:a16="http://schemas.microsoft.com/office/drawing/2014/main" id="{EE85B932-253B-7063-D249-9F5005D96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6" y="346028"/>
            <a:ext cx="8578843" cy="522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2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Company Size Impacts on Compensation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>
                <a:solidFill>
                  <a:srgbClr val="003366"/>
                </a:solidFill>
                <a:latin typeface="Calibri"/>
              </a:rPr>
              <a:t>Small firms (&lt;50): Median ~ $75k – opportunity for equity-based incentives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Medium firms (50–250): Median ~ $95k – growing reputation &amp; budget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Large firms (&gt;250): Median ~ $120k – high base + benefits</a:t>
            </a:r>
          </a:p>
          <a:p>
            <a:r>
              <a:rPr sz="2000">
                <a:solidFill>
                  <a:srgbClr val="003366"/>
                </a:solidFill>
                <a:latin typeface="Calibri"/>
              </a:rPr>
              <a:t>As a small but expanding company, we should adopt a hybrid strategy: competitive salaries + long-term incentives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33B78-D4FF-7E42-29D8-DC4096C66783}"/>
              </a:ext>
            </a:extLst>
          </p:cNvPr>
          <p:cNvSpPr txBox="1"/>
          <p:nvPr/>
        </p:nvSpPr>
        <p:spPr>
          <a:xfrm>
            <a:off x="3543300" y="557213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Onshore vs Offshore</a:t>
            </a:r>
          </a:p>
        </p:txBody>
      </p:sp>
      <p:pic>
        <p:nvPicPr>
          <p:cNvPr id="4" name="Picture 3" descr="A graph showing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453CF1D5-5FCC-264D-9FDD-2F6D6E19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926545"/>
            <a:ext cx="8301037" cy="5158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C1E85-CE3A-2466-2946-923BEF26E1B8}"/>
              </a:ext>
            </a:extLst>
          </p:cNvPr>
          <p:cNvSpPr txBox="1"/>
          <p:nvPr/>
        </p:nvSpPr>
        <p:spPr>
          <a:xfrm>
            <a:off x="471487" y="6084615"/>
            <a:ext cx="854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cheaper to hire someone offshore, but requires stronger skills and more obligation from employee</a:t>
            </a:r>
          </a:p>
        </p:txBody>
      </p:sp>
    </p:spTree>
    <p:extLst>
      <p:ext uri="{BB962C8B-B14F-4D97-AF65-F5344CB8AC3E}">
        <p14:creationId xmlns:p14="http://schemas.microsoft.com/office/powerpoint/2010/main" val="290292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Remote Work &amp; Salary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000" dirty="0">
                <a:solidFill>
                  <a:srgbClr val="003366"/>
                </a:solidFill>
                <a:latin typeface="Calibri"/>
              </a:rPr>
              <a:t>Fully remote roles are in high demand and command premium salaries.</a:t>
            </a:r>
          </a:p>
          <a:p>
            <a:r>
              <a:rPr sz="2000" dirty="0">
                <a:solidFill>
                  <a:srgbClr val="003366"/>
                </a:solidFill>
                <a:latin typeface="Calibri"/>
              </a:rPr>
              <a:t>Median salaries: On-site ~$80k | Hybrid ~$100k | Remote ~$105k</a:t>
            </a:r>
          </a:p>
          <a:p>
            <a:r>
              <a:rPr sz="2000" dirty="0">
                <a:solidFill>
                  <a:srgbClr val="003366"/>
                </a:solidFill>
                <a:latin typeface="Calibri"/>
              </a:rPr>
              <a:t>Remote roles expand talent access but require strong project management.</a:t>
            </a:r>
          </a:p>
          <a:p>
            <a:r>
              <a:rPr sz="2000" dirty="0">
                <a:solidFill>
                  <a:srgbClr val="003366"/>
                </a:solidFill>
                <a:latin typeface="Calibri"/>
              </a:rPr>
              <a:t>Recommendation: Flexible work model with compensation matching expectations.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A8DEE8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79</TotalTime>
  <Words>586</Words>
  <Application>Microsoft Macintosh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Calibri</vt:lpstr>
      <vt:lpstr>Calibri Light</vt:lpstr>
      <vt:lpstr>Rockwell</vt:lpstr>
      <vt:lpstr>Wingdings</vt:lpstr>
      <vt:lpstr>Atlas</vt:lpstr>
      <vt:lpstr>Phoenix Technologies Data Scientist Salary Analysis</vt:lpstr>
      <vt:lpstr>Global Data Science Talent Market</vt:lpstr>
      <vt:lpstr>Salary Comparison: Global vs US</vt:lpstr>
      <vt:lpstr>PowerPoint Presentation</vt:lpstr>
      <vt:lpstr>Pay by Experience Level</vt:lpstr>
      <vt:lpstr>PowerPoint Presentation</vt:lpstr>
      <vt:lpstr>Company Size Impacts on Compensation</vt:lpstr>
      <vt:lpstr>PowerPoint Presentation</vt:lpstr>
      <vt:lpstr>Remote Work &amp; Salary Trends</vt:lpstr>
      <vt:lpstr>Strategic Hiring Recommendations</vt:lpstr>
      <vt:lpstr>Proposed Hiring Model</vt:lpstr>
      <vt:lpstr>Final Recommendation</vt:lpstr>
      <vt:lpstr>Thank You – Let’s Build the Future of Phoenix Technologies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Josh Soiro</cp:lastModifiedBy>
  <cp:revision>3</cp:revision>
  <dcterms:created xsi:type="dcterms:W3CDTF">2013-01-27T09:14:16Z</dcterms:created>
  <dcterms:modified xsi:type="dcterms:W3CDTF">2025-04-21T22:24:52Z</dcterms:modified>
  <cp:category/>
</cp:coreProperties>
</file>