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57" r:id="rId2"/>
  </p:sldMasterIdLst>
  <p:notesMasterIdLst>
    <p:notesMasterId r:id="rId37"/>
  </p:notesMasterIdLst>
  <p:handoutMasterIdLst>
    <p:handoutMasterId r:id="rId38"/>
  </p:handoutMasterIdLst>
  <p:sldIdLst>
    <p:sldId id="803" r:id="rId3"/>
    <p:sldId id="1387" r:id="rId4"/>
    <p:sldId id="1382" r:id="rId5"/>
    <p:sldId id="1332" r:id="rId6"/>
    <p:sldId id="1375" r:id="rId7"/>
    <p:sldId id="1384" r:id="rId8"/>
    <p:sldId id="1366" r:id="rId9"/>
    <p:sldId id="1094" r:id="rId10"/>
    <p:sldId id="1364" r:id="rId11"/>
    <p:sldId id="1369" r:id="rId12"/>
    <p:sldId id="1365" r:id="rId13"/>
    <p:sldId id="1385" r:id="rId14"/>
    <p:sldId id="1128" r:id="rId15"/>
    <p:sldId id="1076" r:id="rId16"/>
    <p:sldId id="1363" r:id="rId17"/>
    <p:sldId id="1367" r:id="rId18"/>
    <p:sldId id="1386" r:id="rId19"/>
    <p:sldId id="1271" r:id="rId20"/>
    <p:sldId id="1368" r:id="rId21"/>
    <p:sldId id="1370" r:id="rId22"/>
    <p:sldId id="1361" r:id="rId23"/>
    <p:sldId id="1371" r:id="rId24"/>
    <p:sldId id="1372" r:id="rId25"/>
    <p:sldId id="1376" r:id="rId26"/>
    <p:sldId id="1379" r:id="rId27"/>
    <p:sldId id="1377" r:id="rId28"/>
    <p:sldId id="1380" r:id="rId29"/>
    <p:sldId id="1378" r:id="rId30"/>
    <p:sldId id="1357" r:id="rId31"/>
    <p:sldId id="1327" r:id="rId32"/>
    <p:sldId id="1329" r:id="rId33"/>
    <p:sldId id="1328" r:id="rId34"/>
    <p:sldId id="1383" r:id="rId35"/>
    <p:sldId id="1067" r:id="rId36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4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3691" autoAdjust="0"/>
  </p:normalViewPr>
  <p:slideViewPr>
    <p:cSldViewPr>
      <p:cViewPr varScale="1">
        <p:scale>
          <a:sx n="93" d="100"/>
          <a:sy n="93" d="100"/>
        </p:scale>
        <p:origin x="258" y="78"/>
      </p:cViewPr>
      <p:guideLst>
        <p:guide orient="horz" pos="1344"/>
        <p:guide pos="4377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0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4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46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429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2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6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8BD25-CBF9-4615-A160-A69E56E69E3E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6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8325294" y="6163979"/>
            <a:ext cx="720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/28</a:t>
            </a:r>
          </a:p>
        </p:txBody>
      </p: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Data </a:t>
            </a:r>
            <a:r>
              <a:rPr lang="pt-PT" sz="1200" dirty="0" err="1">
                <a:solidFill>
                  <a:schemeClr val="bg2"/>
                </a:solidFill>
                <a:latin typeface="Humnst777 BT" pitchFamily="34" charset="0"/>
              </a:rPr>
              <a:t>Science</a:t>
            </a:r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com R - II</a:t>
            </a:r>
          </a:p>
        </p:txBody>
      </p:sp>
      <p:sp>
        <p:nvSpPr>
          <p:cNvPr id="12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Setembro 2024</a:t>
            </a:r>
          </a:p>
        </p:txBody>
      </p:sp>
      <p:sp>
        <p:nvSpPr>
          <p:cNvPr id="13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roposta da CCDR Algarve ao Instituto Nacional de Estatística (INE) | RAARA">
            <a:extLst>
              <a:ext uri="{FF2B5EF4-FFF2-40B4-BE49-F238E27FC236}">
                <a16:creationId xmlns:a16="http://schemas.microsoft.com/office/drawing/2014/main" id="{3B4B0A3F-174F-9975-3A0D-CD0A3F6D16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 b="27068"/>
          <a:stretch/>
        </p:blipFill>
        <p:spPr bwMode="auto">
          <a:xfrm>
            <a:off x="179512" y="260648"/>
            <a:ext cx="1872889" cy="66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58294-BA60-9AEB-86AB-B100BBBA7F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7186" y="6203895"/>
            <a:ext cx="2350294" cy="476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B409DF-DE00-B517-2DF9-54D162DA592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21" y="6082427"/>
            <a:ext cx="4067870" cy="5869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F7509D5-5A88-C501-CAAA-043034EB78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3891" y="6226318"/>
            <a:ext cx="712923" cy="3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25" userDrawn="1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data-visualization.html" TargetMode="External"/><Relationship Id="rId2" Type="http://schemas.openxmlformats.org/officeDocument/2006/relationships/hyperlink" Target="https://ggplot2.tidyverse.org/reference/index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abigailpayne/743827" TargetMode="External"/><Relationship Id="rId2" Type="http://schemas.openxmlformats.org/officeDocument/2006/relationships/hyperlink" Target="https://www.datacamp.com/tutorial/linear-regression-R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bloggers.com/" TargetMode="External"/><Relationship Id="rId3" Type="http://schemas.openxmlformats.org/officeDocument/2006/relationships/hyperlink" Target="https://www.tidyverse.org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-project.org/help.html" TargetMode="External"/><Relationship Id="rId5" Type="http://schemas.openxmlformats.org/officeDocument/2006/relationships/hyperlink" Target="https://education.rstudio.com/learn/" TargetMode="External"/><Relationship Id="rId4" Type="http://schemas.openxmlformats.org/officeDocument/2006/relationships/hyperlink" Target="https://www.tidymodels.org/" TargetMode="External"/><Relationship Id="rId9" Type="http://schemas.openxmlformats.org/officeDocument/2006/relationships/hyperlink" Target="https://hour.ine.pt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data-transformation.html" TargetMode="External"/><Relationship Id="rId2" Type="http://schemas.openxmlformats.org/officeDocument/2006/relationships/hyperlink" Target="https://dplyr.tidyverse.org/reference/index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4">
            <a:extLst>
              <a:ext uri="{FF2B5EF4-FFF2-40B4-BE49-F238E27FC236}">
                <a16:creationId xmlns:a16="http://schemas.microsoft.com/office/drawing/2014/main" id="{DE0ABF8F-D2B3-EC60-474F-46A54BA68A0E}"/>
              </a:ext>
            </a:extLst>
          </p:cNvPr>
          <p:cNvSpPr/>
          <p:nvPr/>
        </p:nvSpPr>
        <p:spPr>
          <a:xfrm>
            <a:off x="1321666" y="2140905"/>
            <a:ext cx="65006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PT" sz="48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Primeira Parte</a:t>
            </a:r>
          </a:p>
        </p:txBody>
      </p:sp>
      <p:sp>
        <p:nvSpPr>
          <p:cNvPr id="8" name="Rectângulo 5">
            <a:extLst>
              <a:ext uri="{FF2B5EF4-FFF2-40B4-BE49-F238E27FC236}">
                <a16:creationId xmlns:a16="http://schemas.microsoft.com/office/drawing/2014/main" id="{8BCFD7A4-841C-F5D6-56F5-3DA59592295D}"/>
              </a:ext>
            </a:extLst>
          </p:cNvPr>
          <p:cNvSpPr/>
          <p:nvPr/>
        </p:nvSpPr>
        <p:spPr>
          <a:xfrm>
            <a:off x="2545961" y="4070517"/>
            <a:ext cx="4052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pt-PT" sz="20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Pedro Sousa e </a:t>
            </a:r>
            <a:r>
              <a:rPr lang="pt-PT" sz="2000" b="1" u="sng" dirty="0">
                <a:solidFill>
                  <a:srgbClr val="4D4D4D"/>
                </a:solidFill>
                <a:latin typeface="Century Gothic" panose="020B0502020202020204" pitchFamily="34" charset="0"/>
              </a:rPr>
              <a:t>João Lopes</a:t>
            </a:r>
          </a:p>
        </p:txBody>
      </p:sp>
      <p:sp>
        <p:nvSpPr>
          <p:cNvPr id="9" name="Rectângulo 8">
            <a:extLst>
              <a:ext uri="{FF2B5EF4-FFF2-40B4-BE49-F238E27FC236}">
                <a16:creationId xmlns:a16="http://schemas.microsoft.com/office/drawing/2014/main" id="{B5C31F85-B977-D2FF-C53D-8BC887AD2124}"/>
              </a:ext>
            </a:extLst>
          </p:cNvPr>
          <p:cNvSpPr/>
          <p:nvPr/>
        </p:nvSpPr>
        <p:spPr>
          <a:xfrm>
            <a:off x="3563888" y="4778256"/>
            <a:ext cx="2016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pt-PT" sz="2000" dirty="0">
                <a:solidFill>
                  <a:srgbClr val="4D4D4D"/>
                </a:solidFill>
                <a:latin typeface="Century Gothic" panose="020B0502020202020204" pitchFamily="34" charset="0"/>
              </a:rPr>
              <a:t>Setembro 2024</a:t>
            </a:r>
          </a:p>
        </p:txBody>
      </p:sp>
      <p:sp>
        <p:nvSpPr>
          <p:cNvPr id="10" name="Rectângulo 4">
            <a:extLst>
              <a:ext uri="{FF2B5EF4-FFF2-40B4-BE49-F238E27FC236}">
                <a16:creationId xmlns:a16="http://schemas.microsoft.com/office/drawing/2014/main" id="{B96B270A-36D4-C846-DE6F-8B19A4B374BE}"/>
              </a:ext>
            </a:extLst>
          </p:cNvPr>
          <p:cNvSpPr/>
          <p:nvPr/>
        </p:nvSpPr>
        <p:spPr>
          <a:xfrm>
            <a:off x="1321666" y="1196752"/>
            <a:ext cx="650066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pt-PT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pt-PT" sz="3200" dirty="0" err="1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Science</a:t>
            </a:r>
            <a:r>
              <a:rPr lang="pt-PT" sz="32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com R -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3E0D27C-D272-A2B8-5E71-A5A90C74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dplyer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tibble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5 × 3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cut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mean_lprice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mean_carat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          &lt;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     &lt;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Fair             3.51      1.03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Premium          3.45      0.889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Good             3.41      0.847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Very Good        3.39      0.806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Ideal            3.32      0.702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2 - Exploração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011B0E89-4F52-C331-46AC-BBA6713F7F6B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317021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187624" y="1557338"/>
            <a:ext cx="4968875" cy="375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Variação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Valores típicos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Valores invulgares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Valores em falta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Explícitos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Implícitos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Fatores e grupos vazios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 Covariação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Uma categórica e uma numérica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Duas categóricas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Duas numéricas (c/ exercícios)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Padrões e modelos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2 - Exploração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4CD33B91-A899-201A-4E83-3EF657886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214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8F1E4C9B-F63F-19E5-CB9C-DBC853459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914" y="1557338"/>
            <a:ext cx="372" cy="37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2A1182A-E351-EEC7-07C8-2E8069E6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57338"/>
            <a:ext cx="2606414" cy="376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09:30 - 11:30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11:45 - 12:30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14:00 - 16:00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6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16:15 - 17:00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011B0E89-4F52-C331-46AC-BBA6713F7F6B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512755-F367-1548-B162-5DC204BF1B06}"/>
              </a:ext>
            </a:extLst>
          </p:cNvPr>
          <p:cNvCxnSpPr/>
          <p:nvPr/>
        </p:nvCxnSpPr>
        <p:spPr bwMode="auto">
          <a:xfrm>
            <a:off x="2339752" y="1720850"/>
            <a:ext cx="460851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956FD-E17A-83F9-834B-BF0F5FA24E2C}"/>
              </a:ext>
            </a:extLst>
          </p:cNvPr>
          <p:cNvCxnSpPr/>
          <p:nvPr/>
        </p:nvCxnSpPr>
        <p:spPr bwMode="auto">
          <a:xfrm>
            <a:off x="2987824" y="2636912"/>
            <a:ext cx="39604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DCD260-5328-17D7-1EB9-CFCE3297C61B}"/>
              </a:ext>
            </a:extLst>
          </p:cNvPr>
          <p:cNvCxnSpPr/>
          <p:nvPr/>
        </p:nvCxnSpPr>
        <p:spPr bwMode="auto">
          <a:xfrm>
            <a:off x="2483768" y="3861048"/>
            <a:ext cx="446449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781C2F-EA98-40B9-BFCA-B32FC0949BE4}"/>
              </a:ext>
            </a:extLst>
          </p:cNvPr>
          <p:cNvCxnSpPr/>
          <p:nvPr/>
        </p:nvCxnSpPr>
        <p:spPr bwMode="auto">
          <a:xfrm>
            <a:off x="3203848" y="5104234"/>
            <a:ext cx="374441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0751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7415" name="Text Box 376"/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79204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Data;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Aesthetic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mapping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b="1" dirty="0" err="1">
                <a:solidFill>
                  <a:schemeClr val="tx1"/>
                </a:solidFill>
                <a:latin typeface="Humnst777 BT" pitchFamily="34" charset="0"/>
              </a:rPr>
              <a:t>aes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Geometric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object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b="1" dirty="0" err="1">
                <a:solidFill>
                  <a:schemeClr val="tx1"/>
                </a:solidFill>
                <a:latin typeface="Humnst777 BT" pitchFamily="34" charset="0"/>
              </a:rPr>
              <a:t>geom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Statistical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transformation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b="1" dirty="0" err="1">
                <a:solidFill>
                  <a:schemeClr val="tx1"/>
                </a:solidFill>
                <a:latin typeface="Humnst777 BT" pitchFamily="34" charset="0"/>
              </a:rPr>
              <a:t>stat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Scale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Themes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https://ggplot2.tidyverse.org/reference/index.html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https://rstudio.github.io/cheatsheets/html/data-visualization.html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84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3E0D27C-D272-A2B8-5E71-A5A90C74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set.seed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1984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|&gt;       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for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smaller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slice_sample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sample for 500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per "cut"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aesthetics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mapping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alpha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geometric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  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statistical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transformation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"lm"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formula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"y ~ x + I(x^2) + I(x^3)"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+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"log10"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scale for x-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axis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trans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"log10"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scale for y-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axis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labs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Weight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"Price"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color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"Cut"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scale for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labels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theme_minimal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change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theme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5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5B2E28D7-2814-1A37-EA2B-9400B4741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45" y="2133600"/>
            <a:ext cx="6186309" cy="4064926"/>
          </a:xfrm>
          <a:prstGeom prst="rect">
            <a:avLst/>
          </a:prstGeom>
        </p:spPr>
      </p:pic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3E0D27C-D272-A2B8-5E71-A5A90C74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2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3 - Modelação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E39B369C-2491-251B-2DFE-4302AB7FD700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35536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187624" y="1557338"/>
            <a:ext cx="4968875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500" b="1" dirty="0">
                <a:solidFill>
                  <a:srgbClr val="003E6C"/>
                </a:solidFill>
                <a:latin typeface="Humnst777 BT" pitchFamily="34" charset="0"/>
              </a:rPr>
              <a:t>Construir modelo simples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Explorar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Ajustar modelo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Usar modelo para previsão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500" b="1" dirty="0">
                <a:solidFill>
                  <a:srgbClr val="003E6C"/>
                </a:solidFill>
                <a:latin typeface="Humnst777 BT" pitchFamily="34" charset="0"/>
              </a:rPr>
              <a:t>Construir modelo com </a:t>
            </a:r>
            <a:r>
              <a:rPr lang="pt-PT" sz="1500" b="1" i="1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endParaRPr lang="pt-PT" sz="1500" b="1" i="1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 Explorar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Dividir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Criar </a:t>
            </a:r>
            <a:r>
              <a:rPr lang="pt-PT" sz="1500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Ajustar modelo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Avaliar modelo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b="1" dirty="0">
                <a:solidFill>
                  <a:srgbClr val="003E6C"/>
                </a:solidFill>
                <a:latin typeface="Humnst777 BT" pitchFamily="34" charset="0"/>
              </a:rPr>
              <a:t> Construir vários modelos com </a:t>
            </a:r>
            <a:r>
              <a:rPr lang="pt-PT" sz="1500" b="1" i="1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endParaRPr lang="pt-PT" sz="1500" b="1" i="1" dirty="0">
              <a:solidFill>
                <a:srgbClr val="003E6C"/>
              </a:solidFill>
              <a:latin typeface="Humnst777 BT" pitchFamily="34" charset="0"/>
            </a:endParaRP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Explorar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Dividir dados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Criar </a:t>
            </a:r>
            <a:r>
              <a:rPr lang="pt-PT" sz="1500" i="1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e ajustar modelo 1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Criar </a:t>
            </a:r>
            <a:r>
              <a:rPr lang="pt-PT" sz="1500" i="1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e ajustar modelo 2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 Avaliar o melhor modelo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3 - Modelação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4CD33B91-A899-201A-4E83-3EF657886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214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8F1E4C9B-F63F-19E5-CB9C-DBC853459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914" y="1557338"/>
            <a:ext cx="372" cy="45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2A1182A-E351-EEC7-07C8-2E8069E6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57338"/>
            <a:ext cx="2606414" cy="474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09:30 - 11:00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11:15 - 12:30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500" dirty="0">
                <a:solidFill>
                  <a:srgbClr val="003E6C"/>
                </a:solidFill>
                <a:latin typeface="Humnst777 BT" pitchFamily="34" charset="0"/>
              </a:rPr>
              <a:t>14:00 - 15:00 e 15:15 - 17:00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500" dirty="0">
              <a:solidFill>
                <a:srgbClr val="003E6C"/>
              </a:solidFill>
              <a:latin typeface="Humnst777 BT" pitchFamily="34" charset="0"/>
            </a:endParaRP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18E9901F-A625-5978-C8B9-7AB1C93843DE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0BDA8F-427E-C2E3-608E-F9C8D0FA1B8F}"/>
              </a:ext>
            </a:extLst>
          </p:cNvPr>
          <p:cNvCxnSpPr>
            <a:cxnSpLocks/>
          </p:cNvCxnSpPr>
          <p:nvPr/>
        </p:nvCxnSpPr>
        <p:spPr bwMode="auto">
          <a:xfrm>
            <a:off x="3563888" y="1720850"/>
            <a:ext cx="3384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13D286-9B90-2D8F-69AD-866A648854CC}"/>
              </a:ext>
            </a:extLst>
          </p:cNvPr>
          <p:cNvCxnSpPr>
            <a:cxnSpLocks/>
          </p:cNvCxnSpPr>
          <p:nvPr/>
        </p:nvCxnSpPr>
        <p:spPr bwMode="auto">
          <a:xfrm>
            <a:off x="4139952" y="2881511"/>
            <a:ext cx="280853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BD704B-B5DA-08E4-CB7C-C3E88EC4CFFE}"/>
              </a:ext>
            </a:extLst>
          </p:cNvPr>
          <p:cNvCxnSpPr>
            <a:cxnSpLocks/>
          </p:cNvCxnSpPr>
          <p:nvPr/>
        </p:nvCxnSpPr>
        <p:spPr bwMode="auto">
          <a:xfrm>
            <a:off x="4788024" y="4634086"/>
            <a:ext cx="10801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3349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0C38659E-44D2-1F8B-7063-017B1A96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46A14C6A-AFDD-4709-CE5D-8CB0945F5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0" y="2160000"/>
            <a:ext cx="79204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Data;</a:t>
            </a:r>
          </a:p>
          <a:p>
            <a:pPr marL="342900" indent="-342900"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Formula (e.g. 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Fit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model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 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…);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Extract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parametes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predicted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…);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Testing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assumptions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…);</a:t>
            </a:r>
          </a:p>
          <a:p>
            <a:pPr marL="342900" indent="-342900" algn="just">
              <a:buFontTx/>
              <a:buChar char="-"/>
            </a:pP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Evaluate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model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(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eg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.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AIC()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, …).</a:t>
            </a:r>
          </a:p>
          <a:p>
            <a:pPr algn="just"/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https://www.datacamp.com/tutorial/linear-regression-R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https://rpubs.com/abigailpayne/743827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5" name="Text Box 376">
            <a:extLst>
              <a:ext uri="{FF2B5EF4-FFF2-40B4-BE49-F238E27FC236}">
                <a16:creationId xmlns:a16="http://schemas.microsoft.com/office/drawing/2014/main" id="{5857582F-6E27-D19A-1E20-9F3CB0B38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: funções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0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diamonds2 &lt;-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|&gt;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filter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 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out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outliers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|&gt;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in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smaller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slice_sample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sample for 1000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observations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select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"cut"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log10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log10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factor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ordered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make variable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into factor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mod1 </a:t>
            </a:r>
            <a:r>
              <a:rPr lang="pt-PT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formula(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fct_cut</a:t>
            </a:r>
            <a:r>
              <a:rPr lang="pt-PT" sz="1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specify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model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res1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lm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diamonds2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fit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data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res1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376">
            <a:extLst>
              <a:ext uri="{FF2B5EF4-FFF2-40B4-BE49-F238E27FC236}">
                <a16:creationId xmlns:a16="http://schemas.microsoft.com/office/drawing/2014/main" id="{DF7D90EC-3CA4-678A-C3F4-4E823A16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: funções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5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Programa</a:t>
            </a: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DFC7A314-AAAE-806C-7A7D-BF773D16BAF1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244170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Min       1Q   Median       3Q      Max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-0.33696 -0.06961  0.00255  0.07358  0.36898 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Estimate Std. Error t value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3.56450    0.02020 176.449  &lt; 2e-16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lcarat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1.70134    0.01384 122.938  &lt; 2e-16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fct_cutGood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0.07818    0.02347   3.331 0.000896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fct_cutVery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Good  0.09259    0.02164   4.279 2.06e-05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fct_cutPremium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0.08857    0.02144   4.131 3.91e-05 ***</a:t>
            </a: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fct_cutIdeal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0.12437    0.02111   5.891 5.24e-09 ***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0.9396,	Adjusted R-squared:  0.9393 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 3093 on 5 and 994 DF,  p-value: &lt; 2.2e-16</a:t>
            </a:r>
          </a:p>
        </p:txBody>
      </p:sp>
      <p:sp>
        <p:nvSpPr>
          <p:cNvPr id="6" name="Text Box 376">
            <a:extLst>
              <a:ext uri="{FF2B5EF4-FFF2-40B4-BE49-F238E27FC236}">
                <a16:creationId xmlns:a16="http://schemas.microsoft.com/office/drawing/2014/main" id="{EF5EDE88-3FFB-814C-F7E8-110E916C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: funções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6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79204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MLR.1 O modelo é linear nos parâmetros;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MLR.2 Amostra aleatória (e.g. não há </a:t>
            </a:r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outliers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, valores omissos aleatórios);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MLR.3 Não há </a:t>
            </a:r>
            <a:r>
              <a:rPr lang="pt-PT" sz="2000" dirty="0" err="1">
                <a:solidFill>
                  <a:schemeClr val="tx1"/>
                </a:solidFill>
                <a:latin typeface="Humnst777 BT"/>
              </a:rPr>
              <a:t>multicolinearidade</a:t>
            </a:r>
            <a:r>
              <a:rPr lang="pt-PT" sz="2000" dirty="0">
                <a:solidFill>
                  <a:schemeClr val="tx1"/>
                </a:solidFill>
                <a:latin typeface="Humnst777 BT"/>
              </a:rPr>
              <a:t> entre preditores;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MLR.4 Erro com valor esperado zero dado qualquer valor dos preditores;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MLR.5 Erro com variância constante dado qualquer valor dos preditores;</a:t>
            </a: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</a:rPr>
              <a:t>MLR.6 Erro é independente dos preditores e tem distribuição normal.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0584" y="5330099"/>
            <a:ext cx="7817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Wooldridge J, Introductory Econometrics: A Modern Approach, 7 ed. Thomson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</p:spTree>
    <p:extLst>
      <p:ext uri="{BB962C8B-B14F-4D97-AF65-F5344CB8AC3E}">
        <p14:creationId xmlns:p14="http://schemas.microsoft.com/office/powerpoint/2010/main" val="179160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"performance"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check_model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res1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MLR.1 The population model is linear in the parameters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"linearity"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MLR.3 Random sample (e.g. no outliers, missing at random)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vif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MLR.5 The error has constant variance given any values of the parameters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"homogeneity"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MLR.6 The error is independent of the predictors and is normally distributed</a:t>
            </a:r>
          </a:p>
          <a:p>
            <a:pPr algn="just">
              <a:spcBef>
                <a:spcPts val="600"/>
              </a:spcBef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en-US" sz="1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8A4B67A1-D88D-380F-F20F-09F8E9EE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0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with blue dots&#10;&#10;Description automatically generated">
            <a:extLst>
              <a:ext uri="{FF2B5EF4-FFF2-40B4-BE49-F238E27FC236}">
                <a16:creationId xmlns:a16="http://schemas.microsoft.com/office/drawing/2014/main" id="{8EDCBB99-8BDF-E903-ABE5-ECD994B6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44" y="2127069"/>
            <a:ext cx="6186309" cy="4064926"/>
          </a:xfrm>
          <a:prstGeom prst="rect">
            <a:avLst/>
          </a:prstGeom>
        </p:spPr>
      </p:pic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5" name="Text Box 376">
            <a:extLst>
              <a:ext uri="{FF2B5EF4-FFF2-40B4-BE49-F238E27FC236}">
                <a16:creationId xmlns:a16="http://schemas.microsoft.com/office/drawing/2014/main" id="{1EEBEC2F-ADA3-3BD0-9E07-422D6A43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2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Visão Geral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A619511-069C-CE8C-A9E6-F5D13899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5157192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40E1F8D-2F15-9C26-D2F4-50F7431DD571}"/>
              </a:ext>
            </a:extLst>
          </p:cNvPr>
          <p:cNvSpPr/>
          <p:nvPr/>
        </p:nvSpPr>
        <p:spPr bwMode="auto">
          <a:xfrm>
            <a:off x="2784966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0" name="Can 39">
            <a:extLst>
              <a:ext uri="{FF2B5EF4-FFF2-40B4-BE49-F238E27FC236}">
                <a16:creationId xmlns:a16="http://schemas.microsoft.com/office/drawing/2014/main" id="{BED22CE5-DCB8-6ECF-4C5D-CAC41F6152A7}"/>
              </a:ext>
            </a:extLst>
          </p:cNvPr>
          <p:cNvSpPr/>
          <p:nvPr/>
        </p:nvSpPr>
        <p:spPr bwMode="auto">
          <a:xfrm>
            <a:off x="624726" y="4293096"/>
            <a:ext cx="450000" cy="90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707763E0-71F9-25F8-D523-802FEBD03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72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62A5E17B-12B6-6AE5-8198-C704F1DB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420888"/>
            <a:ext cx="1398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Generalização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CC2C16EB-A380-74AB-6859-6EE7531E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610" y="2113111"/>
            <a:ext cx="1267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Aplicação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6E2297F-3215-B168-BAC9-496B869C99A0}"/>
              </a:ext>
            </a:extLst>
          </p:cNvPr>
          <p:cNvSpPr/>
          <p:nvPr/>
        </p:nvSpPr>
        <p:spPr bwMode="auto">
          <a:xfrm>
            <a:off x="7537494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1" name="Can 53">
            <a:extLst>
              <a:ext uri="{FF2B5EF4-FFF2-40B4-BE49-F238E27FC236}">
                <a16:creationId xmlns:a16="http://schemas.microsoft.com/office/drawing/2014/main" id="{9B00B881-E7A5-8513-8F2D-B4E6961F4478}"/>
              </a:ext>
            </a:extLst>
          </p:cNvPr>
          <p:cNvSpPr>
            <a:spLocks noChangeAspect="1"/>
          </p:cNvSpPr>
          <p:nvPr/>
        </p:nvSpPr>
        <p:spPr bwMode="auto">
          <a:xfrm>
            <a:off x="7712268" y="2564904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2" name="Line 31">
            <a:extLst>
              <a:ext uri="{FF2B5EF4-FFF2-40B4-BE49-F238E27FC236}">
                <a16:creationId xmlns:a16="http://schemas.microsoft.com/office/drawing/2014/main" id="{BF13A75D-FDE8-A64A-95D6-90041EECA0C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6" y="3068960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56253411-EDAF-256B-0F23-4C0E5575509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7" y="3933056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691259C9-7F85-FE58-7AE4-A574D4FD9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462" y="4201343"/>
            <a:ext cx="14269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Conhecimento</a:t>
            </a: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83F4A44-B0A3-5C0D-5B88-F9A07C8A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534" y="2545740"/>
            <a:ext cx="650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Novos</a:t>
            </a: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F8C0A46A-B5B1-C3EC-3332-98A1B481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496" y="34290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57" name="Line 31">
            <a:extLst>
              <a:ext uri="{FF2B5EF4-FFF2-40B4-BE49-F238E27FC236}">
                <a16:creationId xmlns:a16="http://schemas.microsoft.com/office/drawing/2014/main" id="{2B6F87E5-49DD-59E7-7801-339BDB707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3398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242DD4D-F83A-C232-0DF7-4F9E4C8A479D}"/>
              </a:ext>
            </a:extLst>
          </p:cNvPr>
          <p:cNvSpPr/>
          <p:nvPr/>
        </p:nvSpPr>
        <p:spPr bwMode="auto">
          <a:xfrm>
            <a:off x="624726" y="2492896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64695BA4-B2BB-2A3D-715C-4E6EB740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3284984"/>
            <a:ext cx="909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AAA4715D-A574-6E0E-622D-E30EC344B23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037798" y="2843960"/>
            <a:ext cx="450000" cy="9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B92F4A4A-A680-00B0-8C4B-B0C7B2D8F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132856"/>
            <a:ext cx="10197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Treino</a:t>
            </a:r>
          </a:p>
        </p:txBody>
      </p:sp>
    </p:spTree>
    <p:extLst>
      <p:ext uri="{BB962C8B-B14F-4D97-AF65-F5344CB8AC3E}">
        <p14:creationId xmlns:p14="http://schemas.microsoft.com/office/powerpoint/2010/main" val="1897189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rgbClr val="808080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Visão Geral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A619511-069C-CE8C-A9E6-F5D13899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5157192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0ECE434C-3A76-1B9A-2D21-109834274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4293096"/>
            <a:ext cx="612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treino</a:t>
            </a:r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13114C4A-E9F6-769B-4808-561F0D77E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0830" y="4329120"/>
            <a:ext cx="360000" cy="1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D65E235C-FEBD-1232-1F7B-8FD15AE5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8" y="4149080"/>
            <a:ext cx="436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3/4</a:t>
            </a:r>
          </a:p>
        </p:txBody>
      </p:sp>
      <p:sp>
        <p:nvSpPr>
          <p:cNvPr id="13" name="Line 31">
            <a:extLst>
              <a:ext uri="{FF2B5EF4-FFF2-40B4-BE49-F238E27FC236}">
                <a16:creationId xmlns:a16="http://schemas.microsoft.com/office/drawing/2014/main" id="{FA53B61B-5B40-629A-D00D-908ED88CF33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290830" y="5139200"/>
            <a:ext cx="18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DA8E19DA-7D48-DED6-54F7-ECA92017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8" y="5013176"/>
            <a:ext cx="433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1/4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6DC5D463-E163-2F45-3F76-9156FDE6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5816297"/>
            <a:ext cx="5421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teste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A057A22-F2CE-E2A7-232A-5DDB9335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132856"/>
            <a:ext cx="10197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Treino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ABA72F21-AEAE-3591-5E3C-C499B85B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589" y="2132856"/>
            <a:ext cx="934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Teste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40E1F8D-2F15-9C26-D2F4-50F7431DD571}"/>
              </a:ext>
            </a:extLst>
          </p:cNvPr>
          <p:cNvSpPr/>
          <p:nvPr/>
        </p:nvSpPr>
        <p:spPr bwMode="auto">
          <a:xfrm>
            <a:off x="2784966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0" name="Can 39">
            <a:extLst>
              <a:ext uri="{FF2B5EF4-FFF2-40B4-BE49-F238E27FC236}">
                <a16:creationId xmlns:a16="http://schemas.microsoft.com/office/drawing/2014/main" id="{BED22CE5-DCB8-6ECF-4C5D-CAC41F6152A7}"/>
              </a:ext>
            </a:extLst>
          </p:cNvPr>
          <p:cNvSpPr/>
          <p:nvPr/>
        </p:nvSpPr>
        <p:spPr bwMode="auto">
          <a:xfrm>
            <a:off x="624726" y="4293096"/>
            <a:ext cx="450000" cy="90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1" name="Can 40">
            <a:extLst>
              <a:ext uri="{FF2B5EF4-FFF2-40B4-BE49-F238E27FC236}">
                <a16:creationId xmlns:a16="http://schemas.microsoft.com/office/drawing/2014/main" id="{72299155-0C96-F7DB-56EA-247745DEDA45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3861048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2" name="Can 42">
            <a:extLst>
              <a:ext uri="{FF2B5EF4-FFF2-40B4-BE49-F238E27FC236}">
                <a16:creationId xmlns:a16="http://schemas.microsoft.com/office/drawing/2014/main" id="{1A4B3FF6-7DA6-7B67-73A1-37A259E643A1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5384249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707763E0-71F9-25F8-D523-802FEBD03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72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5C5844A7-288D-F57D-C4C8-3257C51F59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3888000" cy="19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91B3B77-D984-BCA7-08A7-6C684AAD8909}"/>
              </a:ext>
            </a:extLst>
          </p:cNvPr>
          <p:cNvSpPr/>
          <p:nvPr/>
        </p:nvSpPr>
        <p:spPr bwMode="auto">
          <a:xfrm>
            <a:off x="5953318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E17D6B00-FF38-0FC9-4434-E45F0FD41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222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6DD38017-796C-6493-6A52-C622B99B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20" y="343975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EA646E43-7F2C-47ED-75A2-280DA3A2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078" y="2401143"/>
            <a:ext cx="1013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Avaliação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62A5E17B-12B6-6AE5-8198-C704F1DB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420888"/>
            <a:ext cx="1398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Generalização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CC2C16EB-A380-74AB-6859-6EE7531E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610" y="2113111"/>
            <a:ext cx="1267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Aplicação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6E2297F-3215-B168-BAC9-496B869C99A0}"/>
              </a:ext>
            </a:extLst>
          </p:cNvPr>
          <p:cNvSpPr/>
          <p:nvPr/>
        </p:nvSpPr>
        <p:spPr bwMode="auto">
          <a:xfrm>
            <a:off x="7537494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1" name="Can 53">
            <a:extLst>
              <a:ext uri="{FF2B5EF4-FFF2-40B4-BE49-F238E27FC236}">
                <a16:creationId xmlns:a16="http://schemas.microsoft.com/office/drawing/2014/main" id="{9B00B881-E7A5-8513-8F2D-B4E6961F4478}"/>
              </a:ext>
            </a:extLst>
          </p:cNvPr>
          <p:cNvSpPr>
            <a:spLocks noChangeAspect="1"/>
          </p:cNvSpPr>
          <p:nvPr/>
        </p:nvSpPr>
        <p:spPr bwMode="auto">
          <a:xfrm>
            <a:off x="7712268" y="2564904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2" name="Line 31">
            <a:extLst>
              <a:ext uri="{FF2B5EF4-FFF2-40B4-BE49-F238E27FC236}">
                <a16:creationId xmlns:a16="http://schemas.microsoft.com/office/drawing/2014/main" id="{BF13A75D-FDE8-A64A-95D6-90041EECA0C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6" y="3068960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56253411-EDAF-256B-0F23-4C0E55755090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7" y="3933056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691259C9-7F85-FE58-7AE4-A574D4FD9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462" y="4201343"/>
            <a:ext cx="14269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Conhecimento</a:t>
            </a: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B83F4A44-B0A3-5C0D-5B88-F9A07C8AD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534" y="2545740"/>
            <a:ext cx="650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Novos</a:t>
            </a: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F8C0A46A-B5B1-C3EC-3332-98A1B481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496" y="34290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57" name="Line 31">
            <a:extLst>
              <a:ext uri="{FF2B5EF4-FFF2-40B4-BE49-F238E27FC236}">
                <a16:creationId xmlns:a16="http://schemas.microsoft.com/office/drawing/2014/main" id="{2B6F87E5-49DD-59E7-7801-339BDB707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3398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D0A47A3A-CE2D-550C-3B05-B90C118A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3284984"/>
            <a:ext cx="909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E605F218-E992-B973-F010-51972182FE5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037798" y="2843960"/>
            <a:ext cx="450000" cy="9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E944B7E8-777B-5E32-4B4B-2BDF22A6CBB3}"/>
              </a:ext>
            </a:extLst>
          </p:cNvPr>
          <p:cNvSpPr/>
          <p:nvPr/>
        </p:nvSpPr>
        <p:spPr bwMode="auto">
          <a:xfrm>
            <a:off x="624726" y="2492896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34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Visão Geral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128C0FD-79D1-FCE6-FDFF-91D8CF6CB86B}"/>
              </a:ext>
            </a:extLst>
          </p:cNvPr>
          <p:cNvSpPr/>
          <p:nvPr/>
        </p:nvSpPr>
        <p:spPr bwMode="auto">
          <a:xfrm>
            <a:off x="624726" y="2492896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DEF3CD51-7FAF-4DD5-E79B-E80D897F783F}"/>
              </a:ext>
            </a:extLst>
          </p:cNvPr>
          <p:cNvSpPr/>
          <p:nvPr/>
        </p:nvSpPr>
        <p:spPr bwMode="auto">
          <a:xfrm>
            <a:off x="1128782" y="2564904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A619511-069C-CE8C-A9E6-F5D13899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5157192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0ECE434C-3A76-1B9A-2D21-109834274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4293096"/>
            <a:ext cx="6126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treino</a:t>
            </a:r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13114C4A-E9F6-769B-4808-561F0D77E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0830" y="4329120"/>
            <a:ext cx="360000" cy="18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D65E235C-FEBD-1232-1F7B-8FD15AE5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8" y="4149080"/>
            <a:ext cx="436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2/4</a:t>
            </a:r>
          </a:p>
        </p:txBody>
      </p:sp>
      <p:sp>
        <p:nvSpPr>
          <p:cNvPr id="13" name="Line 31">
            <a:extLst>
              <a:ext uri="{FF2B5EF4-FFF2-40B4-BE49-F238E27FC236}">
                <a16:creationId xmlns:a16="http://schemas.microsoft.com/office/drawing/2014/main" id="{FA53B61B-5B40-629A-D00D-908ED88CF33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290830" y="5139200"/>
            <a:ext cx="18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DA8E19DA-7D48-DED6-54F7-ECA92017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98" y="5013176"/>
            <a:ext cx="433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1/4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6DC5D463-E163-2F45-3F76-9156FDE60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5816297"/>
            <a:ext cx="5421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teste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A057A22-F2CE-E2A7-232A-5DDB9335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132856"/>
            <a:ext cx="10197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Treino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ABA72F21-AEAE-3591-5E3C-C499B85B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589" y="2132856"/>
            <a:ext cx="934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Teste</a:t>
            </a: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B41A5F79-8C90-9F58-62AB-A63B8D797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610" y="2113111"/>
            <a:ext cx="1267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Aplicação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40E1F8D-2F15-9C26-D2F4-50F7431DD571}"/>
              </a:ext>
            </a:extLst>
          </p:cNvPr>
          <p:cNvSpPr/>
          <p:nvPr/>
        </p:nvSpPr>
        <p:spPr bwMode="auto">
          <a:xfrm>
            <a:off x="2784966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0" name="Can 39">
            <a:extLst>
              <a:ext uri="{FF2B5EF4-FFF2-40B4-BE49-F238E27FC236}">
                <a16:creationId xmlns:a16="http://schemas.microsoft.com/office/drawing/2014/main" id="{BED22CE5-DCB8-6ECF-4C5D-CAC41F6152A7}"/>
              </a:ext>
            </a:extLst>
          </p:cNvPr>
          <p:cNvSpPr/>
          <p:nvPr/>
        </p:nvSpPr>
        <p:spPr bwMode="auto">
          <a:xfrm>
            <a:off x="624726" y="4293096"/>
            <a:ext cx="450000" cy="90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1" name="Can 40">
            <a:extLst>
              <a:ext uri="{FF2B5EF4-FFF2-40B4-BE49-F238E27FC236}">
                <a16:creationId xmlns:a16="http://schemas.microsoft.com/office/drawing/2014/main" id="{72299155-0C96-F7DB-56EA-247745DEDA45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3861048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2" name="Can 42">
            <a:extLst>
              <a:ext uri="{FF2B5EF4-FFF2-40B4-BE49-F238E27FC236}">
                <a16:creationId xmlns:a16="http://schemas.microsoft.com/office/drawing/2014/main" id="{1A4B3FF6-7DA6-7B67-73A1-37A259E643A1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5384249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344AECC9-D6E1-CAD0-9B33-E727BD767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0" y="3284984"/>
            <a:ext cx="9092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707763E0-71F9-25F8-D523-802FEBD03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720000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B19F5C67-08C8-319F-4165-BC6D2A66B37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2037798" y="2843960"/>
            <a:ext cx="450000" cy="9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5C5844A7-288D-F57D-C4C8-3257C51F59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3888000" cy="19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791B3B77-D984-BCA7-08A7-6C684AAD8909}"/>
              </a:ext>
            </a:extLst>
          </p:cNvPr>
          <p:cNvSpPr/>
          <p:nvPr/>
        </p:nvSpPr>
        <p:spPr bwMode="auto">
          <a:xfrm>
            <a:off x="5953318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4189133-DFF0-B772-C37D-07C4991B3374}"/>
              </a:ext>
            </a:extLst>
          </p:cNvPr>
          <p:cNvSpPr/>
          <p:nvPr/>
        </p:nvSpPr>
        <p:spPr bwMode="auto">
          <a:xfrm>
            <a:off x="7537494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BDD0B19B-E52D-7B6D-089C-D0A79C122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038" y="3573016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E17D6B00-FF38-0FC9-4434-E45F0FD41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222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1" name="Can 53">
            <a:extLst>
              <a:ext uri="{FF2B5EF4-FFF2-40B4-BE49-F238E27FC236}">
                <a16:creationId xmlns:a16="http://schemas.microsoft.com/office/drawing/2014/main" id="{8CE6CCBE-9F4B-3326-D325-513090015111}"/>
              </a:ext>
            </a:extLst>
          </p:cNvPr>
          <p:cNvSpPr>
            <a:spLocks noChangeAspect="1"/>
          </p:cNvSpPr>
          <p:nvPr/>
        </p:nvSpPr>
        <p:spPr bwMode="auto">
          <a:xfrm>
            <a:off x="7712268" y="2564904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E0FF1C8A-9FFF-6DDF-9688-C92C47BCF60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6" y="3068960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F866C931-6E0D-F5B6-CDE2-5D11EA0D952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825527" y="3933056"/>
            <a:ext cx="0" cy="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EFA1D60F-ACD2-6094-4E43-0C8DBD52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462" y="4201343"/>
            <a:ext cx="14269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Conhecimento</a:t>
            </a: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EAB0F8CB-C056-2ED0-7E7F-2C564C48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534" y="2545740"/>
            <a:ext cx="650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Novos</a:t>
            </a: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CE70F70C-E00A-5EAE-8819-239A52BD771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433038" y="3717032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6DD38017-796C-6493-6A52-C622B99B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20" y="343975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38" name="Text Box 29">
            <a:extLst>
              <a:ext uri="{FF2B5EF4-FFF2-40B4-BE49-F238E27FC236}">
                <a16:creationId xmlns:a16="http://schemas.microsoft.com/office/drawing/2014/main" id="{7670ADD0-9CB7-3FE8-F83E-EA37F9D2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496" y="34290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2400" b="1" dirty="0">
                <a:solidFill>
                  <a:srgbClr val="00B050"/>
                </a:solidFill>
                <a:latin typeface="Calibri"/>
              </a:rPr>
              <a:t>√</a:t>
            </a:r>
            <a:endParaRPr lang="pt-PT" sz="2400" b="1" dirty="0">
              <a:solidFill>
                <a:srgbClr val="00B050"/>
              </a:solidFill>
            </a:endParaRP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67936629-2865-759B-F766-DF751746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420888"/>
            <a:ext cx="10775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Escolha </a:t>
            </a:r>
          </a:p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do Modelo</a:t>
            </a:r>
          </a:p>
        </p:txBody>
      </p:sp>
      <p:sp>
        <p:nvSpPr>
          <p:cNvPr id="40" name="Text Box 29">
            <a:extLst>
              <a:ext uri="{FF2B5EF4-FFF2-40B4-BE49-F238E27FC236}">
                <a16:creationId xmlns:a16="http://schemas.microsoft.com/office/drawing/2014/main" id="{ACCB09BC-7D92-EF3D-62BA-F3F5C888E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801" y="2132856"/>
            <a:ext cx="12684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rgbClr val="003E6C"/>
                </a:solidFill>
              </a:rPr>
              <a:t>Fase Validação</a:t>
            </a:r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FB0029D4-6753-F597-575A-41BD503F1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2" y="5085184"/>
            <a:ext cx="8851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</a:rPr>
              <a:t>validação</a:t>
            </a:r>
          </a:p>
        </p:txBody>
      </p:sp>
      <p:sp>
        <p:nvSpPr>
          <p:cNvPr id="42" name="Can 64">
            <a:extLst>
              <a:ext uri="{FF2B5EF4-FFF2-40B4-BE49-F238E27FC236}">
                <a16:creationId xmlns:a16="http://schemas.microsoft.com/office/drawing/2014/main" id="{F33A9CD8-83E3-DA78-6740-DA52B68F9D62}"/>
              </a:ext>
            </a:extLst>
          </p:cNvPr>
          <p:cNvSpPr>
            <a:spLocks noChangeAspect="1"/>
          </p:cNvSpPr>
          <p:nvPr/>
        </p:nvSpPr>
        <p:spPr bwMode="auto">
          <a:xfrm>
            <a:off x="1632838" y="4653136"/>
            <a:ext cx="225000" cy="450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43" name="Line 31">
            <a:extLst>
              <a:ext uri="{FF2B5EF4-FFF2-40B4-BE49-F238E27FC236}">
                <a16:creationId xmlns:a16="http://schemas.microsoft.com/office/drawing/2014/main" id="{29DF4926-8DD5-2248-E3F7-C253B2F09D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0790" y="4869160"/>
            <a:ext cx="3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2714D106-CF56-EF1F-A6C1-35E87B99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82" y="4581128"/>
            <a:ext cx="4331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dirty="0">
                <a:solidFill>
                  <a:srgbClr val="003E6C"/>
                </a:solidFill>
              </a:rPr>
              <a:t>1/4</a:t>
            </a:r>
          </a:p>
        </p:txBody>
      </p:sp>
      <p:sp>
        <p:nvSpPr>
          <p:cNvPr id="45" name="Line 31">
            <a:extLst>
              <a:ext uri="{FF2B5EF4-FFF2-40B4-BE49-F238E27FC236}">
                <a16:creationId xmlns:a16="http://schemas.microsoft.com/office/drawing/2014/main" id="{0378890F-E4D2-EB6D-BD05-9C2B7B13D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878" y="3789040"/>
            <a:ext cx="2304000" cy="11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B917E564-7A3C-1DD1-2C40-39DCE2B6531F}"/>
              </a:ext>
            </a:extLst>
          </p:cNvPr>
          <p:cNvSpPr/>
          <p:nvPr/>
        </p:nvSpPr>
        <p:spPr bwMode="auto">
          <a:xfrm>
            <a:off x="4369142" y="3356992"/>
            <a:ext cx="576064" cy="504056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FF1C8608-4BF6-0E55-ED5E-836878D88CC8}"/>
              </a:ext>
            </a:extLst>
          </p:cNvPr>
          <p:cNvSpPr/>
          <p:nvPr/>
        </p:nvSpPr>
        <p:spPr bwMode="auto">
          <a:xfrm>
            <a:off x="768742" y="2780928"/>
            <a:ext cx="576064" cy="504056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6000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Humanst521 BT" pitchFamily="34" charset="0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DF5A9C51-BE11-D37F-5A92-448B1ACAEE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3398" y="3645024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PT"/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EA646E43-7F2C-47ED-75A2-280DA3A29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078" y="2401143"/>
            <a:ext cx="10131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Avaliação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62A5E17B-12B6-6AE5-8198-C704F1DB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420888"/>
            <a:ext cx="1398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PT" sz="1400" b="1" dirty="0">
                <a:solidFill>
                  <a:schemeClr val="tx1"/>
                </a:solidFill>
              </a:rPr>
              <a:t>Generalização</a:t>
            </a:r>
          </a:p>
        </p:txBody>
      </p:sp>
    </p:spTree>
    <p:extLst>
      <p:ext uri="{BB962C8B-B14F-4D97-AF65-F5344CB8AC3E}">
        <p14:creationId xmlns:p14="http://schemas.microsoft.com/office/powerpoint/2010/main" val="236660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3">
                <a:extLst>
                  <a:ext uri="{FF2B5EF4-FFF2-40B4-BE49-F238E27FC236}">
                    <a16:creationId xmlns:a16="http://schemas.microsoft.com/office/drawing/2014/main" id="{70B2A7D0-6C3A-4555-247E-52DCFAAC1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4539668"/>
                <a:ext cx="7920432" cy="1697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Root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Mean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Square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Error (RMSE) </a:t>
                </a:r>
              </a:p>
              <a:p>
                <a:pPr algn="just">
                  <a:spcBef>
                    <a:spcPts val="60"/>
                  </a:spcBef>
                </a:pP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RMSE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type m:val="lin"/>
                                <m:ctrlP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t-P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P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PT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PT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pt-P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P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P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  <a:p>
                <a:pPr algn="just"/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Mean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Absoute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Error (MAE)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MAE </a:t>
                </a:r>
                <a14:m>
                  <m:oMath xmlns:m="http://schemas.openxmlformats.org/officeDocument/2006/math">
                    <m:r>
                      <a:rPr lang="pt-P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P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P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pt-P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</p:txBody>
          </p:sp>
        </mc:Choice>
        <mc:Fallback xmlns="">
          <p:sp>
            <p:nvSpPr>
              <p:cNvPr id="4" name="Text Box 13">
                <a:extLst>
                  <a:ext uri="{FF2B5EF4-FFF2-40B4-BE49-F238E27FC236}">
                    <a16:creationId xmlns:a16="http://schemas.microsoft.com/office/drawing/2014/main" id="{70B2A7D0-6C3A-4555-247E-52DCFAAC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539668"/>
                <a:ext cx="7920432" cy="1697644"/>
              </a:xfrm>
              <a:prstGeom prst="rect">
                <a:avLst/>
              </a:prstGeom>
              <a:blipFill>
                <a:blip r:embed="rId3"/>
                <a:stretch>
                  <a:fillRect l="-847" t="-7554" b="-38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Métricas: variável categórica (binária)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sp>
        <p:nvSpPr>
          <p:cNvPr id="52" name="Text Box 376">
            <a:extLst>
              <a:ext uri="{FF2B5EF4-FFF2-40B4-BE49-F238E27FC236}">
                <a16:creationId xmlns:a16="http://schemas.microsoft.com/office/drawing/2014/main" id="{3050C463-7E2A-1339-FF04-3CA3C121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985245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Métricas: variável contínua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B9D80B17-927C-FFBA-E4FC-DA57792B2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0" y="2138477"/>
                <a:ext cx="8136906" cy="1477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True Positive Rate (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Sensitivity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)</a:t>
                </a:r>
                <a:endParaRPr lang="pt-P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False Positive Rate (1 -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Specificity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)</a:t>
                </a:r>
                <a:endParaRPr lang="pt-P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</p:txBody>
          </p:sp>
        </mc:Choice>
        <mc:Fallback xmlns=""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B9D80B17-927C-FFBA-E4FC-DA57792B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0" y="2138477"/>
                <a:ext cx="8136906" cy="1477328"/>
              </a:xfrm>
              <a:prstGeom prst="rect">
                <a:avLst/>
              </a:prstGeom>
              <a:blipFill>
                <a:blip r:embed="rId4"/>
                <a:stretch>
                  <a:fillRect l="-825" t="-11157" b="-479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1DDF64A-7AFF-99C4-D7D9-25DE1672A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83723"/>
              </p:ext>
            </p:extLst>
          </p:nvPr>
        </p:nvGraphicFramePr>
        <p:xfrm>
          <a:off x="4572312" y="2135953"/>
          <a:ext cx="4104144" cy="147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48">
                  <a:extLst>
                    <a:ext uri="{9D8B030D-6E8A-4147-A177-3AD203B41FA5}">
                      <a16:colId xmlns:a16="http://schemas.microsoft.com/office/drawing/2014/main" val="1470594638"/>
                    </a:ext>
                  </a:extLst>
                </a:gridCol>
                <a:gridCol w="1152048">
                  <a:extLst>
                    <a:ext uri="{9D8B030D-6E8A-4147-A177-3AD203B41FA5}">
                      <a16:colId xmlns:a16="http://schemas.microsoft.com/office/drawing/2014/main" val="2333174679"/>
                    </a:ext>
                  </a:extLst>
                </a:gridCol>
                <a:gridCol w="1152048">
                  <a:extLst>
                    <a:ext uri="{9D8B030D-6E8A-4147-A177-3AD203B41FA5}">
                      <a16:colId xmlns:a16="http://schemas.microsoft.com/office/drawing/2014/main" val="363150799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933873468"/>
                    </a:ext>
                  </a:extLst>
                </a:gridCol>
              </a:tblGrid>
              <a:tr h="369963">
                <a:tc>
                  <a:txBody>
                    <a:bodyPr/>
                    <a:lstStyle/>
                    <a:p>
                      <a:pPr algn="ctr"/>
                      <a:endParaRPr lang="pt-PT" sz="175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750" dirty="0" err="1"/>
                        <a:t>Predicted</a:t>
                      </a:r>
                      <a:endParaRPr lang="pt-PT" sz="175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PT" sz="1750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871798"/>
                  </a:ext>
                </a:extLst>
              </a:tr>
              <a:tr h="369963"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Real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07646"/>
                  </a:ext>
                </a:extLst>
              </a:tr>
              <a:tr h="369963">
                <a:tc>
                  <a:txBody>
                    <a:bodyPr/>
                    <a:lstStyle/>
                    <a:p>
                      <a:pPr algn="l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E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 err="1"/>
                        <a:t>True</a:t>
                      </a:r>
                      <a:r>
                        <a:rPr lang="pt-PT" sz="1750" b="1" dirty="0"/>
                        <a:t> P.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dirty="0"/>
                        <a:t>False N.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dirty="0"/>
                        <a:t>P.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96222"/>
                  </a:ext>
                </a:extLst>
              </a:tr>
              <a:tr h="369963">
                <a:tc>
                  <a:txBody>
                    <a:bodyPr/>
                    <a:lstStyle/>
                    <a:p>
                      <a:pPr algn="l"/>
                      <a:r>
                        <a:rPr lang="pt-PT" sz="175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E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dirty="0"/>
                        <a:t>False P.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b="1" dirty="0" err="1"/>
                        <a:t>True</a:t>
                      </a:r>
                      <a:r>
                        <a:rPr lang="pt-PT" sz="1750" b="1" dirty="0"/>
                        <a:t> N.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50" dirty="0"/>
                        <a:t>N.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54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75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EB6B6BB2-6F69-BEBB-9BFD-CD4095E0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11709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Curva de ROC (</a:t>
            </a:r>
            <a:r>
              <a:rPr lang="pt-PT" sz="2800" dirty="0" err="1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Receiver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</a:t>
            </a:r>
            <a:r>
              <a:rPr lang="pt-PT" sz="2800" dirty="0" err="1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Operating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 </a:t>
            </a:r>
            <a:r>
              <a:rPr lang="pt-PT" sz="2800" dirty="0" err="1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Characteristics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)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id="{EA09A705-6330-F9C2-57C5-4CD7AE9AF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Avaliação de modelos</a:t>
            </a:r>
          </a:p>
        </p:txBody>
      </p:sp>
      <p:pic>
        <p:nvPicPr>
          <p:cNvPr id="5" name="Picture 4" descr="A diagram of a positive curve&#10;&#10;Description automatically generated">
            <a:extLst>
              <a:ext uri="{FF2B5EF4-FFF2-40B4-BE49-F238E27FC236}">
                <a16:creationId xmlns:a16="http://schemas.microsoft.com/office/drawing/2014/main" id="{C191EC24-D923-7E50-72DA-9DDBB2185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88840"/>
            <a:ext cx="4114800" cy="411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6CCC12-43F8-75B8-22E5-C5576594F0F3}"/>
              </a:ext>
            </a:extLst>
          </p:cNvPr>
          <p:cNvSpPr/>
          <p:nvPr/>
        </p:nvSpPr>
        <p:spPr>
          <a:xfrm rot="-5400000">
            <a:off x="6659153" y="4133545"/>
            <a:ext cx="3619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chemeClr val="tx1"/>
                </a:solidFill>
              </a:rPr>
              <a:t>M. Thoma (2018)</a:t>
            </a:r>
            <a:endParaRPr lang="pt-PT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3">
                <a:extLst>
                  <a:ext uri="{FF2B5EF4-FFF2-40B4-BE49-F238E27FC236}">
                    <a16:creationId xmlns:a16="http://schemas.microsoft.com/office/drawing/2014/main" id="{3FF8CBA6-44D3-E48F-7974-13295FF83D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2138477"/>
                <a:ext cx="7920432" cy="2862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True Positive Rate (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Sensitivity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)</a:t>
                </a:r>
                <a:endParaRPr lang="pt-P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  <a:p>
                <a:pPr algn="just"/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False Positive Rate (1 -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Specificity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)</a:t>
                </a:r>
                <a:endParaRPr lang="pt-PT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P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type m:val="lin"/>
                          <m:ctrlPr>
                            <a:rPr lang="pt-P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PT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  <a:p>
                <a:pPr algn="just"/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  <a:p>
                <a:pPr algn="just"/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Trade-off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:</a:t>
                </a:r>
              </a:p>
              <a:p>
                <a:pPr algn="just"/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Sensitivity</a:t>
                </a:r>
                <a:r>
                  <a:rPr lang="pt-PT" sz="2000" dirty="0">
                    <a:solidFill>
                      <a:schemeClr val="tx1"/>
                    </a:solidFill>
                    <a:latin typeface="Humnst777 BT"/>
                  </a:rPr>
                  <a:t> vs. </a:t>
                </a:r>
                <a:r>
                  <a:rPr lang="pt-PT" sz="2000" dirty="0" err="1">
                    <a:solidFill>
                      <a:schemeClr val="tx1"/>
                    </a:solidFill>
                    <a:latin typeface="Humnst777 BT"/>
                  </a:rPr>
                  <a:t>Specificity</a:t>
                </a:r>
                <a:endParaRPr lang="pt-PT" sz="2000" dirty="0">
                  <a:solidFill>
                    <a:schemeClr val="tx1"/>
                  </a:solidFill>
                  <a:latin typeface="Humnst777 BT"/>
                </a:endParaRPr>
              </a:p>
            </p:txBody>
          </p:sp>
        </mc:Choice>
        <mc:Fallback xmlns="">
          <p:sp>
            <p:nvSpPr>
              <p:cNvPr id="4" name="Text Box 13">
                <a:extLst>
                  <a:ext uri="{FF2B5EF4-FFF2-40B4-BE49-F238E27FC236}">
                    <a16:creationId xmlns:a16="http://schemas.microsoft.com/office/drawing/2014/main" id="{3FF8CBA6-44D3-E48F-7974-13295FF83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138477"/>
                <a:ext cx="7920432" cy="2862322"/>
              </a:xfrm>
              <a:prstGeom prst="rect">
                <a:avLst/>
              </a:prstGeom>
              <a:blipFill>
                <a:blip r:embed="rId4"/>
                <a:stretch>
                  <a:fillRect l="-847" t="-5757" b="-29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3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2802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0"/>
          <p:cNvSpPr>
            <a:spLocks noChangeShapeType="1"/>
          </p:cNvSpPr>
          <p:nvPr/>
        </p:nvSpPr>
        <p:spPr bwMode="auto">
          <a:xfrm flipH="1">
            <a:off x="539552" y="1556792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" name="Line 11"/>
          <p:cNvSpPr>
            <a:spLocks noChangeShapeType="1"/>
          </p:cNvSpPr>
          <p:nvPr/>
        </p:nvSpPr>
        <p:spPr bwMode="auto">
          <a:xfrm>
            <a:off x="1187252" y="1556792"/>
            <a:ext cx="372" cy="234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220590" y="1556792"/>
            <a:ext cx="49688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pt-PT" sz="2500" b="1" dirty="0">
                <a:solidFill>
                  <a:srgbClr val="003E6C"/>
                </a:solidFill>
              </a:rPr>
              <a:t>Transformação dos dados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>
                <a:solidFill>
                  <a:srgbClr val="003E6C"/>
                </a:solidFill>
                <a:latin typeface="Humnst777 BT" pitchFamily="34" charset="0"/>
              </a:rPr>
              <a:t>  Exploração dos dados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b="1" dirty="0">
                <a:solidFill>
                  <a:srgbClr val="003E6C"/>
                </a:solidFill>
                <a:latin typeface="Humnst777 BT" pitchFamily="34" charset="0"/>
              </a:rPr>
              <a:t>  Modelação</a:t>
            </a:r>
            <a:endParaRPr lang="pt-PT" sz="2500" b="1" i="1" dirty="0">
              <a:solidFill>
                <a:srgbClr val="003E6C"/>
              </a:solidFill>
              <a:latin typeface="Humnst777 BT" pitchFamily="34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 </a:t>
            </a:r>
            <a:r>
              <a:rPr lang="pt-PT" sz="2500" dirty="0">
                <a:solidFill>
                  <a:schemeClr val="tx1"/>
                </a:solidFill>
                <a:latin typeface="Humnst777 BT" pitchFamily="34" charset="0"/>
              </a:rPr>
              <a:t>Relatórios e apresentações 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Humnst777 BT" pitchFamily="34" charset="0"/>
              </a:rPr>
              <a:t>  Comunicação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Programa</a:t>
            </a:r>
          </a:p>
        </p:txBody>
      </p:sp>
      <p:sp>
        <p:nvSpPr>
          <p:cNvPr id="2" name="Text Box 39">
            <a:extLst>
              <a:ext uri="{FF2B5EF4-FFF2-40B4-BE49-F238E27FC236}">
                <a16:creationId xmlns:a16="http://schemas.microsoft.com/office/drawing/2014/main" id="{E726C6CB-0249-7F60-9345-744BA08E109D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72842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 Box 376"/>
          <p:cNvSpPr txBox="1">
            <a:spLocks noChangeArrowheads="1"/>
          </p:cNvSpPr>
          <p:nvPr/>
        </p:nvSpPr>
        <p:spPr bwMode="auto">
          <a:xfrm>
            <a:off x="682625" y="151378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Gestão de </a:t>
            </a:r>
            <a:r>
              <a:rPr lang="pt-PT" sz="2800" dirty="0" err="1">
                <a:solidFill>
                  <a:srgbClr val="808080"/>
                </a:solidFill>
                <a:latin typeface="Humnst777 BT" pitchFamily="34" charset="0"/>
              </a:rPr>
              <a:t>projectos</a:t>
            </a:r>
            <a:endParaRPr lang="pt-PT" sz="2800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Estrutura de pastas;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Ficheiro README (e nomeação de ficheiros).</a:t>
            </a:r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C816A0FC-9989-00D0-7D80-27C79185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199126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1378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Estrutura de pastas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pic>
        <p:nvPicPr>
          <p:cNvPr id="22" name="Picture 2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6556AC-02E7-D2ED-DF89-42F89C50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3600"/>
            <a:ext cx="6087325" cy="3991532"/>
          </a:xfrm>
          <a:prstGeom prst="rect">
            <a:avLst/>
          </a:prstGeom>
        </p:spPr>
      </p:pic>
      <p:sp>
        <p:nvSpPr>
          <p:cNvPr id="2" name="Rectangle 38">
            <a:extLst>
              <a:ext uri="{FF2B5EF4-FFF2-40B4-BE49-F238E27FC236}">
                <a16:creationId xmlns:a16="http://schemas.microsoft.com/office/drawing/2014/main" id="{E4998D98-DF15-38AD-4EF0-54D13D81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3306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1932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Ficheiro README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#autor:  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Sollari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Lopes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#local:      INE, Lisboa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#criado:     30.10.2023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#modificado: 06.05.2024</a:t>
            </a:r>
          </a:p>
          <a:p>
            <a:pPr algn="just">
              <a:spcBef>
                <a:spcPts val="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+bin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|0.examples.r                         #exemplos para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recapitulacao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|0.install_packages.r                 #instalar pacotes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necessarios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|1.transform.r                        #transformacao de 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|2.exploration.r                      #exploração de 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|3</a:t>
            </a:r>
            <a:r>
              <a:rPr lang="pt-PT" sz="1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.modelling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PT" sz="1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                      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#modelacao de dados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docs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|DSR-II2024_program.pdf               #programa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|DSR-II2024_slides.pdf                #slides [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versao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final]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|DSR-II2024_slides_20230807.pptx      #slides [v2023-08-07]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|DSR-II2024_slides_20240430.pptx      #slides [v2024-04-30]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results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+1.tranform                           #resultados de "1.transform.r"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+2.exploration                        #resultados de "2.exploration.r"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+3.modelling                          #resultados de "3.modelling.r"</a:t>
            </a:r>
          </a:p>
          <a:p>
            <a:pPr algn="just">
              <a:spcBef>
                <a:spcPts val="0"/>
              </a:spcBef>
            </a:pP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README.txt                              #Este ficheiro</a:t>
            </a:r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3E1FEC60-8B5D-CCEB-E2A3-AB39693B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71773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rgbClr val="808080"/>
                </a:solidFill>
                <a:latin typeface="Humnst777 BT" pitchFamily="34" charset="0"/>
              </a:rPr>
              <a:t>Informações finais</a:t>
            </a:r>
          </a:p>
        </p:txBody>
      </p:sp>
      <p:sp>
        <p:nvSpPr>
          <p:cNvPr id="12" name="Text Box 376"/>
          <p:cNvSpPr txBox="1">
            <a:spLocks noChangeArrowheads="1"/>
          </p:cNvSpPr>
          <p:nvPr/>
        </p:nvSpPr>
        <p:spPr bwMode="auto">
          <a:xfrm>
            <a:off x="682625" y="152068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Comunidade R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 https://www.tidyverse.org/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https://www.tidymodels.org/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5"/>
              </a:rPr>
              <a:t>https://education.rstudio.com/learn/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6"/>
              </a:rPr>
              <a:t>https://www.r-project.org/help.html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7"/>
              </a:rPr>
              <a:t> 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8"/>
              </a:rPr>
              <a:t>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  <a:hlinkClick r:id="rId9"/>
              </a:rPr>
              <a:t>https://hour.ine.pt/</a:t>
            </a:r>
            <a:endParaRPr lang="pt-PT" sz="2000" dirty="0">
              <a:solidFill>
                <a:schemeClr val="tx1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Informações finais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2132856"/>
            <a:ext cx="806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sz="1800" dirty="0">
                <a:solidFill>
                  <a:srgbClr val="CC301F"/>
                </a:solidFill>
                <a:latin typeface="Humnst777 BT"/>
              </a:rPr>
              <a:t>»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Wickham H &amp; </a:t>
            </a:r>
            <a:r>
              <a:rPr lang="en-US" sz="1800" dirty="0" err="1">
                <a:solidFill>
                  <a:schemeClr val="tx1"/>
                </a:solidFill>
                <a:latin typeface="Humnst777 BT"/>
              </a:rPr>
              <a:t>Grolemund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 G (2017) R for Data Science. </a:t>
            </a:r>
            <a:r>
              <a:rPr lang="pt-PT" sz="1800" dirty="0">
                <a:solidFill>
                  <a:schemeClr val="tx1"/>
                </a:solidFill>
              </a:rPr>
              <a:t>O’Reilly Media Inc., </a:t>
            </a:r>
            <a:r>
              <a:rPr lang="pt-PT" sz="1800" dirty="0" err="1">
                <a:solidFill>
                  <a:schemeClr val="tx1"/>
                </a:solidFill>
              </a:rPr>
              <a:t>Sevastopol</a:t>
            </a:r>
            <a:r>
              <a:rPr lang="pt-PT" sz="1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sz="1800" dirty="0">
                <a:solidFill>
                  <a:schemeClr val="tx1"/>
                </a:solidFill>
              </a:rPr>
              <a:t>URL:</a:t>
            </a:r>
            <a:r>
              <a:rPr lang="pt-PT" sz="1800" dirty="0">
                <a:solidFill>
                  <a:srgbClr val="002060"/>
                </a:solidFill>
              </a:rPr>
              <a:t> </a:t>
            </a:r>
            <a:r>
              <a:rPr lang="pt-PT" sz="1800" dirty="0">
                <a:solidFill>
                  <a:srgbClr val="002060"/>
                </a:solidFill>
                <a:hlinkClick r:id="rId2"/>
              </a:rPr>
              <a:t>https://r4ds.had.co.nz/</a:t>
            </a:r>
            <a:endParaRPr lang="pt-P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P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sz="1800" dirty="0">
                <a:solidFill>
                  <a:srgbClr val="CC301F"/>
                </a:solidFill>
                <a:latin typeface="Humnst777 BT"/>
              </a:rPr>
              <a:t>»</a:t>
            </a:r>
            <a:r>
              <a:rPr lang="pt-PT" sz="1800" dirty="0">
                <a:solidFill>
                  <a:schemeClr val="tx1"/>
                </a:solidFill>
                <a:latin typeface="Humnst777 B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Wickham H, </a:t>
            </a:r>
            <a:r>
              <a:rPr lang="nl-NL" sz="1800" dirty="0">
                <a:solidFill>
                  <a:schemeClr val="tx1"/>
                </a:solidFill>
              </a:rPr>
              <a:t>Çetinkaya-Rundel M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 &amp; </a:t>
            </a:r>
            <a:r>
              <a:rPr lang="en-US" sz="1800" dirty="0" err="1">
                <a:solidFill>
                  <a:schemeClr val="tx1"/>
                </a:solidFill>
                <a:latin typeface="Humnst777 BT"/>
              </a:rPr>
              <a:t>Grolemund</a:t>
            </a:r>
            <a:r>
              <a:rPr lang="en-US" sz="1800" dirty="0">
                <a:solidFill>
                  <a:schemeClr val="tx1"/>
                </a:solidFill>
                <a:latin typeface="Humnst777 BT"/>
              </a:rPr>
              <a:t> G (2023) R for Data Science. </a:t>
            </a:r>
            <a:r>
              <a:rPr lang="pt-PT" sz="1800" dirty="0">
                <a:solidFill>
                  <a:schemeClr val="tx1"/>
                </a:solidFill>
              </a:rPr>
              <a:t>O’Reilly Media Inc., </a:t>
            </a:r>
            <a:r>
              <a:rPr lang="pt-PT" sz="1800" dirty="0" err="1">
                <a:solidFill>
                  <a:schemeClr val="tx1"/>
                </a:solidFill>
              </a:rPr>
              <a:t>Sevastopol</a:t>
            </a:r>
            <a:r>
              <a:rPr lang="pt-PT" sz="1800" dirty="0">
                <a:solidFill>
                  <a:schemeClr val="tx1"/>
                </a:solidFill>
              </a:rPr>
              <a:t>. O’Reilly Media Inc., </a:t>
            </a:r>
            <a:r>
              <a:rPr lang="pt-PT" sz="1800" dirty="0" err="1">
                <a:solidFill>
                  <a:schemeClr val="tx1"/>
                </a:solidFill>
              </a:rPr>
              <a:t>Sevastopol</a:t>
            </a:r>
            <a:r>
              <a:rPr lang="pt-PT" sz="1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sz="1800" dirty="0">
                <a:solidFill>
                  <a:schemeClr val="tx1"/>
                </a:solidFill>
              </a:rPr>
              <a:t>URL: </a:t>
            </a:r>
            <a:r>
              <a:rPr lang="pt-PT" sz="1800" dirty="0">
                <a:solidFill>
                  <a:srgbClr val="002060"/>
                </a:solidFill>
                <a:hlinkClick r:id="rId3"/>
              </a:rPr>
              <a:t>https://r4ds.hadley.nz/</a:t>
            </a:r>
            <a:endParaRPr lang="pt-P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rgbClr val="002060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2"/>
            <a:ext cx="0" cy="451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6EB0C4CC-07A0-8173-2EF9-6B7EE194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0687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rgbClr val="808080"/>
                </a:solidFill>
                <a:latin typeface="Humnst777 BT" pitchFamily="34" charset="0"/>
              </a:rPr>
              <a:t> Bibliografia</a:t>
            </a:r>
            <a:endParaRPr lang="pt-PT" sz="2800" b="1" dirty="0">
              <a:solidFill>
                <a:srgbClr val="808080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187624" y="1557338"/>
            <a:ext cx="496887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chemeClr val="accent2"/>
                </a:solidFill>
                <a:latin typeface="Humnst777 BT" pitchFamily="34" charset="0"/>
              </a:rPr>
              <a:t>  </a:t>
            </a: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Transformação dos dados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Vetores numéricos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Fatores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Vetores lógicos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 Exploração dos dados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Variação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Valores em falta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Covariação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Padrões e Modelos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 Modelação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b="1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Construir modelo simples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Construir modelo com </a:t>
            </a:r>
            <a:r>
              <a:rPr lang="pt-PT" sz="1800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()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 Construir vários modelos com </a:t>
            </a:r>
            <a:r>
              <a:rPr lang="pt-PT" sz="1800" dirty="0" err="1">
                <a:solidFill>
                  <a:srgbClr val="003E6C"/>
                </a:solidFill>
                <a:latin typeface="Humnst777 BT" pitchFamily="34" charset="0"/>
              </a:rPr>
              <a:t>workflow</a:t>
            </a:r>
            <a:r>
              <a:rPr lang="pt-PT" sz="1800" dirty="0">
                <a:solidFill>
                  <a:srgbClr val="003E6C"/>
                </a:solidFill>
                <a:latin typeface="Humnst777 BT" pitchFamily="34" charset="0"/>
              </a:rPr>
              <a:t>()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Programa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4CD33B91-A899-201A-4E83-3EF657886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214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8F1E4C9B-F63F-19E5-CB9C-DBC853459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914" y="1557338"/>
            <a:ext cx="372" cy="45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11E63F42-DEAC-47C1-9ADA-B513FA96B97B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80771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1934" y="4941168"/>
            <a:ext cx="4935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chemeClr val="tx1"/>
                </a:solidFill>
              </a:rPr>
              <a:t>H. Wickham M. Çetinkaya-Rundel &amp; G. Grolemund (2023)</a:t>
            </a:r>
            <a:endParaRPr lang="pt-PT" sz="1600" dirty="0">
              <a:solidFill>
                <a:schemeClr val="tx1"/>
              </a:solidFill>
            </a:endParaRPr>
          </a:p>
        </p:txBody>
      </p:sp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026DF472-C5F6-5267-7655-957222DCB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39" y="2132617"/>
            <a:ext cx="7334722" cy="2477419"/>
          </a:xfrm>
          <a:prstGeom prst="rect">
            <a:avLst/>
          </a:prstGeom>
        </p:spPr>
      </p:pic>
      <p:sp>
        <p:nvSpPr>
          <p:cNvPr id="4" name="Text Box 376">
            <a:extLst>
              <a:ext uri="{FF2B5EF4-FFF2-40B4-BE49-F238E27FC236}">
                <a16:creationId xmlns:a16="http://schemas.microsoft.com/office/drawing/2014/main" id="{F028F56D-0FE2-9788-2090-540A0D5D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08731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Esquema geral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9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1 - Transformação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560167D-AED5-DA49-4DD4-4C9749A7D709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69417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6"/>
          <p:cNvSpPr txBox="1">
            <a:spLocks noChangeArrowheads="1"/>
          </p:cNvSpPr>
          <p:nvPr/>
        </p:nvSpPr>
        <p:spPr bwMode="auto">
          <a:xfrm>
            <a:off x="1187624" y="1557338"/>
            <a:ext cx="4968875" cy="468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Vetores numéricos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Contagens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Transformações numéricas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Transformações genéricas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Estatísticas descritivas (c/ exercícios)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</a:t>
            </a: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Fatores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Operações básicas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Base de dados </a:t>
            </a:r>
            <a:r>
              <a:rPr lang="pt-PT" sz="1600" dirty="0" err="1">
                <a:solidFill>
                  <a:srgbClr val="003E6C"/>
                </a:solidFill>
                <a:latin typeface="Humnst777 BT" pitchFamily="34" charset="0"/>
              </a:rPr>
              <a:t>gss_cat</a:t>
            </a: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Alterar ordem dos fatores (c/exercícios)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Alterar os fatores (c/ exercícios)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b="1" dirty="0">
                <a:solidFill>
                  <a:srgbClr val="003E6C"/>
                </a:solidFill>
                <a:latin typeface="Humnst777 BT" pitchFamily="34" charset="0"/>
              </a:rPr>
              <a:t> Vetores lógicos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Comparações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Álgebra booleana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Sumarização (c/ exercícios)</a:t>
            </a:r>
          </a:p>
          <a:p>
            <a:pPr lvl="1">
              <a:spcBef>
                <a:spcPts val="500"/>
              </a:spcBef>
              <a:buClr>
                <a:srgbClr val="CC0000"/>
              </a:buClr>
              <a:buFont typeface="Wingdings" pitchFamily="2" charset="2"/>
              <a:buChar char="§"/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 Transformações condicionais  (c/ exercícios)</a:t>
            </a:r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Dia 1 - Transformação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4CD33B91-A899-201A-4E83-3EF657886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214" y="1557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8F1E4C9B-F63F-19E5-CB9C-DBC853459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914" y="1557338"/>
            <a:ext cx="372" cy="450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2A1182A-E351-EEC7-07C8-2E8069E6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57338"/>
            <a:ext cx="2606414" cy="468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09:30 - 11:30 e 11:45 - 12:30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14:00 - 15:00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r>
              <a:rPr lang="pt-PT" sz="1600" dirty="0">
                <a:solidFill>
                  <a:srgbClr val="003E6C"/>
                </a:solidFill>
                <a:latin typeface="Humnst777 BT" pitchFamily="34" charset="0"/>
              </a:rPr>
              <a:t>15:15 - 17:00</a:t>
            </a: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  <a:p>
            <a:pPr algn="r">
              <a:spcBef>
                <a:spcPts val="500"/>
              </a:spcBef>
              <a:buClr>
                <a:srgbClr val="CC0000"/>
              </a:buClr>
            </a:pPr>
            <a:endParaRPr lang="pt-PT" sz="1600" dirty="0">
              <a:solidFill>
                <a:srgbClr val="003E6C"/>
              </a:solidFill>
              <a:latin typeface="Humnst777 BT" pitchFamily="34" charset="0"/>
            </a:endParaRP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2560167D-AED5-DA49-4DD4-4C9749A7D709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6FA9A-6F4F-FA20-1D54-4A91A6C310D4}"/>
              </a:ext>
            </a:extLst>
          </p:cNvPr>
          <p:cNvCxnSpPr/>
          <p:nvPr/>
        </p:nvCxnSpPr>
        <p:spPr bwMode="auto">
          <a:xfrm>
            <a:off x="3131840" y="1719858"/>
            <a:ext cx="25202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D932DB-573A-A85A-DAAA-CD28EE4AC2FB}"/>
              </a:ext>
            </a:extLst>
          </p:cNvPr>
          <p:cNvCxnSpPr/>
          <p:nvPr/>
        </p:nvCxnSpPr>
        <p:spPr bwMode="auto">
          <a:xfrm>
            <a:off x="2195736" y="3265934"/>
            <a:ext cx="475252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2E306B-6634-4987-5545-F53328AD7F9E}"/>
              </a:ext>
            </a:extLst>
          </p:cNvPr>
          <p:cNvCxnSpPr/>
          <p:nvPr/>
        </p:nvCxnSpPr>
        <p:spPr bwMode="auto">
          <a:xfrm>
            <a:off x="2915816" y="4797152"/>
            <a:ext cx="403244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643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40000" y="2160000"/>
            <a:ext cx="806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Selecionar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linhas (i.e. observações);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 Ordenar linhas (i.e. observações);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pt-PT" sz="2000" dirty="0" err="1">
                <a:solidFill>
                  <a:schemeClr val="tx1"/>
                </a:solidFill>
                <a:latin typeface="Humnst777 BT" pitchFamily="34" charset="0"/>
              </a:rPr>
              <a:t>Selecionar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colunas (i.e. variáveis);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Criar novas colunas (i.e. variáveis);</a:t>
            </a: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Calcular estatísticas descritivas.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Char char="-"/>
            </a:pP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pt-PT" sz="2000" dirty="0">
                <a:solidFill>
                  <a:schemeClr val="tx1"/>
                </a:solidFill>
                <a:latin typeface="Humnst777 BT" pitchFamily="34" charset="0"/>
              </a:rPr>
              <a:t>Criar grupos de observações para manipulação.</a:t>
            </a:r>
          </a:p>
          <a:p>
            <a:pPr algn="just">
              <a:buFontTx/>
              <a:buChar char="-"/>
            </a:pPr>
            <a:endParaRPr lang="pt-PT" sz="2000" dirty="0">
              <a:solidFill>
                <a:schemeClr val="tx1"/>
              </a:solidFill>
              <a:latin typeface="Humnst777 BT" pitchFamily="34" charset="0"/>
              <a:cs typeface="Courier New" panose="02070309020205020404" pitchFamily="49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 pitchFamily="34" charset="0"/>
                <a:cs typeface="Courier New" panose="02070309020205020404" pitchFamily="49" charset="0"/>
                <a:hlinkClick r:id="rId2"/>
              </a:rPr>
              <a:t>https://dplyr.tidyverse.org/reference/index.html</a:t>
            </a:r>
            <a:endParaRPr lang="pt-PT" sz="2000" dirty="0">
              <a:solidFill>
                <a:schemeClr val="tx1"/>
              </a:solidFill>
              <a:latin typeface="Humnst777 BT" pitchFamily="34" charset="0"/>
              <a:cs typeface="Courier New" panose="02070309020205020404" pitchFamily="49" charset="0"/>
            </a:endParaRPr>
          </a:p>
          <a:p>
            <a:pPr algn="just"/>
            <a:r>
              <a:rPr lang="pt-PT" sz="2000" dirty="0">
                <a:solidFill>
                  <a:schemeClr val="tx1"/>
                </a:solidFill>
                <a:latin typeface="Humnst777 BT"/>
                <a:cs typeface="Courier New" panose="02070309020205020404" pitchFamily="49" charset="0"/>
                <a:hlinkClick r:id="rId3"/>
              </a:rPr>
              <a:t>https://rstudio.github.io/cheatsheets/html/data-transformation.html</a:t>
            </a:r>
            <a:endParaRPr lang="pt-PT" sz="2000" dirty="0">
              <a:solidFill>
                <a:schemeClr val="tx1"/>
              </a:solidFill>
              <a:latin typeface="Humnst777 BT"/>
              <a:cs typeface="Courier New" panose="02070309020205020404" pitchFamily="49" charset="0"/>
            </a:endParaRP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F0DEADA4-5A5D-024A-AC90-C48442A1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dplyer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3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Recapitulação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3E0D27C-D272-A2B8-5E71-A5A90C74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521983"/>
            <a:ext cx="770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</a:t>
            </a:r>
            <a:r>
              <a:rPr lang="pt-PT" sz="2800" dirty="0">
                <a:solidFill>
                  <a:schemeClr val="bg1">
                    <a:lumMod val="50000"/>
                  </a:schemeClr>
                </a:solidFill>
                <a:latin typeface="Humnst777 BT" pitchFamily="34" charset="0"/>
              </a:rPr>
              <a:t>Pacote </a:t>
            </a:r>
            <a:r>
              <a:rPr lang="pt-PT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dplyer</a:t>
            </a:r>
            <a:endParaRPr lang="pt-PT" sz="2800" b="1" i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9C32175-D614-E958-3360-7D209489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04" y="2153756"/>
            <a:ext cx="7560392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tidyverse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|&gt;       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select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"cut"</a:t>
            </a:r>
            <a:r>
              <a:rPr lang="pt-PT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PT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filter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pt-PT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filter for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smaller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diamonds</a:t>
            </a:r>
            <a:endParaRPr lang="pt-PT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mutate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log10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|&gt;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group_by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|&gt;         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"cut"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sumarize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calculate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calculate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mean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carat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) |&gt;</a:t>
            </a:r>
          </a:p>
          <a:p>
            <a:pPr algn="just">
              <a:spcBef>
                <a:spcPts val="600"/>
              </a:spcBef>
            </a:pP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mean_price</a:t>
            </a:r>
            <a:r>
              <a:rPr lang="pt-PT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                  </a:t>
            </a:r>
            <a:r>
              <a:rPr lang="pt-PT" sz="12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arrange 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pt-PT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mean_lprice</a:t>
            </a:r>
            <a:r>
              <a:rPr lang="pt-P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>
              <a:spcBef>
                <a:spcPts val="600"/>
              </a:spcBef>
            </a:pPr>
            <a:endParaRPr lang="pt-PT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844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61235</TotalTime>
  <Words>2126</Words>
  <Application>Microsoft Office PowerPoint</Application>
  <PresentationFormat>On-screen Show (4:3)</PresentationFormat>
  <Paragraphs>437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Century Gothic</vt:lpstr>
      <vt:lpstr>Courier New</vt:lpstr>
      <vt:lpstr>Humanst521 BT</vt:lpstr>
      <vt:lpstr>Humnst777 BT</vt:lpstr>
      <vt:lpstr>Wingdings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2925</cp:revision>
  <dcterms:created xsi:type="dcterms:W3CDTF">2004-01-14T16:14:16Z</dcterms:created>
  <dcterms:modified xsi:type="dcterms:W3CDTF">2024-05-29T14:59:53Z</dcterms:modified>
</cp:coreProperties>
</file>