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1197" r:id="rId3"/>
    <p:sldId id="1215" r:id="rId4"/>
    <p:sldId id="1216" r:id="rId5"/>
    <p:sldId id="1218" r:id="rId6"/>
    <p:sldId id="1217" r:id="rId7"/>
    <p:sldId id="1225" r:id="rId8"/>
    <p:sldId id="1226" r:id="rId9"/>
    <p:sldId id="1227" r:id="rId10"/>
    <p:sldId id="1219" r:id="rId11"/>
    <p:sldId id="1228" r:id="rId12"/>
    <p:sldId id="1229" r:id="rId13"/>
    <p:sldId id="1230" r:id="rId14"/>
    <p:sldId id="1231" r:id="rId15"/>
    <p:sldId id="1232" r:id="rId16"/>
    <p:sldId id="1233" r:id="rId17"/>
    <p:sldId id="1234" r:id="rId18"/>
    <p:sldId id="1235" r:id="rId19"/>
    <p:sldId id="1236" r:id="rId20"/>
    <p:sldId id="1237" r:id="rId21"/>
    <p:sldId id="1240" r:id="rId22"/>
    <p:sldId id="1239" r:id="rId23"/>
    <p:sldId id="1238" r:id="rId24"/>
    <p:sldId id="1241" r:id="rId25"/>
    <p:sldId id="1242" r:id="rId26"/>
    <p:sldId id="1067" r:id="rId27"/>
  </p:sldIdLst>
  <p:sldSz cx="9144000" cy="6858000" type="screen4x3"/>
  <p:notesSz cx="6811963" cy="9942513"/>
  <p:defaultTextStyle>
    <a:defPPr>
      <a:defRPr lang="pt-PT"/>
    </a:defPPr>
    <a:lvl1pPr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5pPr>
    <a:lvl6pPr marL="22860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6pPr>
    <a:lvl7pPr marL="27432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7pPr>
    <a:lvl8pPr marL="32004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8pPr>
    <a:lvl9pPr marL="36576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pos="13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6C"/>
    <a:srgbClr val="FFFFCC"/>
    <a:srgbClr val="B7ECFF"/>
    <a:srgbClr val="BDFBC3"/>
    <a:srgbClr val="CCCC00"/>
    <a:srgbClr val="EDDDA1"/>
    <a:srgbClr val="BDBB5F"/>
    <a:srgbClr val="E5B9BD"/>
    <a:srgbClr val="CC301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0" autoAdjust="0"/>
    <p:restoredTop sz="93691" autoAdjust="0"/>
  </p:normalViewPr>
  <p:slideViewPr>
    <p:cSldViewPr>
      <p:cViewPr varScale="1">
        <p:scale>
          <a:sx n="69" d="100"/>
          <a:sy n="69" d="100"/>
        </p:scale>
        <p:origin x="60" y="678"/>
      </p:cViewPr>
      <p:guideLst>
        <p:guide orient="horz" pos="799"/>
        <p:guide pos="1338"/>
      </p:guideLst>
    </p:cSldViewPr>
  </p:slideViewPr>
  <p:outlineViewPr>
    <p:cViewPr>
      <p:scale>
        <a:sx n="33" d="100"/>
        <a:sy n="33" d="100"/>
      </p:scale>
      <p:origin x="0" y="12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1524" y="102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6E3228-BDA5-4C88-B65C-28A18C301E9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441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4538"/>
            <a:ext cx="4970463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2377"/>
            <a:ext cx="5449570" cy="447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705EB50-1723-4F02-82E6-3547F8722922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3644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0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3"/>
          <p:cNvSpPr txBox="1">
            <a:spLocks noChangeArrowheads="1"/>
          </p:cNvSpPr>
          <p:nvPr userDrawn="1"/>
        </p:nvSpPr>
        <p:spPr bwMode="auto">
          <a:xfrm>
            <a:off x="8324645" y="6163979"/>
            <a:ext cx="85586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       /25</a:t>
            </a:r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3779912" y="6164408"/>
            <a:ext cx="2808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6587911" y="6176009"/>
            <a:ext cx="1670517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Outubro 2023</a:t>
            </a:r>
          </a:p>
        </p:txBody>
      </p:sp>
      <p:sp>
        <p:nvSpPr>
          <p:cNvPr id="9" name="Text Box 34"/>
          <p:cNvSpPr txBox="1">
            <a:spLocks noChangeArrowheads="1"/>
          </p:cNvSpPr>
          <p:nvPr userDrawn="1"/>
        </p:nvSpPr>
        <p:spPr bwMode="auto">
          <a:xfrm flipV="1">
            <a:off x="8027988" y="621545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400" dirty="0">
                <a:solidFill>
                  <a:srgbClr val="CC301F"/>
                </a:solidFill>
              </a:rPr>
              <a:t>«</a:t>
            </a:r>
          </a:p>
        </p:txBody>
      </p:sp>
    </p:spTree>
    <p:extLst>
      <p:ext uri="{BB962C8B-B14F-4D97-AF65-F5344CB8AC3E}">
        <p14:creationId xmlns:p14="http://schemas.microsoft.com/office/powerpoint/2010/main" val="175582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468313" y="765175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57238" y="765175"/>
            <a:ext cx="287337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spcBef>
                <a:spcPct val="0"/>
              </a:spcBef>
              <a:defRPr/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1116013" y="765175"/>
            <a:ext cx="865187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2052638" y="765175"/>
            <a:ext cx="576262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828675" y="909638"/>
            <a:ext cx="5762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17" descr="Logo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6237288"/>
            <a:ext cx="36353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sollari/OE-IUT202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dRUsdfHWTKErjn5R0D75Y3nnksBeJa6IslR7M-SwVHHDYA3w/viewform" TargetMode="External"/><Relationship Id="rId2" Type="http://schemas.openxmlformats.org/officeDocument/2006/relationships/hyperlink" Target="../media/OE-IUT_20180411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2.ine.pt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4"/>
          <p:cNvSpPr txBox="1">
            <a:spLocks noChangeArrowheads="1"/>
          </p:cNvSpPr>
          <p:nvPr/>
        </p:nvSpPr>
        <p:spPr bwMode="auto">
          <a:xfrm flipV="1">
            <a:off x="684213" y="2506662"/>
            <a:ext cx="50482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5400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2054" name="Rectangle 60"/>
          <p:cNvSpPr>
            <a:spLocks noChangeArrowheads="1"/>
          </p:cNvSpPr>
          <p:nvPr/>
        </p:nvSpPr>
        <p:spPr bwMode="auto">
          <a:xfrm>
            <a:off x="1116013" y="2564829"/>
            <a:ext cx="74168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PT" sz="3600" b="1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pic>
        <p:nvPicPr>
          <p:cNvPr id="2055" name="Picture 81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3168650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2005013" y="5470550"/>
            <a:ext cx="6696075" cy="479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DMSI / ME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2124075" y="5876950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413000" y="5876950"/>
            <a:ext cx="287338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spcBef>
                <a:spcPct val="0"/>
              </a:spcBef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2771775" y="5876950"/>
            <a:ext cx="865188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3708400" y="5876950"/>
            <a:ext cx="576263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Text Box 45"/>
          <p:cNvSpPr txBox="1">
            <a:spLocks noChangeArrowheads="1"/>
          </p:cNvSpPr>
          <p:nvPr/>
        </p:nvSpPr>
        <p:spPr bwMode="auto">
          <a:xfrm>
            <a:off x="4284663" y="5805512"/>
            <a:ext cx="2735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  Outubro de 2023</a:t>
            </a:r>
          </a:p>
        </p:txBody>
      </p:sp>
      <p:sp>
        <p:nvSpPr>
          <p:cNvPr id="2063" name="Rectangle 33"/>
          <p:cNvSpPr>
            <a:spLocks noChangeArrowheads="1"/>
          </p:cNvSpPr>
          <p:nvPr/>
        </p:nvSpPr>
        <p:spPr bwMode="auto">
          <a:xfrm>
            <a:off x="2484438" y="6021412"/>
            <a:ext cx="5762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43420" y="4077072"/>
            <a:ext cx="149585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João Lopes</a:t>
            </a:r>
          </a:p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Filipe Santos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09</a:t>
            </a:r>
          </a:p>
        </p:txBody>
      </p:sp>
      <p:sp>
        <p:nvSpPr>
          <p:cNvPr id="10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09869C-D31C-5ABE-9FBB-81F11B0DA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89075"/>
              </p:ext>
            </p:extLst>
          </p:nvPr>
        </p:nvGraphicFramePr>
        <p:xfrm>
          <a:off x="1655675" y="1867852"/>
          <a:ext cx="5832649" cy="1703070"/>
        </p:xfrm>
        <a:graphic>
          <a:graphicData uri="http://schemas.openxmlformats.org/drawingml/2006/table">
            <a:tbl>
              <a:tblPr/>
              <a:tblGrid>
                <a:gridCol w="1280337">
                  <a:extLst>
                    <a:ext uri="{9D8B030D-6E8A-4147-A177-3AD203B41FA5}">
                      <a16:colId xmlns:a16="http://schemas.microsoft.com/office/drawing/2014/main" val="2455959767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1878969852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710095391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911828764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416464606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Freq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877415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928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074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4202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4325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603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634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9A38ED94-990B-777C-E8FD-084F065928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49" y="1246542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10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423486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rectangle in the middle&#10;&#10;Description automatically generated">
            <a:extLst>
              <a:ext uri="{FF2B5EF4-FFF2-40B4-BE49-F238E27FC236}">
                <a16:creationId xmlns:a16="http://schemas.microsoft.com/office/drawing/2014/main" id="{2C41A401-CF7E-4E44-C342-F38397A811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22" y="1282369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198583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bar graph&#10;&#10;Description automatically generated with medium confidence">
            <a:extLst>
              <a:ext uri="{FF2B5EF4-FFF2-40B4-BE49-F238E27FC236}">
                <a16:creationId xmlns:a16="http://schemas.microsoft.com/office/drawing/2014/main" id="{90B43A7B-DB79-B80F-76A0-41D03ECE3A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194604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883395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bar and a number of text&#10;&#10;Description automatically generated with medium confidence">
            <a:extLst>
              <a:ext uri="{FF2B5EF4-FFF2-40B4-BE49-F238E27FC236}">
                <a16:creationId xmlns:a16="http://schemas.microsoft.com/office/drawing/2014/main" id="{B6AB089A-E05E-9893-594D-73C11207FC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575" y="1187081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74026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grid with black dots&#10;&#10;Description automatically generated">
            <a:extLst>
              <a:ext uri="{FF2B5EF4-FFF2-40B4-BE49-F238E27FC236}">
                <a16:creationId xmlns:a16="http://schemas.microsoft.com/office/drawing/2014/main" id="{571DDFA8-9758-82B2-1366-586031E8C1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116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18535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4E72DA58-E05C-65E6-4C57-647A524855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88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15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386364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16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29EA5D-67BA-BA78-E2B9-0B4C2E0DE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86399"/>
              </p:ext>
            </p:extLst>
          </p:nvPr>
        </p:nvGraphicFramePr>
        <p:xfrm>
          <a:off x="540001" y="2861310"/>
          <a:ext cx="8063998" cy="1135380"/>
        </p:xfrm>
        <a:graphic>
          <a:graphicData uri="http://schemas.openxmlformats.org/drawingml/2006/table">
            <a:tbl>
              <a:tblPr/>
              <a:tblGrid>
                <a:gridCol w="1375930">
                  <a:extLst>
                    <a:ext uri="{9D8B030D-6E8A-4147-A177-3AD203B41FA5}">
                      <a16:colId xmlns:a16="http://schemas.microsoft.com/office/drawing/2014/main" val="78452751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20899694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110566216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826009932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7716406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06388835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10617817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Mean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IQR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29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312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338.79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310.50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948.50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7803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PRICE_NEW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578.79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405.70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675.00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998.50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337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208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17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4927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267.8538   184.7882   1.450   0.2069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0.9178     0.4159   2.207   0.0784 .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0.49,	Adjusted R-squared:   0.39</a:t>
            </a:r>
          </a:p>
        </p:txBody>
      </p:sp>
    </p:spTree>
    <p:extLst>
      <p:ext uri="{BB962C8B-B14F-4D97-AF65-F5344CB8AC3E}">
        <p14:creationId xmlns:p14="http://schemas.microsoft.com/office/powerpoint/2010/main" val="2889854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and dots&#10;&#10;Description automatically generated">
            <a:extLst>
              <a:ext uri="{FF2B5EF4-FFF2-40B4-BE49-F238E27FC236}">
                <a16:creationId xmlns:a16="http://schemas.microsoft.com/office/drawing/2014/main" id="{EDBE6B4E-3035-A4FC-A738-AFC1372497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18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160394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Fases da Operação Estatística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01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Concepção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Operação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Difusão</a:t>
            </a:r>
            <a:endParaRPr lang="pt-BR" sz="2200" b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188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19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6927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 + PLAY_PHONE,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194.4367   355.6698   0.547    0.614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0.8797     0.4853   1.813    0.144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PLAY_PHONETRUE 100.7080   398.7158   0.253    0.813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0.50,	Adjusted R-squared:   0. 25</a:t>
            </a:r>
          </a:p>
        </p:txBody>
      </p:sp>
    </p:spTree>
    <p:extLst>
      <p:ext uri="{BB962C8B-B14F-4D97-AF65-F5344CB8AC3E}">
        <p14:creationId xmlns:p14="http://schemas.microsoft.com/office/powerpoint/2010/main" val="1011327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and a point&#10;&#10;Description automatically generated with medium confidence">
            <a:extLst>
              <a:ext uri="{FF2B5EF4-FFF2-40B4-BE49-F238E27FC236}">
                <a16:creationId xmlns:a16="http://schemas.microsoft.com/office/drawing/2014/main" id="{E4D46D53-A36D-32E0-6094-D53734435A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351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20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3308432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092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PRICE, family = "binomial",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0.256092   1.767480   0.145    0.885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0.007295   0.009111   0.801    0.423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8.64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1.01  0.99   1.03</a:t>
            </a:r>
          </a:p>
        </p:txBody>
      </p:sp>
    </p:spTree>
    <p:extLst>
      <p:ext uri="{BB962C8B-B14F-4D97-AF65-F5344CB8AC3E}">
        <p14:creationId xmlns:p14="http://schemas.microsoft.com/office/powerpoint/2010/main" val="872135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blue line&#10;&#10;Description automatically generated">
            <a:extLst>
              <a:ext uri="{FF2B5EF4-FFF2-40B4-BE49-F238E27FC236}">
                <a16:creationId xmlns:a16="http://schemas.microsoft.com/office/drawing/2014/main" id="{43A79D1E-ED25-CFC8-DF4A-9235B15ED4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288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2704478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 + SOCIALNET, family = "binomial",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0.256092   1.767480   0.145    0.885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0.007295   0.009111   0.801    0.423 </a:t>
            </a: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SOCIALNETNULL      NA   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endParaRPr lang="fr-FR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8.64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1.01  0.99   1.03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SOCIALNETNULL   NA   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016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2FBA32E6-026D-02A1-FBA8-E5598E05DF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4262988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OE-IUT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540000" y="1548000"/>
            <a:ext cx="8064000" cy="352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3800" dirty="0">
                <a:solidFill>
                  <a:schemeClr val="tx1"/>
                </a:solidFill>
                <a:latin typeface="Humnst777 BT"/>
              </a:rPr>
              <a:t>Obrigado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pt-PT" sz="3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1800" dirty="0">
                <a:solidFill>
                  <a:schemeClr val="tx1"/>
                </a:solidFill>
                <a:latin typeface="Humnst777 BT" pitchFamily="34" charset="0"/>
                <a:hlinkClick r:id="rId2"/>
              </a:rPr>
              <a:t>https://www.r-project.org/</a:t>
            </a:r>
            <a:endParaRPr lang="pt-PT" sz="1800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3"/>
              </a:rPr>
              <a:t>https://rstudio.com/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4"/>
              </a:rPr>
              <a:t>https://github.com/jsollari/OE-IUT2020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9552" y="1506793"/>
            <a:ext cx="448" cy="3565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38018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Concepção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02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Objectivo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Compreender a realidade a partir de dados.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Tipo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Recenseamento, Amostragem, Estudo estatístico.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Fonte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Questionários, Dados administrativos.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</a:t>
            </a:r>
            <a:r>
              <a:rPr lang="pt-PT" sz="3800" dirty="0" err="1">
                <a:solidFill>
                  <a:schemeClr val="bg2"/>
                </a:solidFill>
                <a:latin typeface="Humnst777 BT" pitchFamily="34" charset="0"/>
              </a:rPr>
              <a:t>Concepção</a:t>
            </a:r>
            <a:endParaRPr lang="pt-PT" sz="3800" dirty="0">
              <a:solidFill>
                <a:schemeClr val="bg2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7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Operação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03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Recolha: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Directa (Presencial, Telefónica, Web) ou Indirecta.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Tratamento: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Formatação, Validação,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Outliers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Imputação.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Gráficos, Medidas descritivas, Modelos.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</a:t>
            </a:r>
          </a:p>
        </p:txBody>
      </p:sp>
    </p:spTree>
    <p:extLst>
      <p:ext uri="{BB962C8B-B14F-4D97-AF65-F5344CB8AC3E}">
        <p14:creationId xmlns:p14="http://schemas.microsoft.com/office/powerpoint/2010/main" val="121865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Análise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04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Gráficos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Pie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chart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Barplot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Boxplot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Histogram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Countplot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Medidas descritivas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Tendência central, Dispersão.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Modelos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Regressão linear, Regressão logística.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OE/Operação/Análise</a:t>
            </a:r>
          </a:p>
        </p:txBody>
      </p:sp>
    </p:spTree>
    <p:extLst>
      <p:ext uri="{BB962C8B-B14F-4D97-AF65-F5344CB8AC3E}">
        <p14:creationId xmlns:p14="http://schemas.microsoft.com/office/powerpoint/2010/main" val="293461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Difusão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05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245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Indicadores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Resultados dos inquéritos, para público em geral.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 err="1">
                <a:solidFill>
                  <a:schemeClr val="tx1"/>
                </a:solidFill>
                <a:latin typeface="Humnst777 BT" pitchFamily="34" charset="0"/>
              </a:rPr>
              <a:t>Microdados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Base de dados dos inquéritos, para investigadores. 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Destaques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Press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release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curta, harmonizada, calendarizada.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Publicações/Boletins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calendarizado.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Estudos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não-calendarizado.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OE/Difusão</a:t>
            </a:r>
          </a:p>
        </p:txBody>
      </p:sp>
    </p:spTree>
    <p:extLst>
      <p:ext uri="{BB962C8B-B14F-4D97-AF65-F5344CB8AC3E}">
        <p14:creationId xmlns:p14="http://schemas.microsoft.com/office/powerpoint/2010/main" val="215581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Inquérito à Utilização do Telemóvel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06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Vídeo: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2" action="ppaction://hlinkfile"/>
              </a:rPr>
              <a:t>..\media\OE-IUT_20180411.mp4</a:t>
            </a: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Questionário: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3"/>
              </a:rPr>
              <a:t>https://docs.google.com/forms/.../viewform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4"/>
              </a:rPr>
              <a:t>https://r2.ine.pt/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</a:t>
            </a:r>
          </a:p>
        </p:txBody>
      </p:sp>
    </p:spTree>
    <p:extLst>
      <p:ext uri="{BB962C8B-B14F-4D97-AF65-F5344CB8AC3E}">
        <p14:creationId xmlns:p14="http://schemas.microsoft.com/office/powerpoint/2010/main" val="406153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circle with white text&#10;&#10;Description automatically generated">
            <a:extLst>
              <a:ext uri="{FF2B5EF4-FFF2-40B4-BE49-F238E27FC236}">
                <a16:creationId xmlns:a16="http://schemas.microsoft.com/office/drawing/2014/main" id="{45277F0F-7F78-D41E-D19D-1035E7C924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880" y="1200841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07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11518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bar graph&#10;&#10;Description automatically generated">
            <a:extLst>
              <a:ext uri="{FF2B5EF4-FFF2-40B4-BE49-F238E27FC236}">
                <a16:creationId xmlns:a16="http://schemas.microsoft.com/office/drawing/2014/main" id="{CBE26A7E-20CE-0336-1B99-94A4E1F699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285" y="1292696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08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2201732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6000" b="0" i="0" u="none" strike="noStrike" cap="none" normalizeH="0" baseline="0" smtClean="0">
            <a:ln>
              <a:noFill/>
            </a:ln>
            <a:solidFill>
              <a:srgbClr val="CC0000"/>
            </a:solidFill>
            <a:effectLst/>
            <a:latin typeface="Humanst521 BT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66269</TotalTime>
  <Words>680</Words>
  <Application>Microsoft Office PowerPoint</Application>
  <PresentationFormat>On-screen Show (4:3)</PresentationFormat>
  <Paragraphs>209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Courier New</vt:lpstr>
      <vt:lpstr>Humanst521 BT</vt:lpstr>
      <vt:lpstr>Humnst777 BT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DPHCN</dc:creator>
  <cp:lastModifiedBy>João Lopes</cp:lastModifiedBy>
  <cp:revision>2899</cp:revision>
  <dcterms:created xsi:type="dcterms:W3CDTF">2004-01-14T16:14:16Z</dcterms:created>
  <dcterms:modified xsi:type="dcterms:W3CDTF">2023-10-24T07:30:35Z</dcterms:modified>
</cp:coreProperties>
</file>